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6.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7.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8.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theme/theme10.xml" ContentType="application/vnd.openxmlformats-officedocument.theme+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11.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theme/theme12.xml" ContentType="application/vnd.openxmlformats-officedocument.theme+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theme/theme13.xml" ContentType="application/vnd.openxmlformats-officedocument.theme+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theme/theme14.xml" ContentType="application/vnd.openxmlformats-officedocument.theme+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theme/theme15.xml" ContentType="application/vnd.openxmlformats-officedocument.theme+xml"/>
  <Override PartName="/ppt/tags/tag3.xml" ContentType="application/vnd.openxmlformats-officedocument.presentationml.tags+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6"/>
    <p:sldMasterId id="2147484745" r:id="rId7"/>
    <p:sldMasterId id="2147484819" r:id="rId8"/>
    <p:sldMasterId id="2147484840" r:id="rId9"/>
    <p:sldMasterId id="2147484849" r:id="rId10"/>
    <p:sldMasterId id="2147484888" r:id="rId11"/>
    <p:sldMasterId id="2147484929" r:id="rId12"/>
    <p:sldMasterId id="2147484954" r:id="rId13"/>
    <p:sldMasterId id="2147485013" r:id="rId14"/>
    <p:sldMasterId id="2147485037" r:id="rId15"/>
    <p:sldMasterId id="2147485066" r:id="rId16"/>
    <p:sldMasterId id="2147485106" r:id="rId17"/>
    <p:sldMasterId id="2147485199" r:id="rId18"/>
    <p:sldMasterId id="2147485238" r:id="rId19"/>
    <p:sldMasterId id="2147485271" r:id="rId20"/>
  </p:sldMasterIdLst>
  <p:notesMasterIdLst>
    <p:notesMasterId r:id="rId117"/>
  </p:notesMasterIdLst>
  <p:handoutMasterIdLst>
    <p:handoutMasterId r:id="rId118"/>
  </p:handoutMasterIdLst>
  <p:sldIdLst>
    <p:sldId id="1720" r:id="rId21"/>
    <p:sldId id="2076137339" r:id="rId22"/>
    <p:sldId id="2076136683" r:id="rId23"/>
    <p:sldId id="4369" r:id="rId24"/>
    <p:sldId id="2076136939" r:id="rId25"/>
    <p:sldId id="2076136930" r:id="rId26"/>
    <p:sldId id="2076137337" r:id="rId27"/>
    <p:sldId id="2076136943" r:id="rId28"/>
    <p:sldId id="2076137340" r:id="rId29"/>
    <p:sldId id="2076137341" r:id="rId30"/>
    <p:sldId id="2076136944" r:id="rId31"/>
    <p:sldId id="2076136945" r:id="rId32"/>
    <p:sldId id="2076136946" r:id="rId33"/>
    <p:sldId id="2076136934" r:id="rId34"/>
    <p:sldId id="2076138383" r:id="rId35"/>
    <p:sldId id="687" r:id="rId36"/>
    <p:sldId id="2076136813" r:id="rId37"/>
    <p:sldId id="2076136764" r:id="rId38"/>
    <p:sldId id="2076136929" r:id="rId39"/>
    <p:sldId id="2076138370" r:id="rId40"/>
    <p:sldId id="2076136818" r:id="rId41"/>
    <p:sldId id="2076136935" r:id="rId42"/>
    <p:sldId id="2076136953" r:id="rId43"/>
    <p:sldId id="2076136956" r:id="rId44"/>
    <p:sldId id="2076137344" r:id="rId45"/>
    <p:sldId id="2076136949" r:id="rId46"/>
    <p:sldId id="2076136772" r:id="rId47"/>
    <p:sldId id="2076136810" r:id="rId48"/>
    <p:sldId id="2076137345" r:id="rId49"/>
    <p:sldId id="4400" r:id="rId50"/>
    <p:sldId id="2076136864" r:id="rId51"/>
    <p:sldId id="2076136816" r:id="rId52"/>
    <p:sldId id="2076136950" r:id="rId53"/>
    <p:sldId id="2076136817" r:id="rId54"/>
    <p:sldId id="2076136684" r:id="rId55"/>
    <p:sldId id="2076136834" r:id="rId56"/>
    <p:sldId id="2076136963" r:id="rId57"/>
    <p:sldId id="2076138386" r:id="rId58"/>
    <p:sldId id="2076136968" r:id="rId59"/>
    <p:sldId id="2076136904" r:id="rId60"/>
    <p:sldId id="2076136852" r:id="rId61"/>
    <p:sldId id="2076136850" r:id="rId62"/>
    <p:sldId id="2076136958" r:id="rId63"/>
    <p:sldId id="2076136853" r:id="rId64"/>
    <p:sldId id="2076136854" r:id="rId65"/>
    <p:sldId id="2076136884" r:id="rId66"/>
    <p:sldId id="2076136851" r:id="rId67"/>
    <p:sldId id="2076136856" r:id="rId68"/>
    <p:sldId id="2076136855" r:id="rId69"/>
    <p:sldId id="1836" r:id="rId70"/>
    <p:sldId id="2076138372" r:id="rId71"/>
    <p:sldId id="2076136826" r:id="rId72"/>
    <p:sldId id="2076136685" r:id="rId73"/>
    <p:sldId id="2076136819" r:id="rId74"/>
    <p:sldId id="2076136906" r:id="rId75"/>
    <p:sldId id="2076136798" r:id="rId76"/>
    <p:sldId id="2076136822" r:id="rId77"/>
    <p:sldId id="2076136790" r:id="rId78"/>
    <p:sldId id="2076136975" r:id="rId79"/>
    <p:sldId id="2076136970" r:id="rId80"/>
    <p:sldId id="363" r:id="rId81"/>
    <p:sldId id="2076136972" r:id="rId82"/>
    <p:sldId id="2076136791" r:id="rId83"/>
    <p:sldId id="2076136792" r:id="rId84"/>
    <p:sldId id="2076136821" r:id="rId85"/>
    <p:sldId id="2076136820" r:id="rId86"/>
    <p:sldId id="2076136797" r:id="rId87"/>
    <p:sldId id="2076138373" r:id="rId88"/>
    <p:sldId id="2076136825" r:id="rId89"/>
    <p:sldId id="2076136686" r:id="rId90"/>
    <p:sldId id="2076136835" r:id="rId91"/>
    <p:sldId id="2076136840" r:id="rId92"/>
    <p:sldId id="2076136698" r:id="rId93"/>
    <p:sldId id="2076136696" r:id="rId94"/>
    <p:sldId id="2076136714" r:id="rId95"/>
    <p:sldId id="2076136702" r:id="rId96"/>
    <p:sldId id="2076138369" r:id="rId97"/>
    <p:sldId id="2076136908" r:id="rId98"/>
    <p:sldId id="1255" r:id="rId99"/>
    <p:sldId id="2076136862" r:id="rId100"/>
    <p:sldId id="11075" r:id="rId101"/>
    <p:sldId id="2076136846" r:id="rId102"/>
    <p:sldId id="2076138368" r:id="rId103"/>
    <p:sldId id="2076138367" r:id="rId104"/>
    <p:sldId id="2076136827" r:id="rId105"/>
    <p:sldId id="2076136687" r:id="rId106"/>
    <p:sldId id="2076138376" r:id="rId107"/>
    <p:sldId id="2076138377" r:id="rId108"/>
    <p:sldId id="2076138375" r:id="rId109"/>
    <p:sldId id="2076138378" r:id="rId110"/>
    <p:sldId id="2076138379" r:id="rId111"/>
    <p:sldId id="2076138385" r:id="rId112"/>
    <p:sldId id="1853" r:id="rId113"/>
    <p:sldId id="2076138381" r:id="rId114"/>
    <p:sldId id="2076138371" r:id="rId115"/>
    <p:sldId id="2076138374" r:id="rId116"/>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Series" id="{A90C2476-DF76-49CE-9D22-3F5A54B89508}">
          <p14:sldIdLst>
            <p14:sldId id="1720"/>
            <p14:sldId id="2076137339"/>
          </p14:sldIdLst>
        </p14:section>
        <p14:section name="Module 1" id="{8BDFE93E-6843-461B-B31B-809F46A18088}">
          <p14:sldIdLst>
            <p14:sldId id="2076136683"/>
          </p14:sldIdLst>
        </p14:section>
        <p14:section name="1.1 Overview" id="{13F5E925-1DFD-4C1A-ADAD-9460F78DE809}">
          <p14:sldIdLst>
            <p14:sldId id="4369"/>
            <p14:sldId id="2076136939"/>
            <p14:sldId id="2076136930"/>
            <p14:sldId id="2076137337"/>
          </p14:sldIdLst>
        </p14:section>
        <p14:section name="1.2 SQL Server on Azure VMs" id="{7D5B0055-4F3B-4C90-9534-BE98D95E11B9}">
          <p14:sldIdLst>
            <p14:sldId id="2076136943"/>
            <p14:sldId id="2076137340"/>
            <p14:sldId id="2076137341"/>
          </p14:sldIdLst>
        </p14:section>
        <p14:section name="1.3 Azure SQL Managed Instance" id="{7160FEA7-549D-4F2C-9AE2-438E93F741D5}">
          <p14:sldIdLst>
            <p14:sldId id="2076136944"/>
          </p14:sldIdLst>
        </p14:section>
        <p14:section name="1.4 Azure SQL Database" id="{869DB776-770F-4687-B353-7E7141AE69CF}">
          <p14:sldIdLst>
            <p14:sldId id="2076136945"/>
          </p14:sldIdLst>
        </p14:section>
        <p14:section name="1.5 Comparison and summary" id="{7561A1AD-28A2-40D0-A8FD-A6896EAE3DA9}">
          <p14:sldIdLst>
            <p14:sldId id="2076136946"/>
            <p14:sldId id="2076136934"/>
            <p14:sldId id="2076138383"/>
            <p14:sldId id="687"/>
            <p14:sldId id="2076136813"/>
            <p14:sldId id="2076136764"/>
            <p14:sldId id="2076136929"/>
            <p14:sldId id="2076138370"/>
          </p14:sldIdLst>
        </p14:section>
        <p14:section name="Module 2" id="{009A8FEA-4534-4444-90BE-AFA5A63B7283}">
          <p14:sldIdLst>
            <p14:sldId id="2076136818"/>
          </p14:sldIdLst>
        </p14:section>
        <p14:section name="2.1 Pre-deployment planning" id="{432A2B48-2CF2-4BD0-B8FF-E61186C12603}">
          <p14:sldIdLst>
            <p14:sldId id="2076136935"/>
            <p14:sldId id="2076136953"/>
            <p14:sldId id="2076136956"/>
          </p14:sldIdLst>
        </p14:section>
        <p14:section name="2.2 Deploy, connect, and verify" id="{6B6A0800-8DD2-4F45-A4DC-1A988E99600B}">
          <p14:sldIdLst>
            <p14:sldId id="2076137344"/>
            <p14:sldId id="2076136949"/>
            <p14:sldId id="2076136772"/>
          </p14:sldIdLst>
        </p14:section>
        <p14:section name="2.3 Configure" id="{7E5B6FE6-CBE7-4747-BAA2-598B6AB64BEB}">
          <p14:sldIdLst>
            <p14:sldId id="2076136810"/>
            <p14:sldId id="2076137345"/>
            <p14:sldId id="4400"/>
          </p14:sldIdLst>
        </p14:section>
        <p14:section name="2.4 Load data" id="{57CB5EEA-08C0-4D88-BEEB-4DD137CC21E8}">
          <p14:sldIdLst>
            <p14:sldId id="2076136864"/>
            <p14:sldId id="2076136816"/>
          </p14:sldIdLst>
        </p14:section>
        <p14:section name="Summary" id="{BDA73F25-DAA9-4C52-B857-5E2EF885CC34}">
          <p14:sldIdLst>
            <p14:sldId id="2076136950"/>
            <p14:sldId id="2076136817"/>
          </p14:sldIdLst>
        </p14:section>
        <p14:section name="Module 3" id="{9CAB4601-C91B-45DB-BF3A-16C39A10A168}">
          <p14:sldIdLst>
            <p14:sldId id="2076136684"/>
          </p14:sldIdLst>
        </p14:section>
        <p14:section name="3.1 Overview" id="{9CB27E3E-CA6B-4189-97DE-CB2D83374D46}">
          <p14:sldIdLst>
            <p14:sldId id="2076136834"/>
            <p14:sldId id="2076136963"/>
          </p14:sldIdLst>
        </p14:section>
        <p14:section name="3.2 Network Security" id="{DFF984EA-CB52-403D-9269-CA507E5FF771}">
          <p14:sldIdLst>
            <p14:sldId id="2076138386"/>
            <p14:sldId id="2076136968"/>
            <p14:sldId id="2076136904"/>
          </p14:sldIdLst>
        </p14:section>
        <p14:section name="3.3 Identity and access" id="{B127E01B-4F72-4847-AC96-094E1BD91F63}">
          <p14:sldIdLst>
            <p14:sldId id="2076136852"/>
            <p14:sldId id="2076136850"/>
            <p14:sldId id="2076136958"/>
          </p14:sldIdLst>
        </p14:section>
        <p14:section name="3.4 Data protection" id="{88BEDEB0-F822-4084-8991-11DABC5EE008}">
          <p14:sldIdLst>
            <p14:sldId id="2076136853"/>
            <p14:sldId id="2076136854"/>
            <p14:sldId id="2076136884"/>
          </p14:sldIdLst>
        </p14:section>
        <p14:section name="3.5 Security management" id="{2DDC94EB-013D-44CD-BD67-37BB93D50750}">
          <p14:sldIdLst>
            <p14:sldId id="2076136851"/>
            <p14:sldId id="2076136856"/>
            <p14:sldId id="2076136855"/>
            <p14:sldId id="1836"/>
          </p14:sldIdLst>
        </p14:section>
        <p14:section name="3.6 Summary" id="{ED0C5694-B48C-49C9-83DC-C4F58B86FD9A}">
          <p14:sldIdLst>
            <p14:sldId id="2076138372"/>
            <p14:sldId id="2076136826"/>
          </p14:sldIdLst>
        </p14:section>
        <p14:section name="Module 4" id="{EC4ECAD4-594A-47A1-B8C9-78F7D8EC430C}">
          <p14:sldIdLst>
            <p14:sldId id="2076136685"/>
          </p14:sldIdLst>
        </p14:section>
        <p14:section name="4.1 Overview" id="{3CA6777D-D474-4CF1-AF0D-00755F87809D}">
          <p14:sldIdLst>
            <p14:sldId id="2076136819"/>
            <p14:sldId id="2076136906"/>
          </p14:sldIdLst>
        </p14:section>
        <p14:section name="4.2 Configuration and maintenance" id="{6461E961-165B-45C5-877E-318CAD5793C3}">
          <p14:sldIdLst>
            <p14:sldId id="2076136798"/>
            <p14:sldId id="2076136822"/>
          </p14:sldIdLst>
        </p14:section>
        <p14:section name="4.3 Monitoring performance" id="{50F4B17D-63F4-4BBC-803F-8C78F5D7CEA6}">
          <p14:sldIdLst>
            <p14:sldId id="2076136790"/>
            <p14:sldId id="2076136975"/>
            <p14:sldId id="2076136970"/>
          </p14:sldIdLst>
        </p14:section>
        <p14:section name="4.4 Performance scenarios" id="{02B104E6-17DD-4A72-8B99-C9326FC4E29D}">
          <p14:sldIdLst>
            <p14:sldId id="363"/>
            <p14:sldId id="2076136972"/>
          </p14:sldIdLst>
        </p14:section>
        <p14:section name="4.5 Accelerating and tuning" id="{D641A463-6C6E-4CCF-B08C-AE38AEECD9C7}">
          <p14:sldIdLst>
            <p14:sldId id="2076136791"/>
          </p14:sldIdLst>
        </p14:section>
        <p14:section name="4.6 Intelligent performance" id="{5F277B90-9A2C-49AC-A175-E0C465CE46A9}">
          <p14:sldIdLst>
            <p14:sldId id="2076136792"/>
            <p14:sldId id="2076136821"/>
            <p14:sldId id="2076136820"/>
            <p14:sldId id="2076136797"/>
            <p14:sldId id="2076138373"/>
            <p14:sldId id="2076136825"/>
          </p14:sldIdLst>
        </p14:section>
        <p14:section name="Module 5" id="{5F16D6A7-5646-445E-AA3A-7F49FA3839CD}">
          <p14:sldIdLst>
            <p14:sldId id="2076136686"/>
          </p14:sldIdLst>
        </p14:section>
        <p14:section name="5.1 Overiew" id="{D118B504-B7A7-3E46-B890-0FCB6BEDC32C}">
          <p14:sldIdLst>
            <p14:sldId id="2076136835"/>
          </p14:sldIdLst>
        </p14:section>
        <p14:section name="5.2 Backup and restore" id="{03DE29BC-0415-A543-8E41-5CDBAF24E2DB}">
          <p14:sldIdLst>
            <p14:sldId id="2076136840"/>
          </p14:sldIdLst>
        </p14:section>
        <p14:section name="5.3. Built-in HA/DR" id="{F0DFF94A-FDBC-3649-ADB5-D17953F78E87}">
          <p14:sldIdLst>
            <p14:sldId id="2076136698"/>
            <p14:sldId id="2076136696"/>
            <p14:sldId id="2076136714"/>
            <p14:sldId id="2076136702"/>
            <p14:sldId id="2076138369"/>
            <p14:sldId id="2076136908"/>
            <p14:sldId id="1255"/>
          </p14:sldIdLst>
        </p14:section>
        <p14:section name="5.4 Availability and consistency" id="{C2911333-9832-4640-A782-F97C0A8B1221}">
          <p14:sldIdLst>
            <p14:sldId id="2076136862"/>
            <p14:sldId id="11075"/>
          </p14:sldIdLst>
        </p14:section>
        <p14:section name="5.5 Congifuration and monitoring availability" id="{1A857DA1-3693-DF42-80EE-9EFDA5B929A8}">
          <p14:sldIdLst>
            <p14:sldId id="2076136846"/>
            <p14:sldId id="2076138368"/>
          </p14:sldIdLst>
        </p14:section>
        <p14:section name="5.6 Summary" id="{E25AB6AD-7978-7743-A8F2-FEC540940CE3}">
          <p14:sldIdLst>
            <p14:sldId id="2076138367"/>
            <p14:sldId id="2076136827"/>
          </p14:sldIdLst>
        </p14:section>
        <p14:section name="Module 6" id="{2B1E7475-8330-4831-BAD7-98739F90199D}">
          <p14:sldIdLst>
            <p14:sldId id="2076136687"/>
          </p14:sldIdLst>
        </p14:section>
        <p14:section name="6.1 Scenario discussion" id="{C4CFFD55-D93E-4936-B839-6E39155EAD90}">
          <p14:sldIdLst>
            <p14:sldId id="2076138376"/>
            <p14:sldId id="2076138377"/>
            <p14:sldId id="2076138375"/>
            <p14:sldId id="2076138378"/>
          </p14:sldIdLst>
        </p14:section>
        <p14:section name="Additional information" id="{38BFA032-C540-45F2-878B-97F091087A55}">
          <p14:sldIdLst>
            <p14:sldId id="2076138379"/>
            <p14:sldId id="2076138385"/>
            <p14:sldId id="1853"/>
          </p14:sldIdLst>
        </p14:section>
        <p14:section name="Call to action" id="{015E2547-EC38-4D6E-9E66-7AFCE6D7C8AB}">
          <p14:sldIdLst>
            <p14:sldId id="2076138381"/>
            <p14:sldId id="2076138371"/>
            <p14:sldId id="2076138374"/>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4131A6E-DA0D-2834-BBA9-006C48D5436D}" name="Daniel Schmeichler" initials="DS" userId="S::daniel@2a.consulting::ad56f8ff-145f-4ee2-a2b3-4f3e34949c8d" providerId="AD"/>
  <p188:author id="{237AFEC7-0D9F-02EB-156F-4E591B8E0161}" name="Nick Dwyer" initials="ND" userId="S::Nick@2a.consulting::637372cd-8f04-49e1-a9c8-f5dbbdc447b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7"/>
    <a:srgbClr val="757575"/>
    <a:srgbClr val="737373"/>
    <a:srgbClr val="E81123"/>
    <a:srgbClr val="E6E6E6"/>
    <a:srgbClr val="BDBDBD"/>
    <a:srgbClr val="D83B01"/>
    <a:srgbClr val="D2D2D2"/>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982" autoAdjust="0"/>
  </p:normalViewPr>
  <p:slideViewPr>
    <p:cSldViewPr snapToGrid="0">
      <p:cViewPr>
        <p:scale>
          <a:sx n="66" d="100"/>
          <a:sy n="66" d="100"/>
        </p:scale>
        <p:origin x="1392" y="258"/>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6.xml"/><Relationship Id="rId117" Type="http://schemas.openxmlformats.org/officeDocument/2006/relationships/notesMaster" Target="notesMasters/notesMaster1.xml"/><Relationship Id="rId21" Type="http://schemas.openxmlformats.org/officeDocument/2006/relationships/slide" Target="slides/slide1.xml"/><Relationship Id="rId42" Type="http://schemas.openxmlformats.org/officeDocument/2006/relationships/slide" Target="slides/slide22.xml"/><Relationship Id="rId47" Type="http://schemas.openxmlformats.org/officeDocument/2006/relationships/slide" Target="slides/slide27.xml"/><Relationship Id="rId63" Type="http://schemas.openxmlformats.org/officeDocument/2006/relationships/slide" Target="slides/slide43.xml"/><Relationship Id="rId68" Type="http://schemas.openxmlformats.org/officeDocument/2006/relationships/slide" Target="slides/slide48.xml"/><Relationship Id="rId84" Type="http://schemas.openxmlformats.org/officeDocument/2006/relationships/slide" Target="slides/slide64.xml"/><Relationship Id="rId89" Type="http://schemas.openxmlformats.org/officeDocument/2006/relationships/slide" Target="slides/slide69.xml"/><Relationship Id="rId112" Type="http://schemas.openxmlformats.org/officeDocument/2006/relationships/slide" Target="slides/slide92.xml"/><Relationship Id="rId16" Type="http://schemas.openxmlformats.org/officeDocument/2006/relationships/slideMaster" Target="slideMasters/slideMaster11.xml"/><Relationship Id="rId107" Type="http://schemas.openxmlformats.org/officeDocument/2006/relationships/slide" Target="slides/slide87.xml"/><Relationship Id="rId11" Type="http://schemas.openxmlformats.org/officeDocument/2006/relationships/slideMaster" Target="slideMasters/slideMaster6.xml"/><Relationship Id="rId32" Type="http://schemas.openxmlformats.org/officeDocument/2006/relationships/slide" Target="slides/slide12.xml"/><Relationship Id="rId37" Type="http://schemas.openxmlformats.org/officeDocument/2006/relationships/slide" Target="slides/slide17.xml"/><Relationship Id="rId53" Type="http://schemas.openxmlformats.org/officeDocument/2006/relationships/slide" Target="slides/slide33.xml"/><Relationship Id="rId58" Type="http://schemas.openxmlformats.org/officeDocument/2006/relationships/slide" Target="slides/slide38.xml"/><Relationship Id="rId74" Type="http://schemas.openxmlformats.org/officeDocument/2006/relationships/slide" Target="slides/slide54.xml"/><Relationship Id="rId79" Type="http://schemas.openxmlformats.org/officeDocument/2006/relationships/slide" Target="slides/slide59.xml"/><Relationship Id="rId102" Type="http://schemas.openxmlformats.org/officeDocument/2006/relationships/slide" Target="slides/slide82.xml"/><Relationship Id="rId123" Type="http://schemas.openxmlformats.org/officeDocument/2006/relationships/tableStyles" Target="tableStyles.xml"/><Relationship Id="rId5" Type="http://schemas.openxmlformats.org/officeDocument/2006/relationships/customXml" Target="../customXml/item5.xml"/><Relationship Id="rId90" Type="http://schemas.openxmlformats.org/officeDocument/2006/relationships/slide" Target="slides/slide70.xml"/><Relationship Id="rId95" Type="http://schemas.openxmlformats.org/officeDocument/2006/relationships/slide" Target="slides/slide75.xml"/><Relationship Id="rId22" Type="http://schemas.openxmlformats.org/officeDocument/2006/relationships/slide" Target="slides/slide2.xml"/><Relationship Id="rId27" Type="http://schemas.openxmlformats.org/officeDocument/2006/relationships/slide" Target="slides/slide7.xml"/><Relationship Id="rId43" Type="http://schemas.openxmlformats.org/officeDocument/2006/relationships/slide" Target="slides/slide23.xml"/><Relationship Id="rId48" Type="http://schemas.openxmlformats.org/officeDocument/2006/relationships/slide" Target="slides/slide28.xml"/><Relationship Id="rId64" Type="http://schemas.openxmlformats.org/officeDocument/2006/relationships/slide" Target="slides/slide44.xml"/><Relationship Id="rId69" Type="http://schemas.openxmlformats.org/officeDocument/2006/relationships/slide" Target="slides/slide49.xml"/><Relationship Id="rId113" Type="http://schemas.openxmlformats.org/officeDocument/2006/relationships/slide" Target="slides/slide93.xml"/><Relationship Id="rId118" Type="http://schemas.openxmlformats.org/officeDocument/2006/relationships/handoutMaster" Target="handoutMasters/handoutMaster1.xml"/><Relationship Id="rId80" Type="http://schemas.openxmlformats.org/officeDocument/2006/relationships/slide" Target="slides/slide60.xml"/><Relationship Id="rId85" Type="http://schemas.openxmlformats.org/officeDocument/2006/relationships/slide" Target="slides/slide65.xml"/><Relationship Id="rId12" Type="http://schemas.openxmlformats.org/officeDocument/2006/relationships/slideMaster" Target="slideMasters/slideMaster7.xml"/><Relationship Id="rId17" Type="http://schemas.openxmlformats.org/officeDocument/2006/relationships/slideMaster" Target="slideMasters/slideMaster12.xml"/><Relationship Id="rId33" Type="http://schemas.openxmlformats.org/officeDocument/2006/relationships/slide" Target="slides/slide13.xml"/><Relationship Id="rId38" Type="http://schemas.openxmlformats.org/officeDocument/2006/relationships/slide" Target="slides/slide18.xml"/><Relationship Id="rId59" Type="http://schemas.openxmlformats.org/officeDocument/2006/relationships/slide" Target="slides/slide39.xml"/><Relationship Id="rId103" Type="http://schemas.openxmlformats.org/officeDocument/2006/relationships/slide" Target="slides/slide83.xml"/><Relationship Id="rId108" Type="http://schemas.openxmlformats.org/officeDocument/2006/relationships/slide" Target="slides/slide88.xml"/><Relationship Id="rId124" Type="http://schemas.microsoft.com/office/2018/10/relationships/authors" Target="authors.xml"/><Relationship Id="rId54" Type="http://schemas.openxmlformats.org/officeDocument/2006/relationships/slide" Target="slides/slide34.xml"/><Relationship Id="rId70" Type="http://schemas.openxmlformats.org/officeDocument/2006/relationships/slide" Target="slides/slide50.xml"/><Relationship Id="rId75" Type="http://schemas.openxmlformats.org/officeDocument/2006/relationships/slide" Target="slides/slide55.xml"/><Relationship Id="rId91" Type="http://schemas.openxmlformats.org/officeDocument/2006/relationships/slide" Target="slides/slide71.xml"/><Relationship Id="rId96" Type="http://schemas.openxmlformats.org/officeDocument/2006/relationships/slide" Target="slides/slide76.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3.xml"/><Relationship Id="rId28" Type="http://schemas.openxmlformats.org/officeDocument/2006/relationships/slide" Target="slides/slide8.xml"/><Relationship Id="rId49" Type="http://schemas.openxmlformats.org/officeDocument/2006/relationships/slide" Target="slides/slide29.xml"/><Relationship Id="rId114" Type="http://schemas.openxmlformats.org/officeDocument/2006/relationships/slide" Target="slides/slide94.xml"/><Relationship Id="rId119" Type="http://schemas.openxmlformats.org/officeDocument/2006/relationships/commentAuthors" Target="commentAuthors.xml"/><Relationship Id="rId44" Type="http://schemas.openxmlformats.org/officeDocument/2006/relationships/slide" Target="slides/slide24.xml"/><Relationship Id="rId60" Type="http://schemas.openxmlformats.org/officeDocument/2006/relationships/slide" Target="slides/slide40.xml"/><Relationship Id="rId65" Type="http://schemas.openxmlformats.org/officeDocument/2006/relationships/slide" Target="slides/slide45.xml"/><Relationship Id="rId81" Type="http://schemas.openxmlformats.org/officeDocument/2006/relationships/slide" Target="slides/slide61.xml"/><Relationship Id="rId86" Type="http://schemas.openxmlformats.org/officeDocument/2006/relationships/slide" Target="slides/slide66.xml"/><Relationship Id="rId4" Type="http://schemas.openxmlformats.org/officeDocument/2006/relationships/customXml" Target="../customXml/item4.xml"/><Relationship Id="rId9" Type="http://schemas.openxmlformats.org/officeDocument/2006/relationships/slideMaster" Target="slideMasters/slideMaster4.xml"/><Relationship Id="rId13" Type="http://schemas.openxmlformats.org/officeDocument/2006/relationships/slideMaster" Target="slideMasters/slideMaster8.xml"/><Relationship Id="rId18" Type="http://schemas.openxmlformats.org/officeDocument/2006/relationships/slideMaster" Target="slideMasters/slideMaster13.xml"/><Relationship Id="rId39" Type="http://schemas.openxmlformats.org/officeDocument/2006/relationships/slide" Target="slides/slide19.xml"/><Relationship Id="rId109" Type="http://schemas.openxmlformats.org/officeDocument/2006/relationships/slide" Target="slides/slide89.xml"/><Relationship Id="rId34" Type="http://schemas.openxmlformats.org/officeDocument/2006/relationships/slide" Target="slides/slide14.xml"/><Relationship Id="rId50" Type="http://schemas.openxmlformats.org/officeDocument/2006/relationships/slide" Target="slides/slide30.xml"/><Relationship Id="rId55" Type="http://schemas.openxmlformats.org/officeDocument/2006/relationships/slide" Target="slides/slide35.xml"/><Relationship Id="rId76" Type="http://schemas.openxmlformats.org/officeDocument/2006/relationships/slide" Target="slides/slide56.xml"/><Relationship Id="rId97" Type="http://schemas.openxmlformats.org/officeDocument/2006/relationships/slide" Target="slides/slide77.xml"/><Relationship Id="rId104" Type="http://schemas.openxmlformats.org/officeDocument/2006/relationships/slide" Target="slides/slide84.xml"/><Relationship Id="rId120" Type="http://schemas.openxmlformats.org/officeDocument/2006/relationships/presProps" Target="presProps.xml"/><Relationship Id="rId7" Type="http://schemas.openxmlformats.org/officeDocument/2006/relationships/slideMaster" Target="slideMasters/slideMaster2.xml"/><Relationship Id="rId71" Type="http://schemas.openxmlformats.org/officeDocument/2006/relationships/slide" Target="slides/slide51.xml"/><Relationship Id="rId92" Type="http://schemas.openxmlformats.org/officeDocument/2006/relationships/slide" Target="slides/slide72.xml"/><Relationship Id="rId2" Type="http://schemas.openxmlformats.org/officeDocument/2006/relationships/customXml" Target="../customXml/item2.xml"/><Relationship Id="rId29" Type="http://schemas.openxmlformats.org/officeDocument/2006/relationships/slide" Target="slides/slide9.xml"/><Relationship Id="rId24" Type="http://schemas.openxmlformats.org/officeDocument/2006/relationships/slide" Target="slides/slide4.xml"/><Relationship Id="rId40" Type="http://schemas.openxmlformats.org/officeDocument/2006/relationships/slide" Target="slides/slide20.xml"/><Relationship Id="rId45" Type="http://schemas.openxmlformats.org/officeDocument/2006/relationships/slide" Target="slides/slide25.xml"/><Relationship Id="rId66" Type="http://schemas.openxmlformats.org/officeDocument/2006/relationships/slide" Target="slides/slide46.xml"/><Relationship Id="rId87" Type="http://schemas.openxmlformats.org/officeDocument/2006/relationships/slide" Target="slides/slide67.xml"/><Relationship Id="rId110" Type="http://schemas.openxmlformats.org/officeDocument/2006/relationships/slide" Target="slides/slide90.xml"/><Relationship Id="rId115" Type="http://schemas.openxmlformats.org/officeDocument/2006/relationships/slide" Target="slides/slide95.xml"/><Relationship Id="rId61" Type="http://schemas.openxmlformats.org/officeDocument/2006/relationships/slide" Target="slides/slide41.xml"/><Relationship Id="rId82" Type="http://schemas.openxmlformats.org/officeDocument/2006/relationships/slide" Target="slides/slide62.xml"/><Relationship Id="rId19" Type="http://schemas.openxmlformats.org/officeDocument/2006/relationships/slideMaster" Target="slideMasters/slideMaster14.xml"/><Relationship Id="rId14" Type="http://schemas.openxmlformats.org/officeDocument/2006/relationships/slideMaster" Target="slideMasters/slideMaster9.xml"/><Relationship Id="rId30" Type="http://schemas.openxmlformats.org/officeDocument/2006/relationships/slide" Target="slides/slide10.xml"/><Relationship Id="rId35" Type="http://schemas.openxmlformats.org/officeDocument/2006/relationships/slide" Target="slides/slide15.xml"/><Relationship Id="rId56" Type="http://schemas.openxmlformats.org/officeDocument/2006/relationships/slide" Target="slides/slide36.xml"/><Relationship Id="rId77" Type="http://schemas.openxmlformats.org/officeDocument/2006/relationships/slide" Target="slides/slide57.xml"/><Relationship Id="rId100" Type="http://schemas.openxmlformats.org/officeDocument/2006/relationships/slide" Target="slides/slide80.xml"/><Relationship Id="rId105" Type="http://schemas.openxmlformats.org/officeDocument/2006/relationships/slide" Target="slides/slide85.xml"/><Relationship Id="rId8" Type="http://schemas.openxmlformats.org/officeDocument/2006/relationships/slideMaster" Target="slideMasters/slideMaster3.xml"/><Relationship Id="rId51" Type="http://schemas.openxmlformats.org/officeDocument/2006/relationships/slide" Target="slides/slide31.xml"/><Relationship Id="rId72" Type="http://schemas.openxmlformats.org/officeDocument/2006/relationships/slide" Target="slides/slide52.xml"/><Relationship Id="rId93" Type="http://schemas.openxmlformats.org/officeDocument/2006/relationships/slide" Target="slides/slide73.xml"/><Relationship Id="rId98" Type="http://schemas.openxmlformats.org/officeDocument/2006/relationships/slide" Target="slides/slide78.xml"/><Relationship Id="rId121"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5.xml"/><Relationship Id="rId46" Type="http://schemas.openxmlformats.org/officeDocument/2006/relationships/slide" Target="slides/slide26.xml"/><Relationship Id="rId67" Type="http://schemas.openxmlformats.org/officeDocument/2006/relationships/slide" Target="slides/slide47.xml"/><Relationship Id="rId116" Type="http://schemas.openxmlformats.org/officeDocument/2006/relationships/slide" Target="slides/slide96.xml"/><Relationship Id="rId20" Type="http://schemas.openxmlformats.org/officeDocument/2006/relationships/slideMaster" Target="slideMasters/slideMaster15.xml"/><Relationship Id="rId41" Type="http://schemas.openxmlformats.org/officeDocument/2006/relationships/slide" Target="slides/slide21.xml"/><Relationship Id="rId62" Type="http://schemas.openxmlformats.org/officeDocument/2006/relationships/slide" Target="slides/slide42.xml"/><Relationship Id="rId83" Type="http://schemas.openxmlformats.org/officeDocument/2006/relationships/slide" Target="slides/slide63.xml"/><Relationship Id="rId88" Type="http://schemas.openxmlformats.org/officeDocument/2006/relationships/slide" Target="slides/slide68.xml"/><Relationship Id="rId111" Type="http://schemas.openxmlformats.org/officeDocument/2006/relationships/slide" Target="slides/slide91.xml"/><Relationship Id="rId15" Type="http://schemas.openxmlformats.org/officeDocument/2006/relationships/slideMaster" Target="slideMasters/slideMaster10.xml"/><Relationship Id="rId36" Type="http://schemas.openxmlformats.org/officeDocument/2006/relationships/slide" Target="slides/slide16.xml"/><Relationship Id="rId57" Type="http://schemas.openxmlformats.org/officeDocument/2006/relationships/slide" Target="slides/slide37.xml"/><Relationship Id="rId106" Type="http://schemas.openxmlformats.org/officeDocument/2006/relationships/slide" Target="slides/slide86.xml"/><Relationship Id="rId10" Type="http://schemas.openxmlformats.org/officeDocument/2006/relationships/slideMaster" Target="slideMasters/slideMaster5.xml"/><Relationship Id="rId31" Type="http://schemas.openxmlformats.org/officeDocument/2006/relationships/slide" Target="slides/slide11.xml"/><Relationship Id="rId52" Type="http://schemas.openxmlformats.org/officeDocument/2006/relationships/slide" Target="slides/slide32.xml"/><Relationship Id="rId73" Type="http://schemas.openxmlformats.org/officeDocument/2006/relationships/slide" Target="slides/slide53.xml"/><Relationship Id="rId78" Type="http://schemas.openxmlformats.org/officeDocument/2006/relationships/slide" Target="slides/slide58.xml"/><Relationship Id="rId94" Type="http://schemas.openxmlformats.org/officeDocument/2006/relationships/slide" Target="slides/slide74.xml"/><Relationship Id="rId99" Type="http://schemas.openxmlformats.org/officeDocument/2006/relationships/slide" Target="slides/slide79.xml"/><Relationship Id="rId101" Type="http://schemas.openxmlformats.org/officeDocument/2006/relationships/slide" Target="slides/slide81.xml"/><Relationship Id="rId1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8592E4-1517-4923-997D-653968EFA9ED}" type="doc">
      <dgm:prSet loTypeId="urn:microsoft.com/office/officeart/2017/3/layout/DropPinTimeline" loCatId="process" qsTypeId="urn:microsoft.com/office/officeart/2005/8/quickstyle/simple1" qsCatId="simple" csTypeId="urn:microsoft.com/office/officeart/2005/8/colors/accent1_2" csCatId="accent1" phldr="1"/>
      <dgm:spPr/>
      <dgm:t>
        <a:bodyPr/>
        <a:lstStyle/>
        <a:p>
          <a:endParaRPr lang="en-US"/>
        </a:p>
      </dgm:t>
    </dgm:pt>
    <dgm:pt modelId="{5B61AFCB-3999-4FF6-8C40-951220175333}">
      <dgm:prSet custT="1"/>
      <dgm:spPr/>
      <dgm:t>
        <a:bodyPr/>
        <a:lstStyle/>
        <a:p>
          <a:pPr>
            <a:defRPr b="1"/>
          </a:pPr>
          <a:r>
            <a:rPr lang="en-US" sz="1600" b="1" kern="1200">
              <a:solidFill>
                <a:srgbClr val="0078D4"/>
              </a:solidFill>
              <a:latin typeface="Segoe UI"/>
              <a:ea typeface="+mn-ea"/>
              <a:cs typeface="+mn-cs"/>
            </a:rPr>
            <a:t>2006</a:t>
          </a:r>
        </a:p>
      </dgm:t>
    </dgm:pt>
    <dgm:pt modelId="{C2C8A8CF-8903-4F84-BE50-79BB5D946E1D}" type="parTrans" cxnId="{9C844066-02FB-4446-8CD7-6CF5420D1C38}">
      <dgm:prSet/>
      <dgm:spPr/>
      <dgm:t>
        <a:bodyPr/>
        <a:lstStyle/>
        <a:p>
          <a:endParaRPr lang="en-US"/>
        </a:p>
      </dgm:t>
    </dgm:pt>
    <dgm:pt modelId="{7C37F75A-37DC-41FE-B801-015FE1193C93}" type="sibTrans" cxnId="{9C844066-02FB-4446-8CD7-6CF5420D1C38}">
      <dgm:prSet/>
      <dgm:spPr/>
      <dgm:t>
        <a:bodyPr/>
        <a:lstStyle/>
        <a:p>
          <a:endParaRPr lang="en-US"/>
        </a:p>
      </dgm:t>
    </dgm:pt>
    <dgm:pt modelId="{D7F47816-D476-4D64-9E2B-D272524299DB}">
      <dgm:prSet custT="1"/>
      <dgm:spPr/>
      <dgm:t>
        <a:bodyPr/>
        <a:lstStyle/>
        <a:p>
          <a:r>
            <a:rPr lang="en-US" sz="1200" err="1"/>
            <a:t>CloudDB</a:t>
          </a:r>
          <a:endParaRPr lang="en-US" sz="1200"/>
        </a:p>
        <a:p>
          <a:r>
            <a:rPr lang="en-US" sz="1200" err="1"/>
            <a:t>RedDog</a:t>
          </a:r>
          <a:endParaRPr lang="en-US" sz="1200"/>
        </a:p>
      </dgm:t>
    </dgm:pt>
    <dgm:pt modelId="{181B0CBB-B34C-4BA2-9E63-12B9F912330E}" type="parTrans" cxnId="{BEB22848-8235-43E5-81FF-93FF7B20A39C}">
      <dgm:prSet/>
      <dgm:spPr/>
      <dgm:t>
        <a:bodyPr/>
        <a:lstStyle/>
        <a:p>
          <a:endParaRPr lang="en-US"/>
        </a:p>
      </dgm:t>
    </dgm:pt>
    <dgm:pt modelId="{984B9D26-626A-4A82-B6F8-7B37A9EACBBE}" type="sibTrans" cxnId="{BEB22848-8235-43E5-81FF-93FF7B20A39C}">
      <dgm:prSet/>
      <dgm:spPr/>
      <dgm:t>
        <a:bodyPr/>
        <a:lstStyle/>
        <a:p>
          <a:endParaRPr lang="en-US"/>
        </a:p>
      </dgm:t>
    </dgm:pt>
    <dgm:pt modelId="{2462E462-454F-481E-88EF-4AD285869C68}">
      <dgm:prSet custT="1"/>
      <dgm:spPr/>
      <dgm:t>
        <a:bodyPr/>
        <a:lstStyle/>
        <a:p>
          <a:pPr>
            <a:defRPr b="1"/>
          </a:pPr>
          <a:r>
            <a:rPr lang="en-US" sz="1600" b="1" kern="1200">
              <a:solidFill>
                <a:srgbClr val="0078D4"/>
              </a:solidFill>
              <a:latin typeface="Segoe UI"/>
              <a:ea typeface="+mn-ea"/>
              <a:cs typeface="+mn-cs"/>
            </a:rPr>
            <a:t>2008</a:t>
          </a:r>
        </a:p>
      </dgm:t>
    </dgm:pt>
    <dgm:pt modelId="{D600BE7D-34AB-40C9-8BE7-016A3337174D}" type="parTrans" cxnId="{E737AC9B-A3D2-438E-AB11-DDA99733A83A}">
      <dgm:prSet/>
      <dgm:spPr/>
      <dgm:t>
        <a:bodyPr/>
        <a:lstStyle/>
        <a:p>
          <a:endParaRPr lang="en-US"/>
        </a:p>
      </dgm:t>
    </dgm:pt>
    <dgm:pt modelId="{72270013-A24F-40EF-BB0A-214C08A5552C}" type="sibTrans" cxnId="{E737AC9B-A3D2-438E-AB11-DDA99733A83A}">
      <dgm:prSet/>
      <dgm:spPr/>
      <dgm:t>
        <a:bodyPr/>
        <a:lstStyle/>
        <a:p>
          <a:endParaRPr lang="en-US"/>
        </a:p>
      </dgm:t>
    </dgm:pt>
    <dgm:pt modelId="{A995CB20-F1F6-4C2C-B861-ACA0ED6A401E}">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Data Services announced</a:t>
          </a:r>
        </a:p>
      </dgm:t>
    </dgm:pt>
    <dgm:pt modelId="{90B79D29-6A38-414A-9099-530778781B5D}" type="parTrans" cxnId="{3381147E-5C39-49C4-9328-B41531A425E3}">
      <dgm:prSet/>
      <dgm:spPr/>
      <dgm:t>
        <a:bodyPr/>
        <a:lstStyle/>
        <a:p>
          <a:endParaRPr lang="en-US"/>
        </a:p>
      </dgm:t>
    </dgm:pt>
    <dgm:pt modelId="{8651BD67-6FFE-49FF-A1B7-0EC8680D4F1F}" type="sibTrans" cxnId="{3381147E-5C39-49C4-9328-B41531A425E3}">
      <dgm:prSet/>
      <dgm:spPr/>
      <dgm:t>
        <a:bodyPr/>
        <a:lstStyle/>
        <a:p>
          <a:endParaRPr lang="en-US"/>
        </a:p>
      </dgm:t>
    </dgm:pt>
    <dgm:pt modelId="{AD9D6D17-9CD0-436E-B2F5-3107859008C9}">
      <dgm:prSet custT="1"/>
      <dgm:spPr/>
      <dgm:t>
        <a:bodyPr/>
        <a:lstStyle/>
        <a:p>
          <a:pPr>
            <a:defRPr b="1"/>
          </a:pPr>
          <a:r>
            <a:rPr lang="en-US" sz="1600" b="1" kern="1200">
              <a:solidFill>
                <a:srgbClr val="0078D4"/>
              </a:solidFill>
              <a:latin typeface="Segoe UI"/>
              <a:ea typeface="+mn-ea"/>
              <a:cs typeface="+mn-cs"/>
            </a:rPr>
            <a:t>2010</a:t>
          </a:r>
        </a:p>
      </dgm:t>
    </dgm:pt>
    <dgm:pt modelId="{594B202A-736B-4CC2-A2AA-FCFEB8706CCF}" type="parTrans" cxnId="{8E65B506-1641-4175-854D-DFC181DE570F}">
      <dgm:prSet/>
      <dgm:spPr/>
      <dgm:t>
        <a:bodyPr/>
        <a:lstStyle/>
        <a:p>
          <a:endParaRPr lang="en-US"/>
        </a:p>
      </dgm:t>
    </dgm:pt>
    <dgm:pt modelId="{358ED013-0CC0-452C-A763-E0762C788D8A}" type="sibTrans" cxnId="{8E65B506-1641-4175-854D-DFC181DE570F}">
      <dgm:prSet/>
      <dgm:spPr/>
      <dgm:t>
        <a:bodyPr/>
        <a:lstStyle/>
        <a:p>
          <a:endParaRPr lang="en-US"/>
        </a:p>
      </dgm:t>
    </dgm:pt>
    <dgm:pt modelId="{89775C2B-39F0-41E0-9029-67246597D8DA}">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Azure launch</a:t>
          </a:r>
        </a:p>
      </dgm:t>
    </dgm:pt>
    <dgm:pt modelId="{07333FB2-FB22-4805-A3F8-880978BE8F94}" type="parTrans" cxnId="{D4DC6753-525B-4D00-9736-F81483E086D2}">
      <dgm:prSet/>
      <dgm:spPr/>
      <dgm:t>
        <a:bodyPr/>
        <a:lstStyle/>
        <a:p>
          <a:endParaRPr lang="en-US"/>
        </a:p>
      </dgm:t>
    </dgm:pt>
    <dgm:pt modelId="{12CB1CED-24E0-48DD-B2C2-28E52D477964}" type="sibTrans" cxnId="{D4DC6753-525B-4D00-9736-F81483E086D2}">
      <dgm:prSet/>
      <dgm:spPr/>
      <dgm:t>
        <a:bodyPr/>
        <a:lstStyle/>
        <a:p>
          <a:endParaRPr lang="en-US"/>
        </a:p>
      </dgm:t>
    </dgm:pt>
    <dgm:pt modelId="{0A20DFE2-6CF3-4F83-A2A3-0B988DAA1C59}">
      <dgm:prSet custT="1"/>
      <dgm:spPr/>
      <dgm:t>
        <a:bodyPr/>
        <a:lstStyle/>
        <a:p>
          <a:pPr>
            <a:defRPr b="1"/>
          </a:pPr>
          <a:r>
            <a:rPr lang="en-US" sz="1600" b="1" kern="1200">
              <a:solidFill>
                <a:srgbClr val="0078D4"/>
              </a:solidFill>
              <a:latin typeface="Segoe UI"/>
              <a:ea typeface="+mn-ea"/>
              <a:cs typeface="+mn-cs"/>
            </a:rPr>
            <a:t>2012</a:t>
          </a:r>
        </a:p>
      </dgm:t>
    </dgm:pt>
    <dgm:pt modelId="{AC28A91C-BDEC-49C3-AD19-7ADF02861BEE}" type="parTrans" cxnId="{EF539EBA-2D6C-426D-A8E6-18497E9CE168}">
      <dgm:prSet/>
      <dgm:spPr/>
      <dgm:t>
        <a:bodyPr/>
        <a:lstStyle/>
        <a:p>
          <a:endParaRPr lang="en-US"/>
        </a:p>
      </dgm:t>
    </dgm:pt>
    <dgm:pt modelId="{47A9E0C6-0F32-4546-8670-1A42FBCD11E9}" type="sibTrans" cxnId="{EF539EBA-2D6C-426D-A8E6-18497E9CE168}">
      <dgm:prSet/>
      <dgm:spPr/>
      <dgm:t>
        <a:bodyPr/>
        <a:lstStyle/>
        <a:p>
          <a:endParaRPr lang="en-US"/>
        </a:p>
      </dgm:t>
    </dgm:pt>
    <dgm:pt modelId="{51BF241B-3E0B-47EB-BFAA-ABBB27BB1F33}">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SQL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p>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a:t>
          </a:r>
        </a:p>
      </dgm:t>
    </dgm:pt>
    <dgm:pt modelId="{A878188F-32F4-4CFC-9156-24950FBFC759}" type="parTrans" cxnId="{7D838B4B-5303-49EE-842A-DEB2AE137509}">
      <dgm:prSet/>
      <dgm:spPr/>
      <dgm:t>
        <a:bodyPr/>
        <a:lstStyle/>
        <a:p>
          <a:endParaRPr lang="en-US"/>
        </a:p>
      </dgm:t>
    </dgm:pt>
    <dgm:pt modelId="{91BE9A72-F645-43E7-9925-A6D77457B7A6}" type="sibTrans" cxnId="{7D838B4B-5303-49EE-842A-DEB2AE137509}">
      <dgm:prSet/>
      <dgm:spPr/>
      <dgm:t>
        <a:bodyPr/>
        <a:lstStyle/>
        <a:p>
          <a:endParaRPr lang="en-US"/>
        </a:p>
      </dgm:t>
    </dgm:pt>
    <dgm:pt modelId="{7FE82F18-3DE2-4F24-95FF-E6CA081E2C79}">
      <dgm:prSet custT="1"/>
      <dgm:spPr/>
      <dgm:t>
        <a:bodyPr/>
        <a:lstStyle/>
        <a:p>
          <a:pPr>
            <a:defRPr b="1"/>
          </a:pPr>
          <a:r>
            <a:rPr lang="en-US" sz="1600" b="1" kern="1200">
              <a:solidFill>
                <a:srgbClr val="0078D4"/>
              </a:solidFill>
              <a:latin typeface="Segoe UI"/>
              <a:ea typeface="+mn-ea"/>
              <a:cs typeface="+mn-cs"/>
            </a:rPr>
            <a:t>2013</a:t>
          </a:r>
        </a:p>
      </dgm:t>
    </dgm:pt>
    <dgm:pt modelId="{2A70610A-24FF-49B0-9302-9862ED1DF7ED}" type="parTrans" cxnId="{2FB6BDFE-6C75-4C70-94DB-C53C8785895B}">
      <dgm:prSet/>
      <dgm:spPr/>
      <dgm:t>
        <a:bodyPr/>
        <a:lstStyle/>
        <a:p>
          <a:endParaRPr lang="en-US"/>
        </a:p>
      </dgm:t>
    </dgm:pt>
    <dgm:pt modelId="{01FCD53D-9835-4FBD-8810-EC6E2A522323}" type="sibTrans" cxnId="{2FB6BDFE-6C75-4C70-94DB-C53C8785895B}">
      <dgm:prSet/>
      <dgm:spPr/>
      <dgm:t>
        <a:bodyPr/>
        <a:lstStyle/>
        <a:p>
          <a:endParaRPr lang="en-US"/>
        </a:p>
      </dgm:t>
    </dgm:pt>
    <dgm:pt modelId="{83716A7F-355E-47F3-92AC-E3210BD60771}">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a:t>
          </a:r>
        </a:p>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Virtual Machines</a:t>
          </a:r>
        </a:p>
      </dgm:t>
    </dgm:pt>
    <dgm:pt modelId="{9567F220-233E-4FB3-9600-369326E573BA}" type="parTrans" cxnId="{2E1519AB-2136-4076-991A-B7E03A5D323F}">
      <dgm:prSet/>
      <dgm:spPr/>
      <dgm:t>
        <a:bodyPr/>
        <a:lstStyle/>
        <a:p>
          <a:endParaRPr lang="en-US"/>
        </a:p>
      </dgm:t>
    </dgm:pt>
    <dgm:pt modelId="{ABFBC5AD-B444-41E5-8427-C10C28622D35}" type="sibTrans" cxnId="{2E1519AB-2136-4076-991A-B7E03A5D323F}">
      <dgm:prSet/>
      <dgm:spPr/>
      <dgm:t>
        <a:bodyPr/>
        <a:lstStyle/>
        <a:p>
          <a:endParaRPr lang="en-US"/>
        </a:p>
      </dgm:t>
    </dgm:pt>
    <dgm:pt modelId="{61C68061-E3C3-4985-9230-5D34FCF685BC}">
      <dgm:prSet custT="1"/>
      <dgm:spPr/>
      <dgm:t>
        <a:bodyPr/>
        <a:lstStyle/>
        <a:p>
          <a:pPr>
            <a:defRPr b="1"/>
          </a:pPr>
          <a:r>
            <a:rPr lang="en-US" sz="1600" b="1" kern="1200">
              <a:solidFill>
                <a:srgbClr val="0078D4"/>
              </a:solidFill>
              <a:latin typeface="Segoe UI"/>
              <a:ea typeface="+mn-ea"/>
              <a:cs typeface="+mn-cs"/>
            </a:rPr>
            <a:t>2014</a:t>
          </a:r>
        </a:p>
      </dgm:t>
    </dgm:pt>
    <dgm:pt modelId="{5155C574-B394-4AB0-8A84-06582EA205BE}" type="parTrans" cxnId="{90A28EEB-0932-49BB-B31C-4304CE0189A1}">
      <dgm:prSet/>
      <dgm:spPr/>
      <dgm:t>
        <a:bodyPr/>
        <a:lstStyle/>
        <a:p>
          <a:endParaRPr lang="en-US"/>
        </a:p>
      </dgm:t>
    </dgm:pt>
    <dgm:pt modelId="{D8D54EC7-64C8-45AC-9D13-66B16ECCCA25}" type="sibTrans" cxnId="{90A28EEB-0932-49BB-B31C-4304CE0189A1}">
      <dgm:prSet/>
      <dgm:spPr/>
      <dgm:t>
        <a:bodyPr/>
        <a:lstStyle/>
        <a:p>
          <a:endParaRPr lang="en-US"/>
        </a:p>
      </dgm:t>
    </dgm:pt>
    <dgm:pt modelId="{EC7DF54C-26C1-4DA9-9B2A-A7DCE1369A8D}">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r>
            <a:rPr lang="en-US" sz="1200" kern="1200">
              <a:solidFill>
                <a:prstClr val="black">
                  <a:hueOff val="0"/>
                  <a:satOff val="0"/>
                  <a:lumOff val="0"/>
                  <a:alphaOff val="0"/>
                </a:prstClr>
              </a:solidFill>
              <a:latin typeface="Segoe UI"/>
              <a:ea typeface="+mn-ea"/>
              <a:cs typeface="+mn-cs"/>
            </a:rPr>
            <a:t>Microsoft Azure</a:t>
          </a:r>
        </a:p>
      </dgm:t>
    </dgm:pt>
    <dgm:pt modelId="{F81D4F41-00BE-407D-A1CD-D8176702617F}" type="parTrans" cxnId="{41B9A7C8-4946-401E-8445-2ED6FB2D6810}">
      <dgm:prSet/>
      <dgm:spPr/>
      <dgm:t>
        <a:bodyPr/>
        <a:lstStyle/>
        <a:p>
          <a:endParaRPr lang="en-US"/>
        </a:p>
      </dgm:t>
    </dgm:pt>
    <dgm:pt modelId="{1295B641-BB2E-420B-A111-39786A8B8CD1}" type="sibTrans" cxnId="{41B9A7C8-4946-401E-8445-2ED6FB2D6810}">
      <dgm:prSet/>
      <dgm:spPr/>
      <dgm:t>
        <a:bodyPr/>
        <a:lstStyle/>
        <a:p>
          <a:endParaRPr lang="en-US"/>
        </a:p>
      </dgm:t>
    </dgm:pt>
    <dgm:pt modelId="{E756C650-8DCF-4674-9A20-D4D953B92904}">
      <dgm:prSet custT="1"/>
      <dgm:spPr/>
      <dgm:t>
        <a:bodyPr/>
        <a:lstStyle/>
        <a:p>
          <a:pPr>
            <a:defRPr b="1"/>
          </a:pPr>
          <a:r>
            <a:rPr lang="en-US" sz="1600" b="1" kern="1200">
              <a:solidFill>
                <a:srgbClr val="0078D4"/>
              </a:solidFill>
              <a:latin typeface="Segoe UI"/>
              <a:ea typeface="+mn-ea"/>
              <a:cs typeface="+mn-cs"/>
            </a:rPr>
            <a:t>2015</a:t>
          </a:r>
        </a:p>
      </dgm:t>
    </dgm:pt>
    <dgm:pt modelId="{88B3E161-81BD-4E35-AE9D-2716C0C3A6C6}" type="parTrans" cxnId="{3EF5C466-95E4-493B-8CEC-96B75C85E149}">
      <dgm:prSet/>
      <dgm:spPr/>
      <dgm:t>
        <a:bodyPr/>
        <a:lstStyle/>
        <a:p>
          <a:endParaRPr lang="en-US"/>
        </a:p>
      </dgm:t>
    </dgm:pt>
    <dgm:pt modelId="{55F82FDA-A514-451E-B4EF-2B3683668E5D}" type="sibTrans" cxnId="{3EF5C466-95E4-493B-8CEC-96B75C85E149}">
      <dgm:prSet/>
      <dgm:spPr/>
      <dgm:t>
        <a:bodyPr/>
        <a:lstStyle/>
        <a:p>
          <a:endParaRPr lang="en-US"/>
        </a:p>
      </dgm:t>
    </dgm:pt>
    <dgm:pt modelId="{08BB368F-1D2B-44E8-89EF-675DD17F65FE}">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V12</a:t>
          </a:r>
        </a:p>
      </dgm:t>
    </dgm:pt>
    <dgm:pt modelId="{A89E500F-0B93-4BC9-A957-531058EF18E8}" type="parTrans" cxnId="{95569099-8D0C-44A8-82A8-934905ACBB36}">
      <dgm:prSet/>
      <dgm:spPr/>
      <dgm:t>
        <a:bodyPr/>
        <a:lstStyle/>
        <a:p>
          <a:endParaRPr lang="en-US"/>
        </a:p>
      </dgm:t>
    </dgm:pt>
    <dgm:pt modelId="{47C8F776-42D7-47EE-AA84-F75A7AE42BFF}" type="sibTrans" cxnId="{95569099-8D0C-44A8-82A8-934905ACBB36}">
      <dgm:prSet/>
      <dgm:spPr/>
      <dgm:t>
        <a:bodyPr/>
        <a:lstStyle/>
        <a:p>
          <a:endParaRPr lang="en-US"/>
        </a:p>
      </dgm:t>
    </dgm:pt>
    <dgm:pt modelId="{6784EAC2-4575-4315-A07D-BBF05620D9C3}">
      <dgm:prSet custT="1"/>
      <dgm:spPr/>
      <dgm:t>
        <a:bodyPr/>
        <a:lstStyle/>
        <a:p>
          <a:pPr>
            <a:defRPr b="1"/>
          </a:pPr>
          <a:r>
            <a:rPr lang="en-US" sz="1600" b="1" kern="1200">
              <a:solidFill>
                <a:srgbClr val="0078D4"/>
              </a:solidFill>
              <a:latin typeface="Segoe UI"/>
              <a:ea typeface="+mn-ea"/>
              <a:cs typeface="+mn-cs"/>
            </a:rPr>
            <a:t>2016</a:t>
          </a:r>
        </a:p>
      </dgm:t>
    </dgm:pt>
    <dgm:pt modelId="{79B87D4A-5887-4478-884A-2B88C04A3C78}" type="parTrans" cxnId="{AC89BB99-8913-4FBE-9E2C-7CEBF84656C7}">
      <dgm:prSet/>
      <dgm:spPr/>
      <dgm:t>
        <a:bodyPr/>
        <a:lstStyle/>
        <a:p>
          <a:endParaRPr lang="en-US"/>
        </a:p>
      </dgm:t>
    </dgm:pt>
    <dgm:pt modelId="{4330C5F9-990B-48D4-904D-6F25CF8D9AEB}" type="sibTrans" cxnId="{AC89BB99-8913-4FBE-9E2C-7CEBF84656C7}">
      <dgm:prSet/>
      <dgm:spPr/>
      <dgm:t>
        <a:bodyPr/>
        <a:lstStyle/>
        <a:p>
          <a:endParaRPr lang="en-US"/>
        </a:p>
      </dgm:t>
    </dgm:pt>
    <dgm:pt modelId="{86F2CEA8-28F9-4F91-9C5E-BB4D829904EE}">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a:t>
          </a:r>
          <a:br>
            <a:rPr lang="en-US" sz="1200" kern="1200">
              <a:solidFill>
                <a:prstClr val="black">
                  <a:hueOff val="0"/>
                  <a:satOff val="0"/>
                  <a:lumOff val="0"/>
                  <a:alphaOff val="0"/>
                </a:prstClr>
              </a:solidFill>
              <a:latin typeface="Segoe UI"/>
              <a:ea typeface="+mn-ea"/>
              <a:cs typeface="+mn-cs"/>
            </a:rPr>
          </a:br>
          <a:r>
            <a:rPr lang="en-US" sz="1200" kern="1200">
              <a:solidFill>
                <a:prstClr val="black">
                  <a:hueOff val="0"/>
                  <a:satOff val="0"/>
                  <a:lumOff val="0"/>
                  <a:alphaOff val="0"/>
                </a:prstClr>
              </a:solidFill>
              <a:latin typeface="Segoe UI"/>
              <a:ea typeface="+mn-ea"/>
              <a:cs typeface="+mn-cs"/>
            </a:rPr>
            <a:t>Elastic Pools</a:t>
          </a:r>
        </a:p>
      </dgm:t>
    </dgm:pt>
    <dgm:pt modelId="{5C70D9A6-EEBD-4286-9F24-0C55F489C2B5}" type="parTrans" cxnId="{DE09D137-F686-4EB1-B703-E4757A29FCE8}">
      <dgm:prSet/>
      <dgm:spPr/>
      <dgm:t>
        <a:bodyPr/>
        <a:lstStyle/>
        <a:p>
          <a:endParaRPr lang="en-US"/>
        </a:p>
      </dgm:t>
    </dgm:pt>
    <dgm:pt modelId="{B52D070D-B394-4311-84FE-0155F1D67766}" type="sibTrans" cxnId="{DE09D137-F686-4EB1-B703-E4757A29FCE8}">
      <dgm:prSet/>
      <dgm:spPr/>
      <dgm:t>
        <a:bodyPr/>
        <a:lstStyle/>
        <a:p>
          <a:endParaRPr lang="en-US"/>
        </a:p>
      </dgm:t>
    </dgm:pt>
    <dgm:pt modelId="{ACC76568-A938-4943-9ABB-CE890B6FAC5B}">
      <dgm:prSet custT="1"/>
      <dgm:spPr/>
      <dgm:t>
        <a:bodyPr/>
        <a:lstStyle/>
        <a:p>
          <a:pPr>
            <a:defRPr b="1"/>
          </a:pPr>
          <a:r>
            <a:rPr lang="en-US" sz="1600">
              <a:solidFill>
                <a:schemeClr val="accent1"/>
              </a:solidFill>
            </a:rPr>
            <a:t>2018</a:t>
          </a:r>
        </a:p>
      </dgm:t>
    </dgm:pt>
    <dgm:pt modelId="{38EF2AF8-FD1B-4B0F-B8E8-6D04ED48BEB7}" type="parTrans" cxnId="{3D8DD45C-4153-4A4B-90D0-2FE084E83AC5}">
      <dgm:prSet/>
      <dgm:spPr/>
      <dgm:t>
        <a:bodyPr/>
        <a:lstStyle/>
        <a:p>
          <a:endParaRPr lang="en-US"/>
        </a:p>
      </dgm:t>
    </dgm:pt>
    <dgm:pt modelId="{21D003FC-5499-442F-A156-B2FEAB62F204}" type="sibTrans" cxnId="{3D8DD45C-4153-4A4B-90D0-2FE084E83AC5}">
      <dgm:prSet/>
      <dgm:spPr/>
      <dgm:t>
        <a:bodyPr/>
        <a:lstStyle/>
        <a:p>
          <a:endParaRPr lang="en-US"/>
        </a:p>
      </dgm:t>
    </dgm:pt>
    <dgm:pt modelId="{BA760B70-BBF3-4DE2-8AC8-0E7C25FA59FF}">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Managed Instance</a:t>
          </a:r>
        </a:p>
      </dgm:t>
    </dgm:pt>
    <dgm:pt modelId="{98E10076-E9A9-494F-B0B6-537ECEFC5426}" type="parTrans" cxnId="{7F75EE14-8EBA-4116-8C23-9B36FCEE0629}">
      <dgm:prSet/>
      <dgm:spPr/>
      <dgm:t>
        <a:bodyPr/>
        <a:lstStyle/>
        <a:p>
          <a:endParaRPr lang="en-US"/>
        </a:p>
      </dgm:t>
    </dgm:pt>
    <dgm:pt modelId="{A0198733-C437-40A0-95C8-16D533BED94D}" type="sibTrans" cxnId="{7F75EE14-8EBA-4116-8C23-9B36FCEE0629}">
      <dgm:prSet/>
      <dgm:spPr/>
      <dgm:t>
        <a:bodyPr/>
        <a:lstStyle/>
        <a:p>
          <a:endParaRPr lang="en-US"/>
        </a:p>
      </dgm:t>
    </dgm:pt>
    <dgm:pt modelId="{92C0E39A-7209-4B44-B95D-50709CC93856}">
      <dgm:prSet custT="1"/>
      <dgm:spPr/>
      <dgm:t>
        <a:bodyPr/>
        <a:lstStyle/>
        <a:p>
          <a:pPr>
            <a:defRPr b="1"/>
          </a:pPr>
          <a:r>
            <a:rPr lang="en-US" sz="1600" b="1" kern="1200">
              <a:solidFill>
                <a:srgbClr val="0078D4"/>
              </a:solidFill>
              <a:latin typeface="Segoe UI"/>
              <a:ea typeface="+mn-ea"/>
              <a:cs typeface="+mn-cs"/>
            </a:rPr>
            <a:t>2019</a:t>
          </a:r>
        </a:p>
      </dgm:t>
    </dgm:pt>
    <dgm:pt modelId="{24C79DB4-0BF0-4266-9698-F7B266037D6A}" type="parTrans" cxnId="{773D5AF1-067B-4B71-BEFE-B62EC7892091}">
      <dgm:prSet/>
      <dgm:spPr/>
      <dgm:t>
        <a:bodyPr/>
        <a:lstStyle/>
        <a:p>
          <a:endParaRPr lang="en-US"/>
        </a:p>
      </dgm:t>
    </dgm:pt>
    <dgm:pt modelId="{532D99DC-BFAF-463D-96B5-AD6FDC7D841C}" type="sibTrans" cxnId="{773D5AF1-067B-4B71-BEFE-B62EC7892091}">
      <dgm:prSet/>
      <dgm:spPr/>
      <dgm:t>
        <a:bodyPr/>
        <a:lstStyle/>
        <a:p>
          <a:endParaRPr lang="en-US"/>
        </a:p>
      </dgm:t>
    </dgm:pt>
    <dgm:pt modelId="{1E832AE6-0A03-4A25-A173-7177FAEE350D}">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Hyperscale</a:t>
          </a:r>
        </a:p>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Serverless</a:t>
          </a:r>
        </a:p>
      </dgm:t>
    </dgm:pt>
    <dgm:pt modelId="{46771D02-94B2-4238-AC21-3D1EEFD1EC22}" type="parTrans" cxnId="{F4BE8AC1-A4ED-4024-900D-BE1FFFD7BA58}">
      <dgm:prSet/>
      <dgm:spPr/>
      <dgm:t>
        <a:bodyPr/>
        <a:lstStyle/>
        <a:p>
          <a:endParaRPr lang="en-US"/>
        </a:p>
      </dgm:t>
    </dgm:pt>
    <dgm:pt modelId="{F6C86635-9D06-44F3-B625-77686AE620CE}" type="sibTrans" cxnId="{F4BE8AC1-A4ED-4024-900D-BE1FFFD7BA58}">
      <dgm:prSet/>
      <dgm:spPr/>
      <dgm:t>
        <a:bodyPr/>
        <a:lstStyle/>
        <a:p>
          <a:endParaRPr lang="en-US"/>
        </a:p>
      </dgm:t>
    </dgm:pt>
    <dgm:pt modelId="{F907BE78-6600-4016-8D6F-43FB7EA6AD19}">
      <dgm:prSet custT="1"/>
      <dgm:spPr/>
      <dgm:t>
        <a:bodyPr/>
        <a:lstStyle/>
        <a:p>
          <a:pPr marL="0" lvl="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Instance Pools</a:t>
          </a:r>
        </a:p>
      </dgm:t>
    </dgm:pt>
    <dgm:pt modelId="{F67B0BD6-C909-4B40-8A6E-797D4C0E0097}" type="parTrans" cxnId="{DA00BC94-C9DC-4748-8519-BD43F9967658}">
      <dgm:prSet/>
      <dgm:spPr/>
      <dgm:t>
        <a:bodyPr/>
        <a:lstStyle/>
        <a:p>
          <a:endParaRPr lang="en-US"/>
        </a:p>
      </dgm:t>
    </dgm:pt>
    <dgm:pt modelId="{BB48A287-24DD-4C6E-9FFC-018BB6D5DB53}" type="sibTrans" cxnId="{DA00BC94-C9DC-4748-8519-BD43F9967658}">
      <dgm:prSet/>
      <dgm:spPr/>
      <dgm:t>
        <a:bodyPr/>
        <a:lstStyle/>
        <a:p>
          <a:endParaRPr lang="en-US"/>
        </a:p>
      </dgm:t>
    </dgm:pt>
    <dgm:pt modelId="{D5CEAE8E-236C-46B1-9E0D-6725641ECED1}" type="pres">
      <dgm:prSet presAssocID="{A38592E4-1517-4923-997D-653968EFA9ED}" presName="root" presStyleCnt="0">
        <dgm:presLayoutVars>
          <dgm:chMax/>
          <dgm:chPref/>
          <dgm:animLvl val="lvl"/>
        </dgm:presLayoutVars>
      </dgm:prSet>
      <dgm:spPr/>
    </dgm:pt>
    <dgm:pt modelId="{BD4DE2E5-B426-48FE-B7AF-DAA64948308B}" type="pres">
      <dgm:prSet presAssocID="{A38592E4-1517-4923-997D-653968EFA9ED}" presName="divider" presStyleLbl="fgAcc1" presStyleIdx="0" presStyleCnt="11"/>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9B1DF4CF-6675-4BDC-9412-E569DA307106}" type="pres">
      <dgm:prSet presAssocID="{A38592E4-1517-4923-997D-653968EFA9ED}" presName="nodes" presStyleCnt="0">
        <dgm:presLayoutVars>
          <dgm:chMax/>
          <dgm:chPref/>
          <dgm:animLvl val="lvl"/>
        </dgm:presLayoutVars>
      </dgm:prSet>
      <dgm:spPr/>
    </dgm:pt>
    <dgm:pt modelId="{69C324F4-F4B8-43A3-AED3-3F84EBEDFB26}" type="pres">
      <dgm:prSet presAssocID="{5B61AFCB-3999-4FF6-8C40-951220175333}" presName="composite" presStyleCnt="0"/>
      <dgm:spPr/>
    </dgm:pt>
    <dgm:pt modelId="{D9CF18BD-C653-4760-9527-952FD3B60B7D}" type="pres">
      <dgm:prSet presAssocID="{5B61AFCB-3999-4FF6-8C40-951220175333}" presName="ConnectorPoint" presStyleLbl="lnNode1" presStyleIdx="0" presStyleCnt="10"/>
      <dgm:spPr>
        <a:solidFill>
          <a:schemeClr val="accent1">
            <a:hueOff val="0"/>
            <a:satOff val="0"/>
            <a:lumOff val="0"/>
            <a:alphaOff val="0"/>
          </a:schemeClr>
        </a:solidFill>
        <a:ln w="6350" cap="flat" cmpd="sng" algn="ctr">
          <a:noFill/>
          <a:prstDash val="solid"/>
        </a:ln>
        <a:effectLst/>
      </dgm:spPr>
    </dgm:pt>
    <dgm:pt modelId="{7E7B7464-74C0-42A8-B772-E00AD038FADF}" type="pres">
      <dgm:prSet presAssocID="{5B61AFCB-3999-4FF6-8C40-951220175333}" presName="DropPinPlaceHolder" presStyleCnt="0"/>
      <dgm:spPr/>
    </dgm:pt>
    <dgm:pt modelId="{4DAC5C6B-ABD2-42AD-9A72-4BFA439061C5}" type="pres">
      <dgm:prSet presAssocID="{5B61AFCB-3999-4FF6-8C40-951220175333}" presName="DropPin" presStyleLbl="alignNode1" presStyleIdx="0" presStyleCnt="10" custLinFactX="11128" custLinFactNeighborX="100000"/>
      <dgm:spPr/>
    </dgm:pt>
    <dgm:pt modelId="{B2FD37B0-F01B-4D44-8CF8-218202E0D1E8}" type="pres">
      <dgm:prSet presAssocID="{5B61AFCB-3999-4FF6-8C40-951220175333}" presName="Ellipse" presStyleLbl="fgAcc1" presStyleIdx="1" presStyleCnt="11"/>
      <dgm:spPr>
        <a:solidFill>
          <a:schemeClr val="accent1">
            <a:alpha val="90000"/>
          </a:schemeClr>
        </a:solidFill>
        <a:ln w="10795" cap="flat" cmpd="sng" algn="ctr">
          <a:noFill/>
          <a:prstDash val="solid"/>
        </a:ln>
        <a:effectLst/>
      </dgm:spPr>
    </dgm:pt>
    <dgm:pt modelId="{D4B58DA4-2829-48E9-87D6-EF70B809CD8A}" type="pres">
      <dgm:prSet presAssocID="{5B61AFCB-3999-4FF6-8C40-951220175333}" presName="L2TextContainer" presStyleLbl="revTx" presStyleIdx="0" presStyleCnt="20">
        <dgm:presLayoutVars>
          <dgm:bulletEnabled val="1"/>
        </dgm:presLayoutVars>
      </dgm:prSet>
      <dgm:spPr/>
    </dgm:pt>
    <dgm:pt modelId="{CB2CFD90-D3B6-4E12-8EDF-2099CE76871D}" type="pres">
      <dgm:prSet presAssocID="{5B61AFCB-3999-4FF6-8C40-951220175333}" presName="L1TextContainer" presStyleLbl="revTx" presStyleIdx="1" presStyleCnt="20" custLinFactNeighborX="27745">
        <dgm:presLayoutVars>
          <dgm:chMax val="1"/>
          <dgm:chPref val="1"/>
          <dgm:bulletEnabled val="1"/>
        </dgm:presLayoutVars>
      </dgm:prSet>
      <dgm:spPr/>
    </dgm:pt>
    <dgm:pt modelId="{BE0BF8CC-38A1-4B01-9752-24691B06D1BD}" type="pres">
      <dgm:prSet presAssocID="{5B61AFCB-3999-4FF6-8C40-951220175333}" presName="ConnectLine" presStyleLbl="sibTrans1D1" presStyleIdx="0" presStyleCnt="10" custLinFactX="600000" custLinFactNeighborX="685437"/>
      <dgm:spPr>
        <a:noFill/>
        <a:ln w="12700" cap="flat" cmpd="sng" algn="ctr">
          <a:solidFill>
            <a:schemeClr val="accent1">
              <a:hueOff val="0"/>
              <a:satOff val="0"/>
              <a:lumOff val="0"/>
              <a:alphaOff val="0"/>
            </a:schemeClr>
          </a:solidFill>
          <a:prstDash val="dash"/>
        </a:ln>
        <a:effectLst/>
      </dgm:spPr>
    </dgm:pt>
    <dgm:pt modelId="{10847EFC-DB79-448A-BC56-376B8D3C1E44}" type="pres">
      <dgm:prSet presAssocID="{5B61AFCB-3999-4FF6-8C40-951220175333}" presName="EmptyPlaceHolder" presStyleCnt="0"/>
      <dgm:spPr/>
    </dgm:pt>
    <dgm:pt modelId="{D9C3276B-3C05-4EFD-96BA-6E5F7AE7FC40}" type="pres">
      <dgm:prSet presAssocID="{7C37F75A-37DC-41FE-B801-015FE1193C93}" presName="spaceBetweenRectangles" presStyleCnt="0"/>
      <dgm:spPr/>
    </dgm:pt>
    <dgm:pt modelId="{62B2448A-4161-4E51-B8B3-AB6784F57612}" type="pres">
      <dgm:prSet presAssocID="{2462E462-454F-481E-88EF-4AD285869C68}" presName="composite" presStyleCnt="0"/>
      <dgm:spPr/>
    </dgm:pt>
    <dgm:pt modelId="{3543A269-1329-409E-9909-058A6F634ED0}" type="pres">
      <dgm:prSet presAssocID="{2462E462-454F-481E-88EF-4AD285869C68}" presName="ConnectorPoint" presStyleLbl="lnNode1" presStyleIdx="1" presStyleCnt="10"/>
      <dgm:spPr>
        <a:solidFill>
          <a:schemeClr val="accent1">
            <a:hueOff val="0"/>
            <a:satOff val="0"/>
            <a:lumOff val="0"/>
            <a:alphaOff val="0"/>
          </a:schemeClr>
        </a:solidFill>
        <a:ln w="6350" cap="flat" cmpd="sng" algn="ctr">
          <a:noFill/>
          <a:prstDash val="solid"/>
        </a:ln>
        <a:effectLst/>
      </dgm:spPr>
    </dgm:pt>
    <dgm:pt modelId="{670882F5-E32F-4B9C-9D75-2450AED018D3}" type="pres">
      <dgm:prSet presAssocID="{2462E462-454F-481E-88EF-4AD285869C68}" presName="DropPinPlaceHolder" presStyleCnt="0"/>
      <dgm:spPr/>
    </dgm:pt>
    <dgm:pt modelId="{DC2579D0-3651-4E01-897D-55711A962527}" type="pres">
      <dgm:prSet presAssocID="{2462E462-454F-481E-88EF-4AD285869C68}" presName="DropPin" presStyleLbl="alignNode1" presStyleIdx="1" presStyleCnt="10"/>
      <dgm:spPr/>
    </dgm:pt>
    <dgm:pt modelId="{52EA3B33-2EB4-405C-8052-10B3DD9273E2}" type="pres">
      <dgm:prSet presAssocID="{2462E462-454F-481E-88EF-4AD285869C68}" presName="Ellipse" presStyleLbl="fgAcc1" presStyleIdx="2" presStyleCnt="11"/>
      <dgm:spPr>
        <a:solidFill>
          <a:schemeClr val="accent1">
            <a:alpha val="90000"/>
          </a:schemeClr>
        </a:solidFill>
        <a:ln w="10795" cap="flat" cmpd="sng" algn="ctr">
          <a:noFill/>
          <a:prstDash val="solid"/>
        </a:ln>
        <a:effectLst/>
      </dgm:spPr>
    </dgm:pt>
    <dgm:pt modelId="{DDF7C214-567B-4CA0-8E05-C70120EBAA36}" type="pres">
      <dgm:prSet presAssocID="{2462E462-454F-481E-88EF-4AD285869C68}" presName="L2TextContainer" presStyleLbl="revTx" presStyleIdx="2" presStyleCnt="20">
        <dgm:presLayoutVars>
          <dgm:bulletEnabled val="1"/>
        </dgm:presLayoutVars>
      </dgm:prSet>
      <dgm:spPr/>
    </dgm:pt>
    <dgm:pt modelId="{48B40D64-EA99-4B20-B620-BDEEAA6834AA}" type="pres">
      <dgm:prSet presAssocID="{2462E462-454F-481E-88EF-4AD285869C68}" presName="L1TextContainer" presStyleLbl="revTx" presStyleIdx="3" presStyleCnt="20">
        <dgm:presLayoutVars>
          <dgm:chMax val="1"/>
          <dgm:chPref val="1"/>
          <dgm:bulletEnabled val="1"/>
        </dgm:presLayoutVars>
      </dgm:prSet>
      <dgm:spPr/>
    </dgm:pt>
    <dgm:pt modelId="{F8953688-8D81-4BD0-A4E8-A4763BC5239C}" type="pres">
      <dgm:prSet presAssocID="{2462E462-454F-481E-88EF-4AD285869C68}" presName="ConnectLine" presStyleLbl="sibTrans1D1" presStyleIdx="1" presStyleCnt="10"/>
      <dgm:spPr>
        <a:noFill/>
        <a:ln w="12700" cap="flat" cmpd="sng" algn="ctr">
          <a:solidFill>
            <a:schemeClr val="accent1">
              <a:hueOff val="0"/>
              <a:satOff val="0"/>
              <a:lumOff val="0"/>
              <a:alphaOff val="0"/>
            </a:schemeClr>
          </a:solidFill>
          <a:prstDash val="dash"/>
        </a:ln>
        <a:effectLst/>
      </dgm:spPr>
    </dgm:pt>
    <dgm:pt modelId="{F024075F-BD33-4DAB-80C4-68DEE27066DB}" type="pres">
      <dgm:prSet presAssocID="{2462E462-454F-481E-88EF-4AD285869C68}" presName="EmptyPlaceHolder" presStyleCnt="0"/>
      <dgm:spPr/>
    </dgm:pt>
    <dgm:pt modelId="{BC5A08D9-EFE2-49B9-BFE6-DF5442ABF0F3}" type="pres">
      <dgm:prSet presAssocID="{72270013-A24F-40EF-BB0A-214C08A5552C}" presName="spaceBetweenRectangles" presStyleCnt="0"/>
      <dgm:spPr/>
    </dgm:pt>
    <dgm:pt modelId="{B7419E70-7EFF-4F5A-9922-6382A31CA2BA}" type="pres">
      <dgm:prSet presAssocID="{AD9D6D17-9CD0-436E-B2F5-3107859008C9}" presName="composite" presStyleCnt="0"/>
      <dgm:spPr/>
    </dgm:pt>
    <dgm:pt modelId="{1E7FCD4B-245F-4841-A130-F437A082A43D}" type="pres">
      <dgm:prSet presAssocID="{AD9D6D17-9CD0-436E-B2F5-3107859008C9}" presName="ConnectorPoint" presStyleLbl="lnNode1" presStyleIdx="2" presStyleCnt="10"/>
      <dgm:spPr>
        <a:solidFill>
          <a:schemeClr val="accent1">
            <a:hueOff val="0"/>
            <a:satOff val="0"/>
            <a:lumOff val="0"/>
            <a:alphaOff val="0"/>
          </a:schemeClr>
        </a:solidFill>
        <a:ln w="6350" cap="flat" cmpd="sng" algn="ctr">
          <a:noFill/>
          <a:prstDash val="solid"/>
        </a:ln>
        <a:effectLst/>
      </dgm:spPr>
    </dgm:pt>
    <dgm:pt modelId="{F4D77BD1-58BB-4481-A55C-FDB982BBDBD7}" type="pres">
      <dgm:prSet presAssocID="{AD9D6D17-9CD0-436E-B2F5-3107859008C9}" presName="DropPinPlaceHolder" presStyleCnt="0"/>
      <dgm:spPr/>
    </dgm:pt>
    <dgm:pt modelId="{709DD593-B36D-4A82-9CA5-7EB0BF33F2CF}" type="pres">
      <dgm:prSet presAssocID="{AD9D6D17-9CD0-436E-B2F5-3107859008C9}" presName="DropPin" presStyleLbl="alignNode1" presStyleIdx="2" presStyleCnt="10"/>
      <dgm:spPr/>
    </dgm:pt>
    <dgm:pt modelId="{6BF1D37F-E363-4EDE-BB62-3D33AEE4F697}" type="pres">
      <dgm:prSet presAssocID="{AD9D6D17-9CD0-436E-B2F5-3107859008C9}" presName="Ellipse" presStyleLbl="fgAcc1" presStyleIdx="3" presStyleCnt="11"/>
      <dgm:spPr>
        <a:solidFill>
          <a:schemeClr val="accent1">
            <a:alpha val="90000"/>
          </a:schemeClr>
        </a:solidFill>
        <a:ln w="10795" cap="flat" cmpd="sng" algn="ctr">
          <a:noFill/>
          <a:prstDash val="solid"/>
        </a:ln>
        <a:effectLst/>
      </dgm:spPr>
    </dgm:pt>
    <dgm:pt modelId="{D79D0623-4A0F-4113-B221-A03DD8A63E74}" type="pres">
      <dgm:prSet presAssocID="{AD9D6D17-9CD0-436E-B2F5-3107859008C9}" presName="L2TextContainer" presStyleLbl="revTx" presStyleIdx="4" presStyleCnt="20">
        <dgm:presLayoutVars>
          <dgm:bulletEnabled val="1"/>
        </dgm:presLayoutVars>
      </dgm:prSet>
      <dgm:spPr/>
    </dgm:pt>
    <dgm:pt modelId="{4834ED91-36CE-447C-B8D4-984AC9474013}" type="pres">
      <dgm:prSet presAssocID="{AD9D6D17-9CD0-436E-B2F5-3107859008C9}" presName="L1TextContainer" presStyleLbl="revTx" presStyleIdx="5" presStyleCnt="20">
        <dgm:presLayoutVars>
          <dgm:chMax val="1"/>
          <dgm:chPref val="1"/>
          <dgm:bulletEnabled val="1"/>
        </dgm:presLayoutVars>
      </dgm:prSet>
      <dgm:spPr/>
    </dgm:pt>
    <dgm:pt modelId="{974A0F23-9B70-46E2-9BEA-A161DEEB3084}" type="pres">
      <dgm:prSet presAssocID="{AD9D6D17-9CD0-436E-B2F5-3107859008C9}" presName="ConnectLine" presStyleLbl="sibTrans1D1" presStyleIdx="2" presStyleCnt="10"/>
      <dgm:spPr>
        <a:noFill/>
        <a:ln w="12700" cap="flat" cmpd="sng" algn="ctr">
          <a:solidFill>
            <a:schemeClr val="accent1">
              <a:hueOff val="0"/>
              <a:satOff val="0"/>
              <a:lumOff val="0"/>
              <a:alphaOff val="0"/>
            </a:schemeClr>
          </a:solidFill>
          <a:prstDash val="dash"/>
        </a:ln>
        <a:effectLst/>
      </dgm:spPr>
    </dgm:pt>
    <dgm:pt modelId="{62BF4BDC-CBF1-48A7-80CE-F97264592B7A}" type="pres">
      <dgm:prSet presAssocID="{AD9D6D17-9CD0-436E-B2F5-3107859008C9}" presName="EmptyPlaceHolder" presStyleCnt="0"/>
      <dgm:spPr/>
    </dgm:pt>
    <dgm:pt modelId="{CD17ECCA-15B7-49A9-9B34-A68BBF84A514}" type="pres">
      <dgm:prSet presAssocID="{358ED013-0CC0-452C-A763-E0762C788D8A}" presName="spaceBetweenRectangles" presStyleCnt="0"/>
      <dgm:spPr/>
    </dgm:pt>
    <dgm:pt modelId="{89FDF4F3-0120-4B4E-9D96-F1BFBFFF45A1}" type="pres">
      <dgm:prSet presAssocID="{0A20DFE2-6CF3-4F83-A2A3-0B988DAA1C59}" presName="composite" presStyleCnt="0"/>
      <dgm:spPr/>
    </dgm:pt>
    <dgm:pt modelId="{FBE3BF6D-9FF1-4FDA-B10E-0EDE52641AD6}" type="pres">
      <dgm:prSet presAssocID="{0A20DFE2-6CF3-4F83-A2A3-0B988DAA1C59}" presName="ConnectorPoint" presStyleLbl="lnNode1" presStyleIdx="3" presStyleCnt="10"/>
      <dgm:spPr>
        <a:solidFill>
          <a:schemeClr val="accent1">
            <a:hueOff val="0"/>
            <a:satOff val="0"/>
            <a:lumOff val="0"/>
            <a:alphaOff val="0"/>
          </a:schemeClr>
        </a:solidFill>
        <a:ln w="6350" cap="flat" cmpd="sng" algn="ctr">
          <a:noFill/>
          <a:prstDash val="solid"/>
        </a:ln>
        <a:effectLst/>
      </dgm:spPr>
    </dgm:pt>
    <dgm:pt modelId="{F02407C6-AE0E-46D9-A78B-0AF7E5DD97A3}" type="pres">
      <dgm:prSet presAssocID="{0A20DFE2-6CF3-4F83-A2A3-0B988DAA1C59}" presName="DropPinPlaceHolder" presStyleCnt="0"/>
      <dgm:spPr/>
    </dgm:pt>
    <dgm:pt modelId="{01335C1C-DE3D-4466-A6DE-1B995F7663B6}" type="pres">
      <dgm:prSet presAssocID="{0A20DFE2-6CF3-4F83-A2A3-0B988DAA1C59}" presName="DropPin" presStyleLbl="alignNode1" presStyleIdx="3" presStyleCnt="10" custLinFactNeighborX="24097"/>
      <dgm:spPr/>
    </dgm:pt>
    <dgm:pt modelId="{F2AE6278-65FD-49DF-B70A-DC2E6C36130D}" type="pres">
      <dgm:prSet presAssocID="{0A20DFE2-6CF3-4F83-A2A3-0B988DAA1C59}" presName="Ellipse" presStyleLbl="fgAcc1" presStyleIdx="4" presStyleCnt="11"/>
      <dgm:spPr>
        <a:solidFill>
          <a:schemeClr val="accent1">
            <a:alpha val="90000"/>
          </a:schemeClr>
        </a:solidFill>
        <a:ln w="10795" cap="flat" cmpd="sng" algn="ctr">
          <a:noFill/>
          <a:prstDash val="solid"/>
        </a:ln>
        <a:effectLst/>
      </dgm:spPr>
    </dgm:pt>
    <dgm:pt modelId="{D8AA9A4F-D53B-4C45-8D15-EEE1642F0DBC}" type="pres">
      <dgm:prSet presAssocID="{0A20DFE2-6CF3-4F83-A2A3-0B988DAA1C59}" presName="L2TextContainer" presStyleLbl="revTx" presStyleIdx="6" presStyleCnt="20">
        <dgm:presLayoutVars>
          <dgm:bulletEnabled val="1"/>
        </dgm:presLayoutVars>
      </dgm:prSet>
      <dgm:spPr/>
    </dgm:pt>
    <dgm:pt modelId="{218B202C-0784-44AF-AD9E-F0018E1A94B0}" type="pres">
      <dgm:prSet presAssocID="{0A20DFE2-6CF3-4F83-A2A3-0B988DAA1C59}" presName="L1TextContainer" presStyleLbl="revTx" presStyleIdx="7" presStyleCnt="20" custLinFactNeighborX="8047">
        <dgm:presLayoutVars>
          <dgm:chMax val="1"/>
          <dgm:chPref val="1"/>
          <dgm:bulletEnabled val="1"/>
        </dgm:presLayoutVars>
      </dgm:prSet>
      <dgm:spPr/>
    </dgm:pt>
    <dgm:pt modelId="{61CF7BAE-8B04-48ED-A9AA-E2DD4896D227}" type="pres">
      <dgm:prSet presAssocID="{0A20DFE2-6CF3-4F83-A2A3-0B988DAA1C59}" presName="ConnectLine" presStyleLbl="sibTrans1D1" presStyleIdx="3" presStyleCnt="10" custLinFactX="100000" custLinFactNeighborX="178761"/>
      <dgm:spPr>
        <a:noFill/>
        <a:ln w="12700" cap="flat" cmpd="sng" algn="ctr">
          <a:solidFill>
            <a:schemeClr val="accent1">
              <a:hueOff val="0"/>
              <a:satOff val="0"/>
              <a:lumOff val="0"/>
              <a:alphaOff val="0"/>
            </a:schemeClr>
          </a:solidFill>
          <a:prstDash val="dash"/>
        </a:ln>
        <a:effectLst/>
      </dgm:spPr>
    </dgm:pt>
    <dgm:pt modelId="{8F3814EB-1B37-4FB2-A4EA-BDCD4F07C73A}" type="pres">
      <dgm:prSet presAssocID="{0A20DFE2-6CF3-4F83-A2A3-0B988DAA1C59}" presName="EmptyPlaceHolder" presStyleCnt="0"/>
      <dgm:spPr/>
    </dgm:pt>
    <dgm:pt modelId="{FD26502C-7865-4577-84AA-1D86CBC83947}" type="pres">
      <dgm:prSet presAssocID="{47A9E0C6-0F32-4546-8670-1A42FBCD11E9}" presName="spaceBetweenRectangles" presStyleCnt="0"/>
      <dgm:spPr/>
    </dgm:pt>
    <dgm:pt modelId="{53096B05-7CB3-4FA9-B80E-05C53DBDDADD}" type="pres">
      <dgm:prSet presAssocID="{7FE82F18-3DE2-4F24-95FF-E6CA081E2C79}" presName="composite" presStyleCnt="0"/>
      <dgm:spPr/>
    </dgm:pt>
    <dgm:pt modelId="{01F13611-824C-446F-B499-F967151974B1}" type="pres">
      <dgm:prSet presAssocID="{7FE82F18-3DE2-4F24-95FF-E6CA081E2C79}" presName="ConnectorPoint" presStyleLbl="lnNode1" presStyleIdx="4" presStyleCnt="10"/>
      <dgm:spPr>
        <a:solidFill>
          <a:schemeClr val="accent1">
            <a:hueOff val="0"/>
            <a:satOff val="0"/>
            <a:lumOff val="0"/>
            <a:alphaOff val="0"/>
          </a:schemeClr>
        </a:solidFill>
        <a:ln w="6350" cap="flat" cmpd="sng" algn="ctr">
          <a:noFill/>
          <a:prstDash val="solid"/>
        </a:ln>
        <a:effectLst/>
      </dgm:spPr>
    </dgm:pt>
    <dgm:pt modelId="{2BEF2E08-6821-44E2-8B1F-1CDB52957C12}" type="pres">
      <dgm:prSet presAssocID="{7FE82F18-3DE2-4F24-95FF-E6CA081E2C79}" presName="DropPinPlaceHolder" presStyleCnt="0"/>
      <dgm:spPr/>
    </dgm:pt>
    <dgm:pt modelId="{6278E80A-BCFC-4189-AE7B-1691FB8AE80D}" type="pres">
      <dgm:prSet presAssocID="{7FE82F18-3DE2-4F24-95FF-E6CA081E2C79}" presName="DropPin" presStyleLbl="alignNode1" presStyleIdx="4" presStyleCnt="10"/>
      <dgm:spPr/>
    </dgm:pt>
    <dgm:pt modelId="{F1CBD4BE-969B-4486-A695-DC1D5CAB272D}" type="pres">
      <dgm:prSet presAssocID="{7FE82F18-3DE2-4F24-95FF-E6CA081E2C79}" presName="Ellipse" presStyleLbl="fgAcc1" presStyleIdx="5" presStyleCnt="11"/>
      <dgm:spPr>
        <a:solidFill>
          <a:schemeClr val="accent1">
            <a:alpha val="90000"/>
          </a:schemeClr>
        </a:solidFill>
        <a:ln w="10795" cap="flat" cmpd="sng" algn="ctr">
          <a:noFill/>
          <a:prstDash val="solid"/>
        </a:ln>
        <a:effectLst/>
      </dgm:spPr>
    </dgm:pt>
    <dgm:pt modelId="{A5BE71DF-C37C-4F2A-9734-B1D1F8575720}" type="pres">
      <dgm:prSet presAssocID="{7FE82F18-3DE2-4F24-95FF-E6CA081E2C79}" presName="L2TextContainer" presStyleLbl="revTx" presStyleIdx="8" presStyleCnt="20">
        <dgm:presLayoutVars>
          <dgm:bulletEnabled val="1"/>
        </dgm:presLayoutVars>
      </dgm:prSet>
      <dgm:spPr/>
    </dgm:pt>
    <dgm:pt modelId="{EF110A13-FCBC-47DD-AE79-EC993998E6B5}" type="pres">
      <dgm:prSet presAssocID="{7FE82F18-3DE2-4F24-95FF-E6CA081E2C79}" presName="L1TextContainer" presStyleLbl="revTx" presStyleIdx="9" presStyleCnt="20">
        <dgm:presLayoutVars>
          <dgm:chMax val="1"/>
          <dgm:chPref val="1"/>
          <dgm:bulletEnabled val="1"/>
        </dgm:presLayoutVars>
      </dgm:prSet>
      <dgm:spPr/>
    </dgm:pt>
    <dgm:pt modelId="{DC12CFBB-7A5D-422A-8058-0FEECFD65D69}" type="pres">
      <dgm:prSet presAssocID="{7FE82F18-3DE2-4F24-95FF-E6CA081E2C79}" presName="ConnectLine" presStyleLbl="sibTrans1D1" presStyleIdx="4" presStyleCnt="10"/>
      <dgm:spPr>
        <a:noFill/>
        <a:ln w="12700" cap="flat" cmpd="sng" algn="ctr">
          <a:solidFill>
            <a:schemeClr val="accent1">
              <a:hueOff val="0"/>
              <a:satOff val="0"/>
              <a:lumOff val="0"/>
              <a:alphaOff val="0"/>
            </a:schemeClr>
          </a:solidFill>
          <a:prstDash val="dash"/>
        </a:ln>
        <a:effectLst/>
      </dgm:spPr>
    </dgm:pt>
    <dgm:pt modelId="{9455C1A1-EDFE-492F-82FC-40C4CE82BB6C}" type="pres">
      <dgm:prSet presAssocID="{7FE82F18-3DE2-4F24-95FF-E6CA081E2C79}" presName="EmptyPlaceHolder" presStyleCnt="0"/>
      <dgm:spPr/>
    </dgm:pt>
    <dgm:pt modelId="{F1C3781D-12E3-4B67-B9B3-69295322DF4D}" type="pres">
      <dgm:prSet presAssocID="{01FCD53D-9835-4FBD-8810-EC6E2A522323}" presName="spaceBetweenRectangles" presStyleCnt="0"/>
      <dgm:spPr/>
    </dgm:pt>
    <dgm:pt modelId="{69AEC687-E581-454E-A165-698483F33481}" type="pres">
      <dgm:prSet presAssocID="{61C68061-E3C3-4985-9230-5D34FCF685BC}" presName="composite" presStyleCnt="0"/>
      <dgm:spPr/>
    </dgm:pt>
    <dgm:pt modelId="{5293DF7D-452E-4C56-9B51-32317CFB04DC}" type="pres">
      <dgm:prSet presAssocID="{61C68061-E3C3-4985-9230-5D34FCF685BC}" presName="ConnectorPoint" presStyleLbl="lnNode1" presStyleIdx="5" presStyleCnt="10"/>
      <dgm:spPr>
        <a:solidFill>
          <a:schemeClr val="accent1">
            <a:hueOff val="0"/>
            <a:satOff val="0"/>
            <a:lumOff val="0"/>
            <a:alphaOff val="0"/>
          </a:schemeClr>
        </a:solidFill>
        <a:ln w="6350" cap="flat" cmpd="sng" algn="ctr">
          <a:noFill/>
          <a:prstDash val="solid"/>
        </a:ln>
        <a:effectLst/>
      </dgm:spPr>
    </dgm:pt>
    <dgm:pt modelId="{2CCAF919-E22D-489E-932B-033EC37F39D0}" type="pres">
      <dgm:prSet presAssocID="{61C68061-E3C3-4985-9230-5D34FCF685BC}" presName="DropPinPlaceHolder" presStyleCnt="0"/>
      <dgm:spPr/>
    </dgm:pt>
    <dgm:pt modelId="{60FAF9D9-DA8C-40BC-B90A-6768F9FD68EA}" type="pres">
      <dgm:prSet presAssocID="{61C68061-E3C3-4985-9230-5D34FCF685BC}" presName="DropPin" presStyleLbl="alignNode1" presStyleIdx="5" presStyleCnt="10" custLinFactNeighborX="16926"/>
      <dgm:spPr/>
    </dgm:pt>
    <dgm:pt modelId="{240E7FBE-C865-407A-AADD-6DA049BA2859}" type="pres">
      <dgm:prSet presAssocID="{61C68061-E3C3-4985-9230-5D34FCF685BC}" presName="Ellipse" presStyleLbl="fgAcc1" presStyleIdx="6" presStyleCnt="11"/>
      <dgm:spPr>
        <a:solidFill>
          <a:schemeClr val="accent1">
            <a:alpha val="90000"/>
          </a:schemeClr>
        </a:solidFill>
        <a:ln w="10795" cap="flat" cmpd="sng" algn="ctr">
          <a:noFill/>
          <a:prstDash val="solid"/>
        </a:ln>
        <a:effectLst/>
      </dgm:spPr>
    </dgm:pt>
    <dgm:pt modelId="{CC69FFE9-758C-4AFE-941C-838434F0E077}" type="pres">
      <dgm:prSet presAssocID="{61C68061-E3C3-4985-9230-5D34FCF685BC}" presName="L2TextContainer" presStyleLbl="revTx" presStyleIdx="10" presStyleCnt="20">
        <dgm:presLayoutVars>
          <dgm:bulletEnabled val="1"/>
        </dgm:presLayoutVars>
      </dgm:prSet>
      <dgm:spPr/>
    </dgm:pt>
    <dgm:pt modelId="{56ADB5EA-A5C5-4B6F-9257-5AF5D80E59F4}" type="pres">
      <dgm:prSet presAssocID="{61C68061-E3C3-4985-9230-5D34FCF685BC}" presName="L1TextContainer" presStyleLbl="revTx" presStyleIdx="11" presStyleCnt="20" custLinFactNeighborX="8747">
        <dgm:presLayoutVars>
          <dgm:chMax val="1"/>
          <dgm:chPref val="1"/>
          <dgm:bulletEnabled val="1"/>
        </dgm:presLayoutVars>
      </dgm:prSet>
      <dgm:spPr/>
    </dgm:pt>
    <dgm:pt modelId="{30D44984-3A2C-4CAC-8D87-F097FA251E44}" type="pres">
      <dgm:prSet presAssocID="{61C68061-E3C3-4985-9230-5D34FCF685BC}" presName="ConnectLine" presStyleLbl="sibTrans1D1" presStyleIdx="5" presStyleCnt="10" custLinFactX="95803" custLinFactNeighborX="100000"/>
      <dgm:spPr>
        <a:noFill/>
        <a:ln w="12700" cap="flat" cmpd="sng" algn="ctr">
          <a:solidFill>
            <a:schemeClr val="accent1">
              <a:hueOff val="0"/>
              <a:satOff val="0"/>
              <a:lumOff val="0"/>
              <a:alphaOff val="0"/>
            </a:schemeClr>
          </a:solidFill>
          <a:prstDash val="dash"/>
        </a:ln>
        <a:effectLst/>
      </dgm:spPr>
    </dgm:pt>
    <dgm:pt modelId="{A29B82CE-056B-4548-94D1-D426A43A1AE3}" type="pres">
      <dgm:prSet presAssocID="{61C68061-E3C3-4985-9230-5D34FCF685BC}" presName="EmptyPlaceHolder" presStyleCnt="0"/>
      <dgm:spPr/>
    </dgm:pt>
    <dgm:pt modelId="{9822861A-F61A-4B5D-8790-034723170D79}" type="pres">
      <dgm:prSet presAssocID="{D8D54EC7-64C8-45AC-9D13-66B16ECCCA25}" presName="spaceBetweenRectangles" presStyleCnt="0"/>
      <dgm:spPr/>
    </dgm:pt>
    <dgm:pt modelId="{F15F3E78-F468-454F-9AB0-0D9C432CFC4B}" type="pres">
      <dgm:prSet presAssocID="{E756C650-8DCF-4674-9A20-D4D953B92904}" presName="composite" presStyleCnt="0"/>
      <dgm:spPr/>
    </dgm:pt>
    <dgm:pt modelId="{98238378-CA86-4555-809D-878D4E51DCB8}" type="pres">
      <dgm:prSet presAssocID="{E756C650-8DCF-4674-9A20-D4D953B92904}" presName="ConnectorPoint" presStyleLbl="lnNode1" presStyleIdx="6" presStyleCnt="10"/>
      <dgm:spPr>
        <a:solidFill>
          <a:schemeClr val="accent1">
            <a:hueOff val="0"/>
            <a:satOff val="0"/>
            <a:lumOff val="0"/>
            <a:alphaOff val="0"/>
          </a:schemeClr>
        </a:solidFill>
        <a:ln w="6350" cap="flat" cmpd="sng" algn="ctr">
          <a:noFill/>
          <a:prstDash val="solid"/>
        </a:ln>
        <a:effectLst/>
      </dgm:spPr>
    </dgm:pt>
    <dgm:pt modelId="{8701F964-E63C-480D-9452-23E0E8334986}" type="pres">
      <dgm:prSet presAssocID="{E756C650-8DCF-4674-9A20-D4D953B92904}" presName="DropPinPlaceHolder" presStyleCnt="0"/>
      <dgm:spPr/>
    </dgm:pt>
    <dgm:pt modelId="{A8F7AE89-82D0-4DDD-BB3E-5919A1B97A5D}" type="pres">
      <dgm:prSet presAssocID="{E756C650-8DCF-4674-9A20-D4D953B92904}" presName="DropPin" presStyleLbl="alignNode1" presStyleIdx="6" presStyleCnt="10"/>
      <dgm:spPr/>
    </dgm:pt>
    <dgm:pt modelId="{035B2F06-DF58-456F-94CB-BC9DABC7BB1D}" type="pres">
      <dgm:prSet presAssocID="{E756C650-8DCF-4674-9A20-D4D953B92904}" presName="Ellipse" presStyleLbl="fgAcc1" presStyleIdx="7" presStyleCnt="11"/>
      <dgm:spPr>
        <a:solidFill>
          <a:schemeClr val="accent1">
            <a:alpha val="90000"/>
          </a:schemeClr>
        </a:solidFill>
        <a:ln w="10795" cap="flat" cmpd="sng" algn="ctr">
          <a:noFill/>
          <a:prstDash val="solid"/>
        </a:ln>
        <a:effectLst/>
      </dgm:spPr>
    </dgm:pt>
    <dgm:pt modelId="{93115257-A1D5-41DB-A1B2-B11B956D6557}" type="pres">
      <dgm:prSet presAssocID="{E756C650-8DCF-4674-9A20-D4D953B92904}" presName="L2TextContainer" presStyleLbl="revTx" presStyleIdx="12" presStyleCnt="20">
        <dgm:presLayoutVars>
          <dgm:bulletEnabled val="1"/>
        </dgm:presLayoutVars>
      </dgm:prSet>
      <dgm:spPr/>
    </dgm:pt>
    <dgm:pt modelId="{32C68120-95FE-49F6-8FA0-955148FEE4FE}" type="pres">
      <dgm:prSet presAssocID="{E756C650-8DCF-4674-9A20-D4D953B92904}" presName="L1TextContainer" presStyleLbl="revTx" presStyleIdx="13" presStyleCnt="20">
        <dgm:presLayoutVars>
          <dgm:chMax val="1"/>
          <dgm:chPref val="1"/>
          <dgm:bulletEnabled val="1"/>
        </dgm:presLayoutVars>
      </dgm:prSet>
      <dgm:spPr/>
    </dgm:pt>
    <dgm:pt modelId="{29A3FFDF-C4FF-4AC7-9D1E-B26B2FAE95CD}" type="pres">
      <dgm:prSet presAssocID="{E756C650-8DCF-4674-9A20-D4D953B92904}" presName="ConnectLine" presStyleLbl="sibTrans1D1" presStyleIdx="6" presStyleCnt="10"/>
      <dgm:spPr>
        <a:noFill/>
        <a:ln w="12700" cap="flat" cmpd="sng" algn="ctr">
          <a:solidFill>
            <a:schemeClr val="accent1">
              <a:hueOff val="0"/>
              <a:satOff val="0"/>
              <a:lumOff val="0"/>
              <a:alphaOff val="0"/>
            </a:schemeClr>
          </a:solidFill>
          <a:prstDash val="dash"/>
        </a:ln>
        <a:effectLst/>
      </dgm:spPr>
    </dgm:pt>
    <dgm:pt modelId="{87149BF6-9CA0-4E18-A4FF-77ABA7A4B916}" type="pres">
      <dgm:prSet presAssocID="{E756C650-8DCF-4674-9A20-D4D953B92904}" presName="EmptyPlaceHolder" presStyleCnt="0"/>
      <dgm:spPr/>
    </dgm:pt>
    <dgm:pt modelId="{34FBA1CD-CF12-44E6-864A-10DB3B08FF57}" type="pres">
      <dgm:prSet presAssocID="{55F82FDA-A514-451E-B4EF-2B3683668E5D}" presName="spaceBetweenRectangles" presStyleCnt="0"/>
      <dgm:spPr/>
    </dgm:pt>
    <dgm:pt modelId="{96EB570F-16AD-4E0A-A3E2-A4A235735748}" type="pres">
      <dgm:prSet presAssocID="{6784EAC2-4575-4315-A07D-BBF05620D9C3}" presName="composite" presStyleCnt="0"/>
      <dgm:spPr/>
    </dgm:pt>
    <dgm:pt modelId="{AF7FEEB2-6A00-45C3-A9E2-F6D08E8A6ECB}" type="pres">
      <dgm:prSet presAssocID="{6784EAC2-4575-4315-A07D-BBF05620D9C3}" presName="ConnectorPoint" presStyleLbl="lnNode1" presStyleIdx="7" presStyleCnt="10"/>
      <dgm:spPr>
        <a:solidFill>
          <a:schemeClr val="accent1">
            <a:hueOff val="0"/>
            <a:satOff val="0"/>
            <a:lumOff val="0"/>
            <a:alphaOff val="0"/>
          </a:schemeClr>
        </a:solidFill>
        <a:ln w="6350" cap="flat" cmpd="sng" algn="ctr">
          <a:noFill/>
          <a:prstDash val="solid"/>
        </a:ln>
        <a:effectLst/>
      </dgm:spPr>
    </dgm:pt>
    <dgm:pt modelId="{FEC70A51-55AE-4695-B1E0-402C4422A3DB}" type="pres">
      <dgm:prSet presAssocID="{6784EAC2-4575-4315-A07D-BBF05620D9C3}" presName="DropPinPlaceHolder" presStyleCnt="0"/>
      <dgm:spPr/>
    </dgm:pt>
    <dgm:pt modelId="{465A2C4C-7E90-452A-B14B-B7C332F3AFEF}" type="pres">
      <dgm:prSet presAssocID="{6784EAC2-4575-4315-A07D-BBF05620D9C3}" presName="DropPin" presStyleLbl="alignNode1" presStyleIdx="7" presStyleCnt="10"/>
      <dgm:spPr/>
    </dgm:pt>
    <dgm:pt modelId="{BD564CF5-EA25-4734-86C1-A853C820E9B3}" type="pres">
      <dgm:prSet presAssocID="{6784EAC2-4575-4315-A07D-BBF05620D9C3}" presName="Ellipse" presStyleLbl="fgAcc1" presStyleIdx="8" presStyleCnt="11"/>
      <dgm:spPr>
        <a:solidFill>
          <a:schemeClr val="accent1">
            <a:alpha val="90000"/>
          </a:schemeClr>
        </a:solidFill>
        <a:ln w="10795" cap="flat" cmpd="sng" algn="ctr">
          <a:noFill/>
          <a:prstDash val="solid"/>
        </a:ln>
        <a:effectLst/>
      </dgm:spPr>
    </dgm:pt>
    <dgm:pt modelId="{917ACB6D-1602-4108-9B15-A94A065E8FDD}" type="pres">
      <dgm:prSet presAssocID="{6784EAC2-4575-4315-A07D-BBF05620D9C3}" presName="L2TextContainer" presStyleLbl="revTx" presStyleIdx="14" presStyleCnt="20">
        <dgm:presLayoutVars>
          <dgm:bulletEnabled val="1"/>
        </dgm:presLayoutVars>
      </dgm:prSet>
      <dgm:spPr/>
    </dgm:pt>
    <dgm:pt modelId="{B1F37C2F-7445-4AC7-8D86-7A5E29D7B54F}" type="pres">
      <dgm:prSet presAssocID="{6784EAC2-4575-4315-A07D-BBF05620D9C3}" presName="L1TextContainer" presStyleLbl="revTx" presStyleIdx="15" presStyleCnt="20">
        <dgm:presLayoutVars>
          <dgm:chMax val="1"/>
          <dgm:chPref val="1"/>
          <dgm:bulletEnabled val="1"/>
        </dgm:presLayoutVars>
      </dgm:prSet>
      <dgm:spPr/>
    </dgm:pt>
    <dgm:pt modelId="{D3D1E2CE-EBF0-441F-A5A4-94CA49DAFDC1}" type="pres">
      <dgm:prSet presAssocID="{6784EAC2-4575-4315-A07D-BBF05620D9C3}" presName="ConnectLine" presStyleLbl="sibTrans1D1" presStyleIdx="7" presStyleCnt="10"/>
      <dgm:spPr>
        <a:noFill/>
        <a:ln w="12700" cap="flat" cmpd="sng" algn="ctr">
          <a:solidFill>
            <a:schemeClr val="accent1">
              <a:hueOff val="0"/>
              <a:satOff val="0"/>
              <a:lumOff val="0"/>
              <a:alphaOff val="0"/>
            </a:schemeClr>
          </a:solidFill>
          <a:prstDash val="dash"/>
        </a:ln>
        <a:effectLst/>
      </dgm:spPr>
    </dgm:pt>
    <dgm:pt modelId="{FCB20337-EB4E-4C0C-B0A8-E82A8AD8CBD1}" type="pres">
      <dgm:prSet presAssocID="{6784EAC2-4575-4315-A07D-BBF05620D9C3}" presName="EmptyPlaceHolder" presStyleCnt="0"/>
      <dgm:spPr/>
    </dgm:pt>
    <dgm:pt modelId="{DE0A3EC6-5596-4A37-B8B6-1A48086E82EE}" type="pres">
      <dgm:prSet presAssocID="{4330C5F9-990B-48D4-904D-6F25CF8D9AEB}" presName="spaceBetweenRectangles" presStyleCnt="0"/>
      <dgm:spPr/>
    </dgm:pt>
    <dgm:pt modelId="{D086E6FC-4E38-4341-AFEC-E46145C6A15F}" type="pres">
      <dgm:prSet presAssocID="{ACC76568-A938-4943-9ABB-CE890B6FAC5B}" presName="composite" presStyleCnt="0"/>
      <dgm:spPr/>
    </dgm:pt>
    <dgm:pt modelId="{6BAD957E-D896-4E33-8FED-B66CEEDE7C52}" type="pres">
      <dgm:prSet presAssocID="{ACC76568-A938-4943-9ABB-CE890B6FAC5B}" presName="ConnectorPoint" presStyleLbl="lnNode1" presStyleIdx="8" presStyleCnt="10"/>
      <dgm:spPr>
        <a:solidFill>
          <a:schemeClr val="accent1">
            <a:hueOff val="0"/>
            <a:satOff val="0"/>
            <a:lumOff val="0"/>
            <a:alphaOff val="0"/>
          </a:schemeClr>
        </a:solidFill>
        <a:ln w="6350" cap="flat" cmpd="sng" algn="ctr">
          <a:noFill/>
          <a:prstDash val="solid"/>
        </a:ln>
        <a:effectLst/>
      </dgm:spPr>
    </dgm:pt>
    <dgm:pt modelId="{9D2BC794-BB6D-4E8C-B69C-CC36D26066AD}" type="pres">
      <dgm:prSet presAssocID="{ACC76568-A938-4943-9ABB-CE890B6FAC5B}" presName="DropPinPlaceHolder" presStyleCnt="0"/>
      <dgm:spPr/>
    </dgm:pt>
    <dgm:pt modelId="{A4293CF1-5934-49DC-8F59-D580A9F73673}" type="pres">
      <dgm:prSet presAssocID="{ACC76568-A938-4943-9ABB-CE890B6FAC5B}" presName="DropPin" presStyleLbl="alignNode1" presStyleIdx="8" presStyleCnt="10"/>
      <dgm:spPr/>
    </dgm:pt>
    <dgm:pt modelId="{86B023C2-AD15-466D-8B5A-5B82C13F80E0}" type="pres">
      <dgm:prSet presAssocID="{ACC76568-A938-4943-9ABB-CE890B6FAC5B}" presName="Ellipse" presStyleLbl="fgAcc1" presStyleIdx="9" presStyleCnt="11"/>
      <dgm:spPr>
        <a:solidFill>
          <a:schemeClr val="accent1">
            <a:alpha val="90000"/>
          </a:schemeClr>
        </a:solidFill>
        <a:ln w="10795" cap="flat" cmpd="sng" algn="ctr">
          <a:noFill/>
          <a:prstDash val="solid"/>
        </a:ln>
        <a:effectLst/>
      </dgm:spPr>
    </dgm:pt>
    <dgm:pt modelId="{89365B68-B858-46BA-B1FA-B43AB669D9ED}" type="pres">
      <dgm:prSet presAssocID="{ACC76568-A938-4943-9ABB-CE890B6FAC5B}" presName="L2TextContainer" presStyleLbl="revTx" presStyleIdx="16" presStyleCnt="20">
        <dgm:presLayoutVars>
          <dgm:bulletEnabled val="1"/>
        </dgm:presLayoutVars>
      </dgm:prSet>
      <dgm:spPr/>
    </dgm:pt>
    <dgm:pt modelId="{53648BC2-65C6-4B8F-8795-28344210DDDB}" type="pres">
      <dgm:prSet presAssocID="{ACC76568-A938-4943-9ABB-CE890B6FAC5B}" presName="L1TextContainer" presStyleLbl="revTx" presStyleIdx="17" presStyleCnt="20">
        <dgm:presLayoutVars>
          <dgm:chMax val="1"/>
          <dgm:chPref val="1"/>
          <dgm:bulletEnabled val="1"/>
        </dgm:presLayoutVars>
      </dgm:prSet>
      <dgm:spPr/>
    </dgm:pt>
    <dgm:pt modelId="{682834C6-6C60-4716-A538-CEB0B38E6892}" type="pres">
      <dgm:prSet presAssocID="{ACC76568-A938-4943-9ABB-CE890B6FAC5B}" presName="ConnectLine" presStyleLbl="sibTrans1D1" presStyleIdx="8" presStyleCnt="10"/>
      <dgm:spPr>
        <a:noFill/>
        <a:ln w="12700" cap="flat" cmpd="sng" algn="ctr">
          <a:solidFill>
            <a:schemeClr val="accent1">
              <a:hueOff val="0"/>
              <a:satOff val="0"/>
              <a:lumOff val="0"/>
              <a:alphaOff val="0"/>
            </a:schemeClr>
          </a:solidFill>
          <a:prstDash val="dash"/>
        </a:ln>
        <a:effectLst/>
      </dgm:spPr>
    </dgm:pt>
    <dgm:pt modelId="{8CE547CF-8C62-4B90-8774-9060537E0C24}" type="pres">
      <dgm:prSet presAssocID="{ACC76568-A938-4943-9ABB-CE890B6FAC5B}" presName="EmptyPlaceHolder" presStyleCnt="0"/>
      <dgm:spPr/>
    </dgm:pt>
    <dgm:pt modelId="{41DF7B98-1A40-4EF3-B4AB-2B5AC6D1734C}" type="pres">
      <dgm:prSet presAssocID="{21D003FC-5499-442F-A156-B2FEAB62F204}" presName="spaceBetweenRectangles" presStyleCnt="0"/>
      <dgm:spPr/>
    </dgm:pt>
    <dgm:pt modelId="{E61D56EC-F8BE-43D3-84EF-DDAA0FCC2AF9}" type="pres">
      <dgm:prSet presAssocID="{92C0E39A-7209-4B44-B95D-50709CC93856}" presName="composite" presStyleCnt="0"/>
      <dgm:spPr/>
    </dgm:pt>
    <dgm:pt modelId="{CF9632A1-6FEE-4FD2-8E8E-CB0E31403F6E}" type="pres">
      <dgm:prSet presAssocID="{92C0E39A-7209-4B44-B95D-50709CC93856}" presName="ConnectorPoint" presStyleLbl="lnNode1" presStyleIdx="9" presStyleCnt="10"/>
      <dgm:spPr>
        <a:solidFill>
          <a:schemeClr val="accent1">
            <a:hueOff val="0"/>
            <a:satOff val="0"/>
            <a:lumOff val="0"/>
            <a:alphaOff val="0"/>
          </a:schemeClr>
        </a:solidFill>
        <a:ln w="6350" cap="flat" cmpd="sng" algn="ctr">
          <a:noFill/>
          <a:prstDash val="solid"/>
        </a:ln>
        <a:effectLst/>
      </dgm:spPr>
    </dgm:pt>
    <dgm:pt modelId="{48B6F159-508A-44DD-8DFA-1E39CD86239A}" type="pres">
      <dgm:prSet presAssocID="{92C0E39A-7209-4B44-B95D-50709CC93856}" presName="DropPinPlaceHolder" presStyleCnt="0"/>
      <dgm:spPr/>
    </dgm:pt>
    <dgm:pt modelId="{9D1ED963-B587-4871-811A-E95983AC81B1}" type="pres">
      <dgm:prSet presAssocID="{92C0E39A-7209-4B44-B95D-50709CC93856}" presName="DropPin" presStyleLbl="alignNode1" presStyleIdx="9" presStyleCnt="10" custLinFactNeighborX="-36223"/>
      <dgm:spPr/>
    </dgm:pt>
    <dgm:pt modelId="{84F9DAB1-3180-4BAC-998C-62D3D6D03BC0}" type="pres">
      <dgm:prSet presAssocID="{92C0E39A-7209-4B44-B95D-50709CC93856}" presName="Ellipse" presStyleLbl="fgAcc1" presStyleIdx="10" presStyleCnt="11"/>
      <dgm:spPr>
        <a:solidFill>
          <a:schemeClr val="accent1">
            <a:alpha val="90000"/>
          </a:schemeClr>
        </a:solidFill>
        <a:ln w="10795" cap="flat" cmpd="sng" algn="ctr">
          <a:noFill/>
          <a:prstDash val="solid"/>
        </a:ln>
        <a:effectLst/>
      </dgm:spPr>
    </dgm:pt>
    <dgm:pt modelId="{6FF275F1-277A-438B-8903-8476A0F866C5}" type="pres">
      <dgm:prSet presAssocID="{92C0E39A-7209-4B44-B95D-50709CC93856}" presName="L2TextContainer" presStyleLbl="revTx" presStyleIdx="18" presStyleCnt="20">
        <dgm:presLayoutVars>
          <dgm:bulletEnabled val="1"/>
        </dgm:presLayoutVars>
      </dgm:prSet>
      <dgm:spPr/>
    </dgm:pt>
    <dgm:pt modelId="{869FEED5-CD70-49E8-BF51-B4E248BBFFF7}" type="pres">
      <dgm:prSet presAssocID="{92C0E39A-7209-4B44-B95D-50709CC93856}" presName="L1TextContainer" presStyleLbl="revTx" presStyleIdx="19" presStyleCnt="20" custLinFactNeighborX="-7803">
        <dgm:presLayoutVars>
          <dgm:chMax val="1"/>
          <dgm:chPref val="1"/>
          <dgm:bulletEnabled val="1"/>
        </dgm:presLayoutVars>
      </dgm:prSet>
      <dgm:spPr/>
    </dgm:pt>
    <dgm:pt modelId="{F63FF71E-CAA4-4EDB-ACC7-4DB83BE222AD}" type="pres">
      <dgm:prSet presAssocID="{92C0E39A-7209-4B44-B95D-50709CC93856}" presName="ConnectLine" presStyleLbl="sibTrans1D1" presStyleIdx="9" presStyleCnt="10" custLinFactX="-200000" custLinFactNeighborX="-218976"/>
      <dgm:spPr>
        <a:noFill/>
        <a:ln w="12700" cap="flat" cmpd="sng" algn="ctr">
          <a:solidFill>
            <a:schemeClr val="accent1">
              <a:hueOff val="0"/>
              <a:satOff val="0"/>
              <a:lumOff val="0"/>
              <a:alphaOff val="0"/>
            </a:schemeClr>
          </a:solidFill>
          <a:prstDash val="dash"/>
        </a:ln>
        <a:effectLst/>
      </dgm:spPr>
    </dgm:pt>
    <dgm:pt modelId="{DA93EEC7-D78A-471F-A329-A19A893D11C9}" type="pres">
      <dgm:prSet presAssocID="{92C0E39A-7209-4B44-B95D-50709CC93856}" presName="EmptyPlaceHolder" presStyleCnt="0"/>
      <dgm:spPr/>
    </dgm:pt>
  </dgm:ptLst>
  <dgm:cxnLst>
    <dgm:cxn modelId="{8E65B506-1641-4175-854D-DFC181DE570F}" srcId="{A38592E4-1517-4923-997D-653968EFA9ED}" destId="{AD9D6D17-9CD0-436E-B2F5-3107859008C9}" srcOrd="2" destOrd="0" parTransId="{594B202A-736B-4CC2-A2AA-FCFEB8706CCF}" sibTransId="{358ED013-0CC0-452C-A763-E0762C788D8A}"/>
    <dgm:cxn modelId="{75221D08-89FD-47D3-B573-7309A39C8850}" type="presOf" srcId="{51BF241B-3E0B-47EB-BFAA-ABBB27BB1F33}" destId="{D8AA9A4F-D53B-4C45-8D15-EEE1642F0DBC}" srcOrd="0" destOrd="0" presId="urn:microsoft.com/office/officeart/2017/3/layout/DropPinTimeline"/>
    <dgm:cxn modelId="{225D5F0F-B8B3-460B-91FC-4C042D97EBC5}" type="presOf" srcId="{AD9D6D17-9CD0-436E-B2F5-3107859008C9}" destId="{4834ED91-36CE-447C-B8D4-984AC9474013}" srcOrd="0" destOrd="0" presId="urn:microsoft.com/office/officeart/2017/3/layout/DropPinTimeline"/>
    <dgm:cxn modelId="{0CBAD210-146E-49B1-A809-F4C65142B06C}" type="presOf" srcId="{ACC76568-A938-4943-9ABB-CE890B6FAC5B}" destId="{53648BC2-65C6-4B8F-8795-28344210DDDB}" srcOrd="0" destOrd="0" presId="urn:microsoft.com/office/officeart/2017/3/layout/DropPinTimeline"/>
    <dgm:cxn modelId="{7F75EE14-8EBA-4116-8C23-9B36FCEE0629}" srcId="{ACC76568-A938-4943-9ABB-CE890B6FAC5B}" destId="{BA760B70-BBF3-4DE2-8AC8-0E7C25FA59FF}" srcOrd="0" destOrd="0" parTransId="{98E10076-E9A9-494F-B0B6-537ECEFC5426}" sibTransId="{A0198733-C437-40A0-95C8-16D533BED94D}"/>
    <dgm:cxn modelId="{238E101B-D4D2-4A6C-8DBC-6D5D70002849}" type="presOf" srcId="{2462E462-454F-481E-88EF-4AD285869C68}" destId="{48B40D64-EA99-4B20-B620-BDEEAA6834AA}" srcOrd="0" destOrd="0" presId="urn:microsoft.com/office/officeart/2017/3/layout/DropPinTimeline"/>
    <dgm:cxn modelId="{CF01741C-E2B2-4981-9F34-F8DEF4FF33FC}" type="presOf" srcId="{7FE82F18-3DE2-4F24-95FF-E6CA081E2C79}" destId="{EF110A13-FCBC-47DD-AE79-EC993998E6B5}" srcOrd="0" destOrd="0" presId="urn:microsoft.com/office/officeart/2017/3/layout/DropPinTimeline"/>
    <dgm:cxn modelId="{B4757F21-23E3-4831-994E-F83A508DF091}" type="presOf" srcId="{5B61AFCB-3999-4FF6-8C40-951220175333}" destId="{CB2CFD90-D3B6-4E12-8EDF-2099CE76871D}" srcOrd="0" destOrd="0" presId="urn:microsoft.com/office/officeart/2017/3/layout/DropPinTimeline"/>
    <dgm:cxn modelId="{E689C524-28B1-45C8-A1B2-23BD07018644}" type="presOf" srcId="{92C0E39A-7209-4B44-B95D-50709CC93856}" destId="{869FEED5-CD70-49E8-BF51-B4E248BBFFF7}" srcOrd="0" destOrd="0" presId="urn:microsoft.com/office/officeart/2017/3/layout/DropPinTimeline"/>
    <dgm:cxn modelId="{56DFEA29-CF97-4E53-B80C-FC6E4C76E314}" type="presOf" srcId="{61C68061-E3C3-4985-9230-5D34FCF685BC}" destId="{56ADB5EA-A5C5-4B6F-9257-5AF5D80E59F4}" srcOrd="0" destOrd="0" presId="urn:microsoft.com/office/officeart/2017/3/layout/DropPinTimeline"/>
    <dgm:cxn modelId="{DE09D137-F686-4EB1-B703-E4757A29FCE8}" srcId="{6784EAC2-4575-4315-A07D-BBF05620D9C3}" destId="{86F2CEA8-28F9-4F91-9C5E-BB4D829904EE}" srcOrd="0" destOrd="0" parTransId="{5C70D9A6-EEBD-4286-9F24-0C55F489C2B5}" sibTransId="{B52D070D-B394-4311-84FE-0155F1D67766}"/>
    <dgm:cxn modelId="{FB67325B-6F0F-48D4-8433-C0F7F4C4B785}" type="presOf" srcId="{0A20DFE2-6CF3-4F83-A2A3-0B988DAA1C59}" destId="{218B202C-0784-44AF-AD9E-F0018E1A94B0}" srcOrd="0" destOrd="0" presId="urn:microsoft.com/office/officeart/2017/3/layout/DropPinTimeline"/>
    <dgm:cxn modelId="{3D8DD45C-4153-4A4B-90D0-2FE084E83AC5}" srcId="{A38592E4-1517-4923-997D-653968EFA9ED}" destId="{ACC76568-A938-4943-9ABB-CE890B6FAC5B}" srcOrd="8" destOrd="0" parTransId="{38EF2AF8-FD1B-4B0F-B8E8-6D04ED48BEB7}" sibTransId="{21D003FC-5499-442F-A156-B2FEAB62F204}"/>
    <dgm:cxn modelId="{EF262364-1D22-4FFB-BB44-A85BEBF43E9D}" type="presOf" srcId="{EC7DF54C-26C1-4DA9-9B2A-A7DCE1369A8D}" destId="{CC69FFE9-758C-4AFE-941C-838434F0E077}" srcOrd="0" destOrd="0" presId="urn:microsoft.com/office/officeart/2017/3/layout/DropPinTimeline"/>
    <dgm:cxn modelId="{9C844066-02FB-4446-8CD7-6CF5420D1C38}" srcId="{A38592E4-1517-4923-997D-653968EFA9ED}" destId="{5B61AFCB-3999-4FF6-8C40-951220175333}" srcOrd="0" destOrd="0" parTransId="{C2C8A8CF-8903-4F84-BE50-79BB5D946E1D}" sibTransId="{7C37F75A-37DC-41FE-B801-015FE1193C93}"/>
    <dgm:cxn modelId="{3EF5C466-95E4-493B-8CEC-96B75C85E149}" srcId="{A38592E4-1517-4923-997D-653968EFA9ED}" destId="{E756C650-8DCF-4674-9A20-D4D953B92904}" srcOrd="6" destOrd="0" parTransId="{88B3E161-81BD-4E35-AE9D-2716C0C3A6C6}" sibTransId="{55F82FDA-A514-451E-B4EF-2B3683668E5D}"/>
    <dgm:cxn modelId="{2638E066-6FC7-46EC-B246-2B56755D9994}" type="presOf" srcId="{BA760B70-BBF3-4DE2-8AC8-0E7C25FA59FF}" destId="{89365B68-B858-46BA-B1FA-B43AB669D9ED}" srcOrd="0" destOrd="0" presId="urn:microsoft.com/office/officeart/2017/3/layout/DropPinTimeline"/>
    <dgm:cxn modelId="{BEB22848-8235-43E5-81FF-93FF7B20A39C}" srcId="{5B61AFCB-3999-4FF6-8C40-951220175333}" destId="{D7F47816-D476-4D64-9E2B-D272524299DB}" srcOrd="0" destOrd="0" parTransId="{181B0CBB-B34C-4BA2-9E63-12B9F912330E}" sibTransId="{984B9D26-626A-4A82-B6F8-7B37A9EACBBE}"/>
    <dgm:cxn modelId="{7D838B4B-5303-49EE-842A-DEB2AE137509}" srcId="{0A20DFE2-6CF3-4F83-A2A3-0B988DAA1C59}" destId="{51BF241B-3E0B-47EB-BFAA-ABBB27BB1F33}" srcOrd="0" destOrd="0" parTransId="{A878188F-32F4-4CFC-9156-24950FBFC759}" sibTransId="{91BE9A72-F645-43E7-9925-A6D77457B7A6}"/>
    <dgm:cxn modelId="{D5FC2B6E-3567-4DB6-956F-0B87586A3849}" type="presOf" srcId="{08BB368F-1D2B-44E8-89EF-675DD17F65FE}" destId="{93115257-A1D5-41DB-A1B2-B11B956D6557}" srcOrd="0" destOrd="0" presId="urn:microsoft.com/office/officeart/2017/3/layout/DropPinTimeline"/>
    <dgm:cxn modelId="{81E4D952-3A83-4268-95D0-29A91E416CD2}" type="presOf" srcId="{86F2CEA8-28F9-4F91-9C5E-BB4D829904EE}" destId="{917ACB6D-1602-4108-9B15-A94A065E8FDD}" srcOrd="0" destOrd="0" presId="urn:microsoft.com/office/officeart/2017/3/layout/DropPinTimeline"/>
    <dgm:cxn modelId="{D4DC6753-525B-4D00-9736-F81483E086D2}" srcId="{AD9D6D17-9CD0-436E-B2F5-3107859008C9}" destId="{89775C2B-39F0-41E0-9029-67246597D8DA}" srcOrd="0" destOrd="0" parTransId="{07333FB2-FB22-4805-A3F8-880978BE8F94}" sibTransId="{12CB1CED-24E0-48DD-B2C2-28E52D477964}"/>
    <dgm:cxn modelId="{3381147E-5C39-49C4-9328-B41531A425E3}" srcId="{2462E462-454F-481E-88EF-4AD285869C68}" destId="{A995CB20-F1F6-4C2C-B861-ACA0ED6A401E}" srcOrd="0" destOrd="0" parTransId="{90B79D29-6A38-414A-9099-530778781B5D}" sibTransId="{8651BD67-6FFE-49FF-A1B7-0EC8680D4F1F}"/>
    <dgm:cxn modelId="{DA00BC94-C9DC-4748-8519-BD43F9967658}" srcId="{92C0E39A-7209-4B44-B95D-50709CC93856}" destId="{F907BE78-6600-4016-8D6F-43FB7EA6AD19}" srcOrd="1" destOrd="0" parTransId="{F67B0BD6-C909-4B40-8A6E-797D4C0E0097}" sibTransId="{BB48A287-24DD-4C6E-9FFC-018BB6D5DB53}"/>
    <dgm:cxn modelId="{F2ADC494-A8DE-415A-963D-3E581711FD6B}" type="presOf" srcId="{E756C650-8DCF-4674-9A20-D4D953B92904}" destId="{32C68120-95FE-49F6-8FA0-955148FEE4FE}" srcOrd="0" destOrd="0" presId="urn:microsoft.com/office/officeart/2017/3/layout/DropPinTimeline"/>
    <dgm:cxn modelId="{95569099-8D0C-44A8-82A8-934905ACBB36}" srcId="{E756C650-8DCF-4674-9A20-D4D953B92904}" destId="{08BB368F-1D2B-44E8-89EF-675DD17F65FE}" srcOrd="0" destOrd="0" parTransId="{A89E500F-0B93-4BC9-A957-531058EF18E8}" sibTransId="{47C8F776-42D7-47EE-AA84-F75A7AE42BFF}"/>
    <dgm:cxn modelId="{AC89BB99-8913-4FBE-9E2C-7CEBF84656C7}" srcId="{A38592E4-1517-4923-997D-653968EFA9ED}" destId="{6784EAC2-4575-4315-A07D-BBF05620D9C3}" srcOrd="7" destOrd="0" parTransId="{79B87D4A-5887-4478-884A-2B88C04A3C78}" sibTransId="{4330C5F9-990B-48D4-904D-6F25CF8D9AEB}"/>
    <dgm:cxn modelId="{E737AC9B-A3D2-438E-AB11-DDA99733A83A}" srcId="{A38592E4-1517-4923-997D-653968EFA9ED}" destId="{2462E462-454F-481E-88EF-4AD285869C68}" srcOrd="1" destOrd="0" parTransId="{D600BE7D-34AB-40C9-8BE7-016A3337174D}" sibTransId="{72270013-A24F-40EF-BB0A-214C08A5552C}"/>
    <dgm:cxn modelId="{16FF84A3-F039-4BE6-BD0B-5AB26E5E76AD}" type="presOf" srcId="{A38592E4-1517-4923-997D-653968EFA9ED}" destId="{D5CEAE8E-236C-46B1-9E0D-6725641ECED1}" srcOrd="0" destOrd="0" presId="urn:microsoft.com/office/officeart/2017/3/layout/DropPinTimeline"/>
    <dgm:cxn modelId="{2E1519AB-2136-4076-991A-B7E03A5D323F}" srcId="{7FE82F18-3DE2-4F24-95FF-E6CA081E2C79}" destId="{83716A7F-355E-47F3-92AC-E3210BD60771}" srcOrd="0" destOrd="0" parTransId="{9567F220-233E-4FB3-9600-369326E573BA}" sibTransId="{ABFBC5AD-B444-41E5-8427-C10C28622D35}"/>
    <dgm:cxn modelId="{1530DBB2-F2D1-44D7-929F-00200B48C8AB}" type="presOf" srcId="{1E832AE6-0A03-4A25-A173-7177FAEE350D}" destId="{6FF275F1-277A-438B-8903-8476A0F866C5}" srcOrd="0" destOrd="0" presId="urn:microsoft.com/office/officeart/2017/3/layout/DropPinTimeline"/>
    <dgm:cxn modelId="{EF539EBA-2D6C-426D-A8E6-18497E9CE168}" srcId="{A38592E4-1517-4923-997D-653968EFA9ED}" destId="{0A20DFE2-6CF3-4F83-A2A3-0B988DAA1C59}" srcOrd="3" destOrd="0" parTransId="{AC28A91C-BDEC-49C3-AD19-7ADF02861BEE}" sibTransId="{47A9E0C6-0F32-4546-8670-1A42FBCD11E9}"/>
    <dgm:cxn modelId="{46FC71BF-5221-4BBC-A018-03C9D203171E}" type="presOf" srcId="{83716A7F-355E-47F3-92AC-E3210BD60771}" destId="{A5BE71DF-C37C-4F2A-9734-B1D1F8575720}" srcOrd="0" destOrd="0" presId="urn:microsoft.com/office/officeart/2017/3/layout/DropPinTimeline"/>
    <dgm:cxn modelId="{F4BE8AC1-A4ED-4024-900D-BE1FFFD7BA58}" srcId="{92C0E39A-7209-4B44-B95D-50709CC93856}" destId="{1E832AE6-0A03-4A25-A173-7177FAEE350D}" srcOrd="0" destOrd="0" parTransId="{46771D02-94B2-4238-AC21-3D1EEFD1EC22}" sibTransId="{F6C86635-9D06-44F3-B625-77686AE620CE}"/>
    <dgm:cxn modelId="{02D2DAC5-FAD3-4F60-BFAE-02C7B4426962}" type="presOf" srcId="{F907BE78-6600-4016-8D6F-43FB7EA6AD19}" destId="{6FF275F1-277A-438B-8903-8476A0F866C5}" srcOrd="0" destOrd="1" presId="urn:microsoft.com/office/officeart/2017/3/layout/DropPinTimeline"/>
    <dgm:cxn modelId="{FD9523C7-6D18-4BC7-948E-62BA98AAD41A}" type="presOf" srcId="{D7F47816-D476-4D64-9E2B-D272524299DB}" destId="{D4B58DA4-2829-48E9-87D6-EF70B809CD8A}" srcOrd="0" destOrd="0" presId="urn:microsoft.com/office/officeart/2017/3/layout/DropPinTimeline"/>
    <dgm:cxn modelId="{41B9A7C8-4946-401E-8445-2ED6FB2D6810}" srcId="{61C68061-E3C3-4985-9230-5D34FCF685BC}" destId="{EC7DF54C-26C1-4DA9-9B2A-A7DCE1369A8D}" srcOrd="0" destOrd="0" parTransId="{F81D4F41-00BE-407D-A1CD-D8176702617F}" sibTransId="{1295B641-BB2E-420B-A111-39786A8B8CD1}"/>
    <dgm:cxn modelId="{543840D3-9543-4384-9D1A-72284E27B02B}" type="presOf" srcId="{A995CB20-F1F6-4C2C-B861-ACA0ED6A401E}" destId="{DDF7C214-567B-4CA0-8E05-C70120EBAA36}" srcOrd="0" destOrd="0" presId="urn:microsoft.com/office/officeart/2017/3/layout/DropPinTimeline"/>
    <dgm:cxn modelId="{3A9C36DD-2984-48DF-BD7F-0FFD0C2E2F47}" type="presOf" srcId="{6784EAC2-4575-4315-A07D-BBF05620D9C3}" destId="{B1F37C2F-7445-4AC7-8D86-7A5E29D7B54F}" srcOrd="0" destOrd="0" presId="urn:microsoft.com/office/officeart/2017/3/layout/DropPinTimeline"/>
    <dgm:cxn modelId="{90A28EEB-0932-49BB-B31C-4304CE0189A1}" srcId="{A38592E4-1517-4923-997D-653968EFA9ED}" destId="{61C68061-E3C3-4985-9230-5D34FCF685BC}" srcOrd="5" destOrd="0" parTransId="{5155C574-B394-4AB0-8A84-06582EA205BE}" sibTransId="{D8D54EC7-64C8-45AC-9D13-66B16ECCCA25}"/>
    <dgm:cxn modelId="{B279B0EC-8C07-477A-80F8-69301E084315}" type="presOf" srcId="{89775C2B-39F0-41E0-9029-67246597D8DA}" destId="{D79D0623-4A0F-4113-B221-A03DD8A63E74}" srcOrd="0" destOrd="0" presId="urn:microsoft.com/office/officeart/2017/3/layout/DropPinTimeline"/>
    <dgm:cxn modelId="{773D5AF1-067B-4B71-BEFE-B62EC7892091}" srcId="{A38592E4-1517-4923-997D-653968EFA9ED}" destId="{92C0E39A-7209-4B44-B95D-50709CC93856}" srcOrd="9" destOrd="0" parTransId="{24C79DB4-0BF0-4266-9698-F7B266037D6A}" sibTransId="{532D99DC-BFAF-463D-96B5-AD6FDC7D841C}"/>
    <dgm:cxn modelId="{2FB6BDFE-6C75-4C70-94DB-C53C8785895B}" srcId="{A38592E4-1517-4923-997D-653968EFA9ED}" destId="{7FE82F18-3DE2-4F24-95FF-E6CA081E2C79}" srcOrd="4" destOrd="0" parTransId="{2A70610A-24FF-49B0-9302-9862ED1DF7ED}" sibTransId="{01FCD53D-9835-4FBD-8810-EC6E2A522323}"/>
    <dgm:cxn modelId="{BADFCEE6-9ACE-493E-B71F-095A803DFE67}" type="presParOf" srcId="{D5CEAE8E-236C-46B1-9E0D-6725641ECED1}" destId="{BD4DE2E5-B426-48FE-B7AF-DAA64948308B}" srcOrd="0" destOrd="0" presId="urn:microsoft.com/office/officeart/2017/3/layout/DropPinTimeline"/>
    <dgm:cxn modelId="{AD0C503B-E7C5-46EF-B35F-06F98296C7AD}" type="presParOf" srcId="{D5CEAE8E-236C-46B1-9E0D-6725641ECED1}" destId="{9B1DF4CF-6675-4BDC-9412-E569DA307106}" srcOrd="1" destOrd="0" presId="urn:microsoft.com/office/officeart/2017/3/layout/DropPinTimeline"/>
    <dgm:cxn modelId="{84924190-7925-4300-B66B-E08A9B52C00C}" type="presParOf" srcId="{9B1DF4CF-6675-4BDC-9412-E569DA307106}" destId="{69C324F4-F4B8-43A3-AED3-3F84EBEDFB26}" srcOrd="0" destOrd="0" presId="urn:microsoft.com/office/officeart/2017/3/layout/DropPinTimeline"/>
    <dgm:cxn modelId="{44AAAA37-A855-4E4B-8393-2B9AB6E7AD73}" type="presParOf" srcId="{69C324F4-F4B8-43A3-AED3-3F84EBEDFB26}" destId="{D9CF18BD-C653-4760-9527-952FD3B60B7D}" srcOrd="0" destOrd="0" presId="urn:microsoft.com/office/officeart/2017/3/layout/DropPinTimeline"/>
    <dgm:cxn modelId="{F25D6DC0-4FB5-47CC-A8D2-235881754BC0}" type="presParOf" srcId="{69C324F4-F4B8-43A3-AED3-3F84EBEDFB26}" destId="{7E7B7464-74C0-42A8-B772-E00AD038FADF}" srcOrd="1" destOrd="0" presId="urn:microsoft.com/office/officeart/2017/3/layout/DropPinTimeline"/>
    <dgm:cxn modelId="{E9685312-9F82-4CFE-AE05-D7367A322D85}" type="presParOf" srcId="{7E7B7464-74C0-42A8-B772-E00AD038FADF}" destId="{4DAC5C6B-ABD2-42AD-9A72-4BFA439061C5}" srcOrd="0" destOrd="0" presId="urn:microsoft.com/office/officeart/2017/3/layout/DropPinTimeline"/>
    <dgm:cxn modelId="{CC1F7313-3F4A-4BB4-B7C2-3284FA025873}" type="presParOf" srcId="{7E7B7464-74C0-42A8-B772-E00AD038FADF}" destId="{B2FD37B0-F01B-4D44-8CF8-218202E0D1E8}" srcOrd="1" destOrd="0" presId="urn:microsoft.com/office/officeart/2017/3/layout/DropPinTimeline"/>
    <dgm:cxn modelId="{F4F7E30B-0AB9-40BF-A0E3-22BA1A5159D9}" type="presParOf" srcId="{69C324F4-F4B8-43A3-AED3-3F84EBEDFB26}" destId="{D4B58DA4-2829-48E9-87D6-EF70B809CD8A}" srcOrd="2" destOrd="0" presId="urn:microsoft.com/office/officeart/2017/3/layout/DropPinTimeline"/>
    <dgm:cxn modelId="{39192CF2-7481-4740-A04C-BF44A03EDB12}" type="presParOf" srcId="{69C324F4-F4B8-43A3-AED3-3F84EBEDFB26}" destId="{CB2CFD90-D3B6-4E12-8EDF-2099CE76871D}" srcOrd="3" destOrd="0" presId="urn:microsoft.com/office/officeart/2017/3/layout/DropPinTimeline"/>
    <dgm:cxn modelId="{F2D01426-8103-41B9-8550-AD577885B562}" type="presParOf" srcId="{69C324F4-F4B8-43A3-AED3-3F84EBEDFB26}" destId="{BE0BF8CC-38A1-4B01-9752-24691B06D1BD}" srcOrd="4" destOrd="0" presId="urn:microsoft.com/office/officeart/2017/3/layout/DropPinTimeline"/>
    <dgm:cxn modelId="{A848CF9A-DB4D-4556-BCD0-8C5B72AB39B9}" type="presParOf" srcId="{69C324F4-F4B8-43A3-AED3-3F84EBEDFB26}" destId="{10847EFC-DB79-448A-BC56-376B8D3C1E44}" srcOrd="5" destOrd="0" presId="urn:microsoft.com/office/officeart/2017/3/layout/DropPinTimeline"/>
    <dgm:cxn modelId="{F5F35FFD-517C-424D-BFCC-7A7E7E138B73}" type="presParOf" srcId="{9B1DF4CF-6675-4BDC-9412-E569DA307106}" destId="{D9C3276B-3C05-4EFD-96BA-6E5F7AE7FC40}" srcOrd="1" destOrd="0" presId="urn:microsoft.com/office/officeart/2017/3/layout/DropPinTimeline"/>
    <dgm:cxn modelId="{7FC2277F-D27C-4A4B-ACFE-251DB9C5DF47}" type="presParOf" srcId="{9B1DF4CF-6675-4BDC-9412-E569DA307106}" destId="{62B2448A-4161-4E51-B8B3-AB6784F57612}" srcOrd="2" destOrd="0" presId="urn:microsoft.com/office/officeart/2017/3/layout/DropPinTimeline"/>
    <dgm:cxn modelId="{4B8B894E-6256-457F-A0B3-7C4453F14BA8}" type="presParOf" srcId="{62B2448A-4161-4E51-B8B3-AB6784F57612}" destId="{3543A269-1329-409E-9909-058A6F634ED0}" srcOrd="0" destOrd="0" presId="urn:microsoft.com/office/officeart/2017/3/layout/DropPinTimeline"/>
    <dgm:cxn modelId="{41B030F1-5D7A-46DF-B0E9-37D12DEC3AB8}" type="presParOf" srcId="{62B2448A-4161-4E51-B8B3-AB6784F57612}" destId="{670882F5-E32F-4B9C-9D75-2450AED018D3}" srcOrd="1" destOrd="0" presId="urn:microsoft.com/office/officeart/2017/3/layout/DropPinTimeline"/>
    <dgm:cxn modelId="{91C08E0A-1DFA-4DF9-914F-B34162FF02F5}" type="presParOf" srcId="{670882F5-E32F-4B9C-9D75-2450AED018D3}" destId="{DC2579D0-3651-4E01-897D-55711A962527}" srcOrd="0" destOrd="0" presId="urn:microsoft.com/office/officeart/2017/3/layout/DropPinTimeline"/>
    <dgm:cxn modelId="{AC2657ED-B4D7-40CA-95B7-6365F7535751}" type="presParOf" srcId="{670882F5-E32F-4B9C-9D75-2450AED018D3}" destId="{52EA3B33-2EB4-405C-8052-10B3DD9273E2}" srcOrd="1" destOrd="0" presId="urn:microsoft.com/office/officeart/2017/3/layout/DropPinTimeline"/>
    <dgm:cxn modelId="{BC9116D4-2D33-4465-B913-77C68A63D641}" type="presParOf" srcId="{62B2448A-4161-4E51-B8B3-AB6784F57612}" destId="{DDF7C214-567B-4CA0-8E05-C70120EBAA36}" srcOrd="2" destOrd="0" presId="urn:microsoft.com/office/officeart/2017/3/layout/DropPinTimeline"/>
    <dgm:cxn modelId="{A8415272-2751-43C1-9B14-0E9531286E44}" type="presParOf" srcId="{62B2448A-4161-4E51-B8B3-AB6784F57612}" destId="{48B40D64-EA99-4B20-B620-BDEEAA6834AA}" srcOrd="3" destOrd="0" presId="urn:microsoft.com/office/officeart/2017/3/layout/DropPinTimeline"/>
    <dgm:cxn modelId="{2A35B087-CA8E-4A06-B9E8-7772EA9F532E}" type="presParOf" srcId="{62B2448A-4161-4E51-B8B3-AB6784F57612}" destId="{F8953688-8D81-4BD0-A4E8-A4763BC5239C}" srcOrd="4" destOrd="0" presId="urn:microsoft.com/office/officeart/2017/3/layout/DropPinTimeline"/>
    <dgm:cxn modelId="{6E8CE583-A243-4DCA-B47A-1A50C0297FAC}" type="presParOf" srcId="{62B2448A-4161-4E51-B8B3-AB6784F57612}" destId="{F024075F-BD33-4DAB-80C4-68DEE27066DB}" srcOrd="5" destOrd="0" presId="urn:microsoft.com/office/officeart/2017/3/layout/DropPinTimeline"/>
    <dgm:cxn modelId="{770655A4-9AF5-4610-A37F-327BCBF5ADCB}" type="presParOf" srcId="{9B1DF4CF-6675-4BDC-9412-E569DA307106}" destId="{BC5A08D9-EFE2-49B9-BFE6-DF5442ABF0F3}" srcOrd="3" destOrd="0" presId="urn:microsoft.com/office/officeart/2017/3/layout/DropPinTimeline"/>
    <dgm:cxn modelId="{56F9BA68-CECA-44CA-A0F4-D2A00E5E7AE4}" type="presParOf" srcId="{9B1DF4CF-6675-4BDC-9412-E569DA307106}" destId="{B7419E70-7EFF-4F5A-9922-6382A31CA2BA}" srcOrd="4" destOrd="0" presId="urn:microsoft.com/office/officeart/2017/3/layout/DropPinTimeline"/>
    <dgm:cxn modelId="{2198E7FD-6605-443E-A476-DB5D54066960}" type="presParOf" srcId="{B7419E70-7EFF-4F5A-9922-6382A31CA2BA}" destId="{1E7FCD4B-245F-4841-A130-F437A082A43D}" srcOrd="0" destOrd="0" presId="urn:microsoft.com/office/officeart/2017/3/layout/DropPinTimeline"/>
    <dgm:cxn modelId="{1195E094-43B2-4F8E-AD47-2BAF885E3C53}" type="presParOf" srcId="{B7419E70-7EFF-4F5A-9922-6382A31CA2BA}" destId="{F4D77BD1-58BB-4481-A55C-FDB982BBDBD7}" srcOrd="1" destOrd="0" presId="urn:microsoft.com/office/officeart/2017/3/layout/DropPinTimeline"/>
    <dgm:cxn modelId="{1CF29911-6794-4AF6-851D-E1F5C80152E3}" type="presParOf" srcId="{F4D77BD1-58BB-4481-A55C-FDB982BBDBD7}" destId="{709DD593-B36D-4A82-9CA5-7EB0BF33F2CF}" srcOrd="0" destOrd="0" presId="urn:microsoft.com/office/officeart/2017/3/layout/DropPinTimeline"/>
    <dgm:cxn modelId="{16D8CAD8-5AE8-4962-815E-98872185FDBD}" type="presParOf" srcId="{F4D77BD1-58BB-4481-A55C-FDB982BBDBD7}" destId="{6BF1D37F-E363-4EDE-BB62-3D33AEE4F697}" srcOrd="1" destOrd="0" presId="urn:microsoft.com/office/officeart/2017/3/layout/DropPinTimeline"/>
    <dgm:cxn modelId="{48C9DB3E-39F9-4099-8F55-1FC62E248BB1}" type="presParOf" srcId="{B7419E70-7EFF-4F5A-9922-6382A31CA2BA}" destId="{D79D0623-4A0F-4113-B221-A03DD8A63E74}" srcOrd="2" destOrd="0" presId="urn:microsoft.com/office/officeart/2017/3/layout/DropPinTimeline"/>
    <dgm:cxn modelId="{6A90A500-4DB0-458D-968A-002A7FD59833}" type="presParOf" srcId="{B7419E70-7EFF-4F5A-9922-6382A31CA2BA}" destId="{4834ED91-36CE-447C-B8D4-984AC9474013}" srcOrd="3" destOrd="0" presId="urn:microsoft.com/office/officeart/2017/3/layout/DropPinTimeline"/>
    <dgm:cxn modelId="{4B5E4D76-8573-4D9D-960D-36A87B685324}" type="presParOf" srcId="{B7419E70-7EFF-4F5A-9922-6382A31CA2BA}" destId="{974A0F23-9B70-46E2-9BEA-A161DEEB3084}" srcOrd="4" destOrd="0" presId="urn:microsoft.com/office/officeart/2017/3/layout/DropPinTimeline"/>
    <dgm:cxn modelId="{9BFD314D-9D4C-4DA6-A69A-64F73C483045}" type="presParOf" srcId="{B7419E70-7EFF-4F5A-9922-6382A31CA2BA}" destId="{62BF4BDC-CBF1-48A7-80CE-F97264592B7A}" srcOrd="5" destOrd="0" presId="urn:microsoft.com/office/officeart/2017/3/layout/DropPinTimeline"/>
    <dgm:cxn modelId="{4A115675-FFD4-4163-B0A1-01C4A1FBACFA}" type="presParOf" srcId="{9B1DF4CF-6675-4BDC-9412-E569DA307106}" destId="{CD17ECCA-15B7-49A9-9B34-A68BBF84A514}" srcOrd="5" destOrd="0" presId="urn:microsoft.com/office/officeart/2017/3/layout/DropPinTimeline"/>
    <dgm:cxn modelId="{E4007882-D492-43F4-AC1D-0BFE8F9884ED}" type="presParOf" srcId="{9B1DF4CF-6675-4BDC-9412-E569DA307106}" destId="{89FDF4F3-0120-4B4E-9D96-F1BFBFFF45A1}" srcOrd="6" destOrd="0" presId="urn:microsoft.com/office/officeart/2017/3/layout/DropPinTimeline"/>
    <dgm:cxn modelId="{757B0786-B297-46C4-8BAE-CC4ED3BFCED9}" type="presParOf" srcId="{89FDF4F3-0120-4B4E-9D96-F1BFBFFF45A1}" destId="{FBE3BF6D-9FF1-4FDA-B10E-0EDE52641AD6}" srcOrd="0" destOrd="0" presId="urn:microsoft.com/office/officeart/2017/3/layout/DropPinTimeline"/>
    <dgm:cxn modelId="{C174FE98-221A-4252-8B6A-CEF46DAA54CB}" type="presParOf" srcId="{89FDF4F3-0120-4B4E-9D96-F1BFBFFF45A1}" destId="{F02407C6-AE0E-46D9-A78B-0AF7E5DD97A3}" srcOrd="1" destOrd="0" presId="urn:microsoft.com/office/officeart/2017/3/layout/DropPinTimeline"/>
    <dgm:cxn modelId="{B80D432C-1985-4992-BBED-05EFBAFBD723}" type="presParOf" srcId="{F02407C6-AE0E-46D9-A78B-0AF7E5DD97A3}" destId="{01335C1C-DE3D-4466-A6DE-1B995F7663B6}" srcOrd="0" destOrd="0" presId="urn:microsoft.com/office/officeart/2017/3/layout/DropPinTimeline"/>
    <dgm:cxn modelId="{627194AB-C013-478A-90F2-B12CCE32A877}" type="presParOf" srcId="{F02407C6-AE0E-46D9-A78B-0AF7E5DD97A3}" destId="{F2AE6278-65FD-49DF-B70A-DC2E6C36130D}" srcOrd="1" destOrd="0" presId="urn:microsoft.com/office/officeart/2017/3/layout/DropPinTimeline"/>
    <dgm:cxn modelId="{F03DACAB-6DFD-4469-8207-BBAD83D52F9B}" type="presParOf" srcId="{89FDF4F3-0120-4B4E-9D96-F1BFBFFF45A1}" destId="{D8AA9A4F-D53B-4C45-8D15-EEE1642F0DBC}" srcOrd="2" destOrd="0" presId="urn:microsoft.com/office/officeart/2017/3/layout/DropPinTimeline"/>
    <dgm:cxn modelId="{3280AB26-0871-4A1E-8F7E-29730DDBB728}" type="presParOf" srcId="{89FDF4F3-0120-4B4E-9D96-F1BFBFFF45A1}" destId="{218B202C-0784-44AF-AD9E-F0018E1A94B0}" srcOrd="3" destOrd="0" presId="urn:microsoft.com/office/officeart/2017/3/layout/DropPinTimeline"/>
    <dgm:cxn modelId="{3FC520E0-D96C-4454-990E-54570F656451}" type="presParOf" srcId="{89FDF4F3-0120-4B4E-9D96-F1BFBFFF45A1}" destId="{61CF7BAE-8B04-48ED-A9AA-E2DD4896D227}" srcOrd="4" destOrd="0" presId="urn:microsoft.com/office/officeart/2017/3/layout/DropPinTimeline"/>
    <dgm:cxn modelId="{E5E8CDEE-7D8F-4610-A2C7-8051443536C9}" type="presParOf" srcId="{89FDF4F3-0120-4B4E-9D96-F1BFBFFF45A1}" destId="{8F3814EB-1B37-4FB2-A4EA-BDCD4F07C73A}" srcOrd="5" destOrd="0" presId="urn:microsoft.com/office/officeart/2017/3/layout/DropPinTimeline"/>
    <dgm:cxn modelId="{F6369ED6-DB1A-4061-8299-F8A485C5AB8F}" type="presParOf" srcId="{9B1DF4CF-6675-4BDC-9412-E569DA307106}" destId="{FD26502C-7865-4577-84AA-1D86CBC83947}" srcOrd="7" destOrd="0" presId="urn:microsoft.com/office/officeart/2017/3/layout/DropPinTimeline"/>
    <dgm:cxn modelId="{75AF21A4-E5DD-46A4-A9A5-C5A3533A8A44}" type="presParOf" srcId="{9B1DF4CF-6675-4BDC-9412-E569DA307106}" destId="{53096B05-7CB3-4FA9-B80E-05C53DBDDADD}" srcOrd="8" destOrd="0" presId="urn:microsoft.com/office/officeart/2017/3/layout/DropPinTimeline"/>
    <dgm:cxn modelId="{E2971B11-106B-4C40-8ACF-76756C413F0A}" type="presParOf" srcId="{53096B05-7CB3-4FA9-B80E-05C53DBDDADD}" destId="{01F13611-824C-446F-B499-F967151974B1}" srcOrd="0" destOrd="0" presId="urn:microsoft.com/office/officeart/2017/3/layout/DropPinTimeline"/>
    <dgm:cxn modelId="{74B6AE49-DD2D-40CB-AEDA-62C4AEE2E462}" type="presParOf" srcId="{53096B05-7CB3-4FA9-B80E-05C53DBDDADD}" destId="{2BEF2E08-6821-44E2-8B1F-1CDB52957C12}" srcOrd="1" destOrd="0" presId="urn:microsoft.com/office/officeart/2017/3/layout/DropPinTimeline"/>
    <dgm:cxn modelId="{313466A5-F87A-4518-BBB9-D98947875DA5}" type="presParOf" srcId="{2BEF2E08-6821-44E2-8B1F-1CDB52957C12}" destId="{6278E80A-BCFC-4189-AE7B-1691FB8AE80D}" srcOrd="0" destOrd="0" presId="urn:microsoft.com/office/officeart/2017/3/layout/DropPinTimeline"/>
    <dgm:cxn modelId="{BD02A051-90E5-41E0-A42D-5566ABB423C7}" type="presParOf" srcId="{2BEF2E08-6821-44E2-8B1F-1CDB52957C12}" destId="{F1CBD4BE-969B-4486-A695-DC1D5CAB272D}" srcOrd="1" destOrd="0" presId="urn:microsoft.com/office/officeart/2017/3/layout/DropPinTimeline"/>
    <dgm:cxn modelId="{3EF8E23A-CAAA-4C00-84C3-ACD97840C20A}" type="presParOf" srcId="{53096B05-7CB3-4FA9-B80E-05C53DBDDADD}" destId="{A5BE71DF-C37C-4F2A-9734-B1D1F8575720}" srcOrd="2" destOrd="0" presId="urn:microsoft.com/office/officeart/2017/3/layout/DropPinTimeline"/>
    <dgm:cxn modelId="{3749E6EE-062D-4617-9A91-AB06270BC294}" type="presParOf" srcId="{53096B05-7CB3-4FA9-B80E-05C53DBDDADD}" destId="{EF110A13-FCBC-47DD-AE79-EC993998E6B5}" srcOrd="3" destOrd="0" presId="urn:microsoft.com/office/officeart/2017/3/layout/DropPinTimeline"/>
    <dgm:cxn modelId="{25EA0A05-3596-45F6-80FC-379FFCFCC40D}" type="presParOf" srcId="{53096B05-7CB3-4FA9-B80E-05C53DBDDADD}" destId="{DC12CFBB-7A5D-422A-8058-0FEECFD65D69}" srcOrd="4" destOrd="0" presId="urn:microsoft.com/office/officeart/2017/3/layout/DropPinTimeline"/>
    <dgm:cxn modelId="{05B6563A-F7FE-46BD-A048-C424296BC10A}" type="presParOf" srcId="{53096B05-7CB3-4FA9-B80E-05C53DBDDADD}" destId="{9455C1A1-EDFE-492F-82FC-40C4CE82BB6C}" srcOrd="5" destOrd="0" presId="urn:microsoft.com/office/officeart/2017/3/layout/DropPinTimeline"/>
    <dgm:cxn modelId="{830D7C66-E678-4F57-83B0-B12B6DC75F03}" type="presParOf" srcId="{9B1DF4CF-6675-4BDC-9412-E569DA307106}" destId="{F1C3781D-12E3-4B67-B9B3-69295322DF4D}" srcOrd="9" destOrd="0" presId="urn:microsoft.com/office/officeart/2017/3/layout/DropPinTimeline"/>
    <dgm:cxn modelId="{4374B3C6-B603-460D-9D52-EA0B6BCF9C9A}" type="presParOf" srcId="{9B1DF4CF-6675-4BDC-9412-E569DA307106}" destId="{69AEC687-E581-454E-A165-698483F33481}" srcOrd="10" destOrd="0" presId="urn:microsoft.com/office/officeart/2017/3/layout/DropPinTimeline"/>
    <dgm:cxn modelId="{00C884A6-6D22-49CF-822C-19662E96285E}" type="presParOf" srcId="{69AEC687-E581-454E-A165-698483F33481}" destId="{5293DF7D-452E-4C56-9B51-32317CFB04DC}" srcOrd="0" destOrd="0" presId="urn:microsoft.com/office/officeart/2017/3/layout/DropPinTimeline"/>
    <dgm:cxn modelId="{3ACA09B4-6ACE-4CA7-AC2C-34C1E5D27ABA}" type="presParOf" srcId="{69AEC687-E581-454E-A165-698483F33481}" destId="{2CCAF919-E22D-489E-932B-033EC37F39D0}" srcOrd="1" destOrd="0" presId="urn:microsoft.com/office/officeart/2017/3/layout/DropPinTimeline"/>
    <dgm:cxn modelId="{4D37D695-F2FE-4B48-9E3B-241028FAA347}" type="presParOf" srcId="{2CCAF919-E22D-489E-932B-033EC37F39D0}" destId="{60FAF9D9-DA8C-40BC-B90A-6768F9FD68EA}" srcOrd="0" destOrd="0" presId="urn:microsoft.com/office/officeart/2017/3/layout/DropPinTimeline"/>
    <dgm:cxn modelId="{CB91C8CC-A486-41F4-95AD-426C2FF15FCE}" type="presParOf" srcId="{2CCAF919-E22D-489E-932B-033EC37F39D0}" destId="{240E7FBE-C865-407A-AADD-6DA049BA2859}" srcOrd="1" destOrd="0" presId="urn:microsoft.com/office/officeart/2017/3/layout/DropPinTimeline"/>
    <dgm:cxn modelId="{798F2046-FA87-44F2-A295-6300F7E1C97E}" type="presParOf" srcId="{69AEC687-E581-454E-A165-698483F33481}" destId="{CC69FFE9-758C-4AFE-941C-838434F0E077}" srcOrd="2" destOrd="0" presId="urn:microsoft.com/office/officeart/2017/3/layout/DropPinTimeline"/>
    <dgm:cxn modelId="{A4B094D3-3A44-4F52-9B89-56B70448CD48}" type="presParOf" srcId="{69AEC687-E581-454E-A165-698483F33481}" destId="{56ADB5EA-A5C5-4B6F-9257-5AF5D80E59F4}" srcOrd="3" destOrd="0" presId="urn:microsoft.com/office/officeart/2017/3/layout/DropPinTimeline"/>
    <dgm:cxn modelId="{E97F0D7E-17C1-409A-892C-8F2079BCB1CB}" type="presParOf" srcId="{69AEC687-E581-454E-A165-698483F33481}" destId="{30D44984-3A2C-4CAC-8D87-F097FA251E44}" srcOrd="4" destOrd="0" presId="urn:microsoft.com/office/officeart/2017/3/layout/DropPinTimeline"/>
    <dgm:cxn modelId="{522CBCE3-D785-4EF3-81AA-5803E437A864}" type="presParOf" srcId="{69AEC687-E581-454E-A165-698483F33481}" destId="{A29B82CE-056B-4548-94D1-D426A43A1AE3}" srcOrd="5" destOrd="0" presId="urn:microsoft.com/office/officeart/2017/3/layout/DropPinTimeline"/>
    <dgm:cxn modelId="{0C12992A-80C4-4775-B849-5ACDDF323061}" type="presParOf" srcId="{9B1DF4CF-6675-4BDC-9412-E569DA307106}" destId="{9822861A-F61A-4B5D-8790-034723170D79}" srcOrd="11" destOrd="0" presId="urn:microsoft.com/office/officeart/2017/3/layout/DropPinTimeline"/>
    <dgm:cxn modelId="{979021F2-1F33-4965-8A0B-E7219CCD8FF2}" type="presParOf" srcId="{9B1DF4CF-6675-4BDC-9412-E569DA307106}" destId="{F15F3E78-F468-454F-9AB0-0D9C432CFC4B}" srcOrd="12" destOrd="0" presId="urn:microsoft.com/office/officeart/2017/3/layout/DropPinTimeline"/>
    <dgm:cxn modelId="{44A2E783-389E-46F9-8632-F64DFB7A55F5}" type="presParOf" srcId="{F15F3E78-F468-454F-9AB0-0D9C432CFC4B}" destId="{98238378-CA86-4555-809D-878D4E51DCB8}" srcOrd="0" destOrd="0" presId="urn:microsoft.com/office/officeart/2017/3/layout/DropPinTimeline"/>
    <dgm:cxn modelId="{CF16FD3D-F54B-43FF-847B-81A7C6B74DB7}" type="presParOf" srcId="{F15F3E78-F468-454F-9AB0-0D9C432CFC4B}" destId="{8701F964-E63C-480D-9452-23E0E8334986}" srcOrd="1" destOrd="0" presId="urn:microsoft.com/office/officeart/2017/3/layout/DropPinTimeline"/>
    <dgm:cxn modelId="{3C8CE2DB-AD5E-4A8A-A9C7-584951B9AD8B}" type="presParOf" srcId="{8701F964-E63C-480D-9452-23E0E8334986}" destId="{A8F7AE89-82D0-4DDD-BB3E-5919A1B97A5D}" srcOrd="0" destOrd="0" presId="urn:microsoft.com/office/officeart/2017/3/layout/DropPinTimeline"/>
    <dgm:cxn modelId="{F1187A1E-61E9-46FE-8CCA-0E7ED4C1BB85}" type="presParOf" srcId="{8701F964-E63C-480D-9452-23E0E8334986}" destId="{035B2F06-DF58-456F-94CB-BC9DABC7BB1D}" srcOrd="1" destOrd="0" presId="urn:microsoft.com/office/officeart/2017/3/layout/DropPinTimeline"/>
    <dgm:cxn modelId="{15C90514-7FCC-442A-8209-24D76320FBEB}" type="presParOf" srcId="{F15F3E78-F468-454F-9AB0-0D9C432CFC4B}" destId="{93115257-A1D5-41DB-A1B2-B11B956D6557}" srcOrd="2" destOrd="0" presId="urn:microsoft.com/office/officeart/2017/3/layout/DropPinTimeline"/>
    <dgm:cxn modelId="{F00FB0E1-B853-49C2-8CE9-5AE16B910CF6}" type="presParOf" srcId="{F15F3E78-F468-454F-9AB0-0D9C432CFC4B}" destId="{32C68120-95FE-49F6-8FA0-955148FEE4FE}" srcOrd="3" destOrd="0" presId="urn:microsoft.com/office/officeart/2017/3/layout/DropPinTimeline"/>
    <dgm:cxn modelId="{25325F81-F2F5-43E0-887F-9B2FA39FBE99}" type="presParOf" srcId="{F15F3E78-F468-454F-9AB0-0D9C432CFC4B}" destId="{29A3FFDF-C4FF-4AC7-9D1E-B26B2FAE95CD}" srcOrd="4" destOrd="0" presId="urn:microsoft.com/office/officeart/2017/3/layout/DropPinTimeline"/>
    <dgm:cxn modelId="{D1154107-3765-4986-BBDC-CDC7BA0A09B0}" type="presParOf" srcId="{F15F3E78-F468-454F-9AB0-0D9C432CFC4B}" destId="{87149BF6-9CA0-4E18-A4FF-77ABA7A4B916}" srcOrd="5" destOrd="0" presId="urn:microsoft.com/office/officeart/2017/3/layout/DropPinTimeline"/>
    <dgm:cxn modelId="{8F941C59-A9BA-40C8-AA03-069082367386}" type="presParOf" srcId="{9B1DF4CF-6675-4BDC-9412-E569DA307106}" destId="{34FBA1CD-CF12-44E6-864A-10DB3B08FF57}" srcOrd="13" destOrd="0" presId="urn:microsoft.com/office/officeart/2017/3/layout/DropPinTimeline"/>
    <dgm:cxn modelId="{F6505026-3841-4DEB-89AD-82CBC61F48DA}" type="presParOf" srcId="{9B1DF4CF-6675-4BDC-9412-E569DA307106}" destId="{96EB570F-16AD-4E0A-A3E2-A4A235735748}" srcOrd="14" destOrd="0" presId="urn:microsoft.com/office/officeart/2017/3/layout/DropPinTimeline"/>
    <dgm:cxn modelId="{8AD6C8BE-0114-4235-A8B5-13070DDFB5B3}" type="presParOf" srcId="{96EB570F-16AD-4E0A-A3E2-A4A235735748}" destId="{AF7FEEB2-6A00-45C3-A9E2-F6D08E8A6ECB}" srcOrd="0" destOrd="0" presId="urn:microsoft.com/office/officeart/2017/3/layout/DropPinTimeline"/>
    <dgm:cxn modelId="{420A10DF-ACCF-4CAC-A400-018D8656BCE2}" type="presParOf" srcId="{96EB570F-16AD-4E0A-A3E2-A4A235735748}" destId="{FEC70A51-55AE-4695-B1E0-402C4422A3DB}" srcOrd="1" destOrd="0" presId="urn:microsoft.com/office/officeart/2017/3/layout/DropPinTimeline"/>
    <dgm:cxn modelId="{8E8C6D2D-FD7E-42EE-8EF7-AE9F15F17E4B}" type="presParOf" srcId="{FEC70A51-55AE-4695-B1E0-402C4422A3DB}" destId="{465A2C4C-7E90-452A-B14B-B7C332F3AFEF}" srcOrd="0" destOrd="0" presId="urn:microsoft.com/office/officeart/2017/3/layout/DropPinTimeline"/>
    <dgm:cxn modelId="{5B7E2E56-BFC3-416B-AADB-B915CCAFB5C1}" type="presParOf" srcId="{FEC70A51-55AE-4695-B1E0-402C4422A3DB}" destId="{BD564CF5-EA25-4734-86C1-A853C820E9B3}" srcOrd="1" destOrd="0" presId="urn:microsoft.com/office/officeart/2017/3/layout/DropPinTimeline"/>
    <dgm:cxn modelId="{46A57A8E-F250-40E7-8049-1095CF184510}" type="presParOf" srcId="{96EB570F-16AD-4E0A-A3E2-A4A235735748}" destId="{917ACB6D-1602-4108-9B15-A94A065E8FDD}" srcOrd="2" destOrd="0" presId="urn:microsoft.com/office/officeart/2017/3/layout/DropPinTimeline"/>
    <dgm:cxn modelId="{B3096774-B286-4C1D-9487-BF1D435B99BE}" type="presParOf" srcId="{96EB570F-16AD-4E0A-A3E2-A4A235735748}" destId="{B1F37C2F-7445-4AC7-8D86-7A5E29D7B54F}" srcOrd="3" destOrd="0" presId="urn:microsoft.com/office/officeart/2017/3/layout/DropPinTimeline"/>
    <dgm:cxn modelId="{1E65EE3A-FC88-469F-A243-6D91EF2465F4}" type="presParOf" srcId="{96EB570F-16AD-4E0A-A3E2-A4A235735748}" destId="{D3D1E2CE-EBF0-441F-A5A4-94CA49DAFDC1}" srcOrd="4" destOrd="0" presId="urn:microsoft.com/office/officeart/2017/3/layout/DropPinTimeline"/>
    <dgm:cxn modelId="{7DF0DFDE-F4B4-402B-BBEB-9518E05A0F7C}" type="presParOf" srcId="{96EB570F-16AD-4E0A-A3E2-A4A235735748}" destId="{FCB20337-EB4E-4C0C-B0A8-E82A8AD8CBD1}" srcOrd="5" destOrd="0" presId="urn:microsoft.com/office/officeart/2017/3/layout/DropPinTimeline"/>
    <dgm:cxn modelId="{62BEFD79-115A-449C-A4D8-DC5C6DDE1AE6}" type="presParOf" srcId="{9B1DF4CF-6675-4BDC-9412-E569DA307106}" destId="{DE0A3EC6-5596-4A37-B8B6-1A48086E82EE}" srcOrd="15" destOrd="0" presId="urn:microsoft.com/office/officeart/2017/3/layout/DropPinTimeline"/>
    <dgm:cxn modelId="{EF9E14BE-7022-4DD3-A352-EF679080A671}" type="presParOf" srcId="{9B1DF4CF-6675-4BDC-9412-E569DA307106}" destId="{D086E6FC-4E38-4341-AFEC-E46145C6A15F}" srcOrd="16" destOrd="0" presId="urn:microsoft.com/office/officeart/2017/3/layout/DropPinTimeline"/>
    <dgm:cxn modelId="{B33EDCE6-2ABA-4500-8BEA-D33CC05A9F43}" type="presParOf" srcId="{D086E6FC-4E38-4341-AFEC-E46145C6A15F}" destId="{6BAD957E-D896-4E33-8FED-B66CEEDE7C52}" srcOrd="0" destOrd="0" presId="urn:microsoft.com/office/officeart/2017/3/layout/DropPinTimeline"/>
    <dgm:cxn modelId="{796B3B48-B062-461A-82C7-7CDAEDA81618}" type="presParOf" srcId="{D086E6FC-4E38-4341-AFEC-E46145C6A15F}" destId="{9D2BC794-BB6D-4E8C-B69C-CC36D26066AD}" srcOrd="1" destOrd="0" presId="urn:microsoft.com/office/officeart/2017/3/layout/DropPinTimeline"/>
    <dgm:cxn modelId="{E16A1B0A-3DA3-4FEA-977A-A97E52CC1E99}" type="presParOf" srcId="{9D2BC794-BB6D-4E8C-B69C-CC36D26066AD}" destId="{A4293CF1-5934-49DC-8F59-D580A9F73673}" srcOrd="0" destOrd="0" presId="urn:microsoft.com/office/officeart/2017/3/layout/DropPinTimeline"/>
    <dgm:cxn modelId="{6FFDFD24-D8AF-49A5-86EC-597012F26F88}" type="presParOf" srcId="{9D2BC794-BB6D-4E8C-B69C-CC36D26066AD}" destId="{86B023C2-AD15-466D-8B5A-5B82C13F80E0}" srcOrd="1" destOrd="0" presId="urn:microsoft.com/office/officeart/2017/3/layout/DropPinTimeline"/>
    <dgm:cxn modelId="{A5C10D76-CE86-4E83-912A-BCA91F65FCFD}" type="presParOf" srcId="{D086E6FC-4E38-4341-AFEC-E46145C6A15F}" destId="{89365B68-B858-46BA-B1FA-B43AB669D9ED}" srcOrd="2" destOrd="0" presId="urn:microsoft.com/office/officeart/2017/3/layout/DropPinTimeline"/>
    <dgm:cxn modelId="{B0F01838-20A4-4EAB-B0F7-2360E7E47C50}" type="presParOf" srcId="{D086E6FC-4E38-4341-AFEC-E46145C6A15F}" destId="{53648BC2-65C6-4B8F-8795-28344210DDDB}" srcOrd="3" destOrd="0" presId="urn:microsoft.com/office/officeart/2017/3/layout/DropPinTimeline"/>
    <dgm:cxn modelId="{BC07B222-C701-4502-B113-17686514C927}" type="presParOf" srcId="{D086E6FC-4E38-4341-AFEC-E46145C6A15F}" destId="{682834C6-6C60-4716-A538-CEB0B38E6892}" srcOrd="4" destOrd="0" presId="urn:microsoft.com/office/officeart/2017/3/layout/DropPinTimeline"/>
    <dgm:cxn modelId="{EF6CE51B-0CEA-4767-806A-EA7E53B12D19}" type="presParOf" srcId="{D086E6FC-4E38-4341-AFEC-E46145C6A15F}" destId="{8CE547CF-8C62-4B90-8774-9060537E0C24}" srcOrd="5" destOrd="0" presId="urn:microsoft.com/office/officeart/2017/3/layout/DropPinTimeline"/>
    <dgm:cxn modelId="{19950076-09C0-4E68-AC0D-C750F52D803C}" type="presParOf" srcId="{9B1DF4CF-6675-4BDC-9412-E569DA307106}" destId="{41DF7B98-1A40-4EF3-B4AB-2B5AC6D1734C}" srcOrd="17" destOrd="0" presId="urn:microsoft.com/office/officeart/2017/3/layout/DropPinTimeline"/>
    <dgm:cxn modelId="{83E3E183-7962-4248-B8C8-D5939E95AFF1}" type="presParOf" srcId="{9B1DF4CF-6675-4BDC-9412-E569DA307106}" destId="{E61D56EC-F8BE-43D3-84EF-DDAA0FCC2AF9}" srcOrd="18" destOrd="0" presId="urn:microsoft.com/office/officeart/2017/3/layout/DropPinTimeline"/>
    <dgm:cxn modelId="{DBF9C12A-B673-495B-9D60-B1F53417DD58}" type="presParOf" srcId="{E61D56EC-F8BE-43D3-84EF-DDAA0FCC2AF9}" destId="{CF9632A1-6FEE-4FD2-8E8E-CB0E31403F6E}" srcOrd="0" destOrd="0" presId="urn:microsoft.com/office/officeart/2017/3/layout/DropPinTimeline"/>
    <dgm:cxn modelId="{08F46A31-6F7A-42AB-ACC8-20404BC19DE6}" type="presParOf" srcId="{E61D56EC-F8BE-43D3-84EF-DDAA0FCC2AF9}" destId="{48B6F159-508A-44DD-8DFA-1E39CD86239A}" srcOrd="1" destOrd="0" presId="urn:microsoft.com/office/officeart/2017/3/layout/DropPinTimeline"/>
    <dgm:cxn modelId="{FFCA2DDB-B80D-479A-8D2C-86A25F65B074}" type="presParOf" srcId="{48B6F159-508A-44DD-8DFA-1E39CD86239A}" destId="{9D1ED963-B587-4871-811A-E95983AC81B1}" srcOrd="0" destOrd="0" presId="urn:microsoft.com/office/officeart/2017/3/layout/DropPinTimeline"/>
    <dgm:cxn modelId="{32723866-7107-40CC-B776-72723BD6C415}" type="presParOf" srcId="{48B6F159-508A-44DD-8DFA-1E39CD86239A}" destId="{84F9DAB1-3180-4BAC-998C-62D3D6D03BC0}" srcOrd="1" destOrd="0" presId="urn:microsoft.com/office/officeart/2017/3/layout/DropPinTimeline"/>
    <dgm:cxn modelId="{E2CC1DA2-4CBB-40C8-9C00-65EC26F1A3BD}" type="presParOf" srcId="{E61D56EC-F8BE-43D3-84EF-DDAA0FCC2AF9}" destId="{6FF275F1-277A-438B-8903-8476A0F866C5}" srcOrd="2" destOrd="0" presId="urn:microsoft.com/office/officeart/2017/3/layout/DropPinTimeline"/>
    <dgm:cxn modelId="{F3D4120F-90E0-4896-B845-4CC9493979E9}" type="presParOf" srcId="{E61D56EC-F8BE-43D3-84EF-DDAA0FCC2AF9}" destId="{869FEED5-CD70-49E8-BF51-B4E248BBFFF7}" srcOrd="3" destOrd="0" presId="urn:microsoft.com/office/officeart/2017/3/layout/DropPinTimeline"/>
    <dgm:cxn modelId="{ECB887E1-9F1A-4E28-959F-EC5CFCA2D045}" type="presParOf" srcId="{E61D56EC-F8BE-43D3-84EF-DDAA0FCC2AF9}" destId="{F63FF71E-CAA4-4EDB-ACC7-4DB83BE222AD}" srcOrd="4" destOrd="0" presId="urn:microsoft.com/office/officeart/2017/3/layout/DropPinTimeline"/>
    <dgm:cxn modelId="{ABC9E635-F16E-4773-82DD-89467CC9E269}" type="presParOf" srcId="{E61D56EC-F8BE-43D3-84EF-DDAA0FCC2AF9}" destId="{DA93EEC7-D78A-471F-A329-A19A893D11C9}"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54AF8F-7DEB-4BBC-876D-69F10E48383E}" type="doc">
      <dgm:prSet loTypeId="urn:microsoft.com/office/officeart/2005/8/layout/lProcess3" loCatId="process" qsTypeId="urn:microsoft.com/office/officeart/2005/8/quickstyle/simple5" qsCatId="simple" csTypeId="urn:microsoft.com/office/officeart/2005/8/colors/accent1_3" csCatId="accent1" phldr="1"/>
      <dgm:spPr/>
      <dgm:t>
        <a:bodyPr/>
        <a:lstStyle/>
        <a:p>
          <a:endParaRPr lang="en-US"/>
        </a:p>
      </dgm:t>
    </dgm:pt>
    <dgm:pt modelId="{4DA69501-8BA4-43B7-ACAE-0F1C7FF9DFDD}">
      <dgm:prSet custT="1"/>
      <dgm:spPr>
        <a:solidFill>
          <a:schemeClr val="accent1"/>
        </a:solidFill>
        <a:ln>
          <a:noFill/>
        </a:ln>
        <a:effectLst/>
      </dgm:spPr>
      <dgm:t>
        <a:bodyPr/>
        <a:lstStyle/>
        <a:p>
          <a:r>
            <a:rPr lang="en-US" sz="2800" baseline="0"/>
            <a:t>Maintaining indexes</a:t>
          </a:r>
          <a:endParaRPr lang="en-US" sz="2800"/>
        </a:p>
      </dgm:t>
    </dgm:pt>
    <dgm:pt modelId="{9393BB73-12C4-4978-9D4D-3A7E09401E37}" type="parTrans" cxnId="{D4E1EAD3-0F09-4017-8B30-0CD02E772F1F}">
      <dgm:prSet/>
      <dgm:spPr/>
      <dgm:t>
        <a:bodyPr/>
        <a:lstStyle/>
        <a:p>
          <a:endParaRPr lang="en-US"/>
        </a:p>
      </dgm:t>
    </dgm:pt>
    <dgm:pt modelId="{81DD0ABF-2340-4C3C-A7AE-A9B442D0FE41}" type="sibTrans" cxnId="{D4E1EAD3-0F09-4017-8B30-0CD02E772F1F}">
      <dgm:prSet/>
      <dgm:spPr/>
      <dgm:t>
        <a:bodyPr/>
        <a:lstStyle/>
        <a:p>
          <a:endParaRPr lang="en-US"/>
        </a:p>
      </dgm:t>
    </dgm:pt>
    <dgm:pt modelId="{72B74FDD-11F3-47E0-B474-A077AE779087}">
      <dgm:prSet custT="1"/>
      <dgm:spPr>
        <a:solidFill>
          <a:schemeClr val="accent2">
            <a:alpha val="90000"/>
          </a:schemeClr>
        </a:solidFill>
        <a:ln>
          <a:noFill/>
        </a:ln>
      </dgm:spPr>
      <dgm:t>
        <a:bodyPr/>
        <a:lstStyle/>
        <a:p>
          <a:r>
            <a:rPr lang="en-US" sz="2000" baseline="0"/>
            <a:t>REBUILD and REORG</a:t>
          </a:r>
          <a:endParaRPr lang="en-US" sz="2000"/>
        </a:p>
      </dgm:t>
    </dgm:pt>
    <dgm:pt modelId="{E8D43D40-5EAD-4AD2-A0C7-848F67EEEA04}" type="parTrans" cxnId="{A29C487E-C1A2-42E0-9D51-E62E75769D79}">
      <dgm:prSet/>
      <dgm:spPr/>
      <dgm:t>
        <a:bodyPr/>
        <a:lstStyle/>
        <a:p>
          <a:endParaRPr lang="en-US"/>
        </a:p>
      </dgm:t>
    </dgm:pt>
    <dgm:pt modelId="{689EFA86-DC7F-4035-BD00-D9A4BA2A5BDB}" type="sibTrans" cxnId="{A29C487E-C1A2-42E0-9D51-E62E75769D79}">
      <dgm:prSet/>
      <dgm:spPr/>
      <dgm:t>
        <a:bodyPr/>
        <a:lstStyle/>
        <a:p>
          <a:endParaRPr lang="en-US"/>
        </a:p>
      </dgm:t>
    </dgm:pt>
    <dgm:pt modelId="{B8D27787-54F2-4E95-887A-FC318585A56A}">
      <dgm:prSet custT="1"/>
      <dgm:spPr>
        <a:solidFill>
          <a:schemeClr val="tx1"/>
        </a:solidFill>
        <a:effectLst/>
      </dgm:spPr>
      <dgm:t>
        <a:bodyPr/>
        <a:lstStyle/>
        <a:p>
          <a:r>
            <a:rPr lang="en-US" sz="2800" baseline="0"/>
            <a:t>Maintaining statistics</a:t>
          </a:r>
          <a:endParaRPr lang="en-US" sz="2800"/>
        </a:p>
      </dgm:t>
    </dgm:pt>
    <dgm:pt modelId="{C3FB1035-28E8-4C9D-AA1A-FF12242C362A}" type="parTrans" cxnId="{3398599D-522D-4763-9852-DC2D05671BB4}">
      <dgm:prSet/>
      <dgm:spPr/>
      <dgm:t>
        <a:bodyPr/>
        <a:lstStyle/>
        <a:p>
          <a:endParaRPr lang="en-US"/>
        </a:p>
      </dgm:t>
    </dgm:pt>
    <dgm:pt modelId="{283FA354-ACFC-4ACF-B97C-A6E0F99F65FE}" type="sibTrans" cxnId="{3398599D-522D-4763-9852-DC2D05671BB4}">
      <dgm:prSet/>
      <dgm:spPr/>
      <dgm:t>
        <a:bodyPr/>
        <a:lstStyle/>
        <a:p>
          <a:endParaRPr lang="en-US"/>
        </a:p>
      </dgm:t>
    </dgm:pt>
    <dgm:pt modelId="{AEAD2768-EE67-426F-B960-0C91F5F920AB}">
      <dgm:prSet custT="1"/>
      <dgm:spPr>
        <a:solidFill>
          <a:schemeClr val="accent5">
            <a:alpha val="90000"/>
          </a:schemeClr>
        </a:solidFill>
        <a:ln>
          <a:noFill/>
        </a:ln>
      </dgm:spPr>
      <dgm:t>
        <a:bodyPr/>
        <a:lstStyle/>
        <a:p>
          <a:r>
            <a:rPr lang="en-US" sz="2000" baseline="0"/>
            <a:t>Automatic Stats</a:t>
          </a:r>
          <a:endParaRPr lang="en-US" sz="2000"/>
        </a:p>
      </dgm:t>
    </dgm:pt>
    <dgm:pt modelId="{E0B438DC-5066-42B2-B3E4-09D07ECC86AD}" type="parTrans" cxnId="{F6E73D5D-90ED-4608-B9F1-3176A7FCE416}">
      <dgm:prSet/>
      <dgm:spPr/>
      <dgm:t>
        <a:bodyPr/>
        <a:lstStyle/>
        <a:p>
          <a:endParaRPr lang="en-US"/>
        </a:p>
      </dgm:t>
    </dgm:pt>
    <dgm:pt modelId="{40EADE86-913B-45DE-8011-4F1AB58F05AA}" type="sibTrans" cxnId="{F6E73D5D-90ED-4608-B9F1-3176A7FCE416}">
      <dgm:prSet/>
      <dgm:spPr/>
      <dgm:t>
        <a:bodyPr/>
        <a:lstStyle/>
        <a:p>
          <a:endParaRPr lang="en-US"/>
        </a:p>
      </dgm:t>
    </dgm:pt>
    <dgm:pt modelId="{1E6DF8AC-4B68-40CF-9B7F-8BA91DC6F250}" type="pres">
      <dgm:prSet presAssocID="{8D54AF8F-7DEB-4BBC-876D-69F10E48383E}" presName="Name0" presStyleCnt="0">
        <dgm:presLayoutVars>
          <dgm:chPref val="3"/>
          <dgm:dir/>
          <dgm:animLvl val="lvl"/>
          <dgm:resizeHandles/>
        </dgm:presLayoutVars>
      </dgm:prSet>
      <dgm:spPr/>
    </dgm:pt>
    <dgm:pt modelId="{CBDA1C26-3DCD-46D1-A75F-3D29E95B0ED6}" type="pres">
      <dgm:prSet presAssocID="{4DA69501-8BA4-43B7-ACAE-0F1C7FF9DFDD}" presName="horFlow" presStyleCnt="0"/>
      <dgm:spPr/>
    </dgm:pt>
    <dgm:pt modelId="{9A0881EA-C254-452F-9F57-0FB095F161F9}" type="pres">
      <dgm:prSet presAssocID="{4DA69501-8BA4-43B7-ACAE-0F1C7FF9DFDD}" presName="bigChev" presStyleLbl="node1" presStyleIdx="0" presStyleCnt="2" custScaleX="125352" custScaleY="77671"/>
      <dgm:spPr/>
    </dgm:pt>
    <dgm:pt modelId="{6125670B-625F-495D-A05E-46B3BE31A667}" type="pres">
      <dgm:prSet presAssocID="{E8D43D40-5EAD-4AD2-A0C7-848F67EEEA04}" presName="parTrans" presStyleCnt="0"/>
      <dgm:spPr/>
    </dgm:pt>
    <dgm:pt modelId="{94922009-2B77-415E-9D86-1C570B30B7D5}" type="pres">
      <dgm:prSet presAssocID="{72B74FDD-11F3-47E0-B474-A077AE779087}" presName="node" presStyleLbl="alignAccFollowNode1" presStyleIdx="0" presStyleCnt="2" custScaleX="122947">
        <dgm:presLayoutVars>
          <dgm:bulletEnabled val="1"/>
        </dgm:presLayoutVars>
      </dgm:prSet>
      <dgm:spPr/>
    </dgm:pt>
    <dgm:pt modelId="{BBE46EA7-0B85-46E1-A59A-3A493A0CD6F9}" type="pres">
      <dgm:prSet presAssocID="{4DA69501-8BA4-43B7-ACAE-0F1C7FF9DFDD}" presName="vSp" presStyleCnt="0"/>
      <dgm:spPr/>
    </dgm:pt>
    <dgm:pt modelId="{8785D712-836B-4DBF-931A-6968B8685CEE}" type="pres">
      <dgm:prSet presAssocID="{B8D27787-54F2-4E95-887A-FC318585A56A}" presName="horFlow" presStyleCnt="0"/>
      <dgm:spPr/>
    </dgm:pt>
    <dgm:pt modelId="{DCD1918A-31A4-45BF-9ED3-7C7AE471D373}" type="pres">
      <dgm:prSet presAssocID="{B8D27787-54F2-4E95-887A-FC318585A56A}" presName="bigChev" presStyleLbl="node1" presStyleIdx="1" presStyleCnt="2" custScaleX="125352" custScaleY="77671"/>
      <dgm:spPr/>
    </dgm:pt>
    <dgm:pt modelId="{BC136291-2613-458E-BBE7-38A465D442A7}" type="pres">
      <dgm:prSet presAssocID="{E0B438DC-5066-42B2-B3E4-09D07ECC86AD}" presName="parTrans" presStyleCnt="0"/>
      <dgm:spPr/>
    </dgm:pt>
    <dgm:pt modelId="{70567449-F99B-4D5F-88ED-01A628D4BC30}" type="pres">
      <dgm:prSet presAssocID="{AEAD2768-EE67-426F-B960-0C91F5F920AB}" presName="node" presStyleLbl="alignAccFollowNode1" presStyleIdx="1" presStyleCnt="2" custScaleX="122947">
        <dgm:presLayoutVars>
          <dgm:bulletEnabled val="1"/>
        </dgm:presLayoutVars>
      </dgm:prSet>
      <dgm:spPr/>
    </dgm:pt>
  </dgm:ptLst>
  <dgm:cxnLst>
    <dgm:cxn modelId="{60054603-EC5C-4DC2-8BD5-4B3630D9C956}" type="presOf" srcId="{4DA69501-8BA4-43B7-ACAE-0F1C7FF9DFDD}" destId="{9A0881EA-C254-452F-9F57-0FB095F161F9}" srcOrd="0" destOrd="0" presId="urn:microsoft.com/office/officeart/2005/8/layout/lProcess3"/>
    <dgm:cxn modelId="{BD83B104-D9DA-4599-AD8F-CC5355B713AA}" type="presOf" srcId="{AEAD2768-EE67-426F-B960-0C91F5F920AB}" destId="{70567449-F99B-4D5F-88ED-01A628D4BC30}" srcOrd="0" destOrd="0" presId="urn:microsoft.com/office/officeart/2005/8/layout/lProcess3"/>
    <dgm:cxn modelId="{F6E73D5D-90ED-4608-B9F1-3176A7FCE416}" srcId="{B8D27787-54F2-4E95-887A-FC318585A56A}" destId="{AEAD2768-EE67-426F-B960-0C91F5F920AB}" srcOrd="0" destOrd="0" parTransId="{E0B438DC-5066-42B2-B3E4-09D07ECC86AD}" sibTransId="{40EADE86-913B-45DE-8011-4F1AB58F05AA}"/>
    <dgm:cxn modelId="{A29C487E-C1A2-42E0-9D51-E62E75769D79}" srcId="{4DA69501-8BA4-43B7-ACAE-0F1C7FF9DFDD}" destId="{72B74FDD-11F3-47E0-B474-A077AE779087}" srcOrd="0" destOrd="0" parTransId="{E8D43D40-5EAD-4AD2-A0C7-848F67EEEA04}" sibTransId="{689EFA86-DC7F-4035-BD00-D9A4BA2A5BDB}"/>
    <dgm:cxn modelId="{3398599D-522D-4763-9852-DC2D05671BB4}" srcId="{8D54AF8F-7DEB-4BBC-876D-69F10E48383E}" destId="{B8D27787-54F2-4E95-887A-FC318585A56A}" srcOrd="1" destOrd="0" parTransId="{C3FB1035-28E8-4C9D-AA1A-FF12242C362A}" sibTransId="{283FA354-ACFC-4ACF-B97C-A6E0F99F65FE}"/>
    <dgm:cxn modelId="{A0B8F6A5-CE6A-4D13-983F-CB23F6E91E5D}" type="presOf" srcId="{72B74FDD-11F3-47E0-B474-A077AE779087}" destId="{94922009-2B77-415E-9D86-1C570B30B7D5}" srcOrd="0" destOrd="0" presId="urn:microsoft.com/office/officeart/2005/8/layout/lProcess3"/>
    <dgm:cxn modelId="{B5C471B3-1191-4D57-B477-49F99DE46868}" type="presOf" srcId="{B8D27787-54F2-4E95-887A-FC318585A56A}" destId="{DCD1918A-31A4-45BF-9ED3-7C7AE471D373}" srcOrd="0" destOrd="0" presId="urn:microsoft.com/office/officeart/2005/8/layout/lProcess3"/>
    <dgm:cxn modelId="{D4E1EAD3-0F09-4017-8B30-0CD02E772F1F}" srcId="{8D54AF8F-7DEB-4BBC-876D-69F10E48383E}" destId="{4DA69501-8BA4-43B7-ACAE-0F1C7FF9DFDD}" srcOrd="0" destOrd="0" parTransId="{9393BB73-12C4-4978-9D4D-3A7E09401E37}" sibTransId="{81DD0ABF-2340-4C3C-A7AE-A9B442D0FE41}"/>
    <dgm:cxn modelId="{1A6B71DD-D810-4991-9AE6-173DDCE960B8}" type="presOf" srcId="{8D54AF8F-7DEB-4BBC-876D-69F10E48383E}" destId="{1E6DF8AC-4B68-40CF-9B7F-8BA91DC6F250}" srcOrd="0" destOrd="0" presId="urn:microsoft.com/office/officeart/2005/8/layout/lProcess3"/>
    <dgm:cxn modelId="{77510DCA-14DA-490F-9660-E9C3FE61706E}" type="presParOf" srcId="{1E6DF8AC-4B68-40CF-9B7F-8BA91DC6F250}" destId="{CBDA1C26-3DCD-46D1-A75F-3D29E95B0ED6}" srcOrd="0" destOrd="0" presId="urn:microsoft.com/office/officeart/2005/8/layout/lProcess3"/>
    <dgm:cxn modelId="{83384028-E496-446F-B408-B5CD1FEAEC50}" type="presParOf" srcId="{CBDA1C26-3DCD-46D1-A75F-3D29E95B0ED6}" destId="{9A0881EA-C254-452F-9F57-0FB095F161F9}" srcOrd="0" destOrd="0" presId="urn:microsoft.com/office/officeart/2005/8/layout/lProcess3"/>
    <dgm:cxn modelId="{9E5D4DE9-08BC-4305-81D8-B3FF43460B80}" type="presParOf" srcId="{CBDA1C26-3DCD-46D1-A75F-3D29E95B0ED6}" destId="{6125670B-625F-495D-A05E-46B3BE31A667}" srcOrd="1" destOrd="0" presId="urn:microsoft.com/office/officeart/2005/8/layout/lProcess3"/>
    <dgm:cxn modelId="{F40B6025-A7EE-45A7-9A1D-8CE7C8CFAFFF}" type="presParOf" srcId="{CBDA1C26-3DCD-46D1-A75F-3D29E95B0ED6}" destId="{94922009-2B77-415E-9D86-1C570B30B7D5}" srcOrd="2" destOrd="0" presId="urn:microsoft.com/office/officeart/2005/8/layout/lProcess3"/>
    <dgm:cxn modelId="{ACFD09AE-C149-477A-93CF-948A43815052}" type="presParOf" srcId="{1E6DF8AC-4B68-40CF-9B7F-8BA91DC6F250}" destId="{BBE46EA7-0B85-46E1-A59A-3A493A0CD6F9}" srcOrd="1" destOrd="0" presId="urn:microsoft.com/office/officeart/2005/8/layout/lProcess3"/>
    <dgm:cxn modelId="{FA1CC3C3-1431-42C7-95E3-A5B0296E35C8}" type="presParOf" srcId="{1E6DF8AC-4B68-40CF-9B7F-8BA91DC6F250}" destId="{8785D712-836B-4DBF-931A-6968B8685CEE}" srcOrd="2" destOrd="0" presId="urn:microsoft.com/office/officeart/2005/8/layout/lProcess3"/>
    <dgm:cxn modelId="{7122D230-22CD-4560-94A0-A87CBDD39289}" type="presParOf" srcId="{8785D712-836B-4DBF-931A-6968B8685CEE}" destId="{DCD1918A-31A4-45BF-9ED3-7C7AE471D373}" srcOrd="0" destOrd="0" presId="urn:microsoft.com/office/officeart/2005/8/layout/lProcess3"/>
    <dgm:cxn modelId="{8F8D5974-1878-42F5-B029-BC087652765E}" type="presParOf" srcId="{8785D712-836B-4DBF-931A-6968B8685CEE}" destId="{BC136291-2613-458E-BBE7-38A465D442A7}" srcOrd="1" destOrd="0" presId="urn:microsoft.com/office/officeart/2005/8/layout/lProcess3"/>
    <dgm:cxn modelId="{9C7FC7EE-0F4E-43A2-BE76-295769207EB6}" type="presParOf" srcId="{8785D712-836B-4DBF-931A-6968B8685CEE}" destId="{70567449-F99B-4D5F-88ED-01A628D4BC30}"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44DF4B-BCD4-40AB-B173-354F3316C406}"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AAE1C0B6-FC88-453D-BE42-245F0A9A79FB}">
      <dgm:prSet/>
      <dgm:spPr/>
      <dgm:t>
        <a:bodyPr/>
        <a:lstStyle/>
        <a:p>
          <a:r>
            <a:rPr lang="en-US" baseline="0"/>
            <a:t>Region and Datacenter availability</a:t>
          </a:r>
          <a:endParaRPr lang="en-US"/>
        </a:p>
      </dgm:t>
    </dgm:pt>
    <dgm:pt modelId="{88B415FD-C397-49B8-9907-2DC3DA4E25A9}" type="parTrans" cxnId="{832AF5F1-5493-46FE-BA73-5EF367759E49}">
      <dgm:prSet/>
      <dgm:spPr/>
      <dgm:t>
        <a:bodyPr/>
        <a:lstStyle/>
        <a:p>
          <a:endParaRPr lang="en-US"/>
        </a:p>
      </dgm:t>
    </dgm:pt>
    <dgm:pt modelId="{EE05C169-D54E-47CC-ACFA-F238190493DA}" type="sibTrans" cxnId="{832AF5F1-5493-46FE-BA73-5EF367759E49}">
      <dgm:prSet/>
      <dgm:spPr/>
      <dgm:t>
        <a:bodyPr/>
        <a:lstStyle/>
        <a:p>
          <a:endParaRPr lang="en-US"/>
        </a:p>
      </dgm:t>
    </dgm:pt>
    <dgm:pt modelId="{D49E26A7-C6B8-4DCD-AF63-BADBE383891A}">
      <dgm:prSet/>
      <dgm:spPr/>
      <dgm:t>
        <a:bodyPr/>
        <a:lstStyle/>
        <a:p>
          <a:r>
            <a:rPr lang="en-US" baseline="0"/>
            <a:t>Server availability</a:t>
          </a:r>
          <a:endParaRPr lang="en-US"/>
        </a:p>
      </dgm:t>
    </dgm:pt>
    <dgm:pt modelId="{A0323F41-D861-47F3-B169-917AB58454B5}" type="parTrans" cxnId="{A0A19428-5512-412E-B1F2-61C62B2ED951}">
      <dgm:prSet/>
      <dgm:spPr/>
      <dgm:t>
        <a:bodyPr/>
        <a:lstStyle/>
        <a:p>
          <a:endParaRPr lang="en-US"/>
        </a:p>
      </dgm:t>
    </dgm:pt>
    <dgm:pt modelId="{25EC5376-5984-4D0E-A3E5-9384C74C3C0B}" type="sibTrans" cxnId="{A0A19428-5512-412E-B1F2-61C62B2ED951}">
      <dgm:prSet/>
      <dgm:spPr/>
      <dgm:t>
        <a:bodyPr/>
        <a:lstStyle/>
        <a:p>
          <a:endParaRPr lang="en-US"/>
        </a:p>
      </dgm:t>
    </dgm:pt>
    <dgm:pt modelId="{477DD502-EED5-47EF-98BD-AB32A2BAA713}">
      <dgm:prSet/>
      <dgm:spPr/>
      <dgm:t>
        <a:bodyPr/>
        <a:lstStyle/>
        <a:p>
          <a:r>
            <a:rPr lang="en-US" baseline="0"/>
            <a:t>Database availability</a:t>
          </a:r>
          <a:endParaRPr lang="en-US"/>
        </a:p>
      </dgm:t>
    </dgm:pt>
    <dgm:pt modelId="{6B58D5AD-6CEF-400F-BFE8-9A4948CCF53F}" type="parTrans" cxnId="{D88B04D0-B4EB-4E46-8DDF-AFE73103156C}">
      <dgm:prSet/>
      <dgm:spPr/>
      <dgm:t>
        <a:bodyPr/>
        <a:lstStyle/>
        <a:p>
          <a:endParaRPr lang="en-US"/>
        </a:p>
      </dgm:t>
    </dgm:pt>
    <dgm:pt modelId="{D0024D08-B69B-4F05-9325-BE2DAB9B9568}" type="sibTrans" cxnId="{D88B04D0-B4EB-4E46-8DDF-AFE73103156C}">
      <dgm:prSet/>
      <dgm:spPr/>
      <dgm:t>
        <a:bodyPr/>
        <a:lstStyle/>
        <a:p>
          <a:endParaRPr lang="en-US"/>
        </a:p>
      </dgm:t>
    </dgm:pt>
    <dgm:pt modelId="{4ACC1172-FBD4-4D72-AFF7-FABE7B24C45A}">
      <dgm:prSet/>
      <dgm:spPr/>
      <dgm:t>
        <a:bodyPr/>
        <a:lstStyle/>
        <a:p>
          <a:r>
            <a:rPr lang="en-US" baseline="0"/>
            <a:t>Backup/Restore history</a:t>
          </a:r>
          <a:endParaRPr lang="en-US"/>
        </a:p>
      </dgm:t>
    </dgm:pt>
    <dgm:pt modelId="{28CCE650-F633-494E-A896-6E1C92564403}" type="parTrans" cxnId="{F9CEAE2D-4F75-46C1-97FA-2C393278D132}">
      <dgm:prSet/>
      <dgm:spPr/>
      <dgm:t>
        <a:bodyPr/>
        <a:lstStyle/>
        <a:p>
          <a:endParaRPr lang="en-US"/>
        </a:p>
      </dgm:t>
    </dgm:pt>
    <dgm:pt modelId="{2FF31857-99AA-481B-899A-52F55C08DC9F}" type="sibTrans" cxnId="{F9CEAE2D-4F75-46C1-97FA-2C393278D132}">
      <dgm:prSet/>
      <dgm:spPr/>
      <dgm:t>
        <a:bodyPr/>
        <a:lstStyle/>
        <a:p>
          <a:endParaRPr lang="en-US"/>
        </a:p>
      </dgm:t>
    </dgm:pt>
    <dgm:pt modelId="{129F58E2-5EE8-4EFA-B520-AC63518DA324}">
      <dgm:prSet/>
      <dgm:spPr/>
      <dgm:t>
        <a:bodyPr/>
        <a:lstStyle/>
        <a:p>
          <a:r>
            <a:rPr lang="en-US" baseline="0"/>
            <a:t>Replica Status</a:t>
          </a:r>
          <a:endParaRPr lang="en-US"/>
        </a:p>
      </dgm:t>
    </dgm:pt>
    <dgm:pt modelId="{725B4C7F-A2B1-4990-B88F-F7EA9122C697}" type="parTrans" cxnId="{CFD456EF-AAAD-4475-AF28-6D73558D25B0}">
      <dgm:prSet/>
      <dgm:spPr/>
      <dgm:t>
        <a:bodyPr/>
        <a:lstStyle/>
        <a:p>
          <a:endParaRPr lang="en-US"/>
        </a:p>
      </dgm:t>
    </dgm:pt>
    <dgm:pt modelId="{FA7BE01B-26C4-4A16-9CBD-FC752D761BE0}" type="sibTrans" cxnId="{CFD456EF-AAAD-4475-AF28-6D73558D25B0}">
      <dgm:prSet/>
      <dgm:spPr/>
      <dgm:t>
        <a:bodyPr/>
        <a:lstStyle/>
        <a:p>
          <a:endParaRPr lang="en-US"/>
        </a:p>
      </dgm:t>
    </dgm:pt>
    <dgm:pt modelId="{4CCD4F76-10A5-425F-A562-27F677681489}">
      <dgm:prSet/>
      <dgm:spPr/>
      <dgm:t>
        <a:bodyPr/>
        <a:lstStyle/>
        <a:p>
          <a:r>
            <a:rPr lang="en-US" baseline="0"/>
            <a:t>Failover reasons</a:t>
          </a:r>
          <a:endParaRPr lang="en-US"/>
        </a:p>
      </dgm:t>
    </dgm:pt>
    <dgm:pt modelId="{7B912D9C-D6E5-4E97-A737-BAC965D9AEBF}" type="parTrans" cxnId="{7DE9E448-3F90-480D-B609-4D627F7A05D9}">
      <dgm:prSet/>
      <dgm:spPr/>
      <dgm:t>
        <a:bodyPr/>
        <a:lstStyle/>
        <a:p>
          <a:endParaRPr lang="en-US"/>
        </a:p>
      </dgm:t>
    </dgm:pt>
    <dgm:pt modelId="{D5003FEC-4B97-494E-8748-760D3AB09271}" type="sibTrans" cxnId="{7DE9E448-3F90-480D-B609-4D627F7A05D9}">
      <dgm:prSet/>
      <dgm:spPr/>
      <dgm:t>
        <a:bodyPr/>
        <a:lstStyle/>
        <a:p>
          <a:endParaRPr lang="en-US"/>
        </a:p>
      </dgm:t>
    </dgm:pt>
    <dgm:pt modelId="{97133AE0-3411-4EE8-8BAB-D2ED89C61025}" type="pres">
      <dgm:prSet presAssocID="{0344DF4B-BCD4-40AB-B173-354F3316C406}" presName="diagram" presStyleCnt="0">
        <dgm:presLayoutVars>
          <dgm:dir/>
          <dgm:resizeHandles val="exact"/>
        </dgm:presLayoutVars>
      </dgm:prSet>
      <dgm:spPr/>
    </dgm:pt>
    <dgm:pt modelId="{3F8F0DFC-867A-42BF-8EDB-32B315778139}" type="pres">
      <dgm:prSet presAssocID="{AAE1C0B6-FC88-453D-BE42-245F0A9A79FB}" presName="node" presStyleLbl="node1" presStyleIdx="0" presStyleCnt="6">
        <dgm:presLayoutVars>
          <dgm:bulletEnabled val="1"/>
        </dgm:presLayoutVars>
      </dgm:prSet>
      <dgm:spPr/>
    </dgm:pt>
    <dgm:pt modelId="{7DCA6D87-434C-41B9-A856-AA502186CAA1}" type="pres">
      <dgm:prSet presAssocID="{EE05C169-D54E-47CC-ACFA-F238190493DA}" presName="sibTrans" presStyleCnt="0"/>
      <dgm:spPr/>
    </dgm:pt>
    <dgm:pt modelId="{4A8F3316-D57D-4B62-9120-84CCC97831B5}" type="pres">
      <dgm:prSet presAssocID="{D49E26A7-C6B8-4DCD-AF63-BADBE383891A}" presName="node" presStyleLbl="node1" presStyleIdx="1" presStyleCnt="6">
        <dgm:presLayoutVars>
          <dgm:bulletEnabled val="1"/>
        </dgm:presLayoutVars>
      </dgm:prSet>
      <dgm:spPr/>
    </dgm:pt>
    <dgm:pt modelId="{E61F9F24-0716-441A-87EE-6B9D413ECD3C}" type="pres">
      <dgm:prSet presAssocID="{25EC5376-5984-4D0E-A3E5-9384C74C3C0B}" presName="sibTrans" presStyleCnt="0"/>
      <dgm:spPr/>
    </dgm:pt>
    <dgm:pt modelId="{74B2ED23-AAF2-4C98-8B04-11506D934870}" type="pres">
      <dgm:prSet presAssocID="{477DD502-EED5-47EF-98BD-AB32A2BAA713}" presName="node" presStyleLbl="node1" presStyleIdx="2" presStyleCnt="6">
        <dgm:presLayoutVars>
          <dgm:bulletEnabled val="1"/>
        </dgm:presLayoutVars>
      </dgm:prSet>
      <dgm:spPr/>
    </dgm:pt>
    <dgm:pt modelId="{13BDCA14-B9B3-476F-8276-6B871410B2FD}" type="pres">
      <dgm:prSet presAssocID="{D0024D08-B69B-4F05-9325-BE2DAB9B9568}" presName="sibTrans" presStyleCnt="0"/>
      <dgm:spPr/>
    </dgm:pt>
    <dgm:pt modelId="{38226C60-28C9-4E5F-A518-CAE200306014}" type="pres">
      <dgm:prSet presAssocID="{4ACC1172-FBD4-4D72-AFF7-FABE7B24C45A}" presName="node" presStyleLbl="node1" presStyleIdx="3" presStyleCnt="6">
        <dgm:presLayoutVars>
          <dgm:bulletEnabled val="1"/>
        </dgm:presLayoutVars>
      </dgm:prSet>
      <dgm:spPr/>
    </dgm:pt>
    <dgm:pt modelId="{01B3D85F-CA43-400B-B3B4-A7BF64C46A45}" type="pres">
      <dgm:prSet presAssocID="{2FF31857-99AA-481B-899A-52F55C08DC9F}" presName="sibTrans" presStyleCnt="0"/>
      <dgm:spPr/>
    </dgm:pt>
    <dgm:pt modelId="{BBDE5884-801D-452F-AE97-7DB39B1DB383}" type="pres">
      <dgm:prSet presAssocID="{129F58E2-5EE8-4EFA-B520-AC63518DA324}" presName="node" presStyleLbl="node1" presStyleIdx="4" presStyleCnt="6">
        <dgm:presLayoutVars>
          <dgm:bulletEnabled val="1"/>
        </dgm:presLayoutVars>
      </dgm:prSet>
      <dgm:spPr/>
    </dgm:pt>
    <dgm:pt modelId="{A14B1BEC-57E8-46C2-B4C0-3BAC61C6F7CE}" type="pres">
      <dgm:prSet presAssocID="{FA7BE01B-26C4-4A16-9CBD-FC752D761BE0}" presName="sibTrans" presStyleCnt="0"/>
      <dgm:spPr/>
    </dgm:pt>
    <dgm:pt modelId="{BEF0BD84-AD70-4EFF-9372-1A42EE3D5AE2}" type="pres">
      <dgm:prSet presAssocID="{4CCD4F76-10A5-425F-A562-27F677681489}" presName="node" presStyleLbl="node1" presStyleIdx="5" presStyleCnt="6">
        <dgm:presLayoutVars>
          <dgm:bulletEnabled val="1"/>
        </dgm:presLayoutVars>
      </dgm:prSet>
      <dgm:spPr/>
    </dgm:pt>
  </dgm:ptLst>
  <dgm:cxnLst>
    <dgm:cxn modelId="{6EE2DA0A-E0CB-4D74-8CFB-A0BAFFFB5606}" type="presOf" srcId="{D49E26A7-C6B8-4DCD-AF63-BADBE383891A}" destId="{4A8F3316-D57D-4B62-9120-84CCC97831B5}" srcOrd="0" destOrd="0" presId="urn:microsoft.com/office/officeart/2005/8/layout/default"/>
    <dgm:cxn modelId="{AA4A9E12-E4F7-4A5C-ADEB-AA67BDF74410}" type="presOf" srcId="{129F58E2-5EE8-4EFA-B520-AC63518DA324}" destId="{BBDE5884-801D-452F-AE97-7DB39B1DB383}" srcOrd="0" destOrd="0" presId="urn:microsoft.com/office/officeart/2005/8/layout/default"/>
    <dgm:cxn modelId="{700D2820-C37C-4DE5-AF01-4FC2872C799B}" type="presOf" srcId="{4CCD4F76-10A5-425F-A562-27F677681489}" destId="{BEF0BD84-AD70-4EFF-9372-1A42EE3D5AE2}" srcOrd="0" destOrd="0" presId="urn:microsoft.com/office/officeart/2005/8/layout/default"/>
    <dgm:cxn modelId="{A0A19428-5512-412E-B1F2-61C62B2ED951}" srcId="{0344DF4B-BCD4-40AB-B173-354F3316C406}" destId="{D49E26A7-C6B8-4DCD-AF63-BADBE383891A}" srcOrd="1" destOrd="0" parTransId="{A0323F41-D861-47F3-B169-917AB58454B5}" sibTransId="{25EC5376-5984-4D0E-A3E5-9384C74C3C0B}"/>
    <dgm:cxn modelId="{F9CEAE2D-4F75-46C1-97FA-2C393278D132}" srcId="{0344DF4B-BCD4-40AB-B173-354F3316C406}" destId="{4ACC1172-FBD4-4D72-AFF7-FABE7B24C45A}" srcOrd="3" destOrd="0" parTransId="{28CCE650-F633-494E-A896-6E1C92564403}" sibTransId="{2FF31857-99AA-481B-899A-52F55C08DC9F}"/>
    <dgm:cxn modelId="{7DE9E448-3F90-480D-B609-4D627F7A05D9}" srcId="{0344DF4B-BCD4-40AB-B173-354F3316C406}" destId="{4CCD4F76-10A5-425F-A562-27F677681489}" srcOrd="5" destOrd="0" parTransId="{7B912D9C-D6E5-4E97-A737-BAC965D9AEBF}" sibTransId="{D5003FEC-4B97-494E-8748-760D3AB09271}"/>
    <dgm:cxn modelId="{D9F67F76-6359-4E54-B74B-CD0D819545C5}" type="presOf" srcId="{0344DF4B-BCD4-40AB-B173-354F3316C406}" destId="{97133AE0-3411-4EE8-8BAB-D2ED89C61025}" srcOrd="0" destOrd="0" presId="urn:microsoft.com/office/officeart/2005/8/layout/default"/>
    <dgm:cxn modelId="{4FCB7B8E-E552-4595-891A-00904BE91719}" type="presOf" srcId="{477DD502-EED5-47EF-98BD-AB32A2BAA713}" destId="{74B2ED23-AAF2-4C98-8B04-11506D934870}" srcOrd="0" destOrd="0" presId="urn:microsoft.com/office/officeart/2005/8/layout/default"/>
    <dgm:cxn modelId="{3640C5A8-BD11-462C-91AD-9E4318553656}" type="presOf" srcId="{AAE1C0B6-FC88-453D-BE42-245F0A9A79FB}" destId="{3F8F0DFC-867A-42BF-8EDB-32B315778139}" srcOrd="0" destOrd="0" presId="urn:microsoft.com/office/officeart/2005/8/layout/default"/>
    <dgm:cxn modelId="{D88B04D0-B4EB-4E46-8DDF-AFE73103156C}" srcId="{0344DF4B-BCD4-40AB-B173-354F3316C406}" destId="{477DD502-EED5-47EF-98BD-AB32A2BAA713}" srcOrd="2" destOrd="0" parTransId="{6B58D5AD-6CEF-400F-BFE8-9A4948CCF53F}" sibTransId="{D0024D08-B69B-4F05-9325-BE2DAB9B9568}"/>
    <dgm:cxn modelId="{45D321EB-B356-4385-9988-3BE9F16EAD9D}" type="presOf" srcId="{4ACC1172-FBD4-4D72-AFF7-FABE7B24C45A}" destId="{38226C60-28C9-4E5F-A518-CAE200306014}" srcOrd="0" destOrd="0" presId="urn:microsoft.com/office/officeart/2005/8/layout/default"/>
    <dgm:cxn modelId="{CFD456EF-AAAD-4475-AF28-6D73558D25B0}" srcId="{0344DF4B-BCD4-40AB-B173-354F3316C406}" destId="{129F58E2-5EE8-4EFA-B520-AC63518DA324}" srcOrd="4" destOrd="0" parTransId="{725B4C7F-A2B1-4990-B88F-F7EA9122C697}" sibTransId="{FA7BE01B-26C4-4A16-9CBD-FC752D761BE0}"/>
    <dgm:cxn modelId="{832AF5F1-5493-46FE-BA73-5EF367759E49}" srcId="{0344DF4B-BCD4-40AB-B173-354F3316C406}" destId="{AAE1C0B6-FC88-453D-BE42-245F0A9A79FB}" srcOrd="0" destOrd="0" parTransId="{88B415FD-C397-49B8-9907-2DC3DA4E25A9}" sibTransId="{EE05C169-D54E-47CC-ACFA-F238190493DA}"/>
    <dgm:cxn modelId="{304D239D-53B0-4430-8A7A-2131E07AD796}" type="presParOf" srcId="{97133AE0-3411-4EE8-8BAB-D2ED89C61025}" destId="{3F8F0DFC-867A-42BF-8EDB-32B315778139}" srcOrd="0" destOrd="0" presId="urn:microsoft.com/office/officeart/2005/8/layout/default"/>
    <dgm:cxn modelId="{6BF42C94-BB02-4637-BB02-FC45E5C70EF0}" type="presParOf" srcId="{97133AE0-3411-4EE8-8BAB-D2ED89C61025}" destId="{7DCA6D87-434C-41B9-A856-AA502186CAA1}" srcOrd="1" destOrd="0" presId="urn:microsoft.com/office/officeart/2005/8/layout/default"/>
    <dgm:cxn modelId="{6CA585A9-E801-4A93-AED6-48EB8B71F2EA}" type="presParOf" srcId="{97133AE0-3411-4EE8-8BAB-D2ED89C61025}" destId="{4A8F3316-D57D-4B62-9120-84CCC97831B5}" srcOrd="2" destOrd="0" presId="urn:microsoft.com/office/officeart/2005/8/layout/default"/>
    <dgm:cxn modelId="{56D43BF2-F37D-4B4A-A05D-ECA9814D9925}" type="presParOf" srcId="{97133AE0-3411-4EE8-8BAB-D2ED89C61025}" destId="{E61F9F24-0716-441A-87EE-6B9D413ECD3C}" srcOrd="3" destOrd="0" presId="urn:microsoft.com/office/officeart/2005/8/layout/default"/>
    <dgm:cxn modelId="{DAE59CD0-4EFC-471E-8F22-123E0B0D5F07}" type="presParOf" srcId="{97133AE0-3411-4EE8-8BAB-D2ED89C61025}" destId="{74B2ED23-AAF2-4C98-8B04-11506D934870}" srcOrd="4" destOrd="0" presId="urn:microsoft.com/office/officeart/2005/8/layout/default"/>
    <dgm:cxn modelId="{92E69144-661D-420B-9CB4-2F762A55110B}" type="presParOf" srcId="{97133AE0-3411-4EE8-8BAB-D2ED89C61025}" destId="{13BDCA14-B9B3-476F-8276-6B871410B2FD}" srcOrd="5" destOrd="0" presId="urn:microsoft.com/office/officeart/2005/8/layout/default"/>
    <dgm:cxn modelId="{8CACF48F-9C63-445E-8965-4A64A8D31893}" type="presParOf" srcId="{97133AE0-3411-4EE8-8BAB-D2ED89C61025}" destId="{38226C60-28C9-4E5F-A518-CAE200306014}" srcOrd="6" destOrd="0" presId="urn:microsoft.com/office/officeart/2005/8/layout/default"/>
    <dgm:cxn modelId="{F104E15E-722E-437F-BCA6-D234942F0AF1}" type="presParOf" srcId="{97133AE0-3411-4EE8-8BAB-D2ED89C61025}" destId="{01B3D85F-CA43-400B-B3B4-A7BF64C46A45}" srcOrd="7" destOrd="0" presId="urn:microsoft.com/office/officeart/2005/8/layout/default"/>
    <dgm:cxn modelId="{0CDFCB49-9EF4-4E41-85DB-36AB0AFBE638}" type="presParOf" srcId="{97133AE0-3411-4EE8-8BAB-D2ED89C61025}" destId="{BBDE5884-801D-452F-AE97-7DB39B1DB383}" srcOrd="8" destOrd="0" presId="urn:microsoft.com/office/officeart/2005/8/layout/default"/>
    <dgm:cxn modelId="{956844C4-261A-4E69-B8A3-EAAB2EA55CBA}" type="presParOf" srcId="{97133AE0-3411-4EE8-8BAB-D2ED89C61025}" destId="{A14B1BEC-57E8-46C2-B4C0-3BAC61C6F7CE}" srcOrd="9" destOrd="0" presId="urn:microsoft.com/office/officeart/2005/8/layout/default"/>
    <dgm:cxn modelId="{2A678599-077A-4DF2-A8F5-5A0FC74AFE6D}" type="presParOf" srcId="{97133AE0-3411-4EE8-8BAB-D2ED89C61025}" destId="{BEF0BD84-AD70-4EFF-9372-1A42EE3D5AE2}"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21F82F3-5987-4F1D-8A4B-D9344E2AAD5A}"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C47F1700-103B-41EC-B32D-B4E991198F52}">
      <dgm:prSet/>
      <dgm:spPr/>
      <dgm:t>
        <a:bodyPr/>
        <a:lstStyle/>
        <a:p>
          <a:r>
            <a:rPr lang="en-US" baseline="0"/>
            <a:t>Azure portal</a:t>
          </a:r>
          <a:endParaRPr lang="en-US"/>
        </a:p>
      </dgm:t>
    </dgm:pt>
    <dgm:pt modelId="{2D8FD755-AE42-4C0B-9DB6-CB96AE0264B1}" type="parTrans" cxnId="{6B89EE59-508C-42EE-9BD1-A8D92A29F04A}">
      <dgm:prSet/>
      <dgm:spPr/>
      <dgm:t>
        <a:bodyPr/>
        <a:lstStyle/>
        <a:p>
          <a:endParaRPr lang="en-US"/>
        </a:p>
      </dgm:t>
    </dgm:pt>
    <dgm:pt modelId="{9107814F-E8F2-4B53-B012-E13038C73DDF}" type="sibTrans" cxnId="{6B89EE59-508C-42EE-9BD1-A8D92A29F04A}">
      <dgm:prSet/>
      <dgm:spPr/>
      <dgm:t>
        <a:bodyPr/>
        <a:lstStyle/>
        <a:p>
          <a:endParaRPr lang="en-US"/>
        </a:p>
      </dgm:t>
    </dgm:pt>
    <dgm:pt modelId="{1004287A-64BA-42B2-8ACD-6C302218C309}">
      <dgm:prSet/>
      <dgm:spPr/>
      <dgm:t>
        <a:bodyPr/>
        <a:lstStyle/>
        <a:p>
          <a:r>
            <a:rPr lang="en-US" baseline="0"/>
            <a:t>Service Health Dashboard and feeds</a:t>
          </a:r>
          <a:endParaRPr lang="en-US"/>
        </a:p>
      </dgm:t>
    </dgm:pt>
    <dgm:pt modelId="{9AF5A03B-461F-4B21-BE3D-09F11A21BDCA}" type="parTrans" cxnId="{1C0CB8C1-5AAB-4BAE-92E5-5277DFCD8569}">
      <dgm:prSet/>
      <dgm:spPr/>
      <dgm:t>
        <a:bodyPr/>
        <a:lstStyle/>
        <a:p>
          <a:endParaRPr lang="en-US"/>
        </a:p>
      </dgm:t>
    </dgm:pt>
    <dgm:pt modelId="{367E38F7-B3FB-481C-9609-3E446E483547}" type="sibTrans" cxnId="{1C0CB8C1-5AAB-4BAE-92E5-5277DFCD8569}">
      <dgm:prSet/>
      <dgm:spPr/>
      <dgm:t>
        <a:bodyPr/>
        <a:lstStyle/>
        <a:p>
          <a:endParaRPr lang="en-US"/>
        </a:p>
      </dgm:t>
    </dgm:pt>
    <dgm:pt modelId="{068CD964-6745-4D2E-8AF1-AD5D6959E1F2}">
      <dgm:prSet/>
      <dgm:spPr/>
      <dgm:t>
        <a:bodyPr/>
        <a:lstStyle/>
        <a:p>
          <a:r>
            <a:rPr lang="en-US" baseline="0"/>
            <a:t>Azure Monitor</a:t>
          </a:r>
          <a:endParaRPr lang="en-US"/>
        </a:p>
      </dgm:t>
    </dgm:pt>
    <dgm:pt modelId="{76068603-EE6C-435B-BB44-68C14C51E76C}" type="parTrans" cxnId="{2646348B-8561-49B7-B228-3A55501C5011}">
      <dgm:prSet/>
      <dgm:spPr/>
      <dgm:t>
        <a:bodyPr/>
        <a:lstStyle/>
        <a:p>
          <a:endParaRPr lang="en-US"/>
        </a:p>
      </dgm:t>
    </dgm:pt>
    <dgm:pt modelId="{672B792A-30B5-4F8D-9F06-57D4828545D0}" type="sibTrans" cxnId="{2646348B-8561-49B7-B228-3A55501C5011}">
      <dgm:prSet/>
      <dgm:spPr/>
      <dgm:t>
        <a:bodyPr/>
        <a:lstStyle/>
        <a:p>
          <a:endParaRPr lang="en-US"/>
        </a:p>
      </dgm:t>
    </dgm:pt>
    <dgm:pt modelId="{E2687921-2D4B-4DAE-84EF-95ABFE756C25}">
      <dgm:prSet/>
      <dgm:spPr/>
      <dgm:t>
        <a:bodyPr/>
        <a:lstStyle/>
        <a:p>
          <a:r>
            <a:rPr lang="en-US" baseline="0"/>
            <a:t>XEvent</a:t>
          </a:r>
          <a:endParaRPr lang="en-US"/>
        </a:p>
      </dgm:t>
    </dgm:pt>
    <dgm:pt modelId="{031658DE-CEF1-4640-B262-A120B0E1DB57}" type="parTrans" cxnId="{B08B2D9E-5140-4931-8B49-4991F26A33A6}">
      <dgm:prSet/>
      <dgm:spPr/>
      <dgm:t>
        <a:bodyPr/>
        <a:lstStyle/>
        <a:p>
          <a:endParaRPr lang="en-US"/>
        </a:p>
      </dgm:t>
    </dgm:pt>
    <dgm:pt modelId="{213C511F-75FF-4BEB-B698-CA7966C00B8A}" type="sibTrans" cxnId="{B08B2D9E-5140-4931-8B49-4991F26A33A6}">
      <dgm:prSet/>
      <dgm:spPr/>
      <dgm:t>
        <a:bodyPr/>
        <a:lstStyle/>
        <a:p>
          <a:endParaRPr lang="en-US"/>
        </a:p>
      </dgm:t>
    </dgm:pt>
    <dgm:pt modelId="{8A0CF260-5B5C-4CF2-9E44-DC06CD74A9C7}">
      <dgm:prSet/>
      <dgm:spPr/>
      <dgm:t>
        <a:bodyPr/>
        <a:lstStyle/>
        <a:p>
          <a:r>
            <a:rPr lang="en-US" baseline="0"/>
            <a:t>CLI</a:t>
          </a:r>
          <a:endParaRPr lang="en-US"/>
        </a:p>
      </dgm:t>
    </dgm:pt>
    <dgm:pt modelId="{8BF124D6-003B-4C02-B7D3-B47BC84C0C82}" type="parTrans" cxnId="{3755F96D-3043-4044-B3C9-DEDD3DC73F75}">
      <dgm:prSet/>
      <dgm:spPr/>
      <dgm:t>
        <a:bodyPr/>
        <a:lstStyle/>
        <a:p>
          <a:endParaRPr lang="en-US"/>
        </a:p>
      </dgm:t>
    </dgm:pt>
    <dgm:pt modelId="{EAFFBDF8-05C3-49F5-AE78-11D3B978EECD}" type="sibTrans" cxnId="{3755F96D-3043-4044-B3C9-DEDD3DC73F75}">
      <dgm:prSet/>
      <dgm:spPr/>
      <dgm:t>
        <a:bodyPr/>
        <a:lstStyle/>
        <a:p>
          <a:endParaRPr lang="en-US"/>
        </a:p>
      </dgm:t>
    </dgm:pt>
    <dgm:pt modelId="{751C60A5-24F8-40E7-8686-77C85EF6EF95}">
      <dgm:prSet/>
      <dgm:spPr/>
      <dgm:t>
        <a:bodyPr/>
        <a:lstStyle/>
        <a:p>
          <a:r>
            <a:rPr lang="en-US" baseline="0"/>
            <a:t>Azure CLI</a:t>
          </a:r>
          <a:endParaRPr lang="en-US"/>
        </a:p>
      </dgm:t>
    </dgm:pt>
    <dgm:pt modelId="{C9AC7321-B89F-4C2A-9F9D-8AC32950C799}" type="parTrans" cxnId="{D554C008-E24F-4F6F-A2DC-68BDF1081B20}">
      <dgm:prSet/>
      <dgm:spPr/>
      <dgm:t>
        <a:bodyPr/>
        <a:lstStyle/>
        <a:p>
          <a:endParaRPr lang="en-US"/>
        </a:p>
      </dgm:t>
    </dgm:pt>
    <dgm:pt modelId="{8B0ED6D3-0B0D-40D1-A789-5AB13B303286}" type="sibTrans" cxnId="{D554C008-E24F-4F6F-A2DC-68BDF1081B20}">
      <dgm:prSet/>
      <dgm:spPr/>
      <dgm:t>
        <a:bodyPr/>
        <a:lstStyle/>
        <a:p>
          <a:endParaRPr lang="en-US"/>
        </a:p>
      </dgm:t>
    </dgm:pt>
    <dgm:pt modelId="{DF6750FD-6CCF-4F9C-861F-6E17B8017546}">
      <dgm:prSet/>
      <dgm:spPr/>
      <dgm:t>
        <a:bodyPr/>
        <a:lstStyle/>
        <a:p>
          <a:r>
            <a:rPr lang="en-US" baseline="0"/>
            <a:t>Az Module for PowerShell</a:t>
          </a:r>
          <a:endParaRPr lang="en-US"/>
        </a:p>
      </dgm:t>
    </dgm:pt>
    <dgm:pt modelId="{D65562D6-57C8-4CF2-BD58-245E4D1FEA08}" type="parTrans" cxnId="{F459B0B4-2FB2-4C15-84E2-49B684E7CC68}">
      <dgm:prSet/>
      <dgm:spPr/>
      <dgm:t>
        <a:bodyPr/>
        <a:lstStyle/>
        <a:p>
          <a:endParaRPr lang="en-US"/>
        </a:p>
      </dgm:t>
    </dgm:pt>
    <dgm:pt modelId="{81DE28AA-62BB-46E3-BF55-F1B9309A4D97}" type="sibTrans" cxnId="{F459B0B4-2FB2-4C15-84E2-49B684E7CC68}">
      <dgm:prSet/>
      <dgm:spPr/>
      <dgm:t>
        <a:bodyPr/>
        <a:lstStyle/>
        <a:p>
          <a:endParaRPr lang="en-US"/>
        </a:p>
      </dgm:t>
    </dgm:pt>
    <dgm:pt modelId="{1FEC5E97-D1C4-4786-8497-97FFC09750E6}">
      <dgm:prSet/>
      <dgm:spPr/>
      <dgm:t>
        <a:bodyPr/>
        <a:lstStyle/>
        <a:p>
          <a:r>
            <a:rPr lang="en-US" baseline="0"/>
            <a:t>REST APIs</a:t>
          </a:r>
          <a:endParaRPr lang="en-US"/>
        </a:p>
      </dgm:t>
    </dgm:pt>
    <dgm:pt modelId="{C4F629D1-9ECF-4FBB-95CA-8CF085B2CD30}" type="parTrans" cxnId="{32D88B3B-4318-4EFD-9D3C-94DE63AF1B2C}">
      <dgm:prSet/>
      <dgm:spPr/>
      <dgm:t>
        <a:bodyPr/>
        <a:lstStyle/>
        <a:p>
          <a:endParaRPr lang="en-US"/>
        </a:p>
      </dgm:t>
    </dgm:pt>
    <dgm:pt modelId="{5115064F-3571-4CCE-B4FF-F164EF9A6642}" type="sibTrans" cxnId="{32D88B3B-4318-4EFD-9D3C-94DE63AF1B2C}">
      <dgm:prSet/>
      <dgm:spPr/>
      <dgm:t>
        <a:bodyPr/>
        <a:lstStyle/>
        <a:p>
          <a:endParaRPr lang="en-US"/>
        </a:p>
      </dgm:t>
    </dgm:pt>
    <dgm:pt modelId="{86C8E057-0884-4BEF-A043-E3FB2FB7E681}">
      <dgm:prSet/>
      <dgm:spPr/>
      <dgm:t>
        <a:bodyPr/>
        <a:lstStyle/>
        <a:p>
          <a:r>
            <a:rPr lang="en-US" baseline="0"/>
            <a:t>Log Analytics</a:t>
          </a:r>
          <a:endParaRPr lang="en-US"/>
        </a:p>
      </dgm:t>
    </dgm:pt>
    <dgm:pt modelId="{94BB156D-8238-4BC7-9436-2D6E40AE337D}" type="parTrans" cxnId="{C56A7902-918A-4806-9584-5F974BFD1C3E}">
      <dgm:prSet/>
      <dgm:spPr/>
      <dgm:t>
        <a:bodyPr/>
        <a:lstStyle/>
        <a:p>
          <a:endParaRPr lang="en-US"/>
        </a:p>
      </dgm:t>
    </dgm:pt>
    <dgm:pt modelId="{E4400FA6-8DD2-4312-B778-00F0D077314E}" type="sibTrans" cxnId="{C56A7902-918A-4806-9584-5F974BFD1C3E}">
      <dgm:prSet/>
      <dgm:spPr/>
      <dgm:t>
        <a:bodyPr/>
        <a:lstStyle/>
        <a:p>
          <a:endParaRPr lang="en-US"/>
        </a:p>
      </dgm:t>
    </dgm:pt>
    <dgm:pt modelId="{B188A32F-219B-4861-8049-6251AD0ED0F8}">
      <dgm:prSet/>
      <dgm:spPr/>
      <dgm:t>
        <a:bodyPr/>
        <a:lstStyle/>
        <a:p>
          <a:r>
            <a:rPr lang="en-US" baseline="0"/>
            <a:t>Custom dashboards</a:t>
          </a:r>
          <a:endParaRPr lang="en-US"/>
        </a:p>
      </dgm:t>
    </dgm:pt>
    <dgm:pt modelId="{898075A0-6196-4F7D-AB5A-1402078EE16E}" type="parTrans" cxnId="{F13BAA28-AECA-4F31-A167-24E1BE5A0C58}">
      <dgm:prSet/>
      <dgm:spPr/>
      <dgm:t>
        <a:bodyPr/>
        <a:lstStyle/>
        <a:p>
          <a:endParaRPr lang="en-US"/>
        </a:p>
      </dgm:t>
    </dgm:pt>
    <dgm:pt modelId="{2E1E7770-0480-48DA-9BE1-489F0153F144}" type="sibTrans" cxnId="{F13BAA28-AECA-4F31-A167-24E1BE5A0C58}">
      <dgm:prSet/>
      <dgm:spPr/>
      <dgm:t>
        <a:bodyPr/>
        <a:lstStyle/>
        <a:p>
          <a:endParaRPr lang="en-US"/>
        </a:p>
      </dgm:t>
    </dgm:pt>
    <dgm:pt modelId="{67372F26-DC40-4192-A9D1-628C1AEE527B}">
      <dgm:prSet/>
      <dgm:spPr/>
      <dgm:t>
        <a:bodyPr/>
        <a:lstStyle/>
        <a:p>
          <a:r>
            <a:rPr lang="en-US" baseline="0"/>
            <a:t>KQL</a:t>
          </a:r>
          <a:endParaRPr lang="en-US"/>
        </a:p>
      </dgm:t>
    </dgm:pt>
    <dgm:pt modelId="{28C5F0B3-785A-45C0-8BAD-EF691947DC85}" type="parTrans" cxnId="{70557F87-AAF6-4034-A7AD-672B0D8A1B99}">
      <dgm:prSet/>
      <dgm:spPr/>
      <dgm:t>
        <a:bodyPr/>
        <a:lstStyle/>
        <a:p>
          <a:endParaRPr lang="en-US"/>
        </a:p>
      </dgm:t>
    </dgm:pt>
    <dgm:pt modelId="{0C56ED16-F0EB-4589-8BAF-6498C2FEE688}" type="sibTrans" cxnId="{70557F87-AAF6-4034-A7AD-672B0D8A1B99}">
      <dgm:prSet/>
      <dgm:spPr/>
      <dgm:t>
        <a:bodyPr/>
        <a:lstStyle/>
        <a:p>
          <a:endParaRPr lang="en-US"/>
        </a:p>
      </dgm:t>
    </dgm:pt>
    <dgm:pt modelId="{557D4F63-DEAE-4BA7-B841-32FFD43298DD}">
      <dgm:prSet/>
      <dgm:spPr/>
      <dgm:t>
        <a:bodyPr/>
        <a:lstStyle/>
        <a:p>
          <a:r>
            <a:rPr lang="en-US"/>
            <a:t>T-SQL</a:t>
          </a:r>
        </a:p>
      </dgm:t>
    </dgm:pt>
    <dgm:pt modelId="{00A8EC6C-CE4C-4F36-8B19-195A8DF9ED8E}" type="parTrans" cxnId="{04C8EA6B-3F1C-4487-8AE5-B54EA8F1A726}">
      <dgm:prSet/>
      <dgm:spPr/>
      <dgm:t>
        <a:bodyPr/>
        <a:lstStyle/>
        <a:p>
          <a:endParaRPr lang="en-US"/>
        </a:p>
      </dgm:t>
    </dgm:pt>
    <dgm:pt modelId="{8B97A0C1-5983-408E-AA92-7DF14FED7A32}" type="sibTrans" cxnId="{04C8EA6B-3F1C-4487-8AE5-B54EA8F1A726}">
      <dgm:prSet/>
      <dgm:spPr/>
      <dgm:t>
        <a:bodyPr/>
        <a:lstStyle/>
        <a:p>
          <a:endParaRPr lang="en-US"/>
        </a:p>
      </dgm:t>
    </dgm:pt>
    <dgm:pt modelId="{E99018FD-1148-40FE-ACBC-99FB4043FE39}">
      <dgm:prSet/>
      <dgm:spPr/>
      <dgm:t>
        <a:bodyPr/>
        <a:lstStyle/>
        <a:p>
          <a:r>
            <a:rPr lang="en-US"/>
            <a:t>Catalog Views</a:t>
          </a:r>
        </a:p>
      </dgm:t>
    </dgm:pt>
    <dgm:pt modelId="{6E241A2F-C9D2-481D-97FD-005D99B26F73}" type="parTrans" cxnId="{9B685376-62C2-496F-B6D8-D83BA001CF71}">
      <dgm:prSet/>
      <dgm:spPr/>
      <dgm:t>
        <a:bodyPr/>
        <a:lstStyle/>
        <a:p>
          <a:endParaRPr lang="en-US"/>
        </a:p>
      </dgm:t>
    </dgm:pt>
    <dgm:pt modelId="{B69AC98C-85D2-4BB7-B8FB-23E0880CA2A1}" type="sibTrans" cxnId="{9B685376-62C2-496F-B6D8-D83BA001CF71}">
      <dgm:prSet/>
      <dgm:spPr/>
      <dgm:t>
        <a:bodyPr/>
        <a:lstStyle/>
        <a:p>
          <a:endParaRPr lang="en-US"/>
        </a:p>
      </dgm:t>
    </dgm:pt>
    <dgm:pt modelId="{A56F3D4D-46A5-4012-B474-77A7B8FDD701}">
      <dgm:prSet/>
      <dgm:spPr/>
      <dgm:t>
        <a:bodyPr/>
        <a:lstStyle/>
        <a:p>
          <a:r>
            <a:rPr lang="en-US"/>
            <a:t>DMVs</a:t>
          </a:r>
        </a:p>
      </dgm:t>
    </dgm:pt>
    <dgm:pt modelId="{DB636D67-FBE8-40E0-B479-07193337EBB4}" type="parTrans" cxnId="{D2BBD59D-B21F-4B20-8C13-B845327DD949}">
      <dgm:prSet/>
      <dgm:spPr/>
      <dgm:t>
        <a:bodyPr/>
        <a:lstStyle/>
        <a:p>
          <a:endParaRPr lang="en-US"/>
        </a:p>
      </dgm:t>
    </dgm:pt>
    <dgm:pt modelId="{A065D4BB-0286-41FE-9940-B1D8071566B4}" type="sibTrans" cxnId="{D2BBD59D-B21F-4B20-8C13-B845327DD949}">
      <dgm:prSet/>
      <dgm:spPr/>
      <dgm:t>
        <a:bodyPr/>
        <a:lstStyle/>
        <a:p>
          <a:endParaRPr lang="en-US"/>
        </a:p>
      </dgm:t>
    </dgm:pt>
    <dgm:pt modelId="{944A7732-CB2A-4490-A134-B7B980E20995}">
      <dgm:prSet/>
      <dgm:spPr/>
      <dgm:t>
        <a:bodyPr/>
        <a:lstStyle/>
        <a:p>
          <a:r>
            <a:rPr lang="en-US" baseline="0"/>
            <a:t>Resource Health</a:t>
          </a:r>
          <a:endParaRPr lang="en-US"/>
        </a:p>
      </dgm:t>
    </dgm:pt>
    <dgm:pt modelId="{E0E4BAF9-B19E-496A-8E94-0A721583D665}" type="parTrans" cxnId="{380E9F40-DFCB-41C3-9D46-6F871C61C1D2}">
      <dgm:prSet/>
      <dgm:spPr/>
      <dgm:t>
        <a:bodyPr/>
        <a:lstStyle/>
        <a:p>
          <a:endParaRPr lang="en-US"/>
        </a:p>
      </dgm:t>
    </dgm:pt>
    <dgm:pt modelId="{7E4525B9-AA8E-47FA-9037-0B706F6CC142}" type="sibTrans" cxnId="{380E9F40-DFCB-41C3-9D46-6F871C61C1D2}">
      <dgm:prSet/>
      <dgm:spPr/>
      <dgm:t>
        <a:bodyPr/>
        <a:lstStyle/>
        <a:p>
          <a:endParaRPr lang="en-US"/>
        </a:p>
      </dgm:t>
    </dgm:pt>
    <dgm:pt modelId="{CCBEAE4D-9482-464A-B795-10CD32A78A64}" type="pres">
      <dgm:prSet presAssocID="{821F82F3-5987-4F1D-8A4B-D9344E2AAD5A}" presName="hierChild1" presStyleCnt="0">
        <dgm:presLayoutVars>
          <dgm:orgChart val="1"/>
          <dgm:chPref val="1"/>
          <dgm:dir/>
          <dgm:animOne val="branch"/>
          <dgm:animLvl val="lvl"/>
          <dgm:resizeHandles/>
        </dgm:presLayoutVars>
      </dgm:prSet>
      <dgm:spPr/>
    </dgm:pt>
    <dgm:pt modelId="{0094DB80-01DB-4466-B8BF-68A409239846}" type="pres">
      <dgm:prSet presAssocID="{C47F1700-103B-41EC-B32D-B4E991198F52}" presName="hierRoot1" presStyleCnt="0">
        <dgm:presLayoutVars>
          <dgm:hierBranch val="init"/>
        </dgm:presLayoutVars>
      </dgm:prSet>
      <dgm:spPr/>
    </dgm:pt>
    <dgm:pt modelId="{B51FD428-3E6F-41A8-8609-B26F646DC771}" type="pres">
      <dgm:prSet presAssocID="{C47F1700-103B-41EC-B32D-B4E991198F52}" presName="rootComposite1" presStyleCnt="0"/>
      <dgm:spPr/>
    </dgm:pt>
    <dgm:pt modelId="{132AF4F2-A979-4D0E-814E-A9E596AF7403}" type="pres">
      <dgm:prSet presAssocID="{C47F1700-103B-41EC-B32D-B4E991198F52}" presName="rootText1" presStyleLbl="node0" presStyleIdx="0" presStyleCnt="3">
        <dgm:presLayoutVars>
          <dgm:chPref val="3"/>
        </dgm:presLayoutVars>
      </dgm:prSet>
      <dgm:spPr/>
    </dgm:pt>
    <dgm:pt modelId="{2E6E19F5-D205-43E7-8175-03988807CE1C}" type="pres">
      <dgm:prSet presAssocID="{C47F1700-103B-41EC-B32D-B4E991198F52}" presName="rootConnector1" presStyleLbl="node1" presStyleIdx="0" presStyleCnt="0"/>
      <dgm:spPr/>
    </dgm:pt>
    <dgm:pt modelId="{E9E443EA-6336-4CED-84D8-278314FB8609}" type="pres">
      <dgm:prSet presAssocID="{C47F1700-103B-41EC-B32D-B4E991198F52}" presName="hierChild2" presStyleCnt="0"/>
      <dgm:spPr/>
    </dgm:pt>
    <dgm:pt modelId="{3E9A53A3-2A76-4942-9809-3C097CC82E0E}" type="pres">
      <dgm:prSet presAssocID="{9AF5A03B-461F-4B21-BE3D-09F11A21BDCA}" presName="Name37" presStyleLbl="parChTrans1D2" presStyleIdx="0" presStyleCnt="10"/>
      <dgm:spPr/>
    </dgm:pt>
    <dgm:pt modelId="{46EFE887-22AE-41A1-B490-D14E0ADF306B}" type="pres">
      <dgm:prSet presAssocID="{1004287A-64BA-42B2-8ACD-6C302218C309}" presName="hierRoot2" presStyleCnt="0">
        <dgm:presLayoutVars>
          <dgm:hierBranch val="init"/>
        </dgm:presLayoutVars>
      </dgm:prSet>
      <dgm:spPr/>
    </dgm:pt>
    <dgm:pt modelId="{0F9C93C7-E764-48BB-9F58-7C2BFE243054}" type="pres">
      <dgm:prSet presAssocID="{1004287A-64BA-42B2-8ACD-6C302218C309}" presName="rootComposite" presStyleCnt="0"/>
      <dgm:spPr/>
    </dgm:pt>
    <dgm:pt modelId="{29281538-8D56-4839-A583-F26AF4901FE1}" type="pres">
      <dgm:prSet presAssocID="{1004287A-64BA-42B2-8ACD-6C302218C309}" presName="rootText" presStyleLbl="node2" presStyleIdx="0" presStyleCnt="10">
        <dgm:presLayoutVars>
          <dgm:chPref val="3"/>
        </dgm:presLayoutVars>
      </dgm:prSet>
      <dgm:spPr/>
    </dgm:pt>
    <dgm:pt modelId="{5CFE523E-3D42-4BD2-975D-C7520E77686A}" type="pres">
      <dgm:prSet presAssocID="{1004287A-64BA-42B2-8ACD-6C302218C309}" presName="rootConnector" presStyleLbl="node2" presStyleIdx="0" presStyleCnt="10"/>
      <dgm:spPr/>
    </dgm:pt>
    <dgm:pt modelId="{A07C29A3-0210-495D-B2F7-6F35F9DB662E}" type="pres">
      <dgm:prSet presAssocID="{1004287A-64BA-42B2-8ACD-6C302218C309}" presName="hierChild4" presStyleCnt="0"/>
      <dgm:spPr/>
    </dgm:pt>
    <dgm:pt modelId="{D895979A-7C74-4DE4-9A4C-7E3B7A85F493}" type="pres">
      <dgm:prSet presAssocID="{1004287A-64BA-42B2-8ACD-6C302218C309}" presName="hierChild5" presStyleCnt="0"/>
      <dgm:spPr/>
    </dgm:pt>
    <dgm:pt modelId="{99C6F8A7-2F80-4F6D-824C-2B5DE6121D10}" type="pres">
      <dgm:prSet presAssocID="{E0E4BAF9-B19E-496A-8E94-0A721583D665}" presName="Name37" presStyleLbl="parChTrans1D2" presStyleIdx="1" presStyleCnt="10"/>
      <dgm:spPr/>
    </dgm:pt>
    <dgm:pt modelId="{D3DDE218-4B28-4302-BFF8-2691FFA5BA91}" type="pres">
      <dgm:prSet presAssocID="{944A7732-CB2A-4490-A134-B7B980E20995}" presName="hierRoot2" presStyleCnt="0">
        <dgm:presLayoutVars>
          <dgm:hierBranch val="init"/>
        </dgm:presLayoutVars>
      </dgm:prSet>
      <dgm:spPr/>
    </dgm:pt>
    <dgm:pt modelId="{6CF8AA85-65D7-4EA0-AA30-DB8BF029D90D}" type="pres">
      <dgm:prSet presAssocID="{944A7732-CB2A-4490-A134-B7B980E20995}" presName="rootComposite" presStyleCnt="0"/>
      <dgm:spPr/>
    </dgm:pt>
    <dgm:pt modelId="{AFA970E9-E4B9-4EED-A849-FA279D2F9434}" type="pres">
      <dgm:prSet presAssocID="{944A7732-CB2A-4490-A134-B7B980E20995}" presName="rootText" presStyleLbl="node2" presStyleIdx="1" presStyleCnt="10">
        <dgm:presLayoutVars>
          <dgm:chPref val="3"/>
        </dgm:presLayoutVars>
      </dgm:prSet>
      <dgm:spPr/>
    </dgm:pt>
    <dgm:pt modelId="{D0FD6ECF-657F-4B93-ABF9-E983552AFC1A}" type="pres">
      <dgm:prSet presAssocID="{944A7732-CB2A-4490-A134-B7B980E20995}" presName="rootConnector" presStyleLbl="node2" presStyleIdx="1" presStyleCnt="10"/>
      <dgm:spPr/>
    </dgm:pt>
    <dgm:pt modelId="{A2C34B3D-A3A8-47F3-953D-14C92906AAA5}" type="pres">
      <dgm:prSet presAssocID="{944A7732-CB2A-4490-A134-B7B980E20995}" presName="hierChild4" presStyleCnt="0"/>
      <dgm:spPr/>
    </dgm:pt>
    <dgm:pt modelId="{22B00E1D-7093-463B-B3EE-E1FDF247D9E0}" type="pres">
      <dgm:prSet presAssocID="{944A7732-CB2A-4490-A134-B7B980E20995}" presName="hierChild5" presStyleCnt="0"/>
      <dgm:spPr/>
    </dgm:pt>
    <dgm:pt modelId="{51F41AE1-D96C-4B4A-A9CF-7E20EF271B6F}" type="pres">
      <dgm:prSet presAssocID="{76068603-EE6C-435B-BB44-68C14C51E76C}" presName="Name37" presStyleLbl="parChTrans1D2" presStyleIdx="2" presStyleCnt="10"/>
      <dgm:spPr/>
    </dgm:pt>
    <dgm:pt modelId="{6ADD2D66-3D9B-4F67-A542-97231DCD03E9}" type="pres">
      <dgm:prSet presAssocID="{068CD964-6745-4D2E-8AF1-AD5D6959E1F2}" presName="hierRoot2" presStyleCnt="0">
        <dgm:presLayoutVars>
          <dgm:hierBranch val="init"/>
        </dgm:presLayoutVars>
      </dgm:prSet>
      <dgm:spPr/>
    </dgm:pt>
    <dgm:pt modelId="{43856A3D-A251-478B-9701-E95BA787EF33}" type="pres">
      <dgm:prSet presAssocID="{068CD964-6745-4D2E-8AF1-AD5D6959E1F2}" presName="rootComposite" presStyleCnt="0"/>
      <dgm:spPr/>
    </dgm:pt>
    <dgm:pt modelId="{1E0C58F7-3620-4D35-BE2B-AD2A64F78D00}" type="pres">
      <dgm:prSet presAssocID="{068CD964-6745-4D2E-8AF1-AD5D6959E1F2}" presName="rootText" presStyleLbl="node2" presStyleIdx="2" presStyleCnt="10">
        <dgm:presLayoutVars>
          <dgm:chPref val="3"/>
        </dgm:presLayoutVars>
      </dgm:prSet>
      <dgm:spPr/>
    </dgm:pt>
    <dgm:pt modelId="{09D05B2C-7408-4F76-99EB-E8D11C0F27BF}" type="pres">
      <dgm:prSet presAssocID="{068CD964-6745-4D2E-8AF1-AD5D6959E1F2}" presName="rootConnector" presStyleLbl="node2" presStyleIdx="2" presStyleCnt="10"/>
      <dgm:spPr/>
    </dgm:pt>
    <dgm:pt modelId="{26B57D52-1FF2-42EE-AE80-3934D84F331D}" type="pres">
      <dgm:prSet presAssocID="{068CD964-6745-4D2E-8AF1-AD5D6959E1F2}" presName="hierChild4" presStyleCnt="0"/>
      <dgm:spPr/>
    </dgm:pt>
    <dgm:pt modelId="{060A6E18-427F-458F-891B-63A35B055BDF}" type="pres">
      <dgm:prSet presAssocID="{068CD964-6745-4D2E-8AF1-AD5D6959E1F2}" presName="hierChild5" presStyleCnt="0"/>
      <dgm:spPr/>
    </dgm:pt>
    <dgm:pt modelId="{A70FC2B6-2E6F-44AA-92A1-F7DD850CA8DF}" type="pres">
      <dgm:prSet presAssocID="{94BB156D-8238-4BC7-9436-2D6E40AE337D}" presName="Name37" presStyleLbl="parChTrans1D2" presStyleIdx="3" presStyleCnt="10"/>
      <dgm:spPr/>
    </dgm:pt>
    <dgm:pt modelId="{5C2E91C5-5101-4A3C-A80D-A415C9090992}" type="pres">
      <dgm:prSet presAssocID="{86C8E057-0884-4BEF-A043-E3FB2FB7E681}" presName="hierRoot2" presStyleCnt="0">
        <dgm:presLayoutVars>
          <dgm:hierBranch val="init"/>
        </dgm:presLayoutVars>
      </dgm:prSet>
      <dgm:spPr/>
    </dgm:pt>
    <dgm:pt modelId="{B8667855-1CD1-4463-B5ED-18C8E0B1EF64}" type="pres">
      <dgm:prSet presAssocID="{86C8E057-0884-4BEF-A043-E3FB2FB7E681}" presName="rootComposite" presStyleCnt="0"/>
      <dgm:spPr/>
    </dgm:pt>
    <dgm:pt modelId="{33A87013-91BE-4343-9676-3735C931A634}" type="pres">
      <dgm:prSet presAssocID="{86C8E057-0884-4BEF-A043-E3FB2FB7E681}" presName="rootText" presStyleLbl="node2" presStyleIdx="3" presStyleCnt="10">
        <dgm:presLayoutVars>
          <dgm:chPref val="3"/>
        </dgm:presLayoutVars>
      </dgm:prSet>
      <dgm:spPr/>
    </dgm:pt>
    <dgm:pt modelId="{F629598A-FDE5-4203-A1D6-F3F2776BA5E4}" type="pres">
      <dgm:prSet presAssocID="{86C8E057-0884-4BEF-A043-E3FB2FB7E681}" presName="rootConnector" presStyleLbl="node2" presStyleIdx="3" presStyleCnt="10"/>
      <dgm:spPr/>
    </dgm:pt>
    <dgm:pt modelId="{ADCEBBC3-25C0-4AE0-B2CE-A6EBCF239AFA}" type="pres">
      <dgm:prSet presAssocID="{86C8E057-0884-4BEF-A043-E3FB2FB7E681}" presName="hierChild4" presStyleCnt="0"/>
      <dgm:spPr/>
    </dgm:pt>
    <dgm:pt modelId="{F63428CB-654E-4ACE-BA81-4D73E1A17B37}" type="pres">
      <dgm:prSet presAssocID="{898075A0-6196-4F7D-AB5A-1402078EE16E}" presName="Name37" presStyleLbl="parChTrans1D3" presStyleIdx="0" presStyleCnt="2"/>
      <dgm:spPr/>
    </dgm:pt>
    <dgm:pt modelId="{9AA9D341-C4FE-4AED-9935-B9B8DC9B8C2C}" type="pres">
      <dgm:prSet presAssocID="{B188A32F-219B-4861-8049-6251AD0ED0F8}" presName="hierRoot2" presStyleCnt="0">
        <dgm:presLayoutVars>
          <dgm:hierBranch val="init"/>
        </dgm:presLayoutVars>
      </dgm:prSet>
      <dgm:spPr/>
    </dgm:pt>
    <dgm:pt modelId="{0EDF9967-17EF-489A-A301-3A96A61334EF}" type="pres">
      <dgm:prSet presAssocID="{B188A32F-219B-4861-8049-6251AD0ED0F8}" presName="rootComposite" presStyleCnt="0"/>
      <dgm:spPr/>
    </dgm:pt>
    <dgm:pt modelId="{FDC53852-BA6D-425D-BFA7-EEFA79739BDA}" type="pres">
      <dgm:prSet presAssocID="{B188A32F-219B-4861-8049-6251AD0ED0F8}" presName="rootText" presStyleLbl="node3" presStyleIdx="0" presStyleCnt="2">
        <dgm:presLayoutVars>
          <dgm:chPref val="3"/>
        </dgm:presLayoutVars>
      </dgm:prSet>
      <dgm:spPr/>
    </dgm:pt>
    <dgm:pt modelId="{16C976BB-5D03-45EA-9D9D-4BB367703B6A}" type="pres">
      <dgm:prSet presAssocID="{B188A32F-219B-4861-8049-6251AD0ED0F8}" presName="rootConnector" presStyleLbl="node3" presStyleIdx="0" presStyleCnt="2"/>
      <dgm:spPr/>
    </dgm:pt>
    <dgm:pt modelId="{348E41A3-A02B-423C-9FDB-646FADA4ECFF}" type="pres">
      <dgm:prSet presAssocID="{B188A32F-219B-4861-8049-6251AD0ED0F8}" presName="hierChild4" presStyleCnt="0"/>
      <dgm:spPr/>
    </dgm:pt>
    <dgm:pt modelId="{5A83EFB4-0989-47C3-AFDA-5AB68D529531}" type="pres">
      <dgm:prSet presAssocID="{B188A32F-219B-4861-8049-6251AD0ED0F8}" presName="hierChild5" presStyleCnt="0"/>
      <dgm:spPr/>
    </dgm:pt>
    <dgm:pt modelId="{4B1EBC9B-4B4E-4434-9BB5-85FE10D9F7C9}" type="pres">
      <dgm:prSet presAssocID="{28C5F0B3-785A-45C0-8BAD-EF691947DC85}" presName="Name37" presStyleLbl="parChTrans1D3" presStyleIdx="1" presStyleCnt="2"/>
      <dgm:spPr/>
    </dgm:pt>
    <dgm:pt modelId="{291589E6-3F57-4449-A0A2-54C95F44CC61}" type="pres">
      <dgm:prSet presAssocID="{67372F26-DC40-4192-A9D1-628C1AEE527B}" presName="hierRoot2" presStyleCnt="0">
        <dgm:presLayoutVars>
          <dgm:hierBranch val="init"/>
        </dgm:presLayoutVars>
      </dgm:prSet>
      <dgm:spPr/>
    </dgm:pt>
    <dgm:pt modelId="{EA817AF1-8F91-4EFA-8B42-10C392A0E76B}" type="pres">
      <dgm:prSet presAssocID="{67372F26-DC40-4192-A9D1-628C1AEE527B}" presName="rootComposite" presStyleCnt="0"/>
      <dgm:spPr/>
    </dgm:pt>
    <dgm:pt modelId="{18545F1A-AB04-4136-8E27-3F3ADC4CDB07}" type="pres">
      <dgm:prSet presAssocID="{67372F26-DC40-4192-A9D1-628C1AEE527B}" presName="rootText" presStyleLbl="node3" presStyleIdx="1" presStyleCnt="2">
        <dgm:presLayoutVars>
          <dgm:chPref val="3"/>
        </dgm:presLayoutVars>
      </dgm:prSet>
      <dgm:spPr/>
    </dgm:pt>
    <dgm:pt modelId="{2895C0CE-DBDA-42F7-91AF-36E98E131B73}" type="pres">
      <dgm:prSet presAssocID="{67372F26-DC40-4192-A9D1-628C1AEE527B}" presName="rootConnector" presStyleLbl="node3" presStyleIdx="1" presStyleCnt="2"/>
      <dgm:spPr/>
    </dgm:pt>
    <dgm:pt modelId="{5481FEC0-9C7E-42A2-A109-6F1E5F616A67}" type="pres">
      <dgm:prSet presAssocID="{67372F26-DC40-4192-A9D1-628C1AEE527B}" presName="hierChild4" presStyleCnt="0"/>
      <dgm:spPr/>
    </dgm:pt>
    <dgm:pt modelId="{5128703A-C005-4EA6-81E9-8F436F436E94}" type="pres">
      <dgm:prSet presAssocID="{67372F26-DC40-4192-A9D1-628C1AEE527B}" presName="hierChild5" presStyleCnt="0"/>
      <dgm:spPr/>
    </dgm:pt>
    <dgm:pt modelId="{E53E5917-B928-4415-9EC2-8A007B21A199}" type="pres">
      <dgm:prSet presAssocID="{86C8E057-0884-4BEF-A043-E3FB2FB7E681}" presName="hierChild5" presStyleCnt="0"/>
      <dgm:spPr/>
    </dgm:pt>
    <dgm:pt modelId="{957778CA-042A-448F-934E-1D49EDCABE13}" type="pres">
      <dgm:prSet presAssocID="{C47F1700-103B-41EC-B32D-B4E991198F52}" presName="hierChild3" presStyleCnt="0"/>
      <dgm:spPr/>
    </dgm:pt>
    <dgm:pt modelId="{33C0154B-7802-49A3-9B49-FF276DF2935B}" type="pres">
      <dgm:prSet presAssocID="{557D4F63-DEAE-4BA7-B841-32FFD43298DD}" presName="hierRoot1" presStyleCnt="0">
        <dgm:presLayoutVars>
          <dgm:hierBranch val="init"/>
        </dgm:presLayoutVars>
      </dgm:prSet>
      <dgm:spPr/>
    </dgm:pt>
    <dgm:pt modelId="{4D8B7208-73D3-48BE-BF9E-0AEE1DA103E5}" type="pres">
      <dgm:prSet presAssocID="{557D4F63-DEAE-4BA7-B841-32FFD43298DD}" presName="rootComposite1" presStyleCnt="0"/>
      <dgm:spPr/>
    </dgm:pt>
    <dgm:pt modelId="{1A4E7EEA-E9FB-4048-AFD0-F308A29F98DA}" type="pres">
      <dgm:prSet presAssocID="{557D4F63-DEAE-4BA7-B841-32FFD43298DD}" presName="rootText1" presStyleLbl="node0" presStyleIdx="1" presStyleCnt="3">
        <dgm:presLayoutVars>
          <dgm:chPref val="3"/>
        </dgm:presLayoutVars>
      </dgm:prSet>
      <dgm:spPr/>
    </dgm:pt>
    <dgm:pt modelId="{A25D9A59-2280-428F-B9CA-999E1B564E0E}" type="pres">
      <dgm:prSet presAssocID="{557D4F63-DEAE-4BA7-B841-32FFD43298DD}" presName="rootConnector1" presStyleLbl="node1" presStyleIdx="0" presStyleCnt="0"/>
      <dgm:spPr/>
    </dgm:pt>
    <dgm:pt modelId="{40F68A0C-C575-4541-8671-3DD2FD44B8AA}" type="pres">
      <dgm:prSet presAssocID="{557D4F63-DEAE-4BA7-B841-32FFD43298DD}" presName="hierChild2" presStyleCnt="0"/>
      <dgm:spPr/>
    </dgm:pt>
    <dgm:pt modelId="{645EFE18-1360-4232-B31A-5628112A0A39}" type="pres">
      <dgm:prSet presAssocID="{031658DE-CEF1-4640-B262-A120B0E1DB57}" presName="Name37" presStyleLbl="parChTrans1D2" presStyleIdx="4" presStyleCnt="10"/>
      <dgm:spPr/>
    </dgm:pt>
    <dgm:pt modelId="{CB506E26-6BA2-4DBD-83D8-E14D0E15CDD6}" type="pres">
      <dgm:prSet presAssocID="{E2687921-2D4B-4DAE-84EF-95ABFE756C25}" presName="hierRoot2" presStyleCnt="0">
        <dgm:presLayoutVars>
          <dgm:hierBranch val="init"/>
        </dgm:presLayoutVars>
      </dgm:prSet>
      <dgm:spPr/>
    </dgm:pt>
    <dgm:pt modelId="{BDD93860-2F9C-4E9F-99BB-ABDBE57CF471}" type="pres">
      <dgm:prSet presAssocID="{E2687921-2D4B-4DAE-84EF-95ABFE756C25}" presName="rootComposite" presStyleCnt="0"/>
      <dgm:spPr/>
    </dgm:pt>
    <dgm:pt modelId="{45533BFC-60BA-4082-B08D-9886379CA9C5}" type="pres">
      <dgm:prSet presAssocID="{E2687921-2D4B-4DAE-84EF-95ABFE756C25}" presName="rootText" presStyleLbl="node2" presStyleIdx="4" presStyleCnt="10">
        <dgm:presLayoutVars>
          <dgm:chPref val="3"/>
        </dgm:presLayoutVars>
      </dgm:prSet>
      <dgm:spPr/>
    </dgm:pt>
    <dgm:pt modelId="{7581065C-F74E-427E-9B9A-BC97A7EEC0BB}" type="pres">
      <dgm:prSet presAssocID="{E2687921-2D4B-4DAE-84EF-95ABFE756C25}" presName="rootConnector" presStyleLbl="node2" presStyleIdx="4" presStyleCnt="10"/>
      <dgm:spPr/>
    </dgm:pt>
    <dgm:pt modelId="{D007078D-76E2-4B3D-BF21-398D18EA3523}" type="pres">
      <dgm:prSet presAssocID="{E2687921-2D4B-4DAE-84EF-95ABFE756C25}" presName="hierChild4" presStyleCnt="0"/>
      <dgm:spPr/>
    </dgm:pt>
    <dgm:pt modelId="{347D6F8D-FA3C-4EF5-8ABA-B66C3384C539}" type="pres">
      <dgm:prSet presAssocID="{E2687921-2D4B-4DAE-84EF-95ABFE756C25}" presName="hierChild5" presStyleCnt="0"/>
      <dgm:spPr/>
    </dgm:pt>
    <dgm:pt modelId="{60445D60-511E-4FFD-B993-72D22E54CA8B}" type="pres">
      <dgm:prSet presAssocID="{6E241A2F-C9D2-481D-97FD-005D99B26F73}" presName="Name37" presStyleLbl="parChTrans1D2" presStyleIdx="5" presStyleCnt="10"/>
      <dgm:spPr/>
    </dgm:pt>
    <dgm:pt modelId="{DA6595D5-466D-4CCE-9020-6D02E28A6895}" type="pres">
      <dgm:prSet presAssocID="{E99018FD-1148-40FE-ACBC-99FB4043FE39}" presName="hierRoot2" presStyleCnt="0">
        <dgm:presLayoutVars>
          <dgm:hierBranch val="init"/>
        </dgm:presLayoutVars>
      </dgm:prSet>
      <dgm:spPr/>
    </dgm:pt>
    <dgm:pt modelId="{7E94D96B-B172-4E2E-A2CD-3799066EF1CC}" type="pres">
      <dgm:prSet presAssocID="{E99018FD-1148-40FE-ACBC-99FB4043FE39}" presName="rootComposite" presStyleCnt="0"/>
      <dgm:spPr/>
    </dgm:pt>
    <dgm:pt modelId="{EFFAAC25-1FE1-4914-BE86-F17B4486808B}" type="pres">
      <dgm:prSet presAssocID="{E99018FD-1148-40FE-ACBC-99FB4043FE39}" presName="rootText" presStyleLbl="node2" presStyleIdx="5" presStyleCnt="10">
        <dgm:presLayoutVars>
          <dgm:chPref val="3"/>
        </dgm:presLayoutVars>
      </dgm:prSet>
      <dgm:spPr/>
    </dgm:pt>
    <dgm:pt modelId="{09C12428-C720-4C00-9FD0-5A18A1D294DD}" type="pres">
      <dgm:prSet presAssocID="{E99018FD-1148-40FE-ACBC-99FB4043FE39}" presName="rootConnector" presStyleLbl="node2" presStyleIdx="5" presStyleCnt="10"/>
      <dgm:spPr/>
    </dgm:pt>
    <dgm:pt modelId="{524DF3E0-4E5A-4582-B31B-738A19E68C28}" type="pres">
      <dgm:prSet presAssocID="{E99018FD-1148-40FE-ACBC-99FB4043FE39}" presName="hierChild4" presStyleCnt="0"/>
      <dgm:spPr/>
    </dgm:pt>
    <dgm:pt modelId="{F47910C7-F28F-410E-A009-ECC740DB31D8}" type="pres">
      <dgm:prSet presAssocID="{E99018FD-1148-40FE-ACBC-99FB4043FE39}" presName="hierChild5" presStyleCnt="0"/>
      <dgm:spPr/>
    </dgm:pt>
    <dgm:pt modelId="{D6C0D719-A4C1-40DF-B5C1-9F9EA0D6543D}" type="pres">
      <dgm:prSet presAssocID="{DB636D67-FBE8-40E0-B479-07193337EBB4}" presName="Name37" presStyleLbl="parChTrans1D2" presStyleIdx="6" presStyleCnt="10"/>
      <dgm:spPr/>
    </dgm:pt>
    <dgm:pt modelId="{437D0208-8474-43EA-AF9D-49421A1ED57A}" type="pres">
      <dgm:prSet presAssocID="{A56F3D4D-46A5-4012-B474-77A7B8FDD701}" presName="hierRoot2" presStyleCnt="0">
        <dgm:presLayoutVars>
          <dgm:hierBranch val="init"/>
        </dgm:presLayoutVars>
      </dgm:prSet>
      <dgm:spPr/>
    </dgm:pt>
    <dgm:pt modelId="{E7093D1A-D9D3-4209-9CD1-D84A680FF612}" type="pres">
      <dgm:prSet presAssocID="{A56F3D4D-46A5-4012-B474-77A7B8FDD701}" presName="rootComposite" presStyleCnt="0"/>
      <dgm:spPr/>
    </dgm:pt>
    <dgm:pt modelId="{C554E0C7-0076-4D01-A8EE-A379C783523D}" type="pres">
      <dgm:prSet presAssocID="{A56F3D4D-46A5-4012-B474-77A7B8FDD701}" presName="rootText" presStyleLbl="node2" presStyleIdx="6" presStyleCnt="10">
        <dgm:presLayoutVars>
          <dgm:chPref val="3"/>
        </dgm:presLayoutVars>
      </dgm:prSet>
      <dgm:spPr/>
    </dgm:pt>
    <dgm:pt modelId="{C0BD06AD-486A-4FB4-96F7-53F60F51B4A6}" type="pres">
      <dgm:prSet presAssocID="{A56F3D4D-46A5-4012-B474-77A7B8FDD701}" presName="rootConnector" presStyleLbl="node2" presStyleIdx="6" presStyleCnt="10"/>
      <dgm:spPr/>
    </dgm:pt>
    <dgm:pt modelId="{568FC567-1B99-41DC-B72B-FFBEE1603725}" type="pres">
      <dgm:prSet presAssocID="{A56F3D4D-46A5-4012-B474-77A7B8FDD701}" presName="hierChild4" presStyleCnt="0"/>
      <dgm:spPr/>
    </dgm:pt>
    <dgm:pt modelId="{48368FE2-D30B-4A74-9901-0C7D2F49B40A}" type="pres">
      <dgm:prSet presAssocID="{A56F3D4D-46A5-4012-B474-77A7B8FDD701}" presName="hierChild5" presStyleCnt="0"/>
      <dgm:spPr/>
    </dgm:pt>
    <dgm:pt modelId="{63228838-DFBE-4805-8A65-86C4A3F5CCE7}" type="pres">
      <dgm:prSet presAssocID="{557D4F63-DEAE-4BA7-B841-32FFD43298DD}" presName="hierChild3" presStyleCnt="0"/>
      <dgm:spPr/>
    </dgm:pt>
    <dgm:pt modelId="{CFFFACED-829D-4DB2-8017-7C6B90641AC7}" type="pres">
      <dgm:prSet presAssocID="{8A0CF260-5B5C-4CF2-9E44-DC06CD74A9C7}" presName="hierRoot1" presStyleCnt="0">
        <dgm:presLayoutVars>
          <dgm:hierBranch val="init"/>
        </dgm:presLayoutVars>
      </dgm:prSet>
      <dgm:spPr/>
    </dgm:pt>
    <dgm:pt modelId="{EC1261B6-0D42-4200-B47E-162BB219F363}" type="pres">
      <dgm:prSet presAssocID="{8A0CF260-5B5C-4CF2-9E44-DC06CD74A9C7}" presName="rootComposite1" presStyleCnt="0"/>
      <dgm:spPr/>
    </dgm:pt>
    <dgm:pt modelId="{77199257-A219-4A19-9C39-D26BDA7BBC51}" type="pres">
      <dgm:prSet presAssocID="{8A0CF260-5B5C-4CF2-9E44-DC06CD74A9C7}" presName="rootText1" presStyleLbl="node0" presStyleIdx="2" presStyleCnt="3">
        <dgm:presLayoutVars>
          <dgm:chPref val="3"/>
        </dgm:presLayoutVars>
      </dgm:prSet>
      <dgm:spPr/>
    </dgm:pt>
    <dgm:pt modelId="{CA7E4185-DF78-4147-A29C-4235315C3ECF}" type="pres">
      <dgm:prSet presAssocID="{8A0CF260-5B5C-4CF2-9E44-DC06CD74A9C7}" presName="rootConnector1" presStyleLbl="node1" presStyleIdx="0" presStyleCnt="0"/>
      <dgm:spPr/>
    </dgm:pt>
    <dgm:pt modelId="{8190FF1A-046D-47E2-897E-8196155E80DE}" type="pres">
      <dgm:prSet presAssocID="{8A0CF260-5B5C-4CF2-9E44-DC06CD74A9C7}" presName="hierChild2" presStyleCnt="0"/>
      <dgm:spPr/>
    </dgm:pt>
    <dgm:pt modelId="{08154466-B874-44C6-9DBB-7DFE9019E2C7}" type="pres">
      <dgm:prSet presAssocID="{C9AC7321-B89F-4C2A-9F9D-8AC32950C799}" presName="Name37" presStyleLbl="parChTrans1D2" presStyleIdx="7" presStyleCnt="10"/>
      <dgm:spPr/>
    </dgm:pt>
    <dgm:pt modelId="{67631B38-827F-4B5E-BACA-09EAA8CB2743}" type="pres">
      <dgm:prSet presAssocID="{751C60A5-24F8-40E7-8686-77C85EF6EF95}" presName="hierRoot2" presStyleCnt="0">
        <dgm:presLayoutVars>
          <dgm:hierBranch val="init"/>
        </dgm:presLayoutVars>
      </dgm:prSet>
      <dgm:spPr/>
    </dgm:pt>
    <dgm:pt modelId="{A997B5D5-7F08-4978-950A-98427B3E177D}" type="pres">
      <dgm:prSet presAssocID="{751C60A5-24F8-40E7-8686-77C85EF6EF95}" presName="rootComposite" presStyleCnt="0"/>
      <dgm:spPr/>
    </dgm:pt>
    <dgm:pt modelId="{60ECC066-5590-47FC-ABA6-91AD974430E1}" type="pres">
      <dgm:prSet presAssocID="{751C60A5-24F8-40E7-8686-77C85EF6EF95}" presName="rootText" presStyleLbl="node2" presStyleIdx="7" presStyleCnt="10">
        <dgm:presLayoutVars>
          <dgm:chPref val="3"/>
        </dgm:presLayoutVars>
      </dgm:prSet>
      <dgm:spPr/>
    </dgm:pt>
    <dgm:pt modelId="{E70927D4-F4DC-4E4C-BF3C-B60ADC9109C0}" type="pres">
      <dgm:prSet presAssocID="{751C60A5-24F8-40E7-8686-77C85EF6EF95}" presName="rootConnector" presStyleLbl="node2" presStyleIdx="7" presStyleCnt="10"/>
      <dgm:spPr/>
    </dgm:pt>
    <dgm:pt modelId="{8EE0CCDC-5256-4E64-9566-9E0849FF60E5}" type="pres">
      <dgm:prSet presAssocID="{751C60A5-24F8-40E7-8686-77C85EF6EF95}" presName="hierChild4" presStyleCnt="0"/>
      <dgm:spPr/>
    </dgm:pt>
    <dgm:pt modelId="{4461F365-3E40-4F7B-AF6B-E5599DE4F8FE}" type="pres">
      <dgm:prSet presAssocID="{751C60A5-24F8-40E7-8686-77C85EF6EF95}" presName="hierChild5" presStyleCnt="0"/>
      <dgm:spPr/>
    </dgm:pt>
    <dgm:pt modelId="{BBFDC472-9A2B-43C9-B871-361E6C815CC3}" type="pres">
      <dgm:prSet presAssocID="{D65562D6-57C8-4CF2-BD58-245E4D1FEA08}" presName="Name37" presStyleLbl="parChTrans1D2" presStyleIdx="8" presStyleCnt="10"/>
      <dgm:spPr/>
    </dgm:pt>
    <dgm:pt modelId="{0790B6BD-BCC5-4E58-9668-550EA2AB8F7E}" type="pres">
      <dgm:prSet presAssocID="{DF6750FD-6CCF-4F9C-861F-6E17B8017546}" presName="hierRoot2" presStyleCnt="0">
        <dgm:presLayoutVars>
          <dgm:hierBranch val="init"/>
        </dgm:presLayoutVars>
      </dgm:prSet>
      <dgm:spPr/>
    </dgm:pt>
    <dgm:pt modelId="{98B6BB4B-05EA-4DC4-A8A5-D603BBD354AE}" type="pres">
      <dgm:prSet presAssocID="{DF6750FD-6CCF-4F9C-861F-6E17B8017546}" presName="rootComposite" presStyleCnt="0"/>
      <dgm:spPr/>
    </dgm:pt>
    <dgm:pt modelId="{52EE90D2-953A-4F56-961A-526B01626811}" type="pres">
      <dgm:prSet presAssocID="{DF6750FD-6CCF-4F9C-861F-6E17B8017546}" presName="rootText" presStyleLbl="node2" presStyleIdx="8" presStyleCnt="10">
        <dgm:presLayoutVars>
          <dgm:chPref val="3"/>
        </dgm:presLayoutVars>
      </dgm:prSet>
      <dgm:spPr/>
    </dgm:pt>
    <dgm:pt modelId="{A4BA4FA3-81CB-4915-B3A8-2F8042B2387C}" type="pres">
      <dgm:prSet presAssocID="{DF6750FD-6CCF-4F9C-861F-6E17B8017546}" presName="rootConnector" presStyleLbl="node2" presStyleIdx="8" presStyleCnt="10"/>
      <dgm:spPr/>
    </dgm:pt>
    <dgm:pt modelId="{38EDC392-CE5C-4B2B-B8A7-9B78AE96C198}" type="pres">
      <dgm:prSet presAssocID="{DF6750FD-6CCF-4F9C-861F-6E17B8017546}" presName="hierChild4" presStyleCnt="0"/>
      <dgm:spPr/>
    </dgm:pt>
    <dgm:pt modelId="{673910E1-8385-48E0-96FC-1C6F9A1401BB}" type="pres">
      <dgm:prSet presAssocID="{DF6750FD-6CCF-4F9C-861F-6E17B8017546}" presName="hierChild5" presStyleCnt="0"/>
      <dgm:spPr/>
    </dgm:pt>
    <dgm:pt modelId="{4416D7EB-8772-4CBF-8E4A-CB8F499C31EA}" type="pres">
      <dgm:prSet presAssocID="{C4F629D1-9ECF-4FBB-95CA-8CF085B2CD30}" presName="Name37" presStyleLbl="parChTrans1D2" presStyleIdx="9" presStyleCnt="10"/>
      <dgm:spPr/>
    </dgm:pt>
    <dgm:pt modelId="{1F058F3A-7768-404D-9DB5-72ABCC39B10B}" type="pres">
      <dgm:prSet presAssocID="{1FEC5E97-D1C4-4786-8497-97FFC09750E6}" presName="hierRoot2" presStyleCnt="0">
        <dgm:presLayoutVars>
          <dgm:hierBranch val="init"/>
        </dgm:presLayoutVars>
      </dgm:prSet>
      <dgm:spPr/>
    </dgm:pt>
    <dgm:pt modelId="{6F282994-A262-48D6-ACC0-2FCF8AA2A572}" type="pres">
      <dgm:prSet presAssocID="{1FEC5E97-D1C4-4786-8497-97FFC09750E6}" presName="rootComposite" presStyleCnt="0"/>
      <dgm:spPr/>
    </dgm:pt>
    <dgm:pt modelId="{D66325F5-28DA-44D3-97B3-56557A284AB2}" type="pres">
      <dgm:prSet presAssocID="{1FEC5E97-D1C4-4786-8497-97FFC09750E6}" presName="rootText" presStyleLbl="node2" presStyleIdx="9" presStyleCnt="10">
        <dgm:presLayoutVars>
          <dgm:chPref val="3"/>
        </dgm:presLayoutVars>
      </dgm:prSet>
      <dgm:spPr/>
    </dgm:pt>
    <dgm:pt modelId="{AF0E9923-F4E8-437B-A023-6C5D21CE01C7}" type="pres">
      <dgm:prSet presAssocID="{1FEC5E97-D1C4-4786-8497-97FFC09750E6}" presName="rootConnector" presStyleLbl="node2" presStyleIdx="9" presStyleCnt="10"/>
      <dgm:spPr/>
    </dgm:pt>
    <dgm:pt modelId="{4F273BE3-597E-4750-9523-CA560E8D0A54}" type="pres">
      <dgm:prSet presAssocID="{1FEC5E97-D1C4-4786-8497-97FFC09750E6}" presName="hierChild4" presStyleCnt="0"/>
      <dgm:spPr/>
    </dgm:pt>
    <dgm:pt modelId="{860F81B2-C573-4417-B420-A70AD7FC8A7B}" type="pres">
      <dgm:prSet presAssocID="{1FEC5E97-D1C4-4786-8497-97FFC09750E6}" presName="hierChild5" presStyleCnt="0"/>
      <dgm:spPr/>
    </dgm:pt>
    <dgm:pt modelId="{6D87BC86-F804-4640-BE32-A7D57870E6A3}" type="pres">
      <dgm:prSet presAssocID="{8A0CF260-5B5C-4CF2-9E44-DC06CD74A9C7}" presName="hierChild3" presStyleCnt="0"/>
      <dgm:spPr/>
    </dgm:pt>
  </dgm:ptLst>
  <dgm:cxnLst>
    <dgm:cxn modelId="{C56A7902-918A-4806-9584-5F974BFD1C3E}" srcId="{C47F1700-103B-41EC-B32D-B4E991198F52}" destId="{86C8E057-0884-4BEF-A043-E3FB2FB7E681}" srcOrd="3" destOrd="0" parTransId="{94BB156D-8238-4BC7-9436-2D6E40AE337D}" sibTransId="{E4400FA6-8DD2-4312-B778-00F0D077314E}"/>
    <dgm:cxn modelId="{89D5BC04-FF05-4E83-8CD7-EF2EF67BBAD4}" type="presOf" srcId="{068CD964-6745-4D2E-8AF1-AD5D6959E1F2}" destId="{1E0C58F7-3620-4D35-BE2B-AD2A64F78D00}" srcOrd="0" destOrd="0" presId="urn:microsoft.com/office/officeart/2005/8/layout/orgChart1"/>
    <dgm:cxn modelId="{0A97D904-99E3-4111-951F-1B237C0DAB1E}" type="presOf" srcId="{94BB156D-8238-4BC7-9436-2D6E40AE337D}" destId="{A70FC2B6-2E6F-44AA-92A1-F7DD850CA8DF}" srcOrd="0" destOrd="0" presId="urn:microsoft.com/office/officeart/2005/8/layout/orgChart1"/>
    <dgm:cxn modelId="{C7E1F705-F13A-468E-BB8B-A9C723708DA4}" type="presOf" srcId="{28C5F0B3-785A-45C0-8BAD-EF691947DC85}" destId="{4B1EBC9B-4B4E-4434-9BB5-85FE10D9F7C9}" srcOrd="0" destOrd="0" presId="urn:microsoft.com/office/officeart/2005/8/layout/orgChart1"/>
    <dgm:cxn modelId="{D554C008-E24F-4F6F-A2DC-68BDF1081B20}" srcId="{8A0CF260-5B5C-4CF2-9E44-DC06CD74A9C7}" destId="{751C60A5-24F8-40E7-8686-77C85EF6EF95}" srcOrd="0" destOrd="0" parTransId="{C9AC7321-B89F-4C2A-9F9D-8AC32950C799}" sibTransId="{8B0ED6D3-0B0D-40D1-A789-5AB13B303286}"/>
    <dgm:cxn modelId="{E7EF4E0A-A02B-46BD-B702-DAD82D9188CF}" type="presOf" srcId="{B188A32F-219B-4861-8049-6251AD0ED0F8}" destId="{16C976BB-5D03-45EA-9D9D-4BB367703B6A}" srcOrd="1" destOrd="0" presId="urn:microsoft.com/office/officeart/2005/8/layout/orgChart1"/>
    <dgm:cxn modelId="{5121560A-2201-489B-9D56-BE5EBD9E6D40}" type="presOf" srcId="{A56F3D4D-46A5-4012-B474-77A7B8FDD701}" destId="{C0BD06AD-486A-4FB4-96F7-53F60F51B4A6}" srcOrd="1" destOrd="0" presId="urn:microsoft.com/office/officeart/2005/8/layout/orgChart1"/>
    <dgm:cxn modelId="{AAAFDF0B-2BD7-4B8D-BA31-02B3F44308D4}" type="presOf" srcId="{DB636D67-FBE8-40E0-B479-07193337EBB4}" destId="{D6C0D719-A4C1-40DF-B5C1-9F9EA0D6543D}" srcOrd="0" destOrd="0" presId="urn:microsoft.com/office/officeart/2005/8/layout/orgChart1"/>
    <dgm:cxn modelId="{3DC9F914-6347-40FC-9AEA-B389B639CB8D}" type="presOf" srcId="{E99018FD-1148-40FE-ACBC-99FB4043FE39}" destId="{09C12428-C720-4C00-9FD0-5A18A1D294DD}" srcOrd="1" destOrd="0" presId="urn:microsoft.com/office/officeart/2005/8/layout/orgChart1"/>
    <dgm:cxn modelId="{83FA471A-A1C0-41A6-8715-0D499725DE15}" type="presOf" srcId="{DF6750FD-6CCF-4F9C-861F-6E17B8017546}" destId="{52EE90D2-953A-4F56-961A-526B01626811}" srcOrd="0" destOrd="0" presId="urn:microsoft.com/office/officeart/2005/8/layout/orgChart1"/>
    <dgm:cxn modelId="{E2E39E20-0E6F-4F1D-89B3-8E060AF93976}" type="presOf" srcId="{031658DE-CEF1-4640-B262-A120B0E1DB57}" destId="{645EFE18-1360-4232-B31A-5628112A0A39}" srcOrd="0" destOrd="0" presId="urn:microsoft.com/office/officeart/2005/8/layout/orgChart1"/>
    <dgm:cxn modelId="{228F0124-612B-4622-A1D8-7353A1492E9F}" type="presOf" srcId="{D65562D6-57C8-4CF2-BD58-245E4D1FEA08}" destId="{BBFDC472-9A2B-43C9-B871-361E6C815CC3}" srcOrd="0" destOrd="0" presId="urn:microsoft.com/office/officeart/2005/8/layout/orgChart1"/>
    <dgm:cxn modelId="{F13BAA28-AECA-4F31-A167-24E1BE5A0C58}" srcId="{86C8E057-0884-4BEF-A043-E3FB2FB7E681}" destId="{B188A32F-219B-4861-8049-6251AD0ED0F8}" srcOrd="0" destOrd="0" parTransId="{898075A0-6196-4F7D-AB5A-1402078EE16E}" sibTransId="{2E1E7770-0480-48DA-9BE1-489F0153F144}"/>
    <dgm:cxn modelId="{9D45642B-0C3C-4724-9924-629A14109322}" type="presOf" srcId="{C9AC7321-B89F-4C2A-9F9D-8AC32950C799}" destId="{08154466-B874-44C6-9DBB-7DFE9019E2C7}" srcOrd="0" destOrd="0" presId="urn:microsoft.com/office/officeart/2005/8/layout/orgChart1"/>
    <dgm:cxn modelId="{B1A4AE2D-9AA8-4E95-8266-DE97809D69A9}" type="presOf" srcId="{1004287A-64BA-42B2-8ACD-6C302218C309}" destId="{5CFE523E-3D42-4BD2-975D-C7520E77686A}" srcOrd="1" destOrd="0" presId="urn:microsoft.com/office/officeart/2005/8/layout/orgChart1"/>
    <dgm:cxn modelId="{50100E32-18BF-4CBA-94DC-C92B312704BD}" type="presOf" srcId="{8A0CF260-5B5C-4CF2-9E44-DC06CD74A9C7}" destId="{77199257-A219-4A19-9C39-D26BDA7BBC51}" srcOrd="0" destOrd="0" presId="urn:microsoft.com/office/officeart/2005/8/layout/orgChart1"/>
    <dgm:cxn modelId="{61FB1937-1BC1-4A92-A415-84245D50FC60}" type="presOf" srcId="{B188A32F-219B-4861-8049-6251AD0ED0F8}" destId="{FDC53852-BA6D-425D-BFA7-EEFA79739BDA}" srcOrd="0" destOrd="0" presId="urn:microsoft.com/office/officeart/2005/8/layout/orgChart1"/>
    <dgm:cxn modelId="{D824CD3A-DCC1-43E2-B36A-3C28D457D005}" type="presOf" srcId="{C4F629D1-9ECF-4FBB-95CA-8CF085B2CD30}" destId="{4416D7EB-8772-4CBF-8E4A-CB8F499C31EA}" srcOrd="0" destOrd="0" presId="urn:microsoft.com/office/officeart/2005/8/layout/orgChart1"/>
    <dgm:cxn modelId="{32D88B3B-4318-4EFD-9D3C-94DE63AF1B2C}" srcId="{8A0CF260-5B5C-4CF2-9E44-DC06CD74A9C7}" destId="{1FEC5E97-D1C4-4786-8497-97FFC09750E6}" srcOrd="2" destOrd="0" parTransId="{C4F629D1-9ECF-4FBB-95CA-8CF085B2CD30}" sibTransId="{5115064F-3571-4CCE-B4FF-F164EF9A6642}"/>
    <dgm:cxn modelId="{380E9F40-DFCB-41C3-9D46-6F871C61C1D2}" srcId="{C47F1700-103B-41EC-B32D-B4E991198F52}" destId="{944A7732-CB2A-4490-A134-B7B980E20995}" srcOrd="1" destOrd="0" parTransId="{E0E4BAF9-B19E-496A-8E94-0A721583D665}" sibTransId="{7E4525B9-AA8E-47FA-9037-0B706F6CC142}"/>
    <dgm:cxn modelId="{E4AF155D-AA47-4A90-B792-77D797B07816}" type="presOf" srcId="{557D4F63-DEAE-4BA7-B841-32FFD43298DD}" destId="{A25D9A59-2280-428F-B9CA-999E1B564E0E}" srcOrd="1" destOrd="0" presId="urn:microsoft.com/office/officeart/2005/8/layout/orgChart1"/>
    <dgm:cxn modelId="{0D90555F-33A9-4DFB-A9C6-727396B8DF3D}" type="presOf" srcId="{557D4F63-DEAE-4BA7-B841-32FFD43298DD}" destId="{1A4E7EEA-E9FB-4048-AFD0-F308A29F98DA}" srcOrd="0" destOrd="0" presId="urn:microsoft.com/office/officeart/2005/8/layout/orgChart1"/>
    <dgm:cxn modelId="{CC6A904A-DD7C-4523-B018-6AA2835FC22A}" type="presOf" srcId="{C47F1700-103B-41EC-B32D-B4E991198F52}" destId="{132AF4F2-A979-4D0E-814E-A9E596AF7403}" srcOrd="0" destOrd="0" presId="urn:microsoft.com/office/officeart/2005/8/layout/orgChart1"/>
    <dgm:cxn modelId="{04C8EA6B-3F1C-4487-8AE5-B54EA8F1A726}" srcId="{821F82F3-5987-4F1D-8A4B-D9344E2AAD5A}" destId="{557D4F63-DEAE-4BA7-B841-32FFD43298DD}" srcOrd="1" destOrd="0" parTransId="{00A8EC6C-CE4C-4F36-8B19-195A8DF9ED8E}" sibTransId="{8B97A0C1-5983-408E-AA92-7DF14FED7A32}"/>
    <dgm:cxn modelId="{8596BD6D-51FE-4F6A-8F3D-902C3825B2A8}" type="presOf" srcId="{068CD964-6745-4D2E-8AF1-AD5D6959E1F2}" destId="{09D05B2C-7408-4F76-99EB-E8D11C0F27BF}" srcOrd="1" destOrd="0" presId="urn:microsoft.com/office/officeart/2005/8/layout/orgChart1"/>
    <dgm:cxn modelId="{3755F96D-3043-4044-B3C9-DEDD3DC73F75}" srcId="{821F82F3-5987-4F1D-8A4B-D9344E2AAD5A}" destId="{8A0CF260-5B5C-4CF2-9E44-DC06CD74A9C7}" srcOrd="2" destOrd="0" parTransId="{8BF124D6-003B-4C02-B7D3-B47BC84C0C82}" sibTransId="{EAFFBDF8-05C3-49F5-AE78-11D3B978EECD}"/>
    <dgm:cxn modelId="{5BC53352-96C5-404E-8310-260A51C3B8CC}" type="presOf" srcId="{E2687921-2D4B-4DAE-84EF-95ABFE756C25}" destId="{7581065C-F74E-427E-9B9A-BC97A7EEC0BB}" srcOrd="1" destOrd="0" presId="urn:microsoft.com/office/officeart/2005/8/layout/orgChart1"/>
    <dgm:cxn modelId="{A7326773-1538-4F1A-88F8-1BCC74EDF4CE}" type="presOf" srcId="{E99018FD-1148-40FE-ACBC-99FB4043FE39}" destId="{EFFAAC25-1FE1-4914-BE86-F17B4486808B}" srcOrd="0" destOrd="0" presId="urn:microsoft.com/office/officeart/2005/8/layout/orgChart1"/>
    <dgm:cxn modelId="{F5C52655-F00B-4905-B24E-A1B89F06DC26}" type="presOf" srcId="{8A0CF260-5B5C-4CF2-9E44-DC06CD74A9C7}" destId="{CA7E4185-DF78-4147-A29C-4235315C3ECF}" srcOrd="1" destOrd="0" presId="urn:microsoft.com/office/officeart/2005/8/layout/orgChart1"/>
    <dgm:cxn modelId="{5DF96056-2951-4ABF-BD5E-432D76A397AA}" type="presOf" srcId="{1FEC5E97-D1C4-4786-8497-97FFC09750E6}" destId="{AF0E9923-F4E8-437B-A023-6C5D21CE01C7}" srcOrd="1" destOrd="0" presId="urn:microsoft.com/office/officeart/2005/8/layout/orgChart1"/>
    <dgm:cxn modelId="{9B685376-62C2-496F-B6D8-D83BA001CF71}" srcId="{557D4F63-DEAE-4BA7-B841-32FFD43298DD}" destId="{E99018FD-1148-40FE-ACBC-99FB4043FE39}" srcOrd="1" destOrd="0" parTransId="{6E241A2F-C9D2-481D-97FD-005D99B26F73}" sibTransId="{B69AC98C-85D2-4BB7-B8FB-23E0880CA2A1}"/>
    <dgm:cxn modelId="{DC88BB58-EF81-47A3-A731-793FC5883360}" type="presOf" srcId="{86C8E057-0884-4BEF-A043-E3FB2FB7E681}" destId="{33A87013-91BE-4343-9676-3735C931A634}" srcOrd="0" destOrd="0" presId="urn:microsoft.com/office/officeart/2005/8/layout/orgChart1"/>
    <dgm:cxn modelId="{6B89EE59-508C-42EE-9BD1-A8D92A29F04A}" srcId="{821F82F3-5987-4F1D-8A4B-D9344E2AAD5A}" destId="{C47F1700-103B-41EC-B32D-B4E991198F52}" srcOrd="0" destOrd="0" parTransId="{2D8FD755-AE42-4C0B-9DB6-CB96AE0264B1}" sibTransId="{9107814F-E8F2-4B53-B012-E13038C73DDF}"/>
    <dgm:cxn modelId="{CE258B7F-6BA5-4E51-A816-EEE62CC544AF}" type="presOf" srcId="{76068603-EE6C-435B-BB44-68C14C51E76C}" destId="{51F41AE1-D96C-4B4A-A9CF-7E20EF271B6F}" srcOrd="0" destOrd="0" presId="urn:microsoft.com/office/officeart/2005/8/layout/orgChart1"/>
    <dgm:cxn modelId="{CFC3CA85-2DD4-494B-A960-0EF161664561}" type="presOf" srcId="{86C8E057-0884-4BEF-A043-E3FB2FB7E681}" destId="{F629598A-FDE5-4203-A1D6-F3F2776BA5E4}" srcOrd="1" destOrd="0" presId="urn:microsoft.com/office/officeart/2005/8/layout/orgChart1"/>
    <dgm:cxn modelId="{70557F87-AAF6-4034-A7AD-672B0D8A1B99}" srcId="{86C8E057-0884-4BEF-A043-E3FB2FB7E681}" destId="{67372F26-DC40-4192-A9D1-628C1AEE527B}" srcOrd="1" destOrd="0" parTransId="{28C5F0B3-785A-45C0-8BAD-EF691947DC85}" sibTransId="{0C56ED16-F0EB-4589-8BAF-6498C2FEE688}"/>
    <dgm:cxn modelId="{2646348B-8561-49B7-B228-3A55501C5011}" srcId="{C47F1700-103B-41EC-B32D-B4E991198F52}" destId="{068CD964-6745-4D2E-8AF1-AD5D6959E1F2}" srcOrd="2" destOrd="0" parTransId="{76068603-EE6C-435B-BB44-68C14C51E76C}" sibTransId="{672B792A-30B5-4F8D-9F06-57D4828545D0}"/>
    <dgm:cxn modelId="{3D15428E-74FA-4FB1-9654-39BB795383F5}" type="presOf" srcId="{6E241A2F-C9D2-481D-97FD-005D99B26F73}" destId="{60445D60-511E-4FFD-B993-72D22E54CA8B}" srcOrd="0" destOrd="0" presId="urn:microsoft.com/office/officeart/2005/8/layout/orgChart1"/>
    <dgm:cxn modelId="{DFF01394-F08B-49AB-AF5F-C73947F3E918}" type="presOf" srcId="{E2687921-2D4B-4DAE-84EF-95ABFE756C25}" destId="{45533BFC-60BA-4082-B08D-9886379CA9C5}" srcOrd="0" destOrd="0" presId="urn:microsoft.com/office/officeart/2005/8/layout/orgChart1"/>
    <dgm:cxn modelId="{D2BBD59D-B21F-4B20-8C13-B845327DD949}" srcId="{557D4F63-DEAE-4BA7-B841-32FFD43298DD}" destId="{A56F3D4D-46A5-4012-B474-77A7B8FDD701}" srcOrd="2" destOrd="0" parTransId="{DB636D67-FBE8-40E0-B479-07193337EBB4}" sibTransId="{A065D4BB-0286-41FE-9940-B1D8071566B4}"/>
    <dgm:cxn modelId="{B08B2D9E-5140-4931-8B49-4991F26A33A6}" srcId="{557D4F63-DEAE-4BA7-B841-32FFD43298DD}" destId="{E2687921-2D4B-4DAE-84EF-95ABFE756C25}" srcOrd="0" destOrd="0" parTransId="{031658DE-CEF1-4640-B262-A120B0E1DB57}" sibTransId="{213C511F-75FF-4BEB-B698-CA7966C00B8A}"/>
    <dgm:cxn modelId="{37C0359E-AC5A-44A5-ADEE-83B51BD4EDE2}" type="presOf" srcId="{821F82F3-5987-4F1D-8A4B-D9344E2AAD5A}" destId="{CCBEAE4D-9482-464A-B795-10CD32A78A64}" srcOrd="0" destOrd="0" presId="urn:microsoft.com/office/officeart/2005/8/layout/orgChart1"/>
    <dgm:cxn modelId="{EFAB00A1-5CA2-499F-AE6B-151DDE12738C}" type="presOf" srcId="{67372F26-DC40-4192-A9D1-628C1AEE527B}" destId="{18545F1A-AB04-4136-8E27-3F3ADC4CDB07}" srcOrd="0" destOrd="0" presId="urn:microsoft.com/office/officeart/2005/8/layout/orgChart1"/>
    <dgm:cxn modelId="{18A280A7-6CB3-4F29-9D5B-FDFA92147565}" type="presOf" srcId="{C47F1700-103B-41EC-B32D-B4E991198F52}" destId="{2E6E19F5-D205-43E7-8175-03988807CE1C}" srcOrd="1" destOrd="0" presId="urn:microsoft.com/office/officeart/2005/8/layout/orgChart1"/>
    <dgm:cxn modelId="{F459B0B4-2FB2-4C15-84E2-49B684E7CC68}" srcId="{8A0CF260-5B5C-4CF2-9E44-DC06CD74A9C7}" destId="{DF6750FD-6CCF-4F9C-861F-6E17B8017546}" srcOrd="1" destOrd="0" parTransId="{D65562D6-57C8-4CF2-BD58-245E4D1FEA08}" sibTransId="{81DE28AA-62BB-46E3-BF55-F1B9309A4D97}"/>
    <dgm:cxn modelId="{E77B01B7-B146-4E2F-825C-6D0BF47F23AC}" type="presOf" srcId="{E0E4BAF9-B19E-496A-8E94-0A721583D665}" destId="{99C6F8A7-2F80-4F6D-824C-2B5DE6121D10}" srcOrd="0" destOrd="0" presId="urn:microsoft.com/office/officeart/2005/8/layout/orgChart1"/>
    <dgm:cxn modelId="{268FBAB7-4749-4A36-A3B2-EBB528480A1E}" type="presOf" srcId="{A56F3D4D-46A5-4012-B474-77A7B8FDD701}" destId="{C554E0C7-0076-4D01-A8EE-A379C783523D}" srcOrd="0" destOrd="0" presId="urn:microsoft.com/office/officeart/2005/8/layout/orgChart1"/>
    <dgm:cxn modelId="{2389AABB-FDC3-4869-91BE-290CBB53A8C4}" type="presOf" srcId="{898075A0-6196-4F7D-AB5A-1402078EE16E}" destId="{F63428CB-654E-4ACE-BA81-4D73E1A17B37}" srcOrd="0" destOrd="0" presId="urn:microsoft.com/office/officeart/2005/8/layout/orgChart1"/>
    <dgm:cxn modelId="{1C0CB8C1-5AAB-4BAE-92E5-5277DFCD8569}" srcId="{C47F1700-103B-41EC-B32D-B4E991198F52}" destId="{1004287A-64BA-42B2-8ACD-6C302218C309}" srcOrd="0" destOrd="0" parTransId="{9AF5A03B-461F-4B21-BE3D-09F11A21BDCA}" sibTransId="{367E38F7-B3FB-481C-9609-3E446E483547}"/>
    <dgm:cxn modelId="{C829A8C3-DB94-441E-87D9-2A84ED3247D9}" type="presOf" srcId="{944A7732-CB2A-4490-A134-B7B980E20995}" destId="{D0FD6ECF-657F-4B93-ABF9-E983552AFC1A}" srcOrd="1" destOrd="0" presId="urn:microsoft.com/office/officeart/2005/8/layout/orgChart1"/>
    <dgm:cxn modelId="{17F7E8C3-FAD3-4AEC-AFF1-489FCB3F3C93}" type="presOf" srcId="{67372F26-DC40-4192-A9D1-628C1AEE527B}" destId="{2895C0CE-DBDA-42F7-91AF-36E98E131B73}" srcOrd="1" destOrd="0" presId="urn:microsoft.com/office/officeart/2005/8/layout/orgChart1"/>
    <dgm:cxn modelId="{2A0663C8-7EB9-4EF5-BBB7-720655D48A45}" type="presOf" srcId="{1FEC5E97-D1C4-4786-8497-97FFC09750E6}" destId="{D66325F5-28DA-44D3-97B3-56557A284AB2}" srcOrd="0" destOrd="0" presId="urn:microsoft.com/office/officeart/2005/8/layout/orgChart1"/>
    <dgm:cxn modelId="{0AE70CCD-5CCF-4CB8-B335-25EA15B71AF6}" type="presOf" srcId="{1004287A-64BA-42B2-8ACD-6C302218C309}" destId="{29281538-8D56-4839-A583-F26AF4901FE1}" srcOrd="0" destOrd="0" presId="urn:microsoft.com/office/officeart/2005/8/layout/orgChart1"/>
    <dgm:cxn modelId="{A6C9EDDB-0A9C-4D01-9C67-FB6257EB2D64}" type="presOf" srcId="{9AF5A03B-461F-4B21-BE3D-09F11A21BDCA}" destId="{3E9A53A3-2A76-4942-9809-3C097CC82E0E}" srcOrd="0" destOrd="0" presId="urn:microsoft.com/office/officeart/2005/8/layout/orgChart1"/>
    <dgm:cxn modelId="{564634E8-B7CE-4E83-B816-C13F144E7395}" type="presOf" srcId="{751C60A5-24F8-40E7-8686-77C85EF6EF95}" destId="{60ECC066-5590-47FC-ABA6-91AD974430E1}" srcOrd="0" destOrd="0" presId="urn:microsoft.com/office/officeart/2005/8/layout/orgChart1"/>
    <dgm:cxn modelId="{49ECBDEF-BB5F-4161-84AC-AB76340BE327}" type="presOf" srcId="{751C60A5-24F8-40E7-8686-77C85EF6EF95}" destId="{E70927D4-F4DC-4E4C-BF3C-B60ADC9109C0}" srcOrd="1" destOrd="0" presId="urn:microsoft.com/office/officeart/2005/8/layout/orgChart1"/>
    <dgm:cxn modelId="{921973F3-9565-49A5-852A-33A99C7DB69D}" type="presOf" srcId="{DF6750FD-6CCF-4F9C-861F-6E17B8017546}" destId="{A4BA4FA3-81CB-4915-B3A8-2F8042B2387C}" srcOrd="1" destOrd="0" presId="urn:microsoft.com/office/officeart/2005/8/layout/orgChart1"/>
    <dgm:cxn modelId="{4016CAFB-0E27-466E-AD1C-26F061B9D367}" type="presOf" srcId="{944A7732-CB2A-4490-A134-B7B980E20995}" destId="{AFA970E9-E4B9-4EED-A849-FA279D2F9434}" srcOrd="0" destOrd="0" presId="urn:microsoft.com/office/officeart/2005/8/layout/orgChart1"/>
    <dgm:cxn modelId="{3D152787-B5A6-46A4-88D2-6AE681A9AA23}" type="presParOf" srcId="{CCBEAE4D-9482-464A-B795-10CD32A78A64}" destId="{0094DB80-01DB-4466-B8BF-68A409239846}" srcOrd="0" destOrd="0" presId="urn:microsoft.com/office/officeart/2005/8/layout/orgChart1"/>
    <dgm:cxn modelId="{591BA72B-7434-4254-AF46-9ECC48A08DC0}" type="presParOf" srcId="{0094DB80-01DB-4466-B8BF-68A409239846}" destId="{B51FD428-3E6F-41A8-8609-B26F646DC771}" srcOrd="0" destOrd="0" presId="urn:microsoft.com/office/officeart/2005/8/layout/orgChart1"/>
    <dgm:cxn modelId="{150AB3EC-59B3-40F9-B444-07F7D19F3E7B}" type="presParOf" srcId="{B51FD428-3E6F-41A8-8609-B26F646DC771}" destId="{132AF4F2-A979-4D0E-814E-A9E596AF7403}" srcOrd="0" destOrd="0" presId="urn:microsoft.com/office/officeart/2005/8/layout/orgChart1"/>
    <dgm:cxn modelId="{24D2985D-4CA8-4535-B680-D8CB38455223}" type="presParOf" srcId="{B51FD428-3E6F-41A8-8609-B26F646DC771}" destId="{2E6E19F5-D205-43E7-8175-03988807CE1C}" srcOrd="1" destOrd="0" presId="urn:microsoft.com/office/officeart/2005/8/layout/orgChart1"/>
    <dgm:cxn modelId="{D3F22DED-2C1B-4764-B1BC-EBF98CD2907A}" type="presParOf" srcId="{0094DB80-01DB-4466-B8BF-68A409239846}" destId="{E9E443EA-6336-4CED-84D8-278314FB8609}" srcOrd="1" destOrd="0" presId="urn:microsoft.com/office/officeart/2005/8/layout/orgChart1"/>
    <dgm:cxn modelId="{D2EA59C2-9605-477B-A8B6-C9699031D470}" type="presParOf" srcId="{E9E443EA-6336-4CED-84D8-278314FB8609}" destId="{3E9A53A3-2A76-4942-9809-3C097CC82E0E}" srcOrd="0" destOrd="0" presId="urn:microsoft.com/office/officeart/2005/8/layout/orgChart1"/>
    <dgm:cxn modelId="{EB99AAB0-CFAA-42AB-BABE-4CD90C2A2E59}" type="presParOf" srcId="{E9E443EA-6336-4CED-84D8-278314FB8609}" destId="{46EFE887-22AE-41A1-B490-D14E0ADF306B}" srcOrd="1" destOrd="0" presId="urn:microsoft.com/office/officeart/2005/8/layout/orgChart1"/>
    <dgm:cxn modelId="{69749DF5-F632-4FB0-A70A-880FF244C4AF}" type="presParOf" srcId="{46EFE887-22AE-41A1-B490-D14E0ADF306B}" destId="{0F9C93C7-E764-48BB-9F58-7C2BFE243054}" srcOrd="0" destOrd="0" presId="urn:microsoft.com/office/officeart/2005/8/layout/orgChart1"/>
    <dgm:cxn modelId="{48097922-7811-4C22-9C31-737BD8F0B380}" type="presParOf" srcId="{0F9C93C7-E764-48BB-9F58-7C2BFE243054}" destId="{29281538-8D56-4839-A583-F26AF4901FE1}" srcOrd="0" destOrd="0" presId="urn:microsoft.com/office/officeart/2005/8/layout/orgChart1"/>
    <dgm:cxn modelId="{5BB1F7D3-61BC-4213-A6CD-9F42008B8618}" type="presParOf" srcId="{0F9C93C7-E764-48BB-9F58-7C2BFE243054}" destId="{5CFE523E-3D42-4BD2-975D-C7520E77686A}" srcOrd="1" destOrd="0" presId="urn:microsoft.com/office/officeart/2005/8/layout/orgChart1"/>
    <dgm:cxn modelId="{11F3CC58-39EB-4F8F-90A9-A43F214818B8}" type="presParOf" srcId="{46EFE887-22AE-41A1-B490-D14E0ADF306B}" destId="{A07C29A3-0210-495D-B2F7-6F35F9DB662E}" srcOrd="1" destOrd="0" presId="urn:microsoft.com/office/officeart/2005/8/layout/orgChart1"/>
    <dgm:cxn modelId="{F26FD4E7-A2BA-4E4A-93C7-AF5DEEFA581E}" type="presParOf" srcId="{46EFE887-22AE-41A1-B490-D14E0ADF306B}" destId="{D895979A-7C74-4DE4-9A4C-7E3B7A85F493}" srcOrd="2" destOrd="0" presId="urn:microsoft.com/office/officeart/2005/8/layout/orgChart1"/>
    <dgm:cxn modelId="{3C1E24CF-F73E-41DF-912F-2966DFD373DE}" type="presParOf" srcId="{E9E443EA-6336-4CED-84D8-278314FB8609}" destId="{99C6F8A7-2F80-4F6D-824C-2B5DE6121D10}" srcOrd="2" destOrd="0" presId="urn:microsoft.com/office/officeart/2005/8/layout/orgChart1"/>
    <dgm:cxn modelId="{1E582FD7-1200-4473-961E-787D6DED7530}" type="presParOf" srcId="{E9E443EA-6336-4CED-84D8-278314FB8609}" destId="{D3DDE218-4B28-4302-BFF8-2691FFA5BA91}" srcOrd="3" destOrd="0" presId="urn:microsoft.com/office/officeart/2005/8/layout/orgChart1"/>
    <dgm:cxn modelId="{6FA28D93-A9BE-4EC2-A649-F7D3247D2F42}" type="presParOf" srcId="{D3DDE218-4B28-4302-BFF8-2691FFA5BA91}" destId="{6CF8AA85-65D7-4EA0-AA30-DB8BF029D90D}" srcOrd="0" destOrd="0" presId="urn:microsoft.com/office/officeart/2005/8/layout/orgChart1"/>
    <dgm:cxn modelId="{8D0D1729-8987-4444-913D-96B7B5C56215}" type="presParOf" srcId="{6CF8AA85-65D7-4EA0-AA30-DB8BF029D90D}" destId="{AFA970E9-E4B9-4EED-A849-FA279D2F9434}" srcOrd="0" destOrd="0" presId="urn:microsoft.com/office/officeart/2005/8/layout/orgChart1"/>
    <dgm:cxn modelId="{3C667046-21C1-4860-9FC4-E50C2B08986A}" type="presParOf" srcId="{6CF8AA85-65D7-4EA0-AA30-DB8BF029D90D}" destId="{D0FD6ECF-657F-4B93-ABF9-E983552AFC1A}" srcOrd="1" destOrd="0" presId="urn:microsoft.com/office/officeart/2005/8/layout/orgChart1"/>
    <dgm:cxn modelId="{DE607F5D-6BAD-44FC-842A-A49694D19E81}" type="presParOf" srcId="{D3DDE218-4B28-4302-BFF8-2691FFA5BA91}" destId="{A2C34B3D-A3A8-47F3-953D-14C92906AAA5}" srcOrd="1" destOrd="0" presId="urn:microsoft.com/office/officeart/2005/8/layout/orgChart1"/>
    <dgm:cxn modelId="{2F9260BC-EE5B-49EC-907D-DE2C8FED8CA6}" type="presParOf" srcId="{D3DDE218-4B28-4302-BFF8-2691FFA5BA91}" destId="{22B00E1D-7093-463B-B3EE-E1FDF247D9E0}" srcOrd="2" destOrd="0" presId="urn:microsoft.com/office/officeart/2005/8/layout/orgChart1"/>
    <dgm:cxn modelId="{9513B1CE-79D2-4D4C-A9E3-CAB37C14C27D}" type="presParOf" srcId="{E9E443EA-6336-4CED-84D8-278314FB8609}" destId="{51F41AE1-D96C-4B4A-A9CF-7E20EF271B6F}" srcOrd="4" destOrd="0" presId="urn:microsoft.com/office/officeart/2005/8/layout/orgChart1"/>
    <dgm:cxn modelId="{217D8510-F314-4C16-B64B-9AAB210277B4}" type="presParOf" srcId="{E9E443EA-6336-4CED-84D8-278314FB8609}" destId="{6ADD2D66-3D9B-4F67-A542-97231DCD03E9}" srcOrd="5" destOrd="0" presId="urn:microsoft.com/office/officeart/2005/8/layout/orgChart1"/>
    <dgm:cxn modelId="{6F255C0E-40A4-40E6-8ECA-02138C247E83}" type="presParOf" srcId="{6ADD2D66-3D9B-4F67-A542-97231DCD03E9}" destId="{43856A3D-A251-478B-9701-E95BA787EF33}" srcOrd="0" destOrd="0" presId="urn:microsoft.com/office/officeart/2005/8/layout/orgChart1"/>
    <dgm:cxn modelId="{4CB7670C-E0EC-4CEF-B0E0-FB65AECA42B0}" type="presParOf" srcId="{43856A3D-A251-478B-9701-E95BA787EF33}" destId="{1E0C58F7-3620-4D35-BE2B-AD2A64F78D00}" srcOrd="0" destOrd="0" presId="urn:microsoft.com/office/officeart/2005/8/layout/orgChart1"/>
    <dgm:cxn modelId="{32732367-B13B-4BFF-AD8D-7B2DC10458D7}" type="presParOf" srcId="{43856A3D-A251-478B-9701-E95BA787EF33}" destId="{09D05B2C-7408-4F76-99EB-E8D11C0F27BF}" srcOrd="1" destOrd="0" presId="urn:microsoft.com/office/officeart/2005/8/layout/orgChart1"/>
    <dgm:cxn modelId="{385F642F-EEBE-4274-AEAE-22A09D19C166}" type="presParOf" srcId="{6ADD2D66-3D9B-4F67-A542-97231DCD03E9}" destId="{26B57D52-1FF2-42EE-AE80-3934D84F331D}" srcOrd="1" destOrd="0" presId="urn:microsoft.com/office/officeart/2005/8/layout/orgChart1"/>
    <dgm:cxn modelId="{A6644ABA-78D2-4E70-83E7-A7C5F9781106}" type="presParOf" srcId="{6ADD2D66-3D9B-4F67-A542-97231DCD03E9}" destId="{060A6E18-427F-458F-891B-63A35B055BDF}" srcOrd="2" destOrd="0" presId="urn:microsoft.com/office/officeart/2005/8/layout/orgChart1"/>
    <dgm:cxn modelId="{63C4B3EB-11FA-4418-B5E1-141B1E03B0BC}" type="presParOf" srcId="{E9E443EA-6336-4CED-84D8-278314FB8609}" destId="{A70FC2B6-2E6F-44AA-92A1-F7DD850CA8DF}" srcOrd="6" destOrd="0" presId="urn:microsoft.com/office/officeart/2005/8/layout/orgChart1"/>
    <dgm:cxn modelId="{7C97DD85-82F6-404F-8323-4B7A77D94668}" type="presParOf" srcId="{E9E443EA-6336-4CED-84D8-278314FB8609}" destId="{5C2E91C5-5101-4A3C-A80D-A415C9090992}" srcOrd="7" destOrd="0" presId="urn:microsoft.com/office/officeart/2005/8/layout/orgChart1"/>
    <dgm:cxn modelId="{C1F19A81-34D3-4DC9-9CB2-C224887E06FA}" type="presParOf" srcId="{5C2E91C5-5101-4A3C-A80D-A415C9090992}" destId="{B8667855-1CD1-4463-B5ED-18C8E0B1EF64}" srcOrd="0" destOrd="0" presId="urn:microsoft.com/office/officeart/2005/8/layout/orgChart1"/>
    <dgm:cxn modelId="{FC74C5CB-2A54-45EF-AD43-C1D2560124A7}" type="presParOf" srcId="{B8667855-1CD1-4463-B5ED-18C8E0B1EF64}" destId="{33A87013-91BE-4343-9676-3735C931A634}" srcOrd="0" destOrd="0" presId="urn:microsoft.com/office/officeart/2005/8/layout/orgChart1"/>
    <dgm:cxn modelId="{1E7E34C4-5D6A-4986-B6A0-A5D1060BDF33}" type="presParOf" srcId="{B8667855-1CD1-4463-B5ED-18C8E0B1EF64}" destId="{F629598A-FDE5-4203-A1D6-F3F2776BA5E4}" srcOrd="1" destOrd="0" presId="urn:microsoft.com/office/officeart/2005/8/layout/orgChart1"/>
    <dgm:cxn modelId="{BEDF5282-A940-40E6-BB95-2109AE32DC10}" type="presParOf" srcId="{5C2E91C5-5101-4A3C-A80D-A415C9090992}" destId="{ADCEBBC3-25C0-4AE0-B2CE-A6EBCF239AFA}" srcOrd="1" destOrd="0" presId="urn:microsoft.com/office/officeart/2005/8/layout/orgChart1"/>
    <dgm:cxn modelId="{C5ED0C04-2EE6-4ED5-BF50-D46291FF45C8}" type="presParOf" srcId="{ADCEBBC3-25C0-4AE0-B2CE-A6EBCF239AFA}" destId="{F63428CB-654E-4ACE-BA81-4D73E1A17B37}" srcOrd="0" destOrd="0" presId="urn:microsoft.com/office/officeart/2005/8/layout/orgChart1"/>
    <dgm:cxn modelId="{C52A32E3-C8D9-460B-A16A-F2F92E1B98A5}" type="presParOf" srcId="{ADCEBBC3-25C0-4AE0-B2CE-A6EBCF239AFA}" destId="{9AA9D341-C4FE-4AED-9935-B9B8DC9B8C2C}" srcOrd="1" destOrd="0" presId="urn:microsoft.com/office/officeart/2005/8/layout/orgChart1"/>
    <dgm:cxn modelId="{15A14739-C0AD-4449-BDF0-891E34BAB627}" type="presParOf" srcId="{9AA9D341-C4FE-4AED-9935-B9B8DC9B8C2C}" destId="{0EDF9967-17EF-489A-A301-3A96A61334EF}" srcOrd="0" destOrd="0" presId="urn:microsoft.com/office/officeart/2005/8/layout/orgChart1"/>
    <dgm:cxn modelId="{A476D00B-250A-46FD-AAEC-9EFF635CDE32}" type="presParOf" srcId="{0EDF9967-17EF-489A-A301-3A96A61334EF}" destId="{FDC53852-BA6D-425D-BFA7-EEFA79739BDA}" srcOrd="0" destOrd="0" presId="urn:microsoft.com/office/officeart/2005/8/layout/orgChart1"/>
    <dgm:cxn modelId="{8DF00367-5B10-41A7-9918-EB0C89C6127A}" type="presParOf" srcId="{0EDF9967-17EF-489A-A301-3A96A61334EF}" destId="{16C976BB-5D03-45EA-9D9D-4BB367703B6A}" srcOrd="1" destOrd="0" presId="urn:microsoft.com/office/officeart/2005/8/layout/orgChart1"/>
    <dgm:cxn modelId="{73AA4E54-9518-402A-B656-6195FCF5129C}" type="presParOf" srcId="{9AA9D341-C4FE-4AED-9935-B9B8DC9B8C2C}" destId="{348E41A3-A02B-423C-9FDB-646FADA4ECFF}" srcOrd="1" destOrd="0" presId="urn:microsoft.com/office/officeart/2005/8/layout/orgChart1"/>
    <dgm:cxn modelId="{A4350693-BF56-4E0B-8FCA-3877317DE48C}" type="presParOf" srcId="{9AA9D341-C4FE-4AED-9935-B9B8DC9B8C2C}" destId="{5A83EFB4-0989-47C3-AFDA-5AB68D529531}" srcOrd="2" destOrd="0" presId="urn:microsoft.com/office/officeart/2005/8/layout/orgChart1"/>
    <dgm:cxn modelId="{7DFB481A-7DE9-49CE-A987-AFA60407D597}" type="presParOf" srcId="{ADCEBBC3-25C0-4AE0-B2CE-A6EBCF239AFA}" destId="{4B1EBC9B-4B4E-4434-9BB5-85FE10D9F7C9}" srcOrd="2" destOrd="0" presId="urn:microsoft.com/office/officeart/2005/8/layout/orgChart1"/>
    <dgm:cxn modelId="{492E3735-9ECC-4DE2-A0D0-766FAF53849A}" type="presParOf" srcId="{ADCEBBC3-25C0-4AE0-B2CE-A6EBCF239AFA}" destId="{291589E6-3F57-4449-A0A2-54C95F44CC61}" srcOrd="3" destOrd="0" presId="urn:microsoft.com/office/officeart/2005/8/layout/orgChart1"/>
    <dgm:cxn modelId="{B91C9829-55D6-461A-A7D0-5F68FB510763}" type="presParOf" srcId="{291589E6-3F57-4449-A0A2-54C95F44CC61}" destId="{EA817AF1-8F91-4EFA-8B42-10C392A0E76B}" srcOrd="0" destOrd="0" presId="urn:microsoft.com/office/officeart/2005/8/layout/orgChart1"/>
    <dgm:cxn modelId="{50941697-8AF5-4E5C-8565-F78008341D65}" type="presParOf" srcId="{EA817AF1-8F91-4EFA-8B42-10C392A0E76B}" destId="{18545F1A-AB04-4136-8E27-3F3ADC4CDB07}" srcOrd="0" destOrd="0" presId="urn:microsoft.com/office/officeart/2005/8/layout/orgChart1"/>
    <dgm:cxn modelId="{BEC5B606-694C-4FDF-8DB5-02D3AF234238}" type="presParOf" srcId="{EA817AF1-8F91-4EFA-8B42-10C392A0E76B}" destId="{2895C0CE-DBDA-42F7-91AF-36E98E131B73}" srcOrd="1" destOrd="0" presId="urn:microsoft.com/office/officeart/2005/8/layout/orgChart1"/>
    <dgm:cxn modelId="{0DBC9318-AA1A-4FED-B3EA-1CDFCDBB0F0C}" type="presParOf" srcId="{291589E6-3F57-4449-A0A2-54C95F44CC61}" destId="{5481FEC0-9C7E-42A2-A109-6F1E5F616A67}" srcOrd="1" destOrd="0" presId="urn:microsoft.com/office/officeart/2005/8/layout/orgChart1"/>
    <dgm:cxn modelId="{A5D96D98-DFAE-4B1B-AB5E-BAB162ADDEF9}" type="presParOf" srcId="{291589E6-3F57-4449-A0A2-54C95F44CC61}" destId="{5128703A-C005-4EA6-81E9-8F436F436E94}" srcOrd="2" destOrd="0" presId="urn:microsoft.com/office/officeart/2005/8/layout/orgChart1"/>
    <dgm:cxn modelId="{0D377104-C4CC-4495-9A51-A9E9C39F5CF1}" type="presParOf" srcId="{5C2E91C5-5101-4A3C-A80D-A415C9090992}" destId="{E53E5917-B928-4415-9EC2-8A007B21A199}" srcOrd="2" destOrd="0" presId="urn:microsoft.com/office/officeart/2005/8/layout/orgChart1"/>
    <dgm:cxn modelId="{C991E8D2-88FB-4BFB-8936-AB9590CD92FD}" type="presParOf" srcId="{0094DB80-01DB-4466-B8BF-68A409239846}" destId="{957778CA-042A-448F-934E-1D49EDCABE13}" srcOrd="2" destOrd="0" presId="urn:microsoft.com/office/officeart/2005/8/layout/orgChart1"/>
    <dgm:cxn modelId="{81390EDF-655D-4051-AC19-08472E8F093C}" type="presParOf" srcId="{CCBEAE4D-9482-464A-B795-10CD32A78A64}" destId="{33C0154B-7802-49A3-9B49-FF276DF2935B}" srcOrd="1" destOrd="0" presId="urn:microsoft.com/office/officeart/2005/8/layout/orgChart1"/>
    <dgm:cxn modelId="{E97E5CB3-56AE-4AF7-8D55-DA564F99FB1D}" type="presParOf" srcId="{33C0154B-7802-49A3-9B49-FF276DF2935B}" destId="{4D8B7208-73D3-48BE-BF9E-0AEE1DA103E5}" srcOrd="0" destOrd="0" presId="urn:microsoft.com/office/officeart/2005/8/layout/orgChart1"/>
    <dgm:cxn modelId="{A8789200-E88B-4545-9F35-32DA23F6F2D9}" type="presParOf" srcId="{4D8B7208-73D3-48BE-BF9E-0AEE1DA103E5}" destId="{1A4E7EEA-E9FB-4048-AFD0-F308A29F98DA}" srcOrd="0" destOrd="0" presId="urn:microsoft.com/office/officeart/2005/8/layout/orgChart1"/>
    <dgm:cxn modelId="{0EED44B6-4B92-45E8-8229-12B147BEAD3D}" type="presParOf" srcId="{4D8B7208-73D3-48BE-BF9E-0AEE1DA103E5}" destId="{A25D9A59-2280-428F-B9CA-999E1B564E0E}" srcOrd="1" destOrd="0" presId="urn:microsoft.com/office/officeart/2005/8/layout/orgChart1"/>
    <dgm:cxn modelId="{3D0F6C33-2346-4A93-AE32-CC87D049B8B2}" type="presParOf" srcId="{33C0154B-7802-49A3-9B49-FF276DF2935B}" destId="{40F68A0C-C575-4541-8671-3DD2FD44B8AA}" srcOrd="1" destOrd="0" presId="urn:microsoft.com/office/officeart/2005/8/layout/orgChart1"/>
    <dgm:cxn modelId="{60A7A282-0FAD-4AAE-8504-D2C2DB570ED4}" type="presParOf" srcId="{40F68A0C-C575-4541-8671-3DD2FD44B8AA}" destId="{645EFE18-1360-4232-B31A-5628112A0A39}" srcOrd="0" destOrd="0" presId="urn:microsoft.com/office/officeart/2005/8/layout/orgChart1"/>
    <dgm:cxn modelId="{A79E910D-360E-48A9-A1E7-891DC1D0513A}" type="presParOf" srcId="{40F68A0C-C575-4541-8671-3DD2FD44B8AA}" destId="{CB506E26-6BA2-4DBD-83D8-E14D0E15CDD6}" srcOrd="1" destOrd="0" presId="urn:microsoft.com/office/officeart/2005/8/layout/orgChart1"/>
    <dgm:cxn modelId="{595562F9-C827-44B6-B7C0-94298F37BCAA}" type="presParOf" srcId="{CB506E26-6BA2-4DBD-83D8-E14D0E15CDD6}" destId="{BDD93860-2F9C-4E9F-99BB-ABDBE57CF471}" srcOrd="0" destOrd="0" presId="urn:microsoft.com/office/officeart/2005/8/layout/orgChart1"/>
    <dgm:cxn modelId="{AAD0E28F-8FEE-44A5-ADB1-85E3F52BCAC3}" type="presParOf" srcId="{BDD93860-2F9C-4E9F-99BB-ABDBE57CF471}" destId="{45533BFC-60BA-4082-B08D-9886379CA9C5}" srcOrd="0" destOrd="0" presId="urn:microsoft.com/office/officeart/2005/8/layout/orgChart1"/>
    <dgm:cxn modelId="{37873136-F9A0-47DD-8356-C1310BDB8A2D}" type="presParOf" srcId="{BDD93860-2F9C-4E9F-99BB-ABDBE57CF471}" destId="{7581065C-F74E-427E-9B9A-BC97A7EEC0BB}" srcOrd="1" destOrd="0" presId="urn:microsoft.com/office/officeart/2005/8/layout/orgChart1"/>
    <dgm:cxn modelId="{6C2795F7-8FFA-42F8-B294-F2841F29F94D}" type="presParOf" srcId="{CB506E26-6BA2-4DBD-83D8-E14D0E15CDD6}" destId="{D007078D-76E2-4B3D-BF21-398D18EA3523}" srcOrd="1" destOrd="0" presId="urn:microsoft.com/office/officeart/2005/8/layout/orgChart1"/>
    <dgm:cxn modelId="{2B1E402A-7FCC-4841-AC9C-C4E772FD5DA7}" type="presParOf" srcId="{CB506E26-6BA2-4DBD-83D8-E14D0E15CDD6}" destId="{347D6F8D-FA3C-4EF5-8ABA-B66C3384C539}" srcOrd="2" destOrd="0" presId="urn:microsoft.com/office/officeart/2005/8/layout/orgChart1"/>
    <dgm:cxn modelId="{11A07D4F-9C95-4C69-9EFA-3D76289AC2D8}" type="presParOf" srcId="{40F68A0C-C575-4541-8671-3DD2FD44B8AA}" destId="{60445D60-511E-4FFD-B993-72D22E54CA8B}" srcOrd="2" destOrd="0" presId="urn:microsoft.com/office/officeart/2005/8/layout/orgChart1"/>
    <dgm:cxn modelId="{57179930-2F3F-4DD8-B3F8-E5C14C11E4C7}" type="presParOf" srcId="{40F68A0C-C575-4541-8671-3DD2FD44B8AA}" destId="{DA6595D5-466D-4CCE-9020-6D02E28A6895}" srcOrd="3" destOrd="0" presId="urn:microsoft.com/office/officeart/2005/8/layout/orgChart1"/>
    <dgm:cxn modelId="{7E2D8823-E2E7-49B1-8ABB-1A2006B813E1}" type="presParOf" srcId="{DA6595D5-466D-4CCE-9020-6D02E28A6895}" destId="{7E94D96B-B172-4E2E-A2CD-3799066EF1CC}" srcOrd="0" destOrd="0" presId="urn:microsoft.com/office/officeart/2005/8/layout/orgChart1"/>
    <dgm:cxn modelId="{8B0C80BA-99B5-4E98-A75F-DF01E0238495}" type="presParOf" srcId="{7E94D96B-B172-4E2E-A2CD-3799066EF1CC}" destId="{EFFAAC25-1FE1-4914-BE86-F17B4486808B}" srcOrd="0" destOrd="0" presId="urn:microsoft.com/office/officeart/2005/8/layout/orgChart1"/>
    <dgm:cxn modelId="{BE34A183-53E2-47EA-ADAB-E4ABE399F781}" type="presParOf" srcId="{7E94D96B-B172-4E2E-A2CD-3799066EF1CC}" destId="{09C12428-C720-4C00-9FD0-5A18A1D294DD}" srcOrd="1" destOrd="0" presId="urn:microsoft.com/office/officeart/2005/8/layout/orgChart1"/>
    <dgm:cxn modelId="{2DC71DBC-84DB-44D1-AF60-49CBF0EC8F67}" type="presParOf" srcId="{DA6595D5-466D-4CCE-9020-6D02E28A6895}" destId="{524DF3E0-4E5A-4582-B31B-738A19E68C28}" srcOrd="1" destOrd="0" presId="urn:microsoft.com/office/officeart/2005/8/layout/orgChart1"/>
    <dgm:cxn modelId="{086AC1CD-9254-47BE-B448-B52C4DEB22BA}" type="presParOf" srcId="{DA6595D5-466D-4CCE-9020-6D02E28A6895}" destId="{F47910C7-F28F-410E-A009-ECC740DB31D8}" srcOrd="2" destOrd="0" presId="urn:microsoft.com/office/officeart/2005/8/layout/orgChart1"/>
    <dgm:cxn modelId="{B088395D-437C-4844-B1F9-B33047DEBBA5}" type="presParOf" srcId="{40F68A0C-C575-4541-8671-3DD2FD44B8AA}" destId="{D6C0D719-A4C1-40DF-B5C1-9F9EA0D6543D}" srcOrd="4" destOrd="0" presId="urn:microsoft.com/office/officeart/2005/8/layout/orgChart1"/>
    <dgm:cxn modelId="{D5E8159C-D6A4-4495-8E87-BAD1A3E845B2}" type="presParOf" srcId="{40F68A0C-C575-4541-8671-3DD2FD44B8AA}" destId="{437D0208-8474-43EA-AF9D-49421A1ED57A}" srcOrd="5" destOrd="0" presId="urn:microsoft.com/office/officeart/2005/8/layout/orgChart1"/>
    <dgm:cxn modelId="{90F42CA5-B841-43F9-BECC-249D41888090}" type="presParOf" srcId="{437D0208-8474-43EA-AF9D-49421A1ED57A}" destId="{E7093D1A-D9D3-4209-9CD1-D84A680FF612}" srcOrd="0" destOrd="0" presId="urn:microsoft.com/office/officeart/2005/8/layout/orgChart1"/>
    <dgm:cxn modelId="{B3CD883B-9BD7-4411-AF01-3BCD296080AE}" type="presParOf" srcId="{E7093D1A-D9D3-4209-9CD1-D84A680FF612}" destId="{C554E0C7-0076-4D01-A8EE-A379C783523D}" srcOrd="0" destOrd="0" presId="urn:microsoft.com/office/officeart/2005/8/layout/orgChart1"/>
    <dgm:cxn modelId="{DCA97289-D0C9-416F-BA07-1CE78C84C11F}" type="presParOf" srcId="{E7093D1A-D9D3-4209-9CD1-D84A680FF612}" destId="{C0BD06AD-486A-4FB4-96F7-53F60F51B4A6}" srcOrd="1" destOrd="0" presId="urn:microsoft.com/office/officeart/2005/8/layout/orgChart1"/>
    <dgm:cxn modelId="{1E3DF422-0A12-45E5-AB95-C5B44345EA3F}" type="presParOf" srcId="{437D0208-8474-43EA-AF9D-49421A1ED57A}" destId="{568FC567-1B99-41DC-B72B-FFBEE1603725}" srcOrd="1" destOrd="0" presId="urn:microsoft.com/office/officeart/2005/8/layout/orgChart1"/>
    <dgm:cxn modelId="{55B3F0C4-22C6-4FDD-8027-02F202F7F643}" type="presParOf" srcId="{437D0208-8474-43EA-AF9D-49421A1ED57A}" destId="{48368FE2-D30B-4A74-9901-0C7D2F49B40A}" srcOrd="2" destOrd="0" presId="urn:microsoft.com/office/officeart/2005/8/layout/orgChart1"/>
    <dgm:cxn modelId="{DF152F50-651E-471F-ACB5-3B9E60A14B1B}" type="presParOf" srcId="{33C0154B-7802-49A3-9B49-FF276DF2935B}" destId="{63228838-DFBE-4805-8A65-86C4A3F5CCE7}" srcOrd="2" destOrd="0" presId="urn:microsoft.com/office/officeart/2005/8/layout/orgChart1"/>
    <dgm:cxn modelId="{45D91B61-55D4-4E1D-9A40-96EE67388618}" type="presParOf" srcId="{CCBEAE4D-9482-464A-B795-10CD32A78A64}" destId="{CFFFACED-829D-4DB2-8017-7C6B90641AC7}" srcOrd="2" destOrd="0" presId="urn:microsoft.com/office/officeart/2005/8/layout/orgChart1"/>
    <dgm:cxn modelId="{B1E72606-514A-4DFF-BC94-64603AF7B880}" type="presParOf" srcId="{CFFFACED-829D-4DB2-8017-7C6B90641AC7}" destId="{EC1261B6-0D42-4200-B47E-162BB219F363}" srcOrd="0" destOrd="0" presId="urn:microsoft.com/office/officeart/2005/8/layout/orgChart1"/>
    <dgm:cxn modelId="{DF61851A-7AD0-4D61-9F14-DE266CC8106B}" type="presParOf" srcId="{EC1261B6-0D42-4200-B47E-162BB219F363}" destId="{77199257-A219-4A19-9C39-D26BDA7BBC51}" srcOrd="0" destOrd="0" presId="urn:microsoft.com/office/officeart/2005/8/layout/orgChart1"/>
    <dgm:cxn modelId="{D86D4DC7-1603-4D90-AB68-52AD763CBBCE}" type="presParOf" srcId="{EC1261B6-0D42-4200-B47E-162BB219F363}" destId="{CA7E4185-DF78-4147-A29C-4235315C3ECF}" srcOrd="1" destOrd="0" presId="urn:microsoft.com/office/officeart/2005/8/layout/orgChart1"/>
    <dgm:cxn modelId="{62A95B33-D1EC-40F0-8427-C9B9133504F8}" type="presParOf" srcId="{CFFFACED-829D-4DB2-8017-7C6B90641AC7}" destId="{8190FF1A-046D-47E2-897E-8196155E80DE}" srcOrd="1" destOrd="0" presId="urn:microsoft.com/office/officeart/2005/8/layout/orgChart1"/>
    <dgm:cxn modelId="{A0E011D2-0AE6-4682-B6EC-B24627E4B070}" type="presParOf" srcId="{8190FF1A-046D-47E2-897E-8196155E80DE}" destId="{08154466-B874-44C6-9DBB-7DFE9019E2C7}" srcOrd="0" destOrd="0" presId="urn:microsoft.com/office/officeart/2005/8/layout/orgChart1"/>
    <dgm:cxn modelId="{6AD313D0-5486-454A-AE44-5B46877999CD}" type="presParOf" srcId="{8190FF1A-046D-47E2-897E-8196155E80DE}" destId="{67631B38-827F-4B5E-BACA-09EAA8CB2743}" srcOrd="1" destOrd="0" presId="urn:microsoft.com/office/officeart/2005/8/layout/orgChart1"/>
    <dgm:cxn modelId="{941894E4-A309-4E96-9F3A-7D398BEAF44B}" type="presParOf" srcId="{67631B38-827F-4B5E-BACA-09EAA8CB2743}" destId="{A997B5D5-7F08-4978-950A-98427B3E177D}" srcOrd="0" destOrd="0" presId="urn:microsoft.com/office/officeart/2005/8/layout/orgChart1"/>
    <dgm:cxn modelId="{ECAEF9AD-8225-4A86-A0C2-2590AC421DE4}" type="presParOf" srcId="{A997B5D5-7F08-4978-950A-98427B3E177D}" destId="{60ECC066-5590-47FC-ABA6-91AD974430E1}" srcOrd="0" destOrd="0" presId="urn:microsoft.com/office/officeart/2005/8/layout/orgChart1"/>
    <dgm:cxn modelId="{262F2C39-E47E-4ABC-9ACE-A3BDBE7112DA}" type="presParOf" srcId="{A997B5D5-7F08-4978-950A-98427B3E177D}" destId="{E70927D4-F4DC-4E4C-BF3C-B60ADC9109C0}" srcOrd="1" destOrd="0" presId="urn:microsoft.com/office/officeart/2005/8/layout/orgChart1"/>
    <dgm:cxn modelId="{8945E798-5908-42D7-BCA9-3926394CA677}" type="presParOf" srcId="{67631B38-827F-4B5E-BACA-09EAA8CB2743}" destId="{8EE0CCDC-5256-4E64-9566-9E0849FF60E5}" srcOrd="1" destOrd="0" presId="urn:microsoft.com/office/officeart/2005/8/layout/orgChart1"/>
    <dgm:cxn modelId="{0ED66802-82C9-48AD-85EA-EDD42EF18102}" type="presParOf" srcId="{67631B38-827F-4B5E-BACA-09EAA8CB2743}" destId="{4461F365-3E40-4F7B-AF6B-E5599DE4F8FE}" srcOrd="2" destOrd="0" presId="urn:microsoft.com/office/officeart/2005/8/layout/orgChart1"/>
    <dgm:cxn modelId="{2A4FADAF-5525-40A8-B4AF-B2600C0B80C6}" type="presParOf" srcId="{8190FF1A-046D-47E2-897E-8196155E80DE}" destId="{BBFDC472-9A2B-43C9-B871-361E6C815CC3}" srcOrd="2" destOrd="0" presId="urn:microsoft.com/office/officeart/2005/8/layout/orgChart1"/>
    <dgm:cxn modelId="{D4FCDA8F-9E59-4AAB-A9B5-5EE56AA51E9E}" type="presParOf" srcId="{8190FF1A-046D-47E2-897E-8196155E80DE}" destId="{0790B6BD-BCC5-4E58-9668-550EA2AB8F7E}" srcOrd="3" destOrd="0" presId="urn:microsoft.com/office/officeart/2005/8/layout/orgChart1"/>
    <dgm:cxn modelId="{422A2C88-4E0C-41A2-8968-758B515C61D6}" type="presParOf" srcId="{0790B6BD-BCC5-4E58-9668-550EA2AB8F7E}" destId="{98B6BB4B-05EA-4DC4-A8A5-D603BBD354AE}" srcOrd="0" destOrd="0" presId="urn:microsoft.com/office/officeart/2005/8/layout/orgChart1"/>
    <dgm:cxn modelId="{BD205E34-5A6E-4CEE-B725-7D9B4CF355B1}" type="presParOf" srcId="{98B6BB4B-05EA-4DC4-A8A5-D603BBD354AE}" destId="{52EE90D2-953A-4F56-961A-526B01626811}" srcOrd="0" destOrd="0" presId="urn:microsoft.com/office/officeart/2005/8/layout/orgChart1"/>
    <dgm:cxn modelId="{43E3454D-50CC-4DBA-87B8-E61374C4A4A9}" type="presParOf" srcId="{98B6BB4B-05EA-4DC4-A8A5-D603BBD354AE}" destId="{A4BA4FA3-81CB-4915-B3A8-2F8042B2387C}" srcOrd="1" destOrd="0" presId="urn:microsoft.com/office/officeart/2005/8/layout/orgChart1"/>
    <dgm:cxn modelId="{91882DDD-B54B-4A80-BE8F-8F604EC95C2F}" type="presParOf" srcId="{0790B6BD-BCC5-4E58-9668-550EA2AB8F7E}" destId="{38EDC392-CE5C-4B2B-B8A7-9B78AE96C198}" srcOrd="1" destOrd="0" presId="urn:microsoft.com/office/officeart/2005/8/layout/orgChart1"/>
    <dgm:cxn modelId="{B10B330C-34E3-4377-87D6-2A0128238721}" type="presParOf" srcId="{0790B6BD-BCC5-4E58-9668-550EA2AB8F7E}" destId="{673910E1-8385-48E0-96FC-1C6F9A1401BB}" srcOrd="2" destOrd="0" presId="urn:microsoft.com/office/officeart/2005/8/layout/orgChart1"/>
    <dgm:cxn modelId="{E0F56856-B0F4-4EF2-BF3D-46A1B4C4EA14}" type="presParOf" srcId="{8190FF1A-046D-47E2-897E-8196155E80DE}" destId="{4416D7EB-8772-4CBF-8E4A-CB8F499C31EA}" srcOrd="4" destOrd="0" presId="urn:microsoft.com/office/officeart/2005/8/layout/orgChart1"/>
    <dgm:cxn modelId="{D60CBFDF-BA25-4C7F-B02B-37E2DBA12CD8}" type="presParOf" srcId="{8190FF1A-046D-47E2-897E-8196155E80DE}" destId="{1F058F3A-7768-404D-9DB5-72ABCC39B10B}" srcOrd="5" destOrd="0" presId="urn:microsoft.com/office/officeart/2005/8/layout/orgChart1"/>
    <dgm:cxn modelId="{293A361F-857F-420F-800D-2ECA5E8A2BFA}" type="presParOf" srcId="{1F058F3A-7768-404D-9DB5-72ABCC39B10B}" destId="{6F282994-A262-48D6-ACC0-2FCF8AA2A572}" srcOrd="0" destOrd="0" presId="urn:microsoft.com/office/officeart/2005/8/layout/orgChart1"/>
    <dgm:cxn modelId="{28DF83C3-1D8D-492A-99E6-77D423BEF0E9}" type="presParOf" srcId="{6F282994-A262-48D6-ACC0-2FCF8AA2A572}" destId="{D66325F5-28DA-44D3-97B3-56557A284AB2}" srcOrd="0" destOrd="0" presId="urn:microsoft.com/office/officeart/2005/8/layout/orgChart1"/>
    <dgm:cxn modelId="{1C37CC7D-D1A7-4911-BB31-E1E3EDFD4F2B}" type="presParOf" srcId="{6F282994-A262-48D6-ACC0-2FCF8AA2A572}" destId="{AF0E9923-F4E8-437B-A023-6C5D21CE01C7}" srcOrd="1" destOrd="0" presId="urn:microsoft.com/office/officeart/2005/8/layout/orgChart1"/>
    <dgm:cxn modelId="{0517F173-4CD9-4E02-BE9C-8F8172AE8163}" type="presParOf" srcId="{1F058F3A-7768-404D-9DB5-72ABCC39B10B}" destId="{4F273BE3-597E-4750-9523-CA560E8D0A54}" srcOrd="1" destOrd="0" presId="urn:microsoft.com/office/officeart/2005/8/layout/orgChart1"/>
    <dgm:cxn modelId="{20E363C6-E1D7-460B-960B-01FC6A708389}" type="presParOf" srcId="{1F058F3A-7768-404D-9DB5-72ABCC39B10B}" destId="{860F81B2-C573-4417-B420-A70AD7FC8A7B}" srcOrd="2" destOrd="0" presId="urn:microsoft.com/office/officeart/2005/8/layout/orgChart1"/>
    <dgm:cxn modelId="{9A9B13CD-3690-411F-AF16-03A974BE4D06}" type="presParOf" srcId="{CFFFACED-829D-4DB2-8017-7C6B90641AC7}" destId="{6D87BC86-F804-4640-BE32-A7D57870E6A3}"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DE2E5-B426-48FE-B7AF-DAA64948308B}">
      <dsp:nvSpPr>
        <dsp:cNvPr id="0" name=""/>
        <dsp:cNvSpPr/>
      </dsp:nvSpPr>
      <dsp:spPr>
        <a:xfrm>
          <a:off x="0" y="2063203"/>
          <a:ext cx="11745798"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4DAC5C6B-ABD2-42AD-9A72-4BFA439061C5}">
      <dsp:nvSpPr>
        <dsp:cNvPr id="0" name=""/>
        <dsp:cNvSpPr/>
      </dsp:nvSpPr>
      <dsp:spPr>
        <a:xfrm rot="8100000">
          <a:off x="525297" y="479972"/>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FD37B0-F01B-4D44-8CF8-218202E0D1E8}">
      <dsp:nvSpPr>
        <dsp:cNvPr id="0" name=""/>
        <dsp:cNvSpPr/>
      </dsp:nvSpPr>
      <dsp:spPr>
        <a:xfrm>
          <a:off x="558011" y="512686"/>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4B58DA4-2829-48E9-87D6-EF70B809CD8A}">
      <dsp:nvSpPr>
        <dsp:cNvPr id="0" name=""/>
        <dsp:cNvSpPr/>
      </dsp:nvSpPr>
      <dsp:spPr>
        <a:xfrm>
          <a:off x="896385" y="841786"/>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err="1"/>
            <a:t>CloudDB</a:t>
          </a:r>
          <a:endParaRPr lang="en-US" sz="1200" kern="1200"/>
        </a:p>
        <a:p>
          <a:pPr marL="0" lvl="0" indent="0" algn="l" defTabSz="533400">
            <a:lnSpc>
              <a:spcPct val="90000"/>
            </a:lnSpc>
            <a:spcBef>
              <a:spcPct val="0"/>
            </a:spcBef>
            <a:spcAft>
              <a:spcPct val="35000"/>
            </a:spcAft>
            <a:buNone/>
          </a:pPr>
          <a:r>
            <a:rPr lang="en-US" sz="1200" kern="1200" err="1"/>
            <a:t>RedDog</a:t>
          </a:r>
          <a:endParaRPr lang="en-US" sz="1200" kern="1200"/>
        </a:p>
      </dsp:txBody>
      <dsp:txXfrm>
        <a:off x="896385" y="841786"/>
        <a:ext cx="1724351" cy="1221416"/>
      </dsp:txXfrm>
    </dsp:sp>
    <dsp:sp modelId="{CB2CFD90-D3B6-4E12-8EDF-2099CE76871D}">
      <dsp:nvSpPr>
        <dsp:cNvPr id="0" name=""/>
        <dsp:cNvSpPr/>
      </dsp:nvSpPr>
      <dsp:spPr>
        <a:xfrm>
          <a:off x="896385" y="412640"/>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2006</a:t>
          </a:r>
        </a:p>
      </dsp:txBody>
      <dsp:txXfrm>
        <a:off x="896385" y="412640"/>
        <a:ext cx="1724351" cy="429146"/>
      </dsp:txXfrm>
    </dsp:sp>
    <dsp:sp modelId="{BE0BF8CC-38A1-4B01-9752-24691B06D1BD}">
      <dsp:nvSpPr>
        <dsp:cNvPr id="0" name=""/>
        <dsp:cNvSpPr/>
      </dsp:nvSpPr>
      <dsp:spPr>
        <a:xfrm>
          <a:off x="672490"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9CF18BD-C653-4760-9527-952FD3B60B7D}">
      <dsp:nvSpPr>
        <dsp:cNvPr id="0" name=""/>
        <dsp:cNvSpPr/>
      </dsp:nvSpPr>
      <dsp:spPr>
        <a:xfrm>
          <a:off x="641352"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C2579D0-3651-4E01-897D-55711A962527}">
      <dsp:nvSpPr>
        <dsp:cNvPr id="0" name=""/>
        <dsp:cNvSpPr/>
      </dsp:nvSpPr>
      <dsp:spPr>
        <a:xfrm rot="18900000">
          <a:off x="1129378" y="3351951"/>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2EA3B33-2EB4-405C-8052-10B3DD9273E2}">
      <dsp:nvSpPr>
        <dsp:cNvPr id="0" name=""/>
        <dsp:cNvSpPr/>
      </dsp:nvSpPr>
      <dsp:spPr>
        <a:xfrm>
          <a:off x="1162093" y="3384665"/>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DF7C214-567B-4CA0-8E05-C70120EBAA36}">
      <dsp:nvSpPr>
        <dsp:cNvPr id="0" name=""/>
        <dsp:cNvSpPr/>
      </dsp:nvSpPr>
      <dsp:spPr>
        <a:xfrm>
          <a:off x="1484850" y="2063203"/>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Data Services announced</a:t>
          </a:r>
        </a:p>
      </dsp:txBody>
      <dsp:txXfrm>
        <a:off x="1484850" y="2063203"/>
        <a:ext cx="1724351" cy="1221416"/>
      </dsp:txXfrm>
    </dsp:sp>
    <dsp:sp modelId="{48B40D64-EA99-4B20-B620-BDEEAA6834AA}">
      <dsp:nvSpPr>
        <dsp:cNvPr id="0" name=""/>
        <dsp:cNvSpPr/>
      </dsp:nvSpPr>
      <dsp:spPr>
        <a:xfrm>
          <a:off x="1484850" y="3284619"/>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2008</a:t>
          </a:r>
        </a:p>
      </dsp:txBody>
      <dsp:txXfrm>
        <a:off x="1484850" y="3284619"/>
        <a:ext cx="1724351" cy="429146"/>
      </dsp:txXfrm>
    </dsp:sp>
    <dsp:sp modelId="{F8953688-8D81-4BD0-A4E8-A4763BC5239C}">
      <dsp:nvSpPr>
        <dsp:cNvPr id="0" name=""/>
        <dsp:cNvSpPr/>
      </dsp:nvSpPr>
      <dsp:spPr>
        <a:xfrm>
          <a:off x="1276620"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543A269-1329-409E-9909-058A6F634ED0}">
      <dsp:nvSpPr>
        <dsp:cNvPr id="0" name=""/>
        <dsp:cNvSpPr/>
      </dsp:nvSpPr>
      <dsp:spPr>
        <a:xfrm>
          <a:off x="1245481"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9DD593-B36D-4A82-9CA5-7EB0BF33F2CF}">
      <dsp:nvSpPr>
        <dsp:cNvPr id="0" name=""/>
        <dsp:cNvSpPr/>
      </dsp:nvSpPr>
      <dsp:spPr>
        <a:xfrm rot="8100000">
          <a:off x="2196265" y="479972"/>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F1D37F-E363-4EDE-BB62-3D33AEE4F697}">
      <dsp:nvSpPr>
        <dsp:cNvPr id="0" name=""/>
        <dsp:cNvSpPr/>
      </dsp:nvSpPr>
      <dsp:spPr>
        <a:xfrm>
          <a:off x="2228979" y="512686"/>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79D0623-4A0F-4113-B221-A03DD8A63E74}">
      <dsp:nvSpPr>
        <dsp:cNvPr id="0" name=""/>
        <dsp:cNvSpPr/>
      </dsp:nvSpPr>
      <dsp:spPr>
        <a:xfrm>
          <a:off x="2551737" y="841786"/>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and SQL Azure launch</a:t>
          </a:r>
        </a:p>
      </dsp:txBody>
      <dsp:txXfrm>
        <a:off x="2551737" y="841786"/>
        <a:ext cx="1724351" cy="1221416"/>
      </dsp:txXfrm>
    </dsp:sp>
    <dsp:sp modelId="{4834ED91-36CE-447C-B8D4-984AC9474013}">
      <dsp:nvSpPr>
        <dsp:cNvPr id="0" name=""/>
        <dsp:cNvSpPr/>
      </dsp:nvSpPr>
      <dsp:spPr>
        <a:xfrm>
          <a:off x="2551737" y="412640"/>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2010</a:t>
          </a:r>
        </a:p>
      </dsp:txBody>
      <dsp:txXfrm>
        <a:off x="2551737" y="412640"/>
        <a:ext cx="1724351" cy="429146"/>
      </dsp:txXfrm>
    </dsp:sp>
    <dsp:sp modelId="{974A0F23-9B70-46E2-9BEA-A161DEEB3084}">
      <dsp:nvSpPr>
        <dsp:cNvPr id="0" name=""/>
        <dsp:cNvSpPr/>
      </dsp:nvSpPr>
      <dsp:spPr>
        <a:xfrm>
          <a:off x="2343506"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E7FCD4B-245F-4841-A130-F437A082A43D}">
      <dsp:nvSpPr>
        <dsp:cNvPr id="0" name=""/>
        <dsp:cNvSpPr/>
      </dsp:nvSpPr>
      <dsp:spPr>
        <a:xfrm>
          <a:off x="2312367"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1335C1C-DE3D-4466-A6DE-1B995F7663B6}">
      <dsp:nvSpPr>
        <dsp:cNvPr id="0" name=""/>
        <dsp:cNvSpPr/>
      </dsp:nvSpPr>
      <dsp:spPr>
        <a:xfrm rot="18900000">
          <a:off x="3363506" y="3351951"/>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AE6278-65FD-49DF-B70A-DC2E6C36130D}">
      <dsp:nvSpPr>
        <dsp:cNvPr id="0" name=""/>
        <dsp:cNvSpPr/>
      </dsp:nvSpPr>
      <dsp:spPr>
        <a:xfrm>
          <a:off x="3396221" y="3384665"/>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D8AA9A4F-D53B-4C45-8D15-EEE1642F0DBC}">
      <dsp:nvSpPr>
        <dsp:cNvPr id="0" name=""/>
        <dsp:cNvSpPr/>
      </dsp:nvSpPr>
      <dsp:spPr>
        <a:xfrm>
          <a:off x="3757382" y="2063203"/>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SQL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a:t>
          </a:r>
        </a:p>
      </dsp:txBody>
      <dsp:txXfrm>
        <a:off x="3757382" y="2063203"/>
        <a:ext cx="1724351" cy="1221416"/>
      </dsp:txXfrm>
    </dsp:sp>
    <dsp:sp modelId="{218B202C-0784-44AF-AD9E-F0018E1A94B0}">
      <dsp:nvSpPr>
        <dsp:cNvPr id="0" name=""/>
        <dsp:cNvSpPr/>
      </dsp:nvSpPr>
      <dsp:spPr>
        <a:xfrm>
          <a:off x="3757382" y="3284619"/>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2012</a:t>
          </a:r>
        </a:p>
      </dsp:txBody>
      <dsp:txXfrm>
        <a:off x="3757382" y="3284619"/>
        <a:ext cx="1724351" cy="429146"/>
      </dsp:txXfrm>
    </dsp:sp>
    <dsp:sp modelId="{61CF7BAE-8B04-48ED-A9AA-E2DD4896D227}">
      <dsp:nvSpPr>
        <dsp:cNvPr id="0" name=""/>
        <dsp:cNvSpPr/>
      </dsp:nvSpPr>
      <dsp:spPr>
        <a:xfrm>
          <a:off x="3510747"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BE3BF6D-9FF1-4FDA-B10E-0EDE52641AD6}">
      <dsp:nvSpPr>
        <dsp:cNvPr id="0" name=""/>
        <dsp:cNvSpPr/>
      </dsp:nvSpPr>
      <dsp:spPr>
        <a:xfrm>
          <a:off x="3479608"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278E80A-BCFC-4189-AE7B-1691FB8AE80D}">
      <dsp:nvSpPr>
        <dsp:cNvPr id="0" name=""/>
        <dsp:cNvSpPr/>
      </dsp:nvSpPr>
      <dsp:spPr>
        <a:xfrm rot="8100000">
          <a:off x="4330038" y="479972"/>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CBD4BE-969B-4486-A695-DC1D5CAB272D}">
      <dsp:nvSpPr>
        <dsp:cNvPr id="0" name=""/>
        <dsp:cNvSpPr/>
      </dsp:nvSpPr>
      <dsp:spPr>
        <a:xfrm>
          <a:off x="4362753" y="512686"/>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A5BE71DF-C37C-4F2A-9734-B1D1F8575720}">
      <dsp:nvSpPr>
        <dsp:cNvPr id="0" name=""/>
        <dsp:cNvSpPr/>
      </dsp:nvSpPr>
      <dsp:spPr>
        <a:xfrm>
          <a:off x="4685510" y="841786"/>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Virtual Machines</a:t>
          </a:r>
        </a:p>
      </dsp:txBody>
      <dsp:txXfrm>
        <a:off x="4685510" y="841786"/>
        <a:ext cx="1724351" cy="1221416"/>
      </dsp:txXfrm>
    </dsp:sp>
    <dsp:sp modelId="{EF110A13-FCBC-47DD-AE79-EC993998E6B5}">
      <dsp:nvSpPr>
        <dsp:cNvPr id="0" name=""/>
        <dsp:cNvSpPr/>
      </dsp:nvSpPr>
      <dsp:spPr>
        <a:xfrm>
          <a:off x="4685510" y="412640"/>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2013</a:t>
          </a:r>
        </a:p>
      </dsp:txBody>
      <dsp:txXfrm>
        <a:off x="4685510" y="412640"/>
        <a:ext cx="1724351" cy="429146"/>
      </dsp:txXfrm>
    </dsp:sp>
    <dsp:sp modelId="{DC12CFBB-7A5D-422A-8058-0FEECFD65D69}">
      <dsp:nvSpPr>
        <dsp:cNvPr id="0" name=""/>
        <dsp:cNvSpPr/>
      </dsp:nvSpPr>
      <dsp:spPr>
        <a:xfrm>
          <a:off x="4477279"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1F13611-824C-446F-B499-F967151974B1}">
      <dsp:nvSpPr>
        <dsp:cNvPr id="0" name=""/>
        <dsp:cNvSpPr/>
      </dsp:nvSpPr>
      <dsp:spPr>
        <a:xfrm>
          <a:off x="4446140"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0FAF9D9-DA8C-40BC-B90A-6768F9FD68EA}">
      <dsp:nvSpPr>
        <dsp:cNvPr id="0" name=""/>
        <dsp:cNvSpPr/>
      </dsp:nvSpPr>
      <dsp:spPr>
        <a:xfrm rot="18900000">
          <a:off x="5467415" y="3351951"/>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0E7FBE-C865-407A-AADD-6DA049BA2859}">
      <dsp:nvSpPr>
        <dsp:cNvPr id="0" name=""/>
        <dsp:cNvSpPr/>
      </dsp:nvSpPr>
      <dsp:spPr>
        <a:xfrm>
          <a:off x="5500129" y="3384665"/>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CC69FFE9-758C-4AFE-941C-838434F0E077}">
      <dsp:nvSpPr>
        <dsp:cNvPr id="0" name=""/>
        <dsp:cNvSpPr/>
      </dsp:nvSpPr>
      <dsp:spPr>
        <a:xfrm>
          <a:off x="5903226" y="2063203"/>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Windows Azure </a:t>
          </a:r>
          <a:r>
            <a:rPr lang="en-US" sz="1200" kern="1200">
              <a:solidFill>
                <a:prstClr val="black">
                  <a:hueOff val="0"/>
                  <a:satOff val="0"/>
                  <a:lumOff val="0"/>
                  <a:alphaOff val="0"/>
                </a:prstClr>
              </a:solidFill>
              <a:latin typeface="Segoe UI"/>
              <a:ea typeface="+mn-ea"/>
              <a:cs typeface="+mn-cs"/>
              <a:sym typeface="Wingdings" panose="05000000000000000000" pitchFamily="2" charset="2"/>
            </a:rPr>
            <a:t> </a:t>
          </a:r>
          <a:r>
            <a:rPr lang="en-US" sz="1200" kern="1200">
              <a:solidFill>
                <a:prstClr val="black">
                  <a:hueOff val="0"/>
                  <a:satOff val="0"/>
                  <a:lumOff val="0"/>
                  <a:alphaOff val="0"/>
                </a:prstClr>
              </a:solidFill>
              <a:latin typeface="Segoe UI"/>
              <a:ea typeface="+mn-ea"/>
              <a:cs typeface="+mn-cs"/>
            </a:rPr>
            <a:t>Microsoft Azure</a:t>
          </a:r>
        </a:p>
      </dsp:txBody>
      <dsp:txXfrm>
        <a:off x="5903226" y="2063203"/>
        <a:ext cx="1724351" cy="1221416"/>
      </dsp:txXfrm>
    </dsp:sp>
    <dsp:sp modelId="{56ADB5EA-A5C5-4B6F-9257-5AF5D80E59F4}">
      <dsp:nvSpPr>
        <dsp:cNvPr id="0" name=""/>
        <dsp:cNvSpPr/>
      </dsp:nvSpPr>
      <dsp:spPr>
        <a:xfrm>
          <a:off x="5903226" y="3284619"/>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2014</a:t>
          </a:r>
        </a:p>
      </dsp:txBody>
      <dsp:txXfrm>
        <a:off x="5903226" y="3284619"/>
        <a:ext cx="1724351" cy="429146"/>
      </dsp:txXfrm>
    </dsp:sp>
    <dsp:sp modelId="{30D44984-3A2C-4CAC-8D87-F097FA251E44}">
      <dsp:nvSpPr>
        <dsp:cNvPr id="0" name=""/>
        <dsp:cNvSpPr/>
      </dsp:nvSpPr>
      <dsp:spPr>
        <a:xfrm>
          <a:off x="5614655"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293DF7D-452E-4C56-9B51-32317CFB04DC}">
      <dsp:nvSpPr>
        <dsp:cNvPr id="0" name=""/>
        <dsp:cNvSpPr/>
      </dsp:nvSpPr>
      <dsp:spPr>
        <a:xfrm>
          <a:off x="5583516"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F7AE89-82D0-4DDD-BB3E-5919A1B97A5D}">
      <dsp:nvSpPr>
        <dsp:cNvPr id="0" name=""/>
        <dsp:cNvSpPr/>
      </dsp:nvSpPr>
      <dsp:spPr>
        <a:xfrm rot="8100000">
          <a:off x="6463811" y="479972"/>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5B2F06-DF58-456F-94CB-BC9DABC7BB1D}">
      <dsp:nvSpPr>
        <dsp:cNvPr id="0" name=""/>
        <dsp:cNvSpPr/>
      </dsp:nvSpPr>
      <dsp:spPr>
        <a:xfrm>
          <a:off x="6496526" y="512686"/>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93115257-A1D5-41DB-A1B2-B11B956D6557}">
      <dsp:nvSpPr>
        <dsp:cNvPr id="0" name=""/>
        <dsp:cNvSpPr/>
      </dsp:nvSpPr>
      <dsp:spPr>
        <a:xfrm>
          <a:off x="6819283" y="841786"/>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V12</a:t>
          </a:r>
        </a:p>
      </dsp:txBody>
      <dsp:txXfrm>
        <a:off x="6819283" y="841786"/>
        <a:ext cx="1724351" cy="1221416"/>
      </dsp:txXfrm>
    </dsp:sp>
    <dsp:sp modelId="{32C68120-95FE-49F6-8FA0-955148FEE4FE}">
      <dsp:nvSpPr>
        <dsp:cNvPr id="0" name=""/>
        <dsp:cNvSpPr/>
      </dsp:nvSpPr>
      <dsp:spPr>
        <a:xfrm>
          <a:off x="6819283" y="412640"/>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2015</a:t>
          </a:r>
        </a:p>
      </dsp:txBody>
      <dsp:txXfrm>
        <a:off x="6819283" y="412640"/>
        <a:ext cx="1724351" cy="429146"/>
      </dsp:txXfrm>
    </dsp:sp>
    <dsp:sp modelId="{29A3FFDF-C4FF-4AC7-9D1E-B26B2FAE95CD}">
      <dsp:nvSpPr>
        <dsp:cNvPr id="0" name=""/>
        <dsp:cNvSpPr/>
      </dsp:nvSpPr>
      <dsp:spPr>
        <a:xfrm>
          <a:off x="6611053"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8238378-CA86-4555-809D-878D4E51DCB8}">
      <dsp:nvSpPr>
        <dsp:cNvPr id="0" name=""/>
        <dsp:cNvSpPr/>
      </dsp:nvSpPr>
      <dsp:spPr>
        <a:xfrm>
          <a:off x="6579914"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5A2C4C-7E90-452A-B14B-B7C332F3AFEF}">
      <dsp:nvSpPr>
        <dsp:cNvPr id="0" name=""/>
        <dsp:cNvSpPr/>
      </dsp:nvSpPr>
      <dsp:spPr>
        <a:xfrm rot="18900000">
          <a:off x="7530698" y="3351951"/>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564CF5-EA25-4734-86C1-A853C820E9B3}">
      <dsp:nvSpPr>
        <dsp:cNvPr id="0" name=""/>
        <dsp:cNvSpPr/>
      </dsp:nvSpPr>
      <dsp:spPr>
        <a:xfrm>
          <a:off x="7563412" y="3384665"/>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917ACB6D-1602-4108-9B15-A94A065E8FDD}">
      <dsp:nvSpPr>
        <dsp:cNvPr id="0" name=""/>
        <dsp:cNvSpPr/>
      </dsp:nvSpPr>
      <dsp:spPr>
        <a:xfrm>
          <a:off x="7886170" y="2063203"/>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a:t>
          </a:r>
          <a:br>
            <a:rPr lang="en-US" sz="1200" kern="1200">
              <a:solidFill>
                <a:prstClr val="black">
                  <a:hueOff val="0"/>
                  <a:satOff val="0"/>
                  <a:lumOff val="0"/>
                  <a:alphaOff val="0"/>
                </a:prstClr>
              </a:solidFill>
              <a:latin typeface="Segoe UI"/>
              <a:ea typeface="+mn-ea"/>
              <a:cs typeface="+mn-cs"/>
            </a:rPr>
          </a:br>
          <a:r>
            <a:rPr lang="en-US" sz="1200" kern="1200">
              <a:solidFill>
                <a:prstClr val="black">
                  <a:hueOff val="0"/>
                  <a:satOff val="0"/>
                  <a:lumOff val="0"/>
                  <a:alphaOff val="0"/>
                </a:prstClr>
              </a:solidFill>
              <a:latin typeface="Segoe UI"/>
              <a:ea typeface="+mn-ea"/>
              <a:cs typeface="+mn-cs"/>
            </a:rPr>
            <a:t>Elastic Pools</a:t>
          </a:r>
        </a:p>
      </dsp:txBody>
      <dsp:txXfrm>
        <a:off x="7886170" y="2063203"/>
        <a:ext cx="1724351" cy="1221416"/>
      </dsp:txXfrm>
    </dsp:sp>
    <dsp:sp modelId="{B1F37C2F-7445-4AC7-8D86-7A5E29D7B54F}">
      <dsp:nvSpPr>
        <dsp:cNvPr id="0" name=""/>
        <dsp:cNvSpPr/>
      </dsp:nvSpPr>
      <dsp:spPr>
        <a:xfrm>
          <a:off x="7886170" y="3284619"/>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2016</a:t>
          </a:r>
        </a:p>
      </dsp:txBody>
      <dsp:txXfrm>
        <a:off x="7886170" y="3284619"/>
        <a:ext cx="1724351" cy="429146"/>
      </dsp:txXfrm>
    </dsp:sp>
    <dsp:sp modelId="{D3D1E2CE-EBF0-441F-A5A4-94CA49DAFDC1}">
      <dsp:nvSpPr>
        <dsp:cNvPr id="0" name=""/>
        <dsp:cNvSpPr/>
      </dsp:nvSpPr>
      <dsp:spPr>
        <a:xfrm>
          <a:off x="7677939"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F7FEEB2-6A00-45C3-A9E2-F6D08E8A6ECB}">
      <dsp:nvSpPr>
        <dsp:cNvPr id="0" name=""/>
        <dsp:cNvSpPr/>
      </dsp:nvSpPr>
      <dsp:spPr>
        <a:xfrm>
          <a:off x="7646800"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4293CF1-5934-49DC-8F59-D580A9F73673}">
      <dsp:nvSpPr>
        <dsp:cNvPr id="0" name=""/>
        <dsp:cNvSpPr/>
      </dsp:nvSpPr>
      <dsp:spPr>
        <a:xfrm rot="8100000">
          <a:off x="8597584" y="479972"/>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B023C2-AD15-466D-8B5A-5B82C13F80E0}">
      <dsp:nvSpPr>
        <dsp:cNvPr id="0" name=""/>
        <dsp:cNvSpPr/>
      </dsp:nvSpPr>
      <dsp:spPr>
        <a:xfrm>
          <a:off x="8630299" y="512686"/>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89365B68-B858-46BA-B1FA-B43AB669D9ED}">
      <dsp:nvSpPr>
        <dsp:cNvPr id="0" name=""/>
        <dsp:cNvSpPr/>
      </dsp:nvSpPr>
      <dsp:spPr>
        <a:xfrm>
          <a:off x="8953056" y="841786"/>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Managed Instance</a:t>
          </a:r>
        </a:p>
      </dsp:txBody>
      <dsp:txXfrm>
        <a:off x="8953056" y="841786"/>
        <a:ext cx="1724351" cy="1221416"/>
      </dsp:txXfrm>
    </dsp:sp>
    <dsp:sp modelId="{53648BC2-65C6-4B8F-8795-28344210DDDB}">
      <dsp:nvSpPr>
        <dsp:cNvPr id="0" name=""/>
        <dsp:cNvSpPr/>
      </dsp:nvSpPr>
      <dsp:spPr>
        <a:xfrm>
          <a:off x="8953056" y="412640"/>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kern="1200">
              <a:solidFill>
                <a:schemeClr val="accent1"/>
              </a:solidFill>
            </a:rPr>
            <a:t>2018</a:t>
          </a:r>
        </a:p>
      </dsp:txBody>
      <dsp:txXfrm>
        <a:off x="8953056" y="412640"/>
        <a:ext cx="1724351" cy="429146"/>
      </dsp:txXfrm>
    </dsp:sp>
    <dsp:sp modelId="{682834C6-6C60-4716-A538-CEB0B38E6892}">
      <dsp:nvSpPr>
        <dsp:cNvPr id="0" name=""/>
        <dsp:cNvSpPr/>
      </dsp:nvSpPr>
      <dsp:spPr>
        <a:xfrm>
          <a:off x="8744826" y="841786"/>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BAD957E-D896-4E33-8FED-B66CEEDE7C52}">
      <dsp:nvSpPr>
        <dsp:cNvPr id="0" name=""/>
        <dsp:cNvSpPr/>
      </dsp:nvSpPr>
      <dsp:spPr>
        <a:xfrm>
          <a:off x="8713687"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D1ED963-B587-4871-811A-E95983AC81B1}">
      <dsp:nvSpPr>
        <dsp:cNvPr id="0" name=""/>
        <dsp:cNvSpPr/>
      </dsp:nvSpPr>
      <dsp:spPr>
        <a:xfrm rot="18900000">
          <a:off x="9513616" y="3351951"/>
          <a:ext cx="294482" cy="294482"/>
        </a:xfrm>
        <a:prstGeom prst="teardrop">
          <a:avLst>
            <a:gd name="adj" fmla="val 115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F9DAB1-3180-4BAC-998C-62D3D6D03BC0}">
      <dsp:nvSpPr>
        <dsp:cNvPr id="0" name=""/>
        <dsp:cNvSpPr/>
      </dsp:nvSpPr>
      <dsp:spPr>
        <a:xfrm>
          <a:off x="9546331" y="3384665"/>
          <a:ext cx="229053" cy="229053"/>
        </a:xfrm>
        <a:prstGeom prst="ellipse">
          <a:avLst/>
        </a:prstGeom>
        <a:solidFill>
          <a:schemeClr val="accent1">
            <a:alpha val="9000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6FF275F1-277A-438B-8903-8476A0F866C5}">
      <dsp:nvSpPr>
        <dsp:cNvPr id="0" name=""/>
        <dsp:cNvSpPr/>
      </dsp:nvSpPr>
      <dsp:spPr>
        <a:xfrm>
          <a:off x="9885392" y="2063203"/>
          <a:ext cx="1724351" cy="122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14300" rIns="0" bIns="76200" numCol="1" spcCol="1270" anchor="b" anchorCtr="0">
          <a:noAutofit/>
        </a:bodyPr>
        <a:lstStyle/>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Hyperscale</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Database Serverless</a:t>
          </a:r>
        </a:p>
        <a:p>
          <a:pPr marL="0" lvl="0" indent="0" algn="l" defTabSz="533400">
            <a:lnSpc>
              <a:spcPct val="90000"/>
            </a:lnSpc>
            <a:spcBef>
              <a:spcPct val="0"/>
            </a:spcBef>
            <a:spcAft>
              <a:spcPct val="35000"/>
            </a:spcAft>
            <a:buNone/>
          </a:pPr>
          <a:r>
            <a:rPr lang="en-US" sz="1200" kern="1200">
              <a:solidFill>
                <a:prstClr val="black">
                  <a:hueOff val="0"/>
                  <a:satOff val="0"/>
                  <a:lumOff val="0"/>
                  <a:alphaOff val="0"/>
                </a:prstClr>
              </a:solidFill>
              <a:latin typeface="Segoe UI"/>
              <a:ea typeface="+mn-ea"/>
              <a:cs typeface="+mn-cs"/>
            </a:rPr>
            <a:t>Azure SQL Instance Pools</a:t>
          </a:r>
        </a:p>
      </dsp:txBody>
      <dsp:txXfrm>
        <a:off x="9885392" y="2063203"/>
        <a:ext cx="1724351" cy="1221416"/>
      </dsp:txXfrm>
    </dsp:sp>
    <dsp:sp modelId="{869FEED5-CD70-49E8-BF51-B4E248BBFFF7}">
      <dsp:nvSpPr>
        <dsp:cNvPr id="0" name=""/>
        <dsp:cNvSpPr/>
      </dsp:nvSpPr>
      <dsp:spPr>
        <a:xfrm>
          <a:off x="9885392" y="3284619"/>
          <a:ext cx="1724351" cy="4291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en-US" sz="1600" b="1" kern="1200">
              <a:solidFill>
                <a:srgbClr val="0078D4"/>
              </a:solidFill>
              <a:latin typeface="Segoe UI"/>
              <a:ea typeface="+mn-ea"/>
              <a:cs typeface="+mn-cs"/>
            </a:rPr>
            <a:t>2019</a:t>
          </a:r>
        </a:p>
      </dsp:txBody>
      <dsp:txXfrm>
        <a:off x="9885392" y="3284619"/>
        <a:ext cx="1724351" cy="429146"/>
      </dsp:txXfrm>
    </dsp:sp>
    <dsp:sp modelId="{F63FF71E-CAA4-4EDB-ACC7-4DB83BE222AD}">
      <dsp:nvSpPr>
        <dsp:cNvPr id="0" name=""/>
        <dsp:cNvSpPr/>
      </dsp:nvSpPr>
      <dsp:spPr>
        <a:xfrm>
          <a:off x="9660881" y="2063203"/>
          <a:ext cx="0" cy="1221416"/>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F9632A1-6FEE-4FD2-8E8E-CB0E31403F6E}">
      <dsp:nvSpPr>
        <dsp:cNvPr id="0" name=""/>
        <dsp:cNvSpPr/>
      </dsp:nvSpPr>
      <dsp:spPr>
        <a:xfrm>
          <a:off x="9629742" y="2024579"/>
          <a:ext cx="74962" cy="77246"/>
        </a:xfrm>
        <a:prstGeom prst="ellipse">
          <a:avLst/>
        </a:prstGeom>
        <a:solidFill>
          <a:schemeClr val="accent1">
            <a:hueOff val="0"/>
            <a:satOff val="0"/>
            <a:lumOff val="0"/>
            <a:alphaOff val="0"/>
          </a:schemeClr>
        </a:solidFill>
        <a:ln w="6350" cap="flat" cmpd="sng" algn="ctr">
          <a:no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0881EA-C254-452F-9F57-0FB095F161F9}">
      <dsp:nvSpPr>
        <dsp:cNvPr id="0" name=""/>
        <dsp:cNvSpPr/>
      </dsp:nvSpPr>
      <dsp:spPr>
        <a:xfrm>
          <a:off x="1450229" y="40387"/>
          <a:ext cx="4552990" cy="1128455"/>
        </a:xfrm>
        <a:prstGeom prst="chevron">
          <a:avLst/>
        </a:prstGeom>
        <a:solidFill>
          <a:schemeClr val="accent1"/>
        </a:solidFill>
        <a:ln>
          <a:noFill/>
        </a:ln>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baseline="0"/>
            <a:t>Maintaining indexes</a:t>
          </a:r>
          <a:endParaRPr lang="en-US" sz="2800" kern="1200"/>
        </a:p>
      </dsp:txBody>
      <dsp:txXfrm>
        <a:off x="2014457" y="40387"/>
        <a:ext cx="3424535" cy="1128455"/>
      </dsp:txXfrm>
    </dsp:sp>
    <dsp:sp modelId="{94922009-2B77-415E-9D86-1C570B30B7D5}">
      <dsp:nvSpPr>
        <dsp:cNvPr id="0" name=""/>
        <dsp:cNvSpPr/>
      </dsp:nvSpPr>
      <dsp:spPr>
        <a:xfrm>
          <a:off x="5531038" y="1675"/>
          <a:ext cx="3706478" cy="1205878"/>
        </a:xfrm>
        <a:prstGeom prst="chevron">
          <a:avLst/>
        </a:prstGeom>
        <a:solidFill>
          <a:schemeClr val="accent2">
            <a:alpha val="90000"/>
          </a:schemeClr>
        </a:solidFill>
        <a:ln w="9525" cap="flat" cmpd="sng" algn="ctr">
          <a:noFill/>
          <a:prstDash val="solid"/>
        </a:ln>
        <a:effectLst/>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baseline="0"/>
            <a:t>REBUILD and REORG</a:t>
          </a:r>
          <a:endParaRPr lang="en-US" sz="2000" kern="1200"/>
        </a:p>
      </dsp:txBody>
      <dsp:txXfrm>
        <a:off x="6133977" y="1675"/>
        <a:ext cx="2500600" cy="1205878"/>
      </dsp:txXfrm>
    </dsp:sp>
    <dsp:sp modelId="{DCD1918A-31A4-45BF-9ED3-7C7AE471D373}">
      <dsp:nvSpPr>
        <dsp:cNvPr id="0" name=""/>
        <dsp:cNvSpPr/>
      </dsp:nvSpPr>
      <dsp:spPr>
        <a:xfrm>
          <a:off x="1450229" y="1449666"/>
          <a:ext cx="4552990" cy="1128455"/>
        </a:xfrm>
        <a:prstGeom prst="chevron">
          <a:avLst/>
        </a:prstGeom>
        <a:solidFill>
          <a:schemeClr val="tx1"/>
        </a:solidFill>
        <a:ln>
          <a:noFill/>
        </a:ln>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5560" tIns="17780" rIns="0" bIns="17780" numCol="1" spcCol="1270" anchor="ctr" anchorCtr="0">
          <a:noAutofit/>
        </a:bodyPr>
        <a:lstStyle/>
        <a:p>
          <a:pPr marL="0" lvl="0" indent="0" algn="ctr" defTabSz="1244600">
            <a:lnSpc>
              <a:spcPct val="90000"/>
            </a:lnSpc>
            <a:spcBef>
              <a:spcPct val="0"/>
            </a:spcBef>
            <a:spcAft>
              <a:spcPct val="35000"/>
            </a:spcAft>
            <a:buNone/>
          </a:pPr>
          <a:r>
            <a:rPr lang="en-US" sz="2800" kern="1200" baseline="0"/>
            <a:t>Maintaining statistics</a:t>
          </a:r>
          <a:endParaRPr lang="en-US" sz="2800" kern="1200"/>
        </a:p>
      </dsp:txBody>
      <dsp:txXfrm>
        <a:off x="2014457" y="1449666"/>
        <a:ext cx="3424535" cy="1128455"/>
      </dsp:txXfrm>
    </dsp:sp>
    <dsp:sp modelId="{70567449-F99B-4D5F-88ED-01A628D4BC30}">
      <dsp:nvSpPr>
        <dsp:cNvPr id="0" name=""/>
        <dsp:cNvSpPr/>
      </dsp:nvSpPr>
      <dsp:spPr>
        <a:xfrm>
          <a:off x="5531038" y="1410955"/>
          <a:ext cx="3706478" cy="1205878"/>
        </a:xfrm>
        <a:prstGeom prst="chevron">
          <a:avLst/>
        </a:prstGeom>
        <a:solidFill>
          <a:schemeClr val="accent5">
            <a:alpha val="90000"/>
          </a:schemeClr>
        </a:solidFill>
        <a:ln w="9525" cap="flat" cmpd="sng" algn="ctr">
          <a:noFill/>
          <a:prstDash val="solid"/>
        </a:ln>
        <a:effectLst/>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marL="0" lvl="0" indent="0" algn="ctr" defTabSz="889000">
            <a:lnSpc>
              <a:spcPct val="90000"/>
            </a:lnSpc>
            <a:spcBef>
              <a:spcPct val="0"/>
            </a:spcBef>
            <a:spcAft>
              <a:spcPct val="35000"/>
            </a:spcAft>
            <a:buNone/>
          </a:pPr>
          <a:r>
            <a:rPr lang="en-US" sz="2000" kern="1200" baseline="0"/>
            <a:t>Automatic Stats</a:t>
          </a:r>
          <a:endParaRPr lang="en-US" sz="2000" kern="1200"/>
        </a:p>
      </dsp:txBody>
      <dsp:txXfrm>
        <a:off x="6133977" y="1410955"/>
        <a:ext cx="2500600" cy="12058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8F0DFC-867A-42BF-8EDB-32B315778139}">
      <dsp:nvSpPr>
        <dsp:cNvPr id="0" name=""/>
        <dsp:cNvSpPr/>
      </dsp:nvSpPr>
      <dsp:spPr>
        <a:xfrm>
          <a:off x="1318"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Region and Datacenter availability</a:t>
          </a:r>
          <a:endParaRPr lang="en-US" sz="1700" kern="1200"/>
        </a:p>
      </dsp:txBody>
      <dsp:txXfrm>
        <a:off x="1318" y="244809"/>
        <a:ext cx="1661855" cy="997113"/>
      </dsp:txXfrm>
    </dsp:sp>
    <dsp:sp modelId="{4A8F3316-D57D-4B62-9120-84CCC97831B5}">
      <dsp:nvSpPr>
        <dsp:cNvPr id="0" name=""/>
        <dsp:cNvSpPr/>
      </dsp:nvSpPr>
      <dsp:spPr>
        <a:xfrm>
          <a:off x="1829360"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Server availability</a:t>
          </a:r>
          <a:endParaRPr lang="en-US" sz="1700" kern="1200"/>
        </a:p>
      </dsp:txBody>
      <dsp:txXfrm>
        <a:off x="1829360" y="244809"/>
        <a:ext cx="1661855" cy="997113"/>
      </dsp:txXfrm>
    </dsp:sp>
    <dsp:sp modelId="{74B2ED23-AAF2-4C98-8B04-11506D934870}">
      <dsp:nvSpPr>
        <dsp:cNvPr id="0" name=""/>
        <dsp:cNvSpPr/>
      </dsp:nvSpPr>
      <dsp:spPr>
        <a:xfrm>
          <a:off x="3657401"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Database availability</a:t>
          </a:r>
          <a:endParaRPr lang="en-US" sz="1700" kern="1200"/>
        </a:p>
      </dsp:txBody>
      <dsp:txXfrm>
        <a:off x="3657401" y="244809"/>
        <a:ext cx="1661855" cy="997113"/>
      </dsp:txXfrm>
    </dsp:sp>
    <dsp:sp modelId="{38226C60-28C9-4E5F-A518-CAE200306014}">
      <dsp:nvSpPr>
        <dsp:cNvPr id="0" name=""/>
        <dsp:cNvSpPr/>
      </dsp:nvSpPr>
      <dsp:spPr>
        <a:xfrm>
          <a:off x="5485443"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Backup/Restore history</a:t>
          </a:r>
          <a:endParaRPr lang="en-US" sz="1700" kern="1200"/>
        </a:p>
      </dsp:txBody>
      <dsp:txXfrm>
        <a:off x="5485443" y="244809"/>
        <a:ext cx="1661855" cy="997113"/>
      </dsp:txXfrm>
    </dsp:sp>
    <dsp:sp modelId="{BBDE5884-801D-452F-AE97-7DB39B1DB383}">
      <dsp:nvSpPr>
        <dsp:cNvPr id="0" name=""/>
        <dsp:cNvSpPr/>
      </dsp:nvSpPr>
      <dsp:spPr>
        <a:xfrm>
          <a:off x="7313484"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Replica Status</a:t>
          </a:r>
          <a:endParaRPr lang="en-US" sz="1700" kern="1200"/>
        </a:p>
      </dsp:txBody>
      <dsp:txXfrm>
        <a:off x="7313484" y="244809"/>
        <a:ext cx="1661855" cy="997113"/>
      </dsp:txXfrm>
    </dsp:sp>
    <dsp:sp modelId="{BEF0BD84-AD70-4EFF-9372-1A42EE3D5AE2}">
      <dsp:nvSpPr>
        <dsp:cNvPr id="0" name=""/>
        <dsp:cNvSpPr/>
      </dsp:nvSpPr>
      <dsp:spPr>
        <a:xfrm>
          <a:off x="9141526" y="244809"/>
          <a:ext cx="1661855" cy="9971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baseline="0"/>
            <a:t>Failover reasons</a:t>
          </a:r>
          <a:endParaRPr lang="en-US" sz="1700" kern="1200"/>
        </a:p>
      </dsp:txBody>
      <dsp:txXfrm>
        <a:off x="9141526" y="244809"/>
        <a:ext cx="1661855" cy="9971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6D7EB-8772-4CBF-8E4A-CB8F499C31EA}">
      <dsp:nvSpPr>
        <dsp:cNvPr id="0" name=""/>
        <dsp:cNvSpPr/>
      </dsp:nvSpPr>
      <dsp:spPr>
        <a:xfrm>
          <a:off x="9691448" y="1061184"/>
          <a:ext cx="1151703" cy="199882"/>
        </a:xfrm>
        <a:custGeom>
          <a:avLst/>
          <a:gdLst/>
          <a:ahLst/>
          <a:cxnLst/>
          <a:rect l="0" t="0" r="0" b="0"/>
          <a:pathLst>
            <a:path>
              <a:moveTo>
                <a:pt x="0" y="0"/>
              </a:moveTo>
              <a:lnTo>
                <a:pt x="0" y="99941"/>
              </a:lnTo>
              <a:lnTo>
                <a:pt x="1151703" y="99941"/>
              </a:lnTo>
              <a:lnTo>
                <a:pt x="1151703"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FDC472-9A2B-43C9-B871-361E6C815CC3}">
      <dsp:nvSpPr>
        <dsp:cNvPr id="0" name=""/>
        <dsp:cNvSpPr/>
      </dsp:nvSpPr>
      <dsp:spPr>
        <a:xfrm>
          <a:off x="9645728" y="1061184"/>
          <a:ext cx="91440" cy="199882"/>
        </a:xfrm>
        <a:custGeom>
          <a:avLst/>
          <a:gdLst/>
          <a:ahLst/>
          <a:cxnLst/>
          <a:rect l="0" t="0" r="0" b="0"/>
          <a:pathLst>
            <a:path>
              <a:moveTo>
                <a:pt x="45720" y="0"/>
              </a:moveTo>
              <a:lnTo>
                <a:pt x="4572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154466-B874-44C6-9DBB-7DFE9019E2C7}">
      <dsp:nvSpPr>
        <dsp:cNvPr id="0" name=""/>
        <dsp:cNvSpPr/>
      </dsp:nvSpPr>
      <dsp:spPr>
        <a:xfrm>
          <a:off x="8539744" y="1061184"/>
          <a:ext cx="1151703" cy="199882"/>
        </a:xfrm>
        <a:custGeom>
          <a:avLst/>
          <a:gdLst/>
          <a:ahLst/>
          <a:cxnLst/>
          <a:rect l="0" t="0" r="0" b="0"/>
          <a:pathLst>
            <a:path>
              <a:moveTo>
                <a:pt x="1151703" y="0"/>
              </a:moveTo>
              <a:lnTo>
                <a:pt x="1151703"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C0D719-A4C1-40DF-B5C1-9F9EA0D6543D}">
      <dsp:nvSpPr>
        <dsp:cNvPr id="0" name=""/>
        <dsp:cNvSpPr/>
      </dsp:nvSpPr>
      <dsp:spPr>
        <a:xfrm>
          <a:off x="6236337" y="1061184"/>
          <a:ext cx="1151703" cy="199882"/>
        </a:xfrm>
        <a:custGeom>
          <a:avLst/>
          <a:gdLst/>
          <a:ahLst/>
          <a:cxnLst/>
          <a:rect l="0" t="0" r="0" b="0"/>
          <a:pathLst>
            <a:path>
              <a:moveTo>
                <a:pt x="0" y="0"/>
              </a:moveTo>
              <a:lnTo>
                <a:pt x="0" y="99941"/>
              </a:lnTo>
              <a:lnTo>
                <a:pt x="1151703" y="99941"/>
              </a:lnTo>
              <a:lnTo>
                <a:pt x="1151703"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0445D60-511E-4FFD-B993-72D22E54CA8B}">
      <dsp:nvSpPr>
        <dsp:cNvPr id="0" name=""/>
        <dsp:cNvSpPr/>
      </dsp:nvSpPr>
      <dsp:spPr>
        <a:xfrm>
          <a:off x="6190617" y="1061184"/>
          <a:ext cx="91440" cy="199882"/>
        </a:xfrm>
        <a:custGeom>
          <a:avLst/>
          <a:gdLst/>
          <a:ahLst/>
          <a:cxnLst/>
          <a:rect l="0" t="0" r="0" b="0"/>
          <a:pathLst>
            <a:path>
              <a:moveTo>
                <a:pt x="45720" y="0"/>
              </a:moveTo>
              <a:lnTo>
                <a:pt x="4572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5EFE18-1360-4232-B31A-5628112A0A39}">
      <dsp:nvSpPr>
        <dsp:cNvPr id="0" name=""/>
        <dsp:cNvSpPr/>
      </dsp:nvSpPr>
      <dsp:spPr>
        <a:xfrm>
          <a:off x="5084633" y="1061184"/>
          <a:ext cx="1151703" cy="199882"/>
        </a:xfrm>
        <a:custGeom>
          <a:avLst/>
          <a:gdLst/>
          <a:ahLst/>
          <a:cxnLst/>
          <a:rect l="0" t="0" r="0" b="0"/>
          <a:pathLst>
            <a:path>
              <a:moveTo>
                <a:pt x="1151703" y="0"/>
              </a:moveTo>
              <a:lnTo>
                <a:pt x="1151703"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1EBC9B-4B4E-4434-9BB5-85FE10D9F7C9}">
      <dsp:nvSpPr>
        <dsp:cNvPr id="0" name=""/>
        <dsp:cNvSpPr/>
      </dsp:nvSpPr>
      <dsp:spPr>
        <a:xfrm>
          <a:off x="3552201" y="1736977"/>
          <a:ext cx="142773" cy="1113630"/>
        </a:xfrm>
        <a:custGeom>
          <a:avLst/>
          <a:gdLst/>
          <a:ahLst/>
          <a:cxnLst/>
          <a:rect l="0" t="0" r="0" b="0"/>
          <a:pathLst>
            <a:path>
              <a:moveTo>
                <a:pt x="0" y="0"/>
              </a:moveTo>
              <a:lnTo>
                <a:pt x="0" y="1113630"/>
              </a:lnTo>
              <a:lnTo>
                <a:pt x="142773" y="1113630"/>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63428CB-654E-4ACE-BA81-4D73E1A17B37}">
      <dsp:nvSpPr>
        <dsp:cNvPr id="0" name=""/>
        <dsp:cNvSpPr/>
      </dsp:nvSpPr>
      <dsp:spPr>
        <a:xfrm>
          <a:off x="3552201" y="1736977"/>
          <a:ext cx="142773" cy="437837"/>
        </a:xfrm>
        <a:custGeom>
          <a:avLst/>
          <a:gdLst/>
          <a:ahLst/>
          <a:cxnLst/>
          <a:rect l="0" t="0" r="0" b="0"/>
          <a:pathLst>
            <a:path>
              <a:moveTo>
                <a:pt x="0" y="0"/>
              </a:moveTo>
              <a:lnTo>
                <a:pt x="0" y="437837"/>
              </a:lnTo>
              <a:lnTo>
                <a:pt x="142773" y="437837"/>
              </a:lnTo>
            </a:path>
          </a:pathLst>
        </a:custGeom>
        <a:noFill/>
        <a:ln w="1079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0FC2B6-2E6F-44AA-92A1-F7DD850CA8DF}">
      <dsp:nvSpPr>
        <dsp:cNvPr id="0" name=""/>
        <dsp:cNvSpPr/>
      </dsp:nvSpPr>
      <dsp:spPr>
        <a:xfrm>
          <a:off x="2205374" y="1061184"/>
          <a:ext cx="1727555" cy="199882"/>
        </a:xfrm>
        <a:custGeom>
          <a:avLst/>
          <a:gdLst/>
          <a:ahLst/>
          <a:cxnLst/>
          <a:rect l="0" t="0" r="0" b="0"/>
          <a:pathLst>
            <a:path>
              <a:moveTo>
                <a:pt x="0" y="0"/>
              </a:moveTo>
              <a:lnTo>
                <a:pt x="0" y="99941"/>
              </a:lnTo>
              <a:lnTo>
                <a:pt x="1727555" y="99941"/>
              </a:lnTo>
              <a:lnTo>
                <a:pt x="1727555"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1F41AE1-D96C-4B4A-A9CF-7E20EF271B6F}">
      <dsp:nvSpPr>
        <dsp:cNvPr id="0" name=""/>
        <dsp:cNvSpPr/>
      </dsp:nvSpPr>
      <dsp:spPr>
        <a:xfrm>
          <a:off x="2205374" y="1061184"/>
          <a:ext cx="575851" cy="199882"/>
        </a:xfrm>
        <a:custGeom>
          <a:avLst/>
          <a:gdLst/>
          <a:ahLst/>
          <a:cxnLst/>
          <a:rect l="0" t="0" r="0" b="0"/>
          <a:pathLst>
            <a:path>
              <a:moveTo>
                <a:pt x="0" y="0"/>
              </a:moveTo>
              <a:lnTo>
                <a:pt x="0" y="99941"/>
              </a:lnTo>
              <a:lnTo>
                <a:pt x="575851" y="99941"/>
              </a:lnTo>
              <a:lnTo>
                <a:pt x="575851"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C6F8A7-2F80-4F6D-824C-2B5DE6121D10}">
      <dsp:nvSpPr>
        <dsp:cNvPr id="0" name=""/>
        <dsp:cNvSpPr/>
      </dsp:nvSpPr>
      <dsp:spPr>
        <a:xfrm>
          <a:off x="1629522" y="1061184"/>
          <a:ext cx="575851" cy="199882"/>
        </a:xfrm>
        <a:custGeom>
          <a:avLst/>
          <a:gdLst/>
          <a:ahLst/>
          <a:cxnLst/>
          <a:rect l="0" t="0" r="0" b="0"/>
          <a:pathLst>
            <a:path>
              <a:moveTo>
                <a:pt x="575851" y="0"/>
              </a:moveTo>
              <a:lnTo>
                <a:pt x="575851"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9A53A3-2A76-4942-9809-3C097CC82E0E}">
      <dsp:nvSpPr>
        <dsp:cNvPr id="0" name=""/>
        <dsp:cNvSpPr/>
      </dsp:nvSpPr>
      <dsp:spPr>
        <a:xfrm>
          <a:off x="477819" y="1061184"/>
          <a:ext cx="1727555" cy="199882"/>
        </a:xfrm>
        <a:custGeom>
          <a:avLst/>
          <a:gdLst/>
          <a:ahLst/>
          <a:cxnLst/>
          <a:rect l="0" t="0" r="0" b="0"/>
          <a:pathLst>
            <a:path>
              <a:moveTo>
                <a:pt x="1727555" y="0"/>
              </a:moveTo>
              <a:lnTo>
                <a:pt x="1727555" y="99941"/>
              </a:lnTo>
              <a:lnTo>
                <a:pt x="0" y="99941"/>
              </a:lnTo>
              <a:lnTo>
                <a:pt x="0" y="199882"/>
              </a:lnTo>
            </a:path>
          </a:pathLst>
        </a:custGeom>
        <a:noFill/>
        <a:ln w="10795"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2AF4F2-A979-4D0E-814E-A9E596AF7403}">
      <dsp:nvSpPr>
        <dsp:cNvPr id="0" name=""/>
        <dsp:cNvSpPr/>
      </dsp:nvSpPr>
      <dsp:spPr>
        <a:xfrm>
          <a:off x="1729464"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portal</a:t>
          </a:r>
          <a:endParaRPr lang="en-US" sz="1000" kern="1200"/>
        </a:p>
      </dsp:txBody>
      <dsp:txXfrm>
        <a:off x="1729464" y="585274"/>
        <a:ext cx="951821" cy="475910"/>
      </dsp:txXfrm>
    </dsp:sp>
    <dsp:sp modelId="{29281538-8D56-4839-A583-F26AF4901FE1}">
      <dsp:nvSpPr>
        <dsp:cNvPr id="0" name=""/>
        <dsp:cNvSpPr/>
      </dsp:nvSpPr>
      <dsp:spPr>
        <a:xfrm>
          <a:off x="1908"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Service Health Dashboard and feeds</a:t>
          </a:r>
          <a:endParaRPr lang="en-US" sz="1000" kern="1200"/>
        </a:p>
      </dsp:txBody>
      <dsp:txXfrm>
        <a:off x="1908" y="1261067"/>
        <a:ext cx="951821" cy="475910"/>
      </dsp:txXfrm>
    </dsp:sp>
    <dsp:sp modelId="{AFA970E9-E4B9-4EED-A849-FA279D2F9434}">
      <dsp:nvSpPr>
        <dsp:cNvPr id="0" name=""/>
        <dsp:cNvSpPr/>
      </dsp:nvSpPr>
      <dsp:spPr>
        <a:xfrm>
          <a:off x="1153612"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Resource Health</a:t>
          </a:r>
          <a:endParaRPr lang="en-US" sz="1000" kern="1200"/>
        </a:p>
      </dsp:txBody>
      <dsp:txXfrm>
        <a:off x="1153612" y="1261067"/>
        <a:ext cx="951821" cy="475910"/>
      </dsp:txXfrm>
    </dsp:sp>
    <dsp:sp modelId="{1E0C58F7-3620-4D35-BE2B-AD2A64F78D00}">
      <dsp:nvSpPr>
        <dsp:cNvPr id="0" name=""/>
        <dsp:cNvSpPr/>
      </dsp:nvSpPr>
      <dsp:spPr>
        <a:xfrm>
          <a:off x="2305315"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Monitor</a:t>
          </a:r>
          <a:endParaRPr lang="en-US" sz="1000" kern="1200"/>
        </a:p>
      </dsp:txBody>
      <dsp:txXfrm>
        <a:off x="2305315" y="1261067"/>
        <a:ext cx="951821" cy="475910"/>
      </dsp:txXfrm>
    </dsp:sp>
    <dsp:sp modelId="{33A87013-91BE-4343-9676-3735C931A634}">
      <dsp:nvSpPr>
        <dsp:cNvPr id="0" name=""/>
        <dsp:cNvSpPr/>
      </dsp:nvSpPr>
      <dsp:spPr>
        <a:xfrm>
          <a:off x="3457019"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Log Analytics</a:t>
          </a:r>
          <a:endParaRPr lang="en-US" sz="1000" kern="1200"/>
        </a:p>
      </dsp:txBody>
      <dsp:txXfrm>
        <a:off x="3457019" y="1261067"/>
        <a:ext cx="951821" cy="475910"/>
      </dsp:txXfrm>
    </dsp:sp>
    <dsp:sp modelId="{FDC53852-BA6D-425D-BFA7-EEFA79739BDA}">
      <dsp:nvSpPr>
        <dsp:cNvPr id="0" name=""/>
        <dsp:cNvSpPr/>
      </dsp:nvSpPr>
      <dsp:spPr>
        <a:xfrm>
          <a:off x="3694974" y="1936860"/>
          <a:ext cx="951821" cy="475910"/>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Custom dashboards</a:t>
          </a:r>
          <a:endParaRPr lang="en-US" sz="1000" kern="1200"/>
        </a:p>
      </dsp:txBody>
      <dsp:txXfrm>
        <a:off x="3694974" y="1936860"/>
        <a:ext cx="951821" cy="475910"/>
      </dsp:txXfrm>
    </dsp:sp>
    <dsp:sp modelId="{18545F1A-AB04-4136-8E27-3F3ADC4CDB07}">
      <dsp:nvSpPr>
        <dsp:cNvPr id="0" name=""/>
        <dsp:cNvSpPr/>
      </dsp:nvSpPr>
      <dsp:spPr>
        <a:xfrm>
          <a:off x="3694974" y="2612653"/>
          <a:ext cx="951821" cy="475910"/>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KQL</a:t>
          </a:r>
          <a:endParaRPr lang="en-US" sz="1000" kern="1200"/>
        </a:p>
      </dsp:txBody>
      <dsp:txXfrm>
        <a:off x="3694974" y="2612653"/>
        <a:ext cx="951821" cy="475910"/>
      </dsp:txXfrm>
    </dsp:sp>
    <dsp:sp modelId="{1A4E7EEA-E9FB-4048-AFD0-F308A29F98DA}">
      <dsp:nvSpPr>
        <dsp:cNvPr id="0" name=""/>
        <dsp:cNvSpPr/>
      </dsp:nvSpPr>
      <dsp:spPr>
        <a:xfrm>
          <a:off x="5760426"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T-SQL</a:t>
          </a:r>
        </a:p>
      </dsp:txBody>
      <dsp:txXfrm>
        <a:off x="5760426" y="585274"/>
        <a:ext cx="951821" cy="475910"/>
      </dsp:txXfrm>
    </dsp:sp>
    <dsp:sp modelId="{45533BFC-60BA-4082-B08D-9886379CA9C5}">
      <dsp:nvSpPr>
        <dsp:cNvPr id="0" name=""/>
        <dsp:cNvSpPr/>
      </dsp:nvSpPr>
      <dsp:spPr>
        <a:xfrm>
          <a:off x="4608723"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XEvent</a:t>
          </a:r>
          <a:endParaRPr lang="en-US" sz="1000" kern="1200"/>
        </a:p>
      </dsp:txBody>
      <dsp:txXfrm>
        <a:off x="4608723" y="1261067"/>
        <a:ext cx="951821" cy="475910"/>
      </dsp:txXfrm>
    </dsp:sp>
    <dsp:sp modelId="{EFFAAC25-1FE1-4914-BE86-F17B4486808B}">
      <dsp:nvSpPr>
        <dsp:cNvPr id="0" name=""/>
        <dsp:cNvSpPr/>
      </dsp:nvSpPr>
      <dsp:spPr>
        <a:xfrm>
          <a:off x="5760426"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Catalog Views</a:t>
          </a:r>
        </a:p>
      </dsp:txBody>
      <dsp:txXfrm>
        <a:off x="5760426" y="1261067"/>
        <a:ext cx="951821" cy="475910"/>
      </dsp:txXfrm>
    </dsp:sp>
    <dsp:sp modelId="{C554E0C7-0076-4D01-A8EE-A379C783523D}">
      <dsp:nvSpPr>
        <dsp:cNvPr id="0" name=""/>
        <dsp:cNvSpPr/>
      </dsp:nvSpPr>
      <dsp:spPr>
        <a:xfrm>
          <a:off x="6912130"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DMVs</a:t>
          </a:r>
        </a:p>
      </dsp:txBody>
      <dsp:txXfrm>
        <a:off x="6912130" y="1261067"/>
        <a:ext cx="951821" cy="475910"/>
      </dsp:txXfrm>
    </dsp:sp>
    <dsp:sp modelId="{77199257-A219-4A19-9C39-D26BDA7BBC51}">
      <dsp:nvSpPr>
        <dsp:cNvPr id="0" name=""/>
        <dsp:cNvSpPr/>
      </dsp:nvSpPr>
      <dsp:spPr>
        <a:xfrm>
          <a:off x="9215537" y="585274"/>
          <a:ext cx="951821" cy="475910"/>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CLI</a:t>
          </a:r>
          <a:endParaRPr lang="en-US" sz="1000" kern="1200"/>
        </a:p>
      </dsp:txBody>
      <dsp:txXfrm>
        <a:off x="9215537" y="585274"/>
        <a:ext cx="951821" cy="475910"/>
      </dsp:txXfrm>
    </dsp:sp>
    <dsp:sp modelId="{60ECC066-5590-47FC-ABA6-91AD974430E1}">
      <dsp:nvSpPr>
        <dsp:cNvPr id="0" name=""/>
        <dsp:cNvSpPr/>
      </dsp:nvSpPr>
      <dsp:spPr>
        <a:xfrm>
          <a:off x="8063833"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Azure CLI</a:t>
          </a:r>
          <a:endParaRPr lang="en-US" sz="1000" kern="1200"/>
        </a:p>
      </dsp:txBody>
      <dsp:txXfrm>
        <a:off x="8063833" y="1261067"/>
        <a:ext cx="951821" cy="475910"/>
      </dsp:txXfrm>
    </dsp:sp>
    <dsp:sp modelId="{52EE90D2-953A-4F56-961A-526B01626811}">
      <dsp:nvSpPr>
        <dsp:cNvPr id="0" name=""/>
        <dsp:cNvSpPr/>
      </dsp:nvSpPr>
      <dsp:spPr>
        <a:xfrm>
          <a:off x="9215537"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Az Module for PowerShell</a:t>
          </a:r>
          <a:endParaRPr lang="en-US" sz="1000" kern="1200"/>
        </a:p>
      </dsp:txBody>
      <dsp:txXfrm>
        <a:off x="9215537" y="1261067"/>
        <a:ext cx="951821" cy="475910"/>
      </dsp:txXfrm>
    </dsp:sp>
    <dsp:sp modelId="{D66325F5-28DA-44D3-97B3-56557A284AB2}">
      <dsp:nvSpPr>
        <dsp:cNvPr id="0" name=""/>
        <dsp:cNvSpPr/>
      </dsp:nvSpPr>
      <dsp:spPr>
        <a:xfrm>
          <a:off x="10367241" y="1261067"/>
          <a:ext cx="951821" cy="475910"/>
        </a:xfrm>
        <a:prstGeom prst="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baseline="0"/>
            <a:t>REST APIs</a:t>
          </a:r>
          <a:endParaRPr lang="en-US" sz="1000" kern="1200"/>
        </a:p>
      </dsp:txBody>
      <dsp:txXfrm>
        <a:off x="10367241" y="1261067"/>
        <a:ext cx="951821" cy="475910"/>
      </dsp:txXfrm>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8/17/2020 11:15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8/17/2020 11:11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nam06.safelinks.protection.outlook.com/?url=https%3A%2F%2Fdocs.microsoft.com%2Fen-us%2Fsql%2Fdatabase-engine%2Fconfigure-windows%2Fdatabase-engine-instances-sql-server%3Fview%3Dsql-server-ver15&amp;data=02%7C01%7CAnna.Hoffman%40microsoft.com%7Cb3514821e4e04a2de26108d7dc094dfe%7C72f988bf86f141af91ab2d7cd011db47%7C1%7C0%7C637219804823177943&amp;sdata=qtDewwJWVZPOjpqIUu3plhfW3S6C%2F%2BrAO14MkiX3Grc%3D&amp;reserved=0"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nam06.safelinks.protection.outlook.com/?url=https%3A%2F%2Fdocs.microsoft.com%2Fen-us%2Fanalysis-services%2Finstances%2Fanalysis-services-instance-management%3Fview%3Dasallproducts-allversions&amp;data=02%7C01%7CAnna.Hoffman%40microsoft.com%7Cb3514821e4e04a2de26108d7dc094dfe%7C72f988bf86f141af91ab2d7cd011db47%7C1%7C0%7C637219804823187896&amp;sdata=Zz8gwcuGFo%2BCZ9rZ8DBjNKKvmvP7VrwwRDZVkiGOs0k%3D&amp;reserved=0"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resource-limits" TargetMode="External"/><Relationship Id="rId7" Type="http://schemas.openxmlformats.org/officeDocument/2006/relationships/hyperlink" Target="https://docs.microsoft.com/en-us/azure/sql-database/quota-increase-request"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managed-instance-resource-limits#regional-resource-limitations" TargetMode="External"/><Relationship Id="rId5" Type="http://schemas.openxmlformats.org/officeDocument/2006/relationships/hyperlink" Target="https://docs.microsoft.com/en-us/azure/sql-database/sql-database-resource-limits-database-server#maximum-resource-limits" TargetMode="External"/><Relationship Id="rId4" Type="http://schemas.openxmlformats.org/officeDocument/2006/relationships/hyperlink" Target="https://docs.microsoft.com/en-us/azure/sql-database/sql-database-vcore-resource-limits-single-databases"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ocs.microsoft.com/en-us/azure/sql-database/sql-database-server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medium.com/azure-sqldb-managed-instance/increasing-data-files-might-improve-performance-on-general-purpose-managed-instance-tier-6e90bad2ae4b"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azure/sql-database/sql-database-connectivity-architecture"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microsoft.com/en-us/azure/data-factory/connector-sql-server"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techcommunity.microsoft.com/t5/datacat/turbo-boost-data-loads-from-spark-using-sql-spark-connector/ba-p/305523"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docs.microsoft.com/en-us/azure/cloud-adoption-framework/reference/networking-vdc" TargetMode="External"/><Relationship Id="rId2" Type="http://schemas.openxmlformats.org/officeDocument/2006/relationships/slide" Target="../slides/slide40.xml"/><Relationship Id="rId1" Type="http://schemas.openxmlformats.org/officeDocument/2006/relationships/notesMaster" Target="../notesMasters/notesMaster1.xml"/><Relationship Id="rId4" Type="http://schemas.openxmlformats.org/officeDocument/2006/relationships/hyperlink" Target="https://docs.microsoft.com/en-us/azure/cloud-adoption-framework/reference/vdc"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docs.microsoft.com/en-us/sql/t-sql/statements/create-login-transact-sql?view=azuresqldb-current"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docs.microsoft.com/en-us/sql/t-sql/statements/create-login-transact-sql?view=azuresqldb-mi-current"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docs.microsoft.com/en-us/sql/sql-server/what-s-new-in-sql-server-ver15?view=sql-server-ver15"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techcommunity.microsoft.com/t5/datacat/storage-performance-best-practices-and-considerations-for-azure/ba-p/305525"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docs.microsoft.com/en-us/azure/sql-database/sql-database-resource-limits-database-server#transaction-log-rate-governance" TargetMode="External"/><Relationship Id="rId2" Type="http://schemas.openxmlformats.org/officeDocument/2006/relationships/slide" Target="../slides/slide62.xml"/><Relationship Id="rId1" Type="http://schemas.openxmlformats.org/officeDocument/2006/relationships/notesMaster" Target="../notesMasters/notesMaster1.xml"/><Relationship Id="rId4" Type="http://schemas.openxmlformats.org/officeDocument/2006/relationships/hyperlink" Target="https://docs.microsoft.com/en-us/azure/sql-database/sql-database-hyperscale-performance-diagnostic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docs.microsoft.com/en-us/azure/sql-database/sql-database-managed-instance-long-term-backup-retention-configure"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 TargetMode="External"/><Relationship Id="rId2" Type="http://schemas.openxmlformats.org/officeDocument/2006/relationships/slide" Target="../slides/slide73.xml"/><Relationship Id="rId1" Type="http://schemas.openxmlformats.org/officeDocument/2006/relationships/notesMaster" Target="../notesMasters/notesMaster1.xml"/><Relationship Id="rId4" Type="http://schemas.openxmlformats.org/officeDocument/2006/relationships/hyperlink" Target="https://docs.microsoft.com/en-us/powershell/module/az.sql/invoke-azsqldatabasefailover?view=azps-3.8.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zure.microsoft.com/en-us/overview/azure-vs-aws/cost-savings/#sql-server-iaa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microsoft.com/en-us/azure/sql-database/sql-database-high-availability#premium-and-business-critical-service-tier-availability" TargetMode="External"/><Relationship Id="rId2" Type="http://schemas.openxmlformats.org/officeDocument/2006/relationships/slide" Target="../slides/slide74.xml"/><Relationship Id="rId1" Type="http://schemas.openxmlformats.org/officeDocument/2006/relationships/notesMaster" Target="../notesMasters/notesMaster1.xml"/><Relationship Id="rId5" Type="http://schemas.openxmlformats.org/officeDocument/2006/relationships/hyperlink" Target="https://docs.microsoft.com/en-us/powershell/module/az.sql/invoke-azsqldatabasefailover?view=azps-3.8.0" TargetMode="External"/><Relationship Id="rId4" Type="http://schemas.openxmlformats.org/officeDocument/2006/relationships/hyperlink" Target="https://docs.microsoft.com/en-us/azure/sql-database/sql-database-read-scale-out" TargetMode="Externa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microsoft.com/en-us/azure/sql-database/sql-database-service-tier-hyperscale#distributed-functions-architecture"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azure.microsoft.com/en-us/documentation/articles/sql-database-business-continuity-design/" TargetMode="External"/><Relationship Id="rId2" Type="http://schemas.openxmlformats.org/officeDocument/2006/relationships/slide" Target="../slides/slide79.xml"/><Relationship Id="rId1" Type="http://schemas.openxmlformats.org/officeDocument/2006/relationships/notesMaster" Target="../notesMasters/notesMaster1.xml"/><Relationship Id="rId6" Type="http://schemas.openxmlformats.org/officeDocument/2006/relationships/hyperlink" Target="http://msdn.microsoft.com/en-us/library/azure/dn741328.aspx" TargetMode="External"/><Relationship Id="rId5" Type="http://schemas.openxmlformats.org/officeDocument/2006/relationships/hyperlink" Target="https://azure.microsoft.com/en-us/documentation/articles/sql-database-business-continuity-application-upgrade/" TargetMode="External"/><Relationship Id="rId4" Type="http://schemas.openxmlformats.org/officeDocument/2006/relationships/hyperlink" Target="https://azure.microsoft.com/en-us/documentation/articles/sql-database-disaster-recovery/" TargetMode="Externa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docs.microsoft.com/en-us/sql/relational-databases/system-dynamic-management-views/geo-replication-dynamic-management-views-and-functions-azure-sql-database?view=sql-server-ver15"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iot-with-sql"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docs.microsoft.com/en-us/azure/sql-database/sql-database-scale-resources" TargetMode="External"/><Relationship Id="rId3" Type="http://schemas.openxmlformats.org/officeDocument/2006/relationships/hyperlink" Target="https://docs.microsoft.com/en-us/azure/sql-database/sql-database-business-continuity" TargetMode="External"/><Relationship Id="rId7" Type="http://schemas.openxmlformats.org/officeDocument/2006/relationships/hyperlink" Target="https://docs.microsoft.com/en-us/azure/sql-database/sql-database-geo-replication-overview" TargetMode="External"/><Relationship Id="rId12" Type="http://schemas.openxmlformats.org/officeDocument/2006/relationships/hyperlink" Target="https://docs.microsoft.com/en-us/azure/sql-database/sql-database-intelligent-insights"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long-term-retention" TargetMode="External"/><Relationship Id="rId11" Type="http://schemas.openxmlformats.org/officeDocument/2006/relationships/hyperlink" Target="https://docs.microsoft.com/en-us/azure/log-analytics/log-analytics-azure-sql" TargetMode="External"/><Relationship Id="rId5" Type="http://schemas.openxmlformats.org/officeDocument/2006/relationships/hyperlink" Target="https://docs.microsoft.com/en-us/azure/sql-database/sql-database-automated-backups" TargetMode="External"/><Relationship Id="rId10" Type="http://schemas.openxmlformats.org/officeDocument/2006/relationships/hyperlink" Target="https://docs.microsoft.com/en-us/azure/sql-database/sql-database-automatic-tuning" TargetMode="External"/><Relationship Id="rId4" Type="http://schemas.openxmlformats.org/officeDocument/2006/relationships/hyperlink" Target="https://docs.microsoft.com/en-us/azure/sql-database/sql-database-high-availability" TargetMode="External"/><Relationship Id="rId9" Type="http://schemas.openxmlformats.org/officeDocument/2006/relationships/hyperlink" Target="https://docs.microsoft.com/en-us/azure/sql-database/sql-database-security-index" TargetMode="Externa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customers.microsoft.com/en-us/story/724156-hr-block-professional-services-azure-sql-server"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8/17/2020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1200" kern="0">
                <a:solidFill>
                  <a:srgbClr val="0078D4"/>
                </a:solidFill>
                <a:latin typeface="Segoe UI Semibold"/>
              </a:rPr>
              <a:t>Best for most lift-and-shift migrations to the cloud</a:t>
            </a:r>
          </a:p>
          <a:p>
            <a:pPr defTabSz="914048">
              <a:spcAft>
                <a:spcPts val="800"/>
              </a:spcAft>
              <a:defRPr/>
            </a:pPr>
            <a:endParaRPr lang="en-US" sz="1200" kern="0">
              <a:solidFill>
                <a:srgbClr val="0078D4"/>
              </a:solidFill>
              <a:latin typeface="Segoe UI Semibold"/>
            </a:endParaRPr>
          </a:p>
          <a:p>
            <a:r>
              <a:rPr lang="en-US" sz="882" kern="1200">
                <a:solidFill>
                  <a:schemeClr val="tx1"/>
                </a:solidFill>
                <a:effectLst/>
                <a:latin typeface="Segoe UI Light" pitchFamily="34" charset="0"/>
                <a:ea typeface="+mn-ea"/>
                <a:cs typeface="+mn-cs"/>
              </a:rPr>
              <a:t>It is called an Instance because it is equivalent to a </a:t>
            </a:r>
            <a:r>
              <a:rPr lang="en-US" sz="882" b="1" kern="1200">
                <a:solidFill>
                  <a:schemeClr val="tx1"/>
                </a:solidFill>
                <a:effectLst/>
                <a:latin typeface="Segoe UI Light" pitchFamily="34" charset="0"/>
                <a:ea typeface="+mn-ea"/>
                <a:cs typeface="+mn-cs"/>
              </a:rPr>
              <a:t>Database Engine Instance</a:t>
            </a:r>
            <a:r>
              <a:rPr lang="en-US" sz="882" kern="1200">
                <a:solidFill>
                  <a:schemeClr val="tx1"/>
                </a:solidFill>
                <a:effectLst/>
                <a:latin typeface="Segoe UI Light" pitchFamily="34" charset="0"/>
                <a:ea typeface="+mn-ea"/>
                <a:cs typeface="+mn-cs"/>
              </a:rPr>
              <a:t> of SQL Server which we define actually in our docs at </a:t>
            </a:r>
            <a:r>
              <a:rPr lang="en-US" sz="882" u="sng" kern="1200">
                <a:solidFill>
                  <a:schemeClr val="tx1"/>
                </a:solidFill>
                <a:effectLst/>
                <a:latin typeface="Segoe UI Light" pitchFamily="34" charset="0"/>
                <a:ea typeface="+mn-ea"/>
                <a:cs typeface="+mn-cs"/>
                <a:hlinkClick r:id="rId3"/>
              </a:rPr>
              <a:t>https://docs.microsoft.com/en-us/sql/database-engine/configure-windows/database-engine-instances-sql-server?view=sql-server-ver15</a:t>
            </a:r>
            <a:r>
              <a:rPr lang="en-US" sz="882" kern="1200">
                <a:solidFill>
                  <a:schemeClr val="tx1"/>
                </a:solidFill>
                <a:effectLst/>
                <a:latin typeface="Segoe UI Light" pitchFamily="34" charset="0"/>
                <a:ea typeface="+mn-ea"/>
                <a:cs typeface="+mn-cs"/>
              </a:rPr>
              <a:t>. The term Database Engine Instance is important because other instance types for SQL Server are things like </a:t>
            </a:r>
            <a:r>
              <a:rPr lang="en-US" sz="882" u="sng" kern="1200">
                <a:solidFill>
                  <a:schemeClr val="tx1"/>
                </a:solidFill>
                <a:effectLst/>
                <a:latin typeface="Segoe UI Light" pitchFamily="34" charset="0"/>
                <a:ea typeface="+mn-ea"/>
                <a:cs typeface="+mn-cs"/>
                <a:hlinkClick r:id="rId4"/>
              </a:rPr>
              <a:t>SSAS</a:t>
            </a:r>
            <a:r>
              <a:rPr lang="en-US" sz="882" kern="1200">
                <a:solidFill>
                  <a:schemeClr val="tx1"/>
                </a:solidFill>
                <a:effectLst/>
                <a:latin typeface="Segoe UI Light" pitchFamily="34" charset="0"/>
                <a:ea typeface="+mn-ea"/>
                <a:cs typeface="+mn-cs"/>
              </a:rPr>
              <a:t>.</a:t>
            </a:r>
          </a:p>
          <a:p>
            <a:r>
              <a:rPr lang="en-US" sz="882" kern="1200">
                <a:solidFill>
                  <a:schemeClr val="tx1"/>
                </a:solidFill>
                <a:effectLst/>
                <a:latin typeface="Segoe UI Light" pitchFamily="34" charset="0"/>
                <a:ea typeface="+mn-ea"/>
                <a:cs typeface="+mn-cs"/>
              </a:rPr>
              <a:t> </a:t>
            </a:r>
          </a:p>
          <a:p>
            <a:r>
              <a:rPr lang="en-US" sz="882" kern="1200">
                <a:solidFill>
                  <a:schemeClr val="tx1"/>
                </a:solidFill>
                <a:effectLst/>
                <a:latin typeface="Segoe UI Light" pitchFamily="34" charset="0"/>
                <a:ea typeface="+mn-ea"/>
                <a:cs typeface="+mn-cs"/>
              </a:rPr>
              <a:t>It's called Managed because it is a PaaS version of a Database Engine Instance where we manage several things including install of SQL Server, scaling, and high-availability.</a:t>
            </a:r>
          </a:p>
          <a:p>
            <a:pPr defTabSz="914048">
              <a:spcAft>
                <a:spcPts val="800"/>
              </a:spcAft>
              <a:defRPr/>
            </a:pPr>
            <a:endParaRPr lang="en-US" sz="1200" kern="0">
              <a:solidFill>
                <a:srgbClr val="0078D4"/>
              </a:solidFill>
              <a:latin typeface="Segoe UI Semibold"/>
            </a:endParaRPr>
          </a:p>
          <a:p>
            <a:pPr marL="0" indent="0" defTabSz="914314">
              <a:buFont typeface="Arial" panose="020B0604020202020204" pitchFamily="34" charset="0"/>
              <a:buNone/>
            </a:pPr>
            <a:endParaRPr lang="en-US" sz="120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migrate to Azure </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want to remove some of the management overhead and stress with regards to business continuity, high availability, and disaster recovery</a:t>
            </a:r>
          </a:p>
          <a:p>
            <a:pPr marL="212982" lvl="1" indent="-105829" algn="l" defTabSz="914367" rtl="0" eaLnBrk="1" latinLnBrk="0" hangingPunct="1">
              <a:lnSpc>
                <a:spcPct val="90000"/>
              </a:lnSpc>
              <a:spcAft>
                <a:spcPts val="333"/>
              </a:spcAft>
              <a:buFont typeface="Arial" pitchFamily="34" charset="0"/>
              <a:buChar char="•"/>
            </a:pPr>
            <a:r>
              <a:rPr lang="en-US" sz="1400" kern="1200">
                <a:solidFill>
                  <a:srgbClr val="000000"/>
                </a:solidFill>
                <a:latin typeface="Segoe UI"/>
                <a:ea typeface="+mn-ea"/>
                <a:cs typeface="+mn-cs"/>
              </a:rPr>
              <a:t>I need instance-scoped features like SQL Server Agent, Database Mail, Service Broker, CLR, etc. </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a:solidFill>
                  <a:srgbClr val="000000"/>
                </a:solidFill>
                <a:latin typeface="Segoe UI "/>
                <a:cs typeface="Segoe UI Semilight" panose="020B0402040204020203" pitchFamily="34" charset="0"/>
              </a:rPr>
              <a:t>Solution</a:t>
            </a:r>
            <a:r>
              <a:rPr lang="en-US" sz="500" kern="1200">
                <a:solidFill>
                  <a:srgbClr val="000000"/>
                </a:solidFill>
              </a:rPr>
              <a:t> </a:t>
            </a:r>
          </a:p>
          <a:p>
            <a:pPr lvl="1"/>
            <a:r>
              <a:rPr lang="en-US" sz="1400" kern="1200">
                <a:solidFill>
                  <a:srgbClr val="000000"/>
                </a:solidFill>
                <a:latin typeface="Segoe UI"/>
                <a:ea typeface="+mn-ea"/>
                <a:cs typeface="+mn-cs"/>
              </a:rPr>
              <a:t>Single instance or Instance pool</a:t>
            </a:r>
          </a:p>
          <a:p>
            <a:pPr lvl="1"/>
            <a:r>
              <a:rPr lang="en-US" sz="1400" kern="1200">
                <a:solidFill>
                  <a:srgbClr val="000000"/>
                </a:solidFill>
                <a:latin typeface="Segoe UI"/>
                <a:ea typeface="+mn-ea"/>
                <a:cs typeface="+mn-cs"/>
              </a:rPr>
              <a:t>SQL Server surface area (vast majority)</a:t>
            </a:r>
          </a:p>
          <a:p>
            <a:pPr lvl="1"/>
            <a:r>
              <a:rPr lang="en-US" sz="1400" kern="1200">
                <a:solidFill>
                  <a:srgbClr val="000000"/>
                </a:solidFill>
                <a:latin typeface="Segoe UI"/>
                <a:ea typeface="+mn-ea"/>
                <a:cs typeface="+mn-cs"/>
              </a:rPr>
              <a:t>Native virtual network support</a:t>
            </a:r>
          </a:p>
          <a:p>
            <a:pPr lvl="1"/>
            <a:r>
              <a:rPr lang="en-US" sz="1400" kern="1200">
                <a:solidFill>
                  <a:srgbClr val="000000"/>
                </a:solidFill>
                <a:latin typeface="Segoe UI"/>
                <a:ea typeface="+mn-ea"/>
                <a:cs typeface="+mn-cs"/>
              </a:rPr>
              <a:t>Fully managed Service</a:t>
            </a:r>
          </a:p>
          <a:p>
            <a:pPr lvl="1"/>
            <a:r>
              <a:rPr lang="en-US" sz="1400" kern="1200">
                <a:solidFill>
                  <a:srgbClr val="000000"/>
                </a:solidFill>
                <a:latin typeface="Segoe UI"/>
                <a:ea typeface="+mn-ea"/>
                <a:cs typeface="+mn-cs"/>
              </a:rPr>
              <a:t>Enable your on-premise identities on cloud instances, through integration with Azure Active Directory and AD Connect</a:t>
            </a:r>
          </a:p>
          <a:p>
            <a:pPr lvl="1"/>
            <a:r>
              <a:rPr lang="en-US" sz="1200">
                <a:solidFill>
                  <a:srgbClr val="000000"/>
                </a:solidFill>
                <a:latin typeface="Segoe UI "/>
                <a:cs typeface="Segoe UI Semilight" panose="020B0402040204020203" pitchFamily="34" charset="0"/>
              </a:rPr>
              <a:t>Near zero downtime migration using log-shipping</a:t>
            </a:r>
          </a:p>
          <a:p>
            <a:pPr lvl="1"/>
            <a:r>
              <a:rPr lang="en-US" sz="1200">
                <a:solidFill>
                  <a:srgbClr val="000000"/>
                </a:solidFill>
                <a:latin typeface="Segoe UI "/>
                <a:cs typeface="Segoe UI Semilight" panose="020B0402040204020203" pitchFamily="34" charset="0"/>
              </a:rPr>
              <a:t>Fully managed business continuity with failover groups</a:t>
            </a:r>
          </a:p>
          <a:p>
            <a:pPr lvl="1"/>
            <a:r>
              <a:rPr lang="en-US" sz="1200">
                <a:solidFill>
                  <a:srgbClr val="000000"/>
                </a:solidFill>
                <a:latin typeface="Segoe UI "/>
                <a:cs typeface="Segoe UI Semilight" panose="020B0402040204020203" pitchFamily="34" charset="0"/>
              </a:rPr>
              <a:t>Projected return on investment of 212 percent over three years (Forrester Consulting)</a:t>
            </a:r>
          </a:p>
          <a:p>
            <a:pPr lvl="1"/>
            <a:r>
              <a:rPr lang="en-US" sz="1200">
                <a:solidFill>
                  <a:srgbClr val="000000"/>
                </a:solidFill>
                <a:latin typeface="Segoe UI "/>
                <a:cs typeface="Segoe UI Semilight" panose="020B0402040204020203" pitchFamily="34" charset="0"/>
              </a:rPr>
              <a:t>Combine the best of SQL Server with the benefits of a managed service</a:t>
            </a:r>
          </a:p>
          <a:p>
            <a:pPr lvl="1"/>
            <a:endParaRPr lang="en-US" sz="120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a:solidFill>
                <a:srgbClr val="000000"/>
              </a:solidFill>
              <a:latin typeface="Segoe UI "/>
              <a:cs typeface="Segoe UI Semilight" panose="020B0402040204020203" pitchFamily="34" charset="0"/>
            </a:endParaRPr>
          </a:p>
          <a:p>
            <a:r>
              <a:rPr lang="en-US" sz="1200">
                <a:solidFill>
                  <a:srgbClr val="000000"/>
                </a:solidFill>
                <a:latin typeface="Segoe UI"/>
              </a:rPr>
              <a:t>You get two levels of </a:t>
            </a:r>
            <a:r>
              <a:rPr lang="en-US" sz="1200" kern="1200">
                <a:solidFill>
                  <a:schemeClr val="tx1"/>
                </a:solidFill>
                <a:effectLst/>
                <a:latin typeface="Segoe UI Light" pitchFamily="34" charset="0"/>
                <a:ea typeface="+mn-ea"/>
                <a:cs typeface="+mn-cs"/>
              </a:rPr>
              <a:t>isolation:</a:t>
            </a:r>
          </a:p>
          <a:p>
            <a:pPr lvl="0"/>
            <a:r>
              <a:rPr lang="en-US" sz="1200" kern="1200">
                <a:solidFill>
                  <a:schemeClr val="tx1"/>
                </a:solidFill>
                <a:effectLst/>
                <a:latin typeface="Segoe UI Light" pitchFamily="34" charset="0"/>
                <a:ea typeface="+mn-ea"/>
                <a:cs typeface="+mn-cs"/>
              </a:rPr>
              <a:t>Cluster level: Managed Instances for a tenant are fully isolated from other tenants. No connectivity or resource sharing is possible between different tenants.</a:t>
            </a:r>
          </a:p>
          <a:p>
            <a:pPr lvl="0"/>
            <a:r>
              <a:rPr lang="en-US" sz="1200" kern="1200">
                <a:solidFill>
                  <a:schemeClr val="tx1"/>
                </a:solidFill>
                <a:effectLst/>
                <a:latin typeface="Segoe UI Light" pitchFamily="34" charset="0"/>
                <a:ea typeface="+mn-ea"/>
                <a:cs typeface="+mn-cs"/>
              </a:rPr>
              <a:t>Networking level: joining instances to a subnet in a VNET and restricting access to private IP addresses only provides full isolation from public Internet.</a:t>
            </a: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endParaRPr lang="en-US" sz="1200">
              <a:solidFill>
                <a:srgbClr val="000000"/>
              </a:solidFill>
              <a:latin typeface="Segoe UI"/>
            </a:endParaRPr>
          </a:p>
          <a:p>
            <a:pPr defTabSz="685775">
              <a:lnSpc>
                <a:spcPct val="90000"/>
              </a:lnSpc>
              <a:spcAft>
                <a:spcPts val="250"/>
              </a:spcAft>
              <a:defRPr/>
            </a:pPr>
            <a:r>
              <a:rPr lang="en-US" sz="1200">
                <a:solidFill>
                  <a:srgbClr val="000000"/>
                </a:solidFill>
                <a:latin typeface="Segoe UI"/>
              </a:rPr>
              <a:t>Managed Instance: Komatsu https://customers.microsoft.com/en-us/story/komatsu-australia-manufacturing-azure</a:t>
            </a:r>
          </a:p>
          <a:p>
            <a:pPr defTabSz="685775">
              <a:lnSpc>
                <a:spcPct val="90000"/>
              </a:lnSpc>
              <a:spcAft>
                <a:spcPts val="250"/>
              </a:spcAft>
              <a:defRPr/>
            </a:pPr>
            <a:r>
              <a:rPr lang="en-US" sz="1200">
                <a:solidFill>
                  <a:srgbClr val="000000"/>
                </a:solidFill>
                <a:latin typeface="Segoe UI"/>
              </a:rPr>
              <a:t>Moved about 1.5 TBs of data very smoothly because of the near 100% compatibility with SQL Server</a:t>
            </a:r>
          </a:p>
          <a:p>
            <a:pPr defTabSz="685775">
              <a:lnSpc>
                <a:spcPct val="90000"/>
              </a:lnSpc>
              <a:spcAft>
                <a:spcPts val="250"/>
              </a:spcAft>
              <a:defRPr/>
            </a:pPr>
            <a:r>
              <a:rPr lang="en-US" sz="1200">
                <a:solidFill>
                  <a:srgbClr val="000000"/>
                </a:solidFill>
                <a:latin typeface="Segoe UI"/>
              </a:rPr>
              <a:t>49% reduction in cost and 25% increase in performance gains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4594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1200" kern="0" dirty="0">
                <a:solidFill>
                  <a:srgbClr val="0078D4"/>
                </a:solidFill>
                <a:latin typeface="Segoe UI Semibold"/>
              </a:rPr>
              <a:t>Best for </a:t>
            </a:r>
            <a:r>
              <a:rPr lang="en-US" sz="1200" kern="0" dirty="0">
                <a:gradFill>
                  <a:gsLst>
                    <a:gs pos="1770">
                      <a:srgbClr val="1A1A1A"/>
                    </a:gs>
                    <a:gs pos="16000">
                      <a:srgbClr val="1A1A1A"/>
                    </a:gs>
                  </a:gsLst>
                  <a:lin ang="0" scaled="0"/>
                </a:gradFill>
                <a:latin typeface="Segoe UI Semibold"/>
              </a:rPr>
              <a:t>modern cloud applications</a:t>
            </a:r>
            <a:endParaRPr lang="en-US" sz="1200" kern="0" dirty="0">
              <a:gradFill>
                <a:gsLst>
                  <a:gs pos="1770">
                    <a:srgbClr val="1A1A1A"/>
                  </a:gs>
                  <a:gs pos="16000">
                    <a:srgbClr val="1A1A1A"/>
                  </a:gs>
                </a:gsLst>
                <a:lin ang="0" scaled="0"/>
              </a:gradFill>
              <a:latin typeface="Segoe UI Semibold"/>
              <a:cs typeface="Segoe UI Semibold"/>
            </a:endParaRPr>
          </a:p>
          <a:p>
            <a:pPr marL="0" indent="0" defTabSz="914314">
              <a:buFont typeface="Arial" panose="020B0604020202020204" pitchFamily="34" charset="0"/>
              <a:buNone/>
            </a:pPr>
            <a:endParaRPr lang="en-US" sz="1200" dirty="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dirty="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build a modern multi-tenant SaaS app </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use a database with dedicated resources and predictable performance</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independently scale compute and storage in my database</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have unlimited databases storage when I need it</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build a mission critical application with highest uptime</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integrate Azure services into my applications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Solution</a:t>
            </a:r>
            <a:r>
              <a:rPr lang="en-US" sz="500" kern="1200" dirty="0">
                <a:solidFill>
                  <a:srgbClr val="000000"/>
                </a:solidFill>
              </a:rPr>
              <a:t> </a:t>
            </a:r>
          </a:p>
          <a:p>
            <a:pPr lvl="1"/>
            <a:r>
              <a:rPr lang="en-US" sz="1400" kern="1200" dirty="0">
                <a:solidFill>
                  <a:srgbClr val="000000"/>
                </a:solidFill>
                <a:latin typeface="Segoe UI"/>
                <a:ea typeface="+mn-ea"/>
                <a:cs typeface="+mn-cs"/>
              </a:rPr>
              <a:t>Single database or elastic pool</a:t>
            </a:r>
          </a:p>
          <a:p>
            <a:pPr lvl="1"/>
            <a:r>
              <a:rPr lang="en-US" sz="1400" kern="1200" dirty="0">
                <a:solidFill>
                  <a:srgbClr val="000000"/>
                </a:solidFill>
                <a:latin typeface="Segoe UI"/>
                <a:ea typeface="+mn-ea"/>
                <a:cs typeface="+mn-cs"/>
              </a:rPr>
              <a:t>Hyperscale storage (100TB+)</a:t>
            </a:r>
          </a:p>
          <a:p>
            <a:pPr lvl="1"/>
            <a:r>
              <a:rPr lang="en-US" sz="1400" kern="1200" dirty="0">
                <a:solidFill>
                  <a:srgbClr val="000000"/>
                </a:solidFill>
                <a:latin typeface="Segoe UI"/>
                <a:ea typeface="+mn-ea"/>
                <a:cs typeface="+mn-cs"/>
              </a:rPr>
              <a:t>Serverless compute</a:t>
            </a:r>
          </a:p>
          <a:p>
            <a:pPr lvl="1"/>
            <a:r>
              <a:rPr lang="en-US" sz="1400" kern="1200" dirty="0">
                <a:solidFill>
                  <a:srgbClr val="000000"/>
                </a:solidFill>
                <a:latin typeface="Segoe UI"/>
                <a:ea typeface="+mn-ea"/>
                <a:cs typeface="+mn-cs"/>
              </a:rPr>
              <a:t>Fully managed service</a:t>
            </a:r>
          </a:p>
          <a:p>
            <a:pPr lvl="1"/>
            <a:r>
              <a:rPr lang="en-US" sz="1400" kern="1200" dirty="0">
                <a:solidFill>
                  <a:srgbClr val="000000"/>
                </a:solidFill>
                <a:latin typeface="Segoe UI"/>
                <a:ea typeface="+mn-ea"/>
                <a:cs typeface="+mn-cs"/>
              </a:rPr>
              <a:t>Private link</a:t>
            </a:r>
          </a:p>
          <a:p>
            <a:pPr lvl="1"/>
            <a:r>
              <a:rPr lang="en-US" sz="1400" kern="1200" dirty="0">
                <a:solidFill>
                  <a:srgbClr val="000000"/>
                </a:solidFill>
                <a:latin typeface="Segoe UI"/>
                <a:ea typeface="+mn-ea"/>
                <a:cs typeface="+mn-cs"/>
              </a:rPr>
              <a:t>High availability with AZ isolation</a:t>
            </a:r>
          </a:p>
          <a:p>
            <a:pPr lvl="1"/>
            <a:r>
              <a:rPr lang="en-US" sz="1400" kern="1200" dirty="0">
                <a:solidFill>
                  <a:srgbClr val="000000"/>
                </a:solidFill>
                <a:latin typeface="Segoe UI"/>
                <a:ea typeface="+mn-ea"/>
                <a:cs typeface="+mn-cs"/>
              </a:rPr>
              <a:t>Business continuity at scale</a:t>
            </a:r>
          </a:p>
          <a:p>
            <a:pPr lvl="1"/>
            <a:r>
              <a:rPr lang="en-US" sz="1400" kern="1200" dirty="0">
                <a:solidFill>
                  <a:srgbClr val="000000"/>
                </a:solidFill>
                <a:latin typeface="Segoe UI"/>
                <a:ea typeface="+mn-ea"/>
                <a:cs typeface="+mn-cs"/>
              </a:rPr>
              <a:t>Intelligent database</a:t>
            </a:r>
          </a:p>
          <a:p>
            <a:pPr lvl="1"/>
            <a:r>
              <a:rPr lang="en-US" sz="1400" kern="1200" dirty="0">
                <a:solidFill>
                  <a:srgbClr val="000000"/>
                </a:solidFill>
                <a:latin typeface="Segoe UI"/>
                <a:ea typeface="+mn-ea"/>
                <a:cs typeface="+mn-cs"/>
              </a:rPr>
              <a:t>Industry highest availability SLA of 99.995%</a:t>
            </a:r>
          </a:p>
          <a:p>
            <a:pPr lvl="1"/>
            <a:r>
              <a:rPr lang="en-US" sz="1400" kern="1200" dirty="0">
                <a:solidFill>
                  <a:srgbClr val="000000"/>
                </a:solidFill>
                <a:latin typeface="Segoe UI"/>
                <a:ea typeface="+mn-ea"/>
                <a:cs typeface="+mn-cs"/>
              </a:rPr>
              <a:t>Industry only business continuity SLA with 5 second RPO and 30 second RTO</a:t>
            </a:r>
          </a:p>
          <a:p>
            <a:pPr lvl="1"/>
            <a:r>
              <a:rPr lang="en-US" sz="1400" kern="1200" dirty="0">
                <a:solidFill>
                  <a:srgbClr val="000000"/>
                </a:solidFill>
                <a:latin typeface="Segoe UI"/>
                <a:ea typeface="+mn-ea"/>
                <a:cs typeface="+mn-cs"/>
              </a:rPr>
              <a:t>Price-performance leader for mission-critical workloads while costing up to 86 percent less than AWS RDS (</a:t>
            </a:r>
            <a:r>
              <a:rPr lang="en-US" sz="1400" kern="1200" dirty="0" err="1">
                <a:solidFill>
                  <a:srgbClr val="000000"/>
                </a:solidFill>
                <a:latin typeface="Segoe UI"/>
                <a:ea typeface="+mn-ea"/>
                <a:cs typeface="+mn-cs"/>
              </a:rPr>
              <a:t>GigaOm</a:t>
            </a:r>
            <a:r>
              <a:rPr lang="en-US" sz="1400" kern="1200" dirty="0">
                <a:solidFill>
                  <a:srgbClr val="000000"/>
                </a:solidFill>
                <a:latin typeface="Segoe UI"/>
                <a:ea typeface="+mn-ea"/>
                <a:cs typeface="+mn-cs"/>
              </a:rPr>
              <a:t>)</a:t>
            </a:r>
          </a:p>
          <a:p>
            <a:pPr lvl="1"/>
            <a:endParaRPr lang="en-US" sz="1400" kern="1200" dirty="0">
              <a:solidFill>
                <a:srgbClr val="000000"/>
              </a:solidFill>
              <a:latin typeface="Segoe UI"/>
              <a:ea typeface="+mn-ea"/>
              <a:cs typeface="+mn-cs"/>
            </a:endParaRPr>
          </a:p>
          <a:p>
            <a:pPr lvl="1"/>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defTabSz="685775">
              <a:lnSpc>
                <a:spcPct val="90000"/>
              </a:lnSpc>
              <a:spcAft>
                <a:spcPts val="250"/>
              </a:spcAft>
              <a:defRPr/>
            </a:pPr>
            <a:r>
              <a:rPr lang="en-US" sz="1200" dirty="0">
                <a:solidFill>
                  <a:srgbClr val="000000"/>
                </a:solidFill>
                <a:latin typeface="Segoe UI"/>
              </a:rPr>
              <a:t>Database: AccuWeather https://customers.microsoft.com/en-us/story/accuweather-partner-professional-services-azure</a:t>
            </a:r>
          </a:p>
          <a:p>
            <a:pPr defTabSz="685775">
              <a:lnSpc>
                <a:spcPct val="90000"/>
              </a:lnSpc>
              <a:spcAft>
                <a:spcPts val="250"/>
              </a:spcAft>
              <a:defRPr/>
            </a:pPr>
            <a:r>
              <a:rPr lang="en-US" sz="1200" dirty="0">
                <a:solidFill>
                  <a:srgbClr val="000000"/>
                </a:solidFill>
                <a:latin typeface="Segoe UI"/>
              </a:rPr>
              <a:t>New intelligent applications. Using Azure Machine Learning Services to make sales and customers predictions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325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8/17/2020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58222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8/17/2020 11:11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857878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8/17/2020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4445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err="1"/>
              <a:t>Vcore</a:t>
            </a:r>
            <a:r>
              <a:rPr lang="en-US" b="0"/>
              <a:t> choices (up to 80 </a:t>
            </a:r>
            <a:r>
              <a:rPr lang="en-US" b="0" err="1"/>
              <a:t>vCore</a:t>
            </a:r>
            <a:r>
              <a:rPr lang="en-US" b="0"/>
              <a:t> is the same)</a:t>
            </a:r>
          </a:p>
          <a:p>
            <a:endParaRPr lang="en-US" b="0"/>
          </a:p>
          <a:p>
            <a:r>
              <a:rPr lang="en-US" b="1"/>
              <a:t>Azure SQL Database</a:t>
            </a:r>
          </a:p>
          <a:p>
            <a:endParaRPr lang="en-US" b="1"/>
          </a:p>
          <a:p>
            <a:pPr marL="228600" indent="-228600">
              <a:buAutoNum type="arabicPeriod"/>
            </a:pPr>
            <a:r>
              <a:rPr lang="en-US" b="1"/>
              <a:t>Pick Purchasing Model</a:t>
            </a:r>
          </a:p>
          <a:p>
            <a:pPr marL="228600" indent="-228600">
              <a:buAutoNum type="arabicPeriod"/>
            </a:pPr>
            <a:r>
              <a:rPr lang="en-US" b="1"/>
              <a:t>If DTU, choose Basic, Standard, or Premium</a:t>
            </a:r>
          </a:p>
          <a:p>
            <a:pPr marL="228600" indent="-228600">
              <a:buAutoNum type="arabicPeriod"/>
            </a:pPr>
            <a:r>
              <a:rPr lang="en-US" b="1"/>
              <a:t>If </a:t>
            </a:r>
            <a:r>
              <a:rPr lang="en-US" b="1" err="1"/>
              <a:t>vCore</a:t>
            </a:r>
            <a:r>
              <a:rPr lang="en-US" b="1"/>
              <a:t> then pick Service Tier</a:t>
            </a:r>
          </a:p>
          <a:p>
            <a:pPr marL="228600" indent="-228600">
              <a:buAutoNum type="arabicPeriod"/>
            </a:pPr>
            <a:r>
              <a:rPr lang="en-US" b="1"/>
              <a:t>If Service Tier is GP, then pick Compute Tier (Provisioned or Serverless) and Compute Hardware</a:t>
            </a:r>
          </a:p>
          <a:p>
            <a:pPr marL="228600" indent="-228600">
              <a:buAutoNum type="arabicPeriod"/>
            </a:pPr>
            <a:r>
              <a:rPr lang="en-US" b="1"/>
              <a:t>If Hyperscale, pick Compute Hardware and number of Replicas</a:t>
            </a:r>
          </a:p>
          <a:p>
            <a:pPr marL="228600" indent="-228600">
              <a:buAutoNum type="arabicPeriod"/>
            </a:pPr>
            <a:r>
              <a:rPr lang="en-US" b="1"/>
              <a:t>If BC, pick Compute Hardware, Read Scale out Enabled?, and Zone Redundant?</a:t>
            </a:r>
          </a:p>
          <a:p>
            <a:endParaRPr lang="en-US" b="1"/>
          </a:p>
          <a:p>
            <a:r>
              <a:rPr lang="en-US" b="1"/>
              <a:t>Azure MI</a:t>
            </a:r>
          </a:p>
          <a:p>
            <a:endParaRPr lang="en-US" b="1"/>
          </a:p>
          <a:p>
            <a:pPr marL="228600" indent="-228600">
              <a:buAutoNum type="arabicPeriod"/>
            </a:pPr>
            <a:r>
              <a:rPr lang="en-US" b="1"/>
              <a:t>Choose Service Tier and Compute Hardware </a:t>
            </a:r>
          </a:p>
          <a:p>
            <a:endParaRPr lang="en-US" b="1"/>
          </a:p>
          <a:p>
            <a:r>
              <a:rPr lang="en-US" b="1"/>
              <a:t>Overview: </a:t>
            </a:r>
            <a:r>
              <a:rPr lang="en-US" sz="900" b="0" i="0" u="none" strike="noStrike" kern="1200">
                <a:solidFill>
                  <a:schemeClr val="tx1"/>
                </a:solidFill>
                <a:effectLst/>
                <a:latin typeface="+mn-lt"/>
                <a:ea typeface="+mn-ea"/>
                <a:cs typeface="+mn-cs"/>
              </a:rPr>
              <a:t>Azure SQL Database enables you to easily purchase fully managed PaaS database engine that fits your performance and cost needs. Depending on the deployment model of Azure SQL Database, you can select the purchasing model that fits your needs:</a:t>
            </a:r>
            <a:endParaRPr lang="en-US" b="0"/>
          </a:p>
          <a:p>
            <a:endParaRPr lang="en-US" b="1"/>
          </a:p>
          <a:p>
            <a:r>
              <a:rPr lang="en-US" b="1"/>
              <a:t>Talking Points:</a:t>
            </a:r>
          </a:p>
          <a:p>
            <a:r>
              <a:rPr lang="en-US" b="0"/>
              <a:t>Azure SQL Database give you flexible purchasing models to have simple preconfigured compute &amp; storage or independent control over compute &amp; storage.</a:t>
            </a:r>
          </a:p>
          <a:p>
            <a:endParaRPr lang="en-US" b="1"/>
          </a:p>
          <a:p>
            <a:r>
              <a:rPr lang="en-US" b="1" err="1"/>
              <a:t>vCore</a:t>
            </a:r>
            <a:r>
              <a:rPr lang="en-US" b="1"/>
              <a:t> model. </a:t>
            </a:r>
            <a:r>
              <a:rPr lang="en-US" sz="900" b="0" i="0" u="none" strike="noStrike" kern="1200">
                <a:solidFill>
                  <a:schemeClr val="tx1"/>
                </a:solidFill>
                <a:effectLst/>
                <a:latin typeface="+mn-lt"/>
                <a:ea typeface="+mn-ea"/>
                <a:cs typeface="+mn-cs"/>
              </a:rPr>
              <a:t>This model allows you to independently choose compute and storage resources. It also allows you to use Azure Hybrid Benefit for SQL Server to gain cost savings.</a:t>
            </a:r>
          </a:p>
          <a:p>
            <a:r>
              <a:rPr lang="en-US" sz="900" b="0" i="0" u="none" strike="noStrike" kern="1200">
                <a:solidFill>
                  <a:schemeClr val="tx1"/>
                </a:solidFill>
                <a:effectLst/>
                <a:latin typeface="+mn-lt"/>
                <a:ea typeface="+mn-ea"/>
                <a:cs typeface="+mn-cs"/>
              </a:rPr>
              <a:t>Best for customers who value flexibility; control and transparency</a:t>
            </a:r>
          </a:p>
          <a:p>
            <a:pPr lvl="1"/>
            <a:r>
              <a:rPr lang="en-US"/>
              <a:t>Customers can select compute and storage independently</a:t>
            </a:r>
          </a:p>
          <a:p>
            <a:pPr lvl="1"/>
            <a:r>
              <a:rPr lang="en-US"/>
              <a:t>Allows customers to right-size their compute requirements in the cloud</a:t>
            </a:r>
          </a:p>
          <a:p>
            <a:pPr lvl="1"/>
            <a:r>
              <a:rPr lang="en-ZA"/>
              <a:t>v</a:t>
            </a:r>
            <a:r>
              <a:rPr lang="en-US"/>
              <a:t>Core sizing offers flexibility of choice</a:t>
            </a:r>
          </a:p>
          <a:p>
            <a:endParaRPr lang="en-US" sz="900" b="0" i="0" u="none" strike="noStrike" kern="1200">
              <a:solidFill>
                <a:schemeClr val="tx1"/>
              </a:solidFill>
              <a:effectLst/>
              <a:latin typeface="+mn-lt"/>
              <a:ea typeface="+mn-ea"/>
              <a:cs typeface="+mn-cs"/>
            </a:endParaRPr>
          </a:p>
          <a:p>
            <a:endParaRPr lang="en-US" sz="900" b="0" i="0" u="none" strike="noStrike" kern="1200">
              <a:solidFill>
                <a:schemeClr val="tx1"/>
              </a:solidFill>
              <a:effectLst/>
              <a:latin typeface="+mn-lt"/>
              <a:ea typeface="+mn-ea"/>
              <a:cs typeface="+mn-cs"/>
            </a:endParaRPr>
          </a:p>
          <a:p>
            <a:r>
              <a:rPr lang="en-US" sz="900" b="1" i="0" u="none" strike="noStrike" kern="1200">
                <a:solidFill>
                  <a:schemeClr val="tx1"/>
                </a:solidFill>
                <a:effectLst/>
                <a:latin typeface="+mn-lt"/>
                <a:ea typeface="+mn-ea"/>
                <a:cs typeface="+mn-cs"/>
              </a:rPr>
              <a:t>Database Transaction Unit (DTU) model. </a:t>
            </a:r>
            <a:r>
              <a:rPr lang="en-US" sz="900" b="0" i="0" u="none" strike="noStrike" kern="1200">
                <a:solidFill>
                  <a:schemeClr val="tx1"/>
                </a:solidFill>
                <a:effectLst/>
                <a:latin typeface="+mn-lt"/>
                <a:ea typeface="+mn-ea"/>
                <a:cs typeface="+mn-cs"/>
              </a:rPr>
              <a:t>Bundled measure of compute, storage and IO resources. </a:t>
            </a:r>
          </a:p>
          <a:p>
            <a:r>
              <a:rPr lang="en-US" sz="900" b="0" i="0" u="none" strike="noStrike" kern="1200">
                <a:solidFill>
                  <a:schemeClr val="tx1"/>
                </a:solidFill>
                <a:effectLst/>
                <a:latin typeface="+mn-lt"/>
                <a:ea typeface="+mn-ea"/>
                <a:cs typeface="+mn-cs"/>
              </a:rPr>
              <a:t>Best for customers who want simple, pre-configured resource options</a:t>
            </a:r>
          </a:p>
          <a:p>
            <a:endParaRPr lang="en-US" sz="900" b="1" i="0" u="none" strike="noStrike" kern="1200">
              <a:solidFill>
                <a:schemeClr val="tx1"/>
              </a:solidFill>
              <a:effectLst/>
              <a:latin typeface="+mn-lt"/>
              <a:ea typeface="+mn-ea"/>
              <a:cs typeface="+mn-cs"/>
            </a:endParaRPr>
          </a:p>
          <a:p>
            <a:r>
              <a:rPr lang="en-US" sz="900" b="1" i="0" u="none" strike="noStrike" kern="1200">
                <a:solidFill>
                  <a:schemeClr val="tx1"/>
                </a:solidFill>
                <a:effectLst/>
                <a:latin typeface="+mn-lt"/>
                <a:ea typeface="+mn-ea"/>
                <a:cs typeface="+mn-cs"/>
              </a:rPr>
              <a:t>Reference</a:t>
            </a:r>
          </a:p>
          <a:p>
            <a:r>
              <a:rPr lang="en-US" sz="900" b="0" i="0" u="none" strike="noStrike" kern="1200">
                <a:solidFill>
                  <a:schemeClr val="tx1"/>
                </a:solidFill>
                <a:effectLst/>
                <a:latin typeface="+mn-lt"/>
                <a:ea typeface="+mn-ea"/>
                <a:cs typeface="+mn-cs"/>
              </a:rPr>
              <a:t>https://docs.microsoft.com/en-us/azure/sql-database/sql-database-service-tiers</a:t>
            </a:r>
          </a:p>
          <a:p>
            <a:endParaRPr lang="en-US" sz="900" b="0" i="0" u="none" strike="noStrike" kern="1200">
              <a:solidFill>
                <a:schemeClr val="tx1"/>
              </a:solidFill>
              <a:effectLst/>
              <a:latin typeface="+mn-lt"/>
              <a:ea typeface="+mn-ea"/>
              <a:cs typeface="+mn-cs"/>
            </a:endParaRP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CF4F054-AC24-4B58-999D-3410833E7B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3287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8/17/2020 11:11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942439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t" latinLnBrk="0" hangingPunct="1"/>
            <a:r>
              <a:rPr lang="en-US" sz="900" b="1" i="0" u="none" strike="noStrike" kern="1200">
                <a:solidFill>
                  <a:schemeClr val="tx1"/>
                </a:solidFill>
                <a:effectLst/>
                <a:latin typeface="Segoe UI Light" pitchFamily="34" charset="0"/>
                <a:ea typeface="+mn-ea"/>
                <a:cs typeface="+mn-cs"/>
              </a:rPr>
              <a:t>Consider Gen5 if …</a:t>
            </a:r>
            <a:endParaRPr lang="en-US" sz="900" b="0" i="0" u="none" strike="noStrike" kern="1200">
              <a:solidFill>
                <a:schemeClr val="tx1"/>
              </a:solidFill>
              <a:effectLst/>
              <a:latin typeface="Segoe UI Light" pitchFamily="34" charset="0"/>
              <a:ea typeface="+mn-ea"/>
              <a:cs typeface="+mn-cs"/>
            </a:endParaRPr>
          </a:p>
          <a:p>
            <a:pPr rtl="0" eaLnBrk="1" fontAlgn="auto" latinLnBrk="0" hangingPunct="1"/>
            <a:r>
              <a:rPr lang="en-US" sz="900" b="0" i="0" u="none" strike="noStrike" kern="1200">
                <a:solidFill>
                  <a:schemeClr val="tx1"/>
                </a:solidFill>
                <a:effectLst/>
                <a:latin typeface="Segoe UI Light" pitchFamily="34" charset="0"/>
                <a:ea typeface="+mn-ea"/>
                <a:cs typeface="+mn-cs"/>
              </a:rPr>
              <a:t>low latency local storage is required</a:t>
            </a:r>
          </a:p>
          <a:p>
            <a:pPr rtl="0" eaLnBrk="1" fontAlgn="auto" latinLnBrk="0" hangingPunct="1"/>
            <a:r>
              <a:rPr lang="en-US" sz="900" b="0" i="0" u="none" strike="noStrike" kern="1200">
                <a:solidFill>
                  <a:schemeClr val="tx1"/>
                </a:solidFill>
                <a:effectLst/>
                <a:latin typeface="Segoe UI Light" pitchFamily="34" charset="0"/>
                <a:ea typeface="+mn-ea"/>
                <a:cs typeface="+mn-cs"/>
              </a:rPr>
              <a:t>using more than 24 cores</a:t>
            </a:r>
          </a:p>
          <a:p>
            <a:pPr rtl="0" eaLnBrk="1" fontAlgn="auto" latinLnBrk="0" hangingPunct="1"/>
            <a:r>
              <a:rPr lang="en-US" sz="900" b="0" i="0" u="none" strike="noStrike" kern="1200">
                <a:solidFill>
                  <a:schemeClr val="tx1"/>
                </a:solidFill>
                <a:effectLst/>
                <a:latin typeface="Segoe UI Light" pitchFamily="34" charset="0"/>
                <a:ea typeface="+mn-ea"/>
                <a:cs typeface="+mn-cs"/>
              </a:rPr>
              <a:t>workload is chatty</a:t>
            </a:r>
          </a:p>
          <a:p>
            <a:pPr rtl="0" eaLnBrk="1" fontAlgn="auto" latinLnBrk="0" hangingPunct="1"/>
            <a:r>
              <a:rPr lang="en-US" sz="900" b="0" i="0" u="none" strike="noStrike" kern="1200">
                <a:solidFill>
                  <a:schemeClr val="tx1"/>
                </a:solidFill>
                <a:effectLst/>
                <a:latin typeface="Segoe UI Light" pitchFamily="34" charset="0"/>
                <a:ea typeface="+mn-ea"/>
                <a:cs typeface="+mn-cs"/>
              </a:rPr>
              <a:t>using more than 1 TB of local storage</a:t>
            </a:r>
          </a:p>
          <a:p>
            <a:endParaRPr lang="en-US"/>
          </a:p>
          <a:p>
            <a:pPr rtl="0" eaLnBrk="1" fontAlgn="t" latinLnBrk="0" hangingPunct="1"/>
            <a:r>
              <a:rPr lang="en-US" sz="900" b="1" i="0" u="none" strike="noStrike" kern="1200">
                <a:solidFill>
                  <a:schemeClr val="tx1"/>
                </a:solidFill>
                <a:effectLst/>
                <a:latin typeface="Segoe UI Light" pitchFamily="34" charset="0"/>
                <a:ea typeface="+mn-ea"/>
                <a:cs typeface="+mn-cs"/>
              </a:rPr>
              <a:t>Consider Gen4 if …</a:t>
            </a:r>
            <a:endParaRPr lang="en-US" sz="900" b="0" i="0" u="none" strike="noStrike" kern="1200">
              <a:solidFill>
                <a:schemeClr val="tx1"/>
              </a:solidFill>
              <a:effectLst/>
              <a:latin typeface="Segoe UI Light" pitchFamily="34" charset="0"/>
              <a:ea typeface="+mn-ea"/>
              <a:cs typeface="+mn-cs"/>
            </a:endParaRPr>
          </a:p>
          <a:p>
            <a:pPr rtl="0" eaLnBrk="1" fontAlgn="auto" latinLnBrk="0" hangingPunct="1"/>
            <a:r>
              <a:rPr lang="en-US" sz="900" b="0" i="0" u="none" strike="noStrike" kern="1200">
                <a:solidFill>
                  <a:schemeClr val="tx1"/>
                </a:solidFill>
                <a:effectLst/>
                <a:latin typeface="Segoe UI Light" pitchFamily="34" charset="0"/>
                <a:ea typeface="+mn-ea"/>
                <a:cs typeface="+mn-cs"/>
              </a:rPr>
              <a:t>remote storage is used</a:t>
            </a:r>
          </a:p>
          <a:p>
            <a:pPr rtl="0" eaLnBrk="1" fontAlgn="auto" latinLnBrk="0" hangingPunct="1"/>
            <a:r>
              <a:rPr lang="en-US" sz="900" b="0" i="0" u="none" strike="noStrike" kern="1200">
                <a:solidFill>
                  <a:schemeClr val="tx1"/>
                </a:solidFill>
                <a:effectLst/>
                <a:latin typeface="Segoe UI Light" pitchFamily="34" charset="0"/>
                <a:ea typeface="+mn-ea"/>
                <a:cs typeface="+mn-cs"/>
              </a:rPr>
              <a:t>CPU bound and need no more than 24 cores</a:t>
            </a:r>
          </a:p>
          <a:p>
            <a:pPr rtl="0" eaLnBrk="1" fontAlgn="auto" latinLnBrk="0" hangingPunct="1"/>
            <a:r>
              <a:rPr lang="en-US" sz="900" b="0" i="0" u="none" strike="noStrike" kern="1200">
                <a:solidFill>
                  <a:schemeClr val="tx1"/>
                </a:solidFill>
                <a:effectLst/>
                <a:latin typeface="Segoe UI Light" pitchFamily="34" charset="0"/>
                <a:ea typeface="+mn-ea"/>
                <a:cs typeface="+mn-cs"/>
              </a:rPr>
              <a:t>Not available in certain regions anymore</a:t>
            </a:r>
          </a:p>
          <a:p>
            <a:endParaRPr lang="en-US"/>
          </a:p>
          <a:p>
            <a:endParaRPr lang="en-US"/>
          </a:p>
          <a:p>
            <a:r>
              <a:rPr lang="en-US"/>
              <a:t>Fsv2-series (compute optimized)</a:t>
            </a:r>
          </a:p>
          <a:p>
            <a:r>
              <a:rPr lang="en-US"/>
              <a:t>M-series (memory optimized)</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8/17/2020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2712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D65AC4-17B0-4E19-8496-B264E70A18D3}" type="slidenum">
              <a:rPr lang="en-US" smtClean="0"/>
              <a:t>19</a:t>
            </a:fld>
            <a:endParaRPr lang="en-US"/>
          </a:p>
        </p:txBody>
      </p:sp>
    </p:spTree>
    <p:extLst>
      <p:ext uri="{BB962C8B-B14F-4D97-AF65-F5344CB8AC3E}">
        <p14:creationId xmlns:p14="http://schemas.microsoft.com/office/powerpoint/2010/main" val="2786371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8/17/2020 11:11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779661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Light" pitchFamily="34" charset="0"/>
                <a:ea typeface="+mn-ea"/>
                <a:cs typeface="+mn-cs"/>
              </a:rPr>
              <a:t>9-10: Logistics/Module 1/2</a:t>
            </a:r>
          </a:p>
          <a:p>
            <a:r>
              <a:rPr lang="en-US" sz="882" kern="1200">
                <a:solidFill>
                  <a:schemeClr val="tx1"/>
                </a:solidFill>
                <a:effectLst/>
                <a:latin typeface="Segoe UI Light" pitchFamily="34" charset="0"/>
                <a:ea typeface="+mn-ea"/>
                <a:cs typeface="+mn-cs"/>
              </a:rPr>
              <a:t>10-10:45: Module 2 Activities</a:t>
            </a:r>
          </a:p>
          <a:p>
            <a:r>
              <a:rPr lang="en-US" sz="882" kern="1200">
                <a:solidFill>
                  <a:schemeClr val="tx1"/>
                </a:solidFill>
                <a:effectLst/>
                <a:latin typeface="Segoe UI Light" pitchFamily="34" charset="0"/>
                <a:ea typeface="+mn-ea"/>
                <a:cs typeface="+mn-cs"/>
              </a:rPr>
              <a:t>10:45-11: Break</a:t>
            </a:r>
          </a:p>
          <a:p>
            <a:r>
              <a:rPr lang="en-US" sz="882" kern="1200">
                <a:solidFill>
                  <a:schemeClr val="tx1"/>
                </a:solidFill>
                <a:effectLst/>
                <a:latin typeface="Segoe UI Light" pitchFamily="34" charset="0"/>
                <a:ea typeface="+mn-ea"/>
                <a:cs typeface="+mn-cs"/>
              </a:rPr>
              <a:t>11-11:30: Security</a:t>
            </a:r>
          </a:p>
          <a:p>
            <a:r>
              <a:rPr lang="en-US" sz="882" kern="1200">
                <a:solidFill>
                  <a:schemeClr val="tx1"/>
                </a:solidFill>
                <a:effectLst/>
                <a:latin typeface="Segoe UI Light" pitchFamily="34" charset="0"/>
                <a:ea typeface="+mn-ea"/>
                <a:cs typeface="+mn-cs"/>
              </a:rPr>
              <a:t>11:30-12:30: Security activities</a:t>
            </a:r>
          </a:p>
          <a:p>
            <a:r>
              <a:rPr lang="en-US" sz="882" kern="1200">
                <a:solidFill>
                  <a:schemeClr val="tx1"/>
                </a:solidFill>
                <a:effectLst/>
                <a:latin typeface="Segoe UI Light" pitchFamily="34" charset="0"/>
                <a:ea typeface="+mn-ea"/>
                <a:cs typeface="+mn-cs"/>
              </a:rPr>
              <a:t>12:30-1:30: Lunch</a:t>
            </a:r>
          </a:p>
          <a:p>
            <a:r>
              <a:rPr lang="en-US" sz="882" kern="1200">
                <a:solidFill>
                  <a:schemeClr val="tx1"/>
                </a:solidFill>
                <a:effectLst/>
                <a:latin typeface="Segoe UI Light" pitchFamily="34" charset="0"/>
                <a:ea typeface="+mn-ea"/>
                <a:cs typeface="+mn-cs"/>
              </a:rPr>
              <a:t>1:30-2: Perf</a:t>
            </a:r>
          </a:p>
          <a:p>
            <a:r>
              <a:rPr lang="en-US" sz="882" kern="1200">
                <a:solidFill>
                  <a:schemeClr val="tx1"/>
                </a:solidFill>
                <a:effectLst/>
                <a:latin typeface="Segoe UI Light" pitchFamily="34" charset="0"/>
                <a:ea typeface="+mn-ea"/>
                <a:cs typeface="+mn-cs"/>
              </a:rPr>
              <a:t>2-2:45: Perf activities</a:t>
            </a:r>
          </a:p>
          <a:p>
            <a:r>
              <a:rPr lang="en-US" sz="882" kern="1200">
                <a:solidFill>
                  <a:schemeClr val="tx1"/>
                </a:solidFill>
                <a:effectLst/>
                <a:latin typeface="Segoe UI Light" pitchFamily="34" charset="0"/>
                <a:ea typeface="+mn-ea"/>
                <a:cs typeface="+mn-cs"/>
              </a:rPr>
              <a:t>2:45-3: Break</a:t>
            </a:r>
          </a:p>
          <a:p>
            <a:r>
              <a:rPr lang="en-US" sz="882" kern="1200">
                <a:solidFill>
                  <a:schemeClr val="tx1"/>
                </a:solidFill>
                <a:effectLst/>
                <a:latin typeface="Segoe UI Light" pitchFamily="34" charset="0"/>
                <a:ea typeface="+mn-ea"/>
                <a:cs typeface="+mn-cs"/>
              </a:rPr>
              <a:t>3-3:30: Avail</a:t>
            </a:r>
          </a:p>
          <a:p>
            <a:r>
              <a:rPr lang="en-US" sz="882" kern="1200">
                <a:solidFill>
                  <a:schemeClr val="tx1"/>
                </a:solidFill>
                <a:effectLst/>
                <a:latin typeface="Segoe UI Light" pitchFamily="34" charset="0"/>
                <a:ea typeface="+mn-ea"/>
                <a:cs typeface="+mn-cs"/>
              </a:rPr>
              <a:t>3:30-4:15: Avail activities</a:t>
            </a:r>
          </a:p>
          <a:p>
            <a:r>
              <a:rPr lang="en-US" sz="882" kern="1200">
                <a:solidFill>
                  <a:schemeClr val="tx1"/>
                </a:solidFill>
                <a:effectLst/>
                <a:latin typeface="Segoe UI Light" pitchFamily="34" charset="0"/>
                <a:ea typeface="+mn-ea"/>
                <a:cs typeface="+mn-cs"/>
              </a:rPr>
              <a:t>4:15-5: Putting it all together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8/17/2020 11:11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8/17/2020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8/17/2020 11:11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613963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Select deployment method: Platform, GUI, unattended, offline, CLI, T-SQL (Databases)</a:t>
            </a:r>
          </a:p>
          <a:p>
            <a:pPr marL="0" indent="0">
              <a:buFont typeface="Arial" panose="020B0604020202020204" pitchFamily="34" charset="0"/>
              <a:buNone/>
            </a:pPr>
            <a:r>
              <a:rPr lang="en-US"/>
              <a:t>Select deployment option: single DB, elastic pool, single instance, instance pool</a:t>
            </a:r>
          </a:p>
          <a:p>
            <a:pPr marL="0" indent="0">
              <a:buFont typeface="Arial" panose="020B0604020202020204" pitchFamily="34" charset="0"/>
              <a:buNone/>
            </a:pPr>
            <a:r>
              <a:rPr lang="en-US"/>
              <a:t>Select Region</a:t>
            </a:r>
          </a:p>
          <a:p>
            <a:pPr marL="0" indent="0">
              <a:buFont typeface="Arial" panose="020B0604020202020204" pitchFamily="34" charset="0"/>
              <a:buNone/>
            </a:pPr>
            <a:r>
              <a:rPr lang="en-US"/>
              <a:t>Select purchasing model: DTU or </a:t>
            </a:r>
            <a:r>
              <a:rPr lang="en-US" err="1"/>
              <a:t>vCore</a:t>
            </a:r>
            <a:endParaRPr lang="en-US"/>
          </a:p>
          <a:p>
            <a:pPr marL="0" indent="0">
              <a:buFont typeface="Arial" panose="020B0604020202020204" pitchFamily="34" charset="0"/>
              <a:buNone/>
            </a:pPr>
            <a:r>
              <a:rPr lang="en-US"/>
              <a:t>Select service tier: General purpose, Business critical, or Hyperscale</a:t>
            </a:r>
          </a:p>
          <a:p>
            <a:pPr marL="0" indent="0">
              <a:buFont typeface="Arial" panose="020B0604020202020204" pitchFamily="34" charset="0"/>
              <a:buNone/>
            </a:pPr>
            <a:r>
              <a:rPr lang="en-US"/>
              <a:t>Select hardware: Gen4, Gen5, M or </a:t>
            </a:r>
            <a:r>
              <a:rPr lang="en-US" err="1"/>
              <a:t>Fsv</a:t>
            </a:r>
            <a:r>
              <a:rPr lang="en-US"/>
              <a:t> series</a:t>
            </a:r>
          </a:p>
          <a:p>
            <a:pPr marL="0" indent="0">
              <a:buFont typeface="Arial" panose="020B0604020202020204" pitchFamily="34" charset="0"/>
              <a:buNone/>
            </a:pPr>
            <a:r>
              <a:rPr lang="en-US"/>
              <a:t>Determine sizing: number of </a:t>
            </a:r>
            <a:r>
              <a:rPr lang="en-US" err="1"/>
              <a:t>vCores</a:t>
            </a:r>
            <a:r>
              <a:rPr lang="en-US"/>
              <a:t> and max data size</a:t>
            </a:r>
          </a:p>
          <a:p>
            <a:pPr marL="0" indent="0">
              <a:buFont typeface="Arial" panose="020B0604020202020204" pitchFamily="34" charset="0"/>
              <a:buNone/>
            </a:pPr>
            <a:endParaRPr lang="en-US"/>
          </a:p>
          <a:p>
            <a:pPr marL="457200" indent="-457200">
              <a:buFont typeface="Arial" panose="020B0604020202020204" pitchFamily="34" charset="0"/>
              <a:buChar char="•"/>
            </a:pPr>
            <a:r>
              <a:rPr lang="en-US"/>
              <a:t>Select deployment method</a:t>
            </a:r>
          </a:p>
          <a:p>
            <a:pPr marL="457200" indent="-457200">
              <a:buFont typeface="Arial" panose="020B0604020202020204" pitchFamily="34" charset="0"/>
              <a:buChar char="•"/>
            </a:pPr>
            <a:r>
              <a:rPr lang="en-US"/>
              <a:t>Select deployment option</a:t>
            </a:r>
          </a:p>
          <a:p>
            <a:pPr marL="457200" indent="-457200">
              <a:buFont typeface="Arial" panose="020B0604020202020204" pitchFamily="34" charset="0"/>
              <a:buChar char="•"/>
            </a:pPr>
            <a:r>
              <a:rPr lang="en-US"/>
              <a:t>Select purchasing model</a:t>
            </a:r>
          </a:p>
          <a:p>
            <a:pPr marL="457200" indent="-457200">
              <a:buFont typeface="Arial" panose="020B0604020202020204" pitchFamily="34" charset="0"/>
              <a:buChar char="•"/>
            </a:pPr>
            <a:r>
              <a:rPr lang="en-US"/>
              <a:t>Select service tier</a:t>
            </a:r>
          </a:p>
          <a:p>
            <a:pPr marL="457200" indent="-457200">
              <a:buFont typeface="Arial" panose="020B0604020202020204" pitchFamily="34" charset="0"/>
              <a:buChar char="•"/>
            </a:pPr>
            <a:r>
              <a:rPr lang="en-US"/>
              <a:t>Select hardware</a:t>
            </a:r>
          </a:p>
          <a:p>
            <a:pPr marL="457200" indent="-457200">
              <a:buFont typeface="Arial" panose="020B0604020202020204" pitchFamily="34" charset="0"/>
              <a:buChar char="•"/>
            </a:pPr>
            <a:r>
              <a:rPr lang="en-US"/>
              <a:t>Determine sizing</a:t>
            </a:r>
          </a:p>
          <a:p>
            <a:pPr marL="457200" indent="-457200">
              <a:buFont typeface="Arial" panose="020B0604020202020204" pitchFamily="34" charset="0"/>
              <a:buChar char="•"/>
            </a:pPr>
            <a:endParaRPr lang="en-US"/>
          </a:p>
          <a:p>
            <a:pPr marL="0" indent="0">
              <a:buFont typeface="Arial" panose="020B0604020202020204" pitchFamily="34" charset="0"/>
              <a:buNone/>
            </a:pPr>
            <a:r>
              <a:rPr lang="en-US"/>
              <a:t>Requesting quota increases to ask for more capacity for subscription and/or in a region</a:t>
            </a:r>
          </a:p>
          <a:p>
            <a:pPr marL="0" indent="0">
              <a:buFont typeface="Arial" panose="020B0604020202020204" pitchFamily="34" charset="0"/>
              <a:buNone/>
            </a:pPr>
            <a:endParaRPr lang="en-US"/>
          </a:p>
          <a:p>
            <a:pPr marL="0" indent="0">
              <a:buFont typeface="Arial" panose="020B0604020202020204" pitchFamily="34" charset="0"/>
              <a:buNone/>
            </a:pPr>
            <a:r>
              <a:rPr lang="en-US"/>
              <a:t>Region Notes:</a:t>
            </a:r>
          </a:p>
          <a:p>
            <a:pPr marL="0" indent="0">
              <a:buFont typeface="Arial" panose="020B0604020202020204" pitchFamily="34" charset="0"/>
              <a:buNone/>
            </a:pPr>
            <a:endParaRPr lang="en-US"/>
          </a:p>
          <a:p>
            <a:pPr marL="0" indent="0">
              <a:buFont typeface="Arial" panose="020B0604020202020204" pitchFamily="34" charset="0"/>
              <a:buNone/>
            </a:pPr>
            <a:endParaRPr lang="en-US"/>
          </a:p>
          <a:p>
            <a:pPr marL="0" indent="0">
              <a:buFont typeface="Arial" panose="020B0604020202020204" pitchFamily="34" charset="0"/>
              <a:buNone/>
            </a:pP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8/17/2020 11:11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9878164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Aside from limits, rates, and features discussed in Module 1 (like IOPS, Log Rates, or In-Memory OLTP) there are other resource limits which are affected by your choice of MI, DB, or deployment choices within these. The list on this slide shows some of these limits that may affect your choice.</a:t>
            </a:r>
          </a:p>
          <a:p>
            <a:endParaRPr lang="en-US"/>
          </a:p>
          <a:p>
            <a:r>
              <a:rPr lang="en-US"/>
              <a:t>Azure SQL Managed Instance</a:t>
            </a:r>
          </a:p>
          <a:p>
            <a:endParaRPr lang="en-US"/>
          </a:p>
          <a:p>
            <a:r>
              <a:rPr lang="en-US"/>
              <a:t>These limits for Azure SQL Managed Instance are based on your choice of General Purpose, Business Critical, and # of </a:t>
            </a:r>
            <a:r>
              <a:rPr lang="en-US" err="1"/>
              <a:t>vCores</a:t>
            </a:r>
            <a:r>
              <a:rPr lang="en-US"/>
              <a:t> within each tier. For a complete list of limits, please see </a:t>
            </a:r>
            <a:r>
              <a:rPr lang="en-US">
                <a:hlinkClick r:id="rId3"/>
              </a:rPr>
              <a:t>https://docs.microsoft.com/en-us/azure/sql-database/sql-database-managed-instance-resource-limits</a:t>
            </a:r>
            <a:r>
              <a:rPr lang="en-US"/>
              <a:t>.</a:t>
            </a:r>
          </a:p>
          <a:p>
            <a:endParaRPr lang="en-US"/>
          </a:p>
          <a:p>
            <a:r>
              <a:rPr lang="en-US"/>
              <a:t>Azure SQL Database</a:t>
            </a:r>
          </a:p>
          <a:p>
            <a:endParaRPr lang="en-US"/>
          </a:p>
          <a:p>
            <a:r>
              <a:rPr lang="en-US"/>
              <a:t>These limits are based on your purchasing model, service tier, and #vCores (if you use the </a:t>
            </a:r>
            <a:r>
              <a:rPr lang="en-US" err="1"/>
              <a:t>vCore</a:t>
            </a:r>
            <a:r>
              <a:rPr lang="en-US"/>
              <a:t> model), and hardware generation. Serverless and Provisioned compute choice can also affect these sizes. This resource defines limits for these for </a:t>
            </a:r>
            <a:r>
              <a:rPr lang="en-US" err="1"/>
              <a:t>vCore</a:t>
            </a:r>
            <a:r>
              <a:rPr lang="en-US"/>
              <a:t> service tier choices: </a:t>
            </a:r>
            <a:r>
              <a:rPr lang="en-US">
                <a:hlinkClick r:id="rId4"/>
              </a:rPr>
              <a:t>https://docs.microsoft.com/en-us/azure/sql-database/sql-database-vcore-resource-limits-single-databases</a:t>
            </a:r>
            <a:endParaRPr lang="en-US"/>
          </a:p>
          <a:p>
            <a:endParaRPr lang="en-US"/>
          </a:p>
          <a:p>
            <a:r>
              <a:rPr lang="en-US"/>
              <a:t>Long-term backup storage retention today is only in limited preview for Azure Managed Instance and only 7 days for Hyperscale today.</a:t>
            </a:r>
          </a:p>
          <a:p>
            <a:endParaRPr lang="en-US"/>
          </a:p>
          <a:p>
            <a:r>
              <a:rPr lang="en-US"/>
              <a:t>It is also important to note that Azure SQL Database and Managed Instance have overall resource limits per subscription per region. You can read more about Azure SQL Database overall resource limits at </a:t>
            </a:r>
            <a:r>
              <a:rPr lang="en-US">
                <a:hlinkClick r:id="rId5"/>
              </a:rPr>
              <a:t>https://docs.microsoft.com/en-us/azure/sql-database/sql-database-resource-limits-database-server#maximum-resource-limits</a:t>
            </a:r>
            <a:r>
              <a:rPr lang="en-US"/>
              <a:t>. Managed Instance is documented at </a:t>
            </a:r>
            <a:r>
              <a:rPr lang="en-US">
                <a:hlinkClick r:id="rId6"/>
              </a:rPr>
              <a:t>https://docs.microsoft.com/en-us/azure/sql-database/sql-database-managed-instance-resource-limits#regional-resource-limitations</a:t>
            </a:r>
            <a:r>
              <a:rPr lang="en-US"/>
              <a:t>. If you need to increase you limits for either of these you can request a quote increase through the Azure Portal at </a:t>
            </a:r>
            <a:r>
              <a:rPr lang="en-US">
                <a:hlinkClick r:id="rId7"/>
              </a:rPr>
              <a:t>https://docs.microsoft.com/en-us/azure/sql-database/quota-increase-request</a:t>
            </a:r>
            <a:r>
              <a:rPr lang="en-US"/>
              <a: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8/17/2020 11:11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209086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DB:</a:t>
            </a:r>
          </a:p>
          <a:p>
            <a:pPr marL="171450" indent="-171450">
              <a:buFont typeface="Arial" panose="020B0604020202020204" pitchFamily="34" charset="0"/>
              <a:buChar char="•"/>
            </a:pPr>
            <a:r>
              <a:rPr lang="en-US"/>
              <a:t>Basics</a:t>
            </a:r>
          </a:p>
          <a:p>
            <a:pPr marL="384432" lvl="1" indent="-171450">
              <a:buFont typeface="Arial" panose="020B0604020202020204" pitchFamily="34" charset="0"/>
              <a:buChar char="•"/>
            </a:pPr>
            <a:r>
              <a:rPr lang="en-US"/>
              <a:t>Subscription</a:t>
            </a:r>
          </a:p>
          <a:p>
            <a:pPr marL="384432" lvl="1" indent="-171450">
              <a:buFont typeface="Arial" panose="020B0604020202020204" pitchFamily="34" charset="0"/>
              <a:buChar char="•"/>
            </a:pPr>
            <a:r>
              <a:rPr lang="en-US"/>
              <a:t>Resource Group</a:t>
            </a:r>
          </a:p>
          <a:p>
            <a:pPr marL="384432" lvl="1" indent="-171450">
              <a:buFont typeface="Arial" panose="020B0604020202020204" pitchFamily="34" charset="0"/>
              <a:buChar char="•"/>
            </a:pPr>
            <a:r>
              <a:rPr lang="en-US"/>
              <a:t>Database name</a:t>
            </a:r>
          </a:p>
          <a:p>
            <a:pPr marL="384432" lvl="1" indent="-171450">
              <a:buFont typeface="Arial" panose="020B0604020202020204" pitchFamily="34" charset="0"/>
              <a:buChar char="•"/>
            </a:pPr>
            <a:r>
              <a:rPr lang="en-US"/>
              <a:t>Server</a:t>
            </a:r>
          </a:p>
          <a:p>
            <a:pPr marL="499521" lvl="2" indent="-171450">
              <a:buFont typeface="Arial" panose="020B0604020202020204" pitchFamily="34" charset="0"/>
              <a:buChar char="•"/>
            </a:pPr>
            <a:r>
              <a:rPr lang="en-US"/>
              <a:t>Server name</a:t>
            </a:r>
          </a:p>
          <a:p>
            <a:pPr marL="499521" lvl="2" indent="-171450">
              <a:buFont typeface="Arial" panose="020B0604020202020204" pitchFamily="34" charset="0"/>
              <a:buChar char="•"/>
            </a:pPr>
            <a:r>
              <a:rPr lang="en-US"/>
              <a:t>Server admin login</a:t>
            </a:r>
          </a:p>
          <a:p>
            <a:pPr marL="499521" lvl="2" indent="-171450">
              <a:buFont typeface="Arial" panose="020B0604020202020204" pitchFamily="34" charset="0"/>
              <a:buChar char="•"/>
            </a:pPr>
            <a:r>
              <a:rPr lang="en-US"/>
              <a:t>Password</a:t>
            </a:r>
          </a:p>
          <a:p>
            <a:pPr marL="499521" lvl="2" indent="-171450">
              <a:buFont typeface="Arial" panose="020B0604020202020204" pitchFamily="34" charset="0"/>
              <a:buChar char="•"/>
            </a:pPr>
            <a:r>
              <a:rPr lang="en-US"/>
              <a:t>Location</a:t>
            </a:r>
          </a:p>
          <a:p>
            <a:pPr marL="384432" lvl="1" indent="-171450">
              <a:buFont typeface="Arial" panose="020B0604020202020204" pitchFamily="34" charset="0"/>
              <a:buChar char="•"/>
            </a:pPr>
            <a:r>
              <a:rPr lang="en-US"/>
              <a:t>Elastic pool?</a:t>
            </a:r>
          </a:p>
          <a:p>
            <a:pPr marL="384432" lvl="1" indent="-171450">
              <a:buFont typeface="Arial" panose="020B0604020202020204" pitchFamily="34" charset="0"/>
              <a:buChar char="•"/>
            </a:pPr>
            <a:r>
              <a:rPr lang="en-US"/>
              <a:t>Compute and storage	</a:t>
            </a:r>
          </a:p>
          <a:p>
            <a:pPr marL="499521" lvl="2" indent="-171450">
              <a:buFont typeface="Arial" panose="020B0604020202020204" pitchFamily="34" charset="0"/>
              <a:buChar char="•"/>
            </a:pPr>
            <a:r>
              <a:rPr lang="en-US"/>
              <a:t>Purchasing model</a:t>
            </a:r>
          </a:p>
          <a:p>
            <a:pPr marL="499521" lvl="2" indent="-171450">
              <a:buFont typeface="Arial" panose="020B0604020202020204" pitchFamily="34" charset="0"/>
              <a:buChar char="•"/>
            </a:pPr>
            <a:r>
              <a:rPr lang="en-US"/>
              <a:t>Service tier</a:t>
            </a:r>
          </a:p>
          <a:p>
            <a:pPr marL="499521" lvl="2" indent="-171450">
              <a:buFont typeface="Arial" panose="020B0604020202020204" pitchFamily="34" charset="0"/>
              <a:buChar char="•"/>
            </a:pPr>
            <a:r>
              <a:rPr lang="en-US"/>
              <a:t>Compute tier</a:t>
            </a:r>
          </a:p>
          <a:p>
            <a:pPr marL="499521" lvl="2" indent="-171450">
              <a:buFont typeface="Arial" panose="020B0604020202020204" pitchFamily="34" charset="0"/>
              <a:buChar char="•"/>
            </a:pPr>
            <a:r>
              <a:rPr lang="en-US"/>
              <a:t>Compute hardware</a:t>
            </a:r>
          </a:p>
          <a:p>
            <a:pPr marL="499521" lvl="2" indent="-171450">
              <a:buFont typeface="Arial" panose="020B0604020202020204" pitchFamily="34" charset="0"/>
              <a:buChar char="•"/>
            </a:pPr>
            <a:r>
              <a:rPr lang="en-US" err="1"/>
              <a:t>vCores</a:t>
            </a:r>
            <a:endParaRPr lang="en-US"/>
          </a:p>
          <a:p>
            <a:pPr marL="499521" lvl="2" indent="-171450">
              <a:buFont typeface="Arial" panose="020B0604020202020204" pitchFamily="34" charset="0"/>
              <a:buChar char="•"/>
            </a:pPr>
            <a:r>
              <a:rPr lang="en-US"/>
              <a:t>Data max size</a:t>
            </a:r>
          </a:p>
          <a:p>
            <a:pPr marL="171450" indent="-171450">
              <a:buFont typeface="Arial" panose="020B0604020202020204" pitchFamily="34" charset="0"/>
              <a:buChar char="•"/>
            </a:pPr>
            <a:r>
              <a:rPr lang="en-US"/>
              <a:t>Networking</a:t>
            </a:r>
          </a:p>
          <a:p>
            <a:pPr marL="384432" lvl="1" indent="-171450">
              <a:buFont typeface="Arial" panose="020B0604020202020204" pitchFamily="34" charset="0"/>
              <a:buChar char="•"/>
            </a:pPr>
            <a:r>
              <a:rPr lang="en-US"/>
              <a:t>Network connectivity method – None, public, private</a:t>
            </a:r>
          </a:p>
          <a:p>
            <a:pPr marL="384432" lvl="1" indent="-171450">
              <a:buFont typeface="Arial" panose="020B0604020202020204" pitchFamily="34" charset="0"/>
              <a:buChar char="•"/>
            </a:pPr>
            <a:r>
              <a:rPr lang="en-US"/>
              <a:t>Firewall rules</a:t>
            </a:r>
          </a:p>
          <a:p>
            <a:pPr marL="171450" indent="-171450">
              <a:buFont typeface="Arial" panose="020B0604020202020204" pitchFamily="34" charset="0"/>
              <a:buChar char="•"/>
            </a:pPr>
            <a:r>
              <a:rPr lang="en-US"/>
              <a:t>Additional Settings</a:t>
            </a:r>
          </a:p>
          <a:p>
            <a:pPr marL="384432" lvl="1" indent="-171450">
              <a:buFont typeface="Arial" panose="020B0604020202020204" pitchFamily="34" charset="0"/>
              <a:buChar char="•"/>
            </a:pPr>
            <a:r>
              <a:rPr lang="en-US"/>
              <a:t>Data source</a:t>
            </a:r>
          </a:p>
          <a:p>
            <a:pPr marL="384432" lvl="1" indent="-171450">
              <a:buFont typeface="Arial" panose="020B0604020202020204" pitchFamily="34" charset="0"/>
              <a:buChar char="•"/>
            </a:pPr>
            <a:r>
              <a:rPr lang="en-US"/>
              <a:t>Database collation</a:t>
            </a:r>
          </a:p>
          <a:p>
            <a:pPr marL="384432" lvl="1" indent="-171450">
              <a:buFont typeface="Arial" panose="020B0604020202020204" pitchFamily="34" charset="0"/>
              <a:buChar char="•"/>
            </a:pPr>
            <a:r>
              <a:rPr lang="en-US"/>
              <a:t>ADS</a:t>
            </a:r>
          </a:p>
          <a:p>
            <a:pPr marL="171450" indent="-171450">
              <a:buFont typeface="Arial" panose="020B0604020202020204" pitchFamily="34" charset="0"/>
              <a:buChar char="•"/>
            </a:pPr>
            <a:r>
              <a:rPr lang="en-US"/>
              <a:t>Tags</a:t>
            </a:r>
          </a:p>
          <a:p>
            <a:pPr marL="171450" indent="-171450">
              <a:buFont typeface="Arial" panose="020B0604020202020204" pitchFamily="34" charset="0"/>
              <a:buChar char="•"/>
            </a:pPr>
            <a:r>
              <a:rPr lang="en-US"/>
              <a:t>Review + create</a:t>
            </a:r>
          </a:p>
          <a:p>
            <a:endParaRPr lang="en-US"/>
          </a:p>
          <a:p>
            <a:r>
              <a:rPr lang="en-US"/>
              <a:t>MI:</a:t>
            </a:r>
          </a:p>
          <a:p>
            <a:pPr marL="171450" indent="-171450">
              <a:buFont typeface="Arial" panose="020B0604020202020204" pitchFamily="34" charset="0"/>
              <a:buChar char="•"/>
            </a:pPr>
            <a:r>
              <a:rPr lang="en-US"/>
              <a:t>Basics</a:t>
            </a:r>
          </a:p>
          <a:p>
            <a:pPr marL="384432" lvl="1" indent="-171450">
              <a:buFont typeface="Arial" panose="020B0604020202020204" pitchFamily="34" charset="0"/>
              <a:buChar char="•"/>
            </a:pPr>
            <a:r>
              <a:rPr lang="en-US"/>
              <a:t>Subscription</a:t>
            </a:r>
          </a:p>
          <a:p>
            <a:pPr marL="384432" lvl="1" indent="-171450">
              <a:buFont typeface="Arial" panose="020B0604020202020204" pitchFamily="34" charset="0"/>
              <a:buChar char="•"/>
            </a:pPr>
            <a:r>
              <a:rPr lang="en-US"/>
              <a:t>Resource group</a:t>
            </a:r>
          </a:p>
          <a:p>
            <a:pPr marL="384432" lvl="1" indent="-171450">
              <a:buFont typeface="Arial" panose="020B0604020202020204" pitchFamily="34" charset="0"/>
              <a:buChar char="•"/>
            </a:pPr>
            <a:r>
              <a:rPr lang="en-US"/>
              <a:t>Managed instance name</a:t>
            </a:r>
          </a:p>
          <a:p>
            <a:pPr marL="384432" lvl="1" indent="-171450">
              <a:buFont typeface="Arial" panose="020B0604020202020204" pitchFamily="34" charset="0"/>
              <a:buChar char="•"/>
            </a:pPr>
            <a:r>
              <a:rPr lang="en-US"/>
              <a:t>Region</a:t>
            </a:r>
          </a:p>
          <a:p>
            <a:pPr marL="384432" lvl="1" indent="-171450">
              <a:buFont typeface="Arial" panose="020B0604020202020204" pitchFamily="34" charset="0"/>
              <a:buChar char="•"/>
            </a:pPr>
            <a:r>
              <a:rPr lang="en-US"/>
              <a:t>Compute and storage</a:t>
            </a:r>
          </a:p>
          <a:p>
            <a:pPr marL="499521" lvl="2" indent="-171450">
              <a:buFont typeface="Arial" panose="020B0604020202020204" pitchFamily="34" charset="0"/>
              <a:buChar char="•"/>
            </a:pPr>
            <a:r>
              <a:rPr lang="en-US"/>
              <a:t>Service tier</a:t>
            </a:r>
          </a:p>
          <a:p>
            <a:pPr marL="499521" lvl="2" indent="-171450">
              <a:buFont typeface="Arial" panose="020B0604020202020204" pitchFamily="34" charset="0"/>
              <a:buChar char="•"/>
            </a:pPr>
            <a:r>
              <a:rPr lang="en-US" err="1"/>
              <a:t>vCores</a:t>
            </a:r>
            <a:endParaRPr lang="en-US"/>
          </a:p>
          <a:p>
            <a:pPr marL="499521" lvl="2" indent="-171450">
              <a:buFont typeface="Arial" panose="020B0604020202020204" pitchFamily="34" charset="0"/>
              <a:buChar char="•"/>
            </a:pPr>
            <a:r>
              <a:rPr lang="en-US"/>
              <a:t>Storage size</a:t>
            </a:r>
          </a:p>
          <a:p>
            <a:pPr marL="384432" lvl="1" indent="-171450">
              <a:buFont typeface="Arial" panose="020B0604020202020204" pitchFamily="34" charset="0"/>
              <a:buChar char="•"/>
            </a:pPr>
            <a:r>
              <a:rPr lang="en-US"/>
              <a:t>MI admin login</a:t>
            </a:r>
          </a:p>
          <a:p>
            <a:pPr marL="384432" lvl="1" indent="-171450">
              <a:buFont typeface="Arial" panose="020B0604020202020204" pitchFamily="34" charset="0"/>
              <a:buChar char="•"/>
            </a:pPr>
            <a:r>
              <a:rPr lang="en-US"/>
              <a:t>Password</a:t>
            </a:r>
          </a:p>
          <a:p>
            <a:pPr marL="171450" indent="-171450">
              <a:buFont typeface="Arial" panose="020B0604020202020204" pitchFamily="34" charset="0"/>
              <a:buChar char="•"/>
            </a:pPr>
            <a:r>
              <a:rPr lang="en-US"/>
              <a:t>Networking</a:t>
            </a:r>
          </a:p>
          <a:p>
            <a:pPr marL="384432" lvl="1" indent="-171450">
              <a:buFont typeface="Arial" panose="020B0604020202020204" pitchFamily="34" charset="0"/>
              <a:buChar char="•"/>
            </a:pPr>
            <a:r>
              <a:rPr lang="en-US"/>
              <a:t>Virtual network</a:t>
            </a:r>
          </a:p>
          <a:p>
            <a:pPr marL="384432" lvl="1" indent="-171450">
              <a:buFont typeface="Arial" panose="020B0604020202020204" pitchFamily="34" charset="0"/>
              <a:buChar char="•"/>
            </a:pPr>
            <a:r>
              <a:rPr lang="en-US"/>
              <a:t>Connection type</a:t>
            </a:r>
          </a:p>
          <a:p>
            <a:pPr marL="384432" lvl="1" indent="-171450">
              <a:buFont typeface="Arial" panose="020B0604020202020204" pitchFamily="34" charset="0"/>
              <a:buChar char="•"/>
            </a:pPr>
            <a:r>
              <a:rPr lang="en-US"/>
              <a:t>Public endpoint</a:t>
            </a:r>
          </a:p>
          <a:p>
            <a:pPr marL="171450" indent="-171450">
              <a:buFont typeface="Arial" panose="020B0604020202020204" pitchFamily="34" charset="0"/>
              <a:buChar char="•"/>
            </a:pPr>
            <a:r>
              <a:rPr lang="en-US"/>
              <a:t>Additional Settings</a:t>
            </a:r>
          </a:p>
          <a:p>
            <a:pPr marL="384432" lvl="1" indent="-171450">
              <a:buFont typeface="Arial" panose="020B0604020202020204" pitchFamily="34" charset="0"/>
              <a:buChar char="•"/>
            </a:pPr>
            <a:r>
              <a:rPr lang="en-US"/>
              <a:t>Server Collation</a:t>
            </a:r>
          </a:p>
          <a:p>
            <a:pPr marL="384432" lvl="1" indent="-171450">
              <a:buFont typeface="Arial" panose="020B0604020202020204" pitchFamily="34" charset="0"/>
              <a:buChar char="•"/>
            </a:pPr>
            <a:r>
              <a:rPr lang="en-US"/>
              <a:t>Time zone</a:t>
            </a:r>
          </a:p>
          <a:p>
            <a:pPr marL="384432" lvl="1" indent="-171450">
              <a:buFont typeface="Arial" panose="020B0604020202020204" pitchFamily="34" charset="0"/>
              <a:buChar char="•"/>
            </a:pPr>
            <a:r>
              <a:rPr lang="en-US"/>
              <a:t>Geo-</a:t>
            </a:r>
            <a:r>
              <a:rPr lang="en-US" err="1"/>
              <a:t>repl</a:t>
            </a:r>
            <a:r>
              <a:rPr lang="en-US"/>
              <a:t> secondary?</a:t>
            </a:r>
          </a:p>
          <a:p>
            <a:pPr marL="171450" indent="-171450">
              <a:buFont typeface="Arial" panose="020B0604020202020204" pitchFamily="34" charset="0"/>
              <a:buChar char="•"/>
            </a:pPr>
            <a:r>
              <a:rPr lang="en-US"/>
              <a:t>Review + create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8/17/2020 11:11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40778235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Details of “Contained by a logical Database Server” can be found at </a:t>
            </a:r>
            <a:r>
              <a:rPr lang="en-US">
                <a:hlinkClick r:id="rId3"/>
              </a:rPr>
              <a:t>https://docs.microsoft.com/en-us/azure/sql-database/sql-database-servers</a:t>
            </a:r>
            <a:r>
              <a:rPr lang="en-US"/>
              <a:t>.</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The only time multiple databases might be in the same instance for the same logical server are </a:t>
            </a:r>
            <a:r>
              <a:rPr lang="en-US" sz="882" kern="1200">
                <a:solidFill>
                  <a:schemeClr val="tx1"/>
                </a:solidFill>
                <a:effectLst/>
                <a:latin typeface="Segoe UI Light" pitchFamily="34" charset="0"/>
                <a:ea typeface="+mn-ea"/>
                <a:cs typeface="+mn-cs"/>
              </a:rPr>
              <a:t>sub-cores (Basic, S0-S2) in DTU Standard, and elastic pools in all editions and models.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a:solidFill>
                  <a:schemeClr val="tx1"/>
                </a:solidFill>
                <a:effectLst/>
                <a:latin typeface="Segoe UI Light" pitchFamily="34" charset="0"/>
                <a:ea typeface="+mn-ea"/>
                <a:cs typeface="+mn-cs"/>
              </a:rPr>
              <a:t>“More surface area…” includes column-store and DMVs.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8/17/2020 11:11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1118200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8/17/2020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2968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IFI could present a security concern (especially since you have no way to disable it if we enabled it). Plus IFI not </a:t>
            </a:r>
            <a:r>
              <a:rPr lang="en-US" err="1"/>
              <a:t>compat</a:t>
            </a:r>
            <a:r>
              <a:rPr lang="en-US"/>
              <a:t> with TDE which is default</a:t>
            </a:r>
          </a:p>
          <a:p>
            <a:r>
              <a:rPr lang="en-US"/>
              <a:t>We are looking to enable locked pages in memory in some cases (Ex. M-Series)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8/17/2020 11:11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7485778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GP MI file size performance details can be found at </a:t>
            </a:r>
            <a:r>
              <a:rPr lang="en-US">
                <a:hlinkClick r:id="rId3"/>
              </a:rPr>
              <a:t>https://medium.com/azure-sqldb-managed-instance/increasing-data-files-might-improve-performance-on-general-purpose-managed-instance-tier-6e90bad2ae4b</a:t>
            </a:r>
            <a:r>
              <a:rPr lang="en-US"/>
              <a:t>.</a:t>
            </a:r>
          </a:p>
          <a:p>
            <a:endParaRPr lang="en-US"/>
          </a:p>
          <a:p>
            <a:r>
              <a:rPr lang="en-US"/>
              <a:t>An example of Database file “</a:t>
            </a:r>
            <a:r>
              <a:rPr lang="en-US" err="1"/>
              <a:t>maxsize</a:t>
            </a:r>
            <a:r>
              <a:rPr lang="en-US"/>
              <a:t>” may grow to “Data Max Size” is a GP 1TB database deployed. When you do this </a:t>
            </a:r>
            <a:r>
              <a:rPr lang="en-US" err="1"/>
              <a:t>sys.database_files.max_size</a:t>
            </a:r>
            <a:r>
              <a:rPr lang="en-US"/>
              <a:t> is ~500Gb not 1TB. As the database approaches the “data max size” the database file </a:t>
            </a:r>
            <a:r>
              <a:rPr lang="en-US" err="1"/>
              <a:t>maxsize</a:t>
            </a:r>
            <a:r>
              <a:rPr lang="en-US"/>
              <a:t> will grow up to the 1TB level.</a:t>
            </a:r>
          </a:p>
          <a:p>
            <a:endParaRPr lang="en-US"/>
          </a:p>
          <a:p>
            <a:r>
              <a:rPr lang="en-US"/>
              <a:t>Transaction Log 30% rule does not apply to Hyperscale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8/17/2020 11:11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1374069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https://docs.microsoft.com/en-us/azure/sql-database/sql-database-connectivity-architecture</a:t>
            </a:r>
            <a:endParaRPr lang="en-US"/>
          </a:p>
          <a:p>
            <a:endParaRPr lang="en-US"/>
          </a:p>
          <a:p>
            <a:r>
              <a:rPr lang="en-US"/>
              <a:t>Key points:</a:t>
            </a:r>
          </a:p>
          <a:p>
            <a:r>
              <a:rPr lang="en-US"/>
              <a:t>Explain from perspective of a client connection</a:t>
            </a:r>
          </a:p>
          <a:p>
            <a:r>
              <a:rPr lang="en-US"/>
              <a:t>Proxy/Redirect are server level settings apply to all databases</a:t>
            </a:r>
          </a:p>
          <a:p>
            <a:r>
              <a:rPr lang="en-US"/>
              <a:t>Clients need specific connectivity for Redirect to work – port range plus all Azure Ips in a region</a:t>
            </a:r>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C1932-7B2F-4F73-AF7B-197734497CB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0022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8/17/2020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err="1"/>
              <a:t>bcp</a:t>
            </a:r>
            <a:endParaRPr lang="en-US"/>
          </a:p>
          <a:p>
            <a:pPr marL="685800" lvl="1" indent="-457200">
              <a:buFont typeface="Arial" panose="020B0604020202020204" pitchFamily="34" charset="0"/>
              <a:buChar char="•"/>
            </a:pPr>
            <a:r>
              <a:rPr lang="en-US"/>
              <a:t>Connect to Azure SQL from on-premises</a:t>
            </a:r>
          </a:p>
          <a:p>
            <a:pPr marL="685800" lvl="1" indent="-457200">
              <a:buFont typeface="Arial" panose="020B0604020202020204" pitchFamily="34" charset="0"/>
              <a:buChar char="•"/>
            </a:pPr>
            <a:r>
              <a:rPr lang="en-US"/>
              <a:t>Connect to Azure SQL from Azure Virtual Machine</a:t>
            </a:r>
          </a:p>
          <a:p>
            <a:pPr marL="457200" indent="-457200">
              <a:buFont typeface="Arial" panose="020B0604020202020204" pitchFamily="34" charset="0"/>
              <a:buChar char="•"/>
            </a:pPr>
            <a:r>
              <a:rPr lang="en-US"/>
              <a:t>BULK INSERT</a:t>
            </a:r>
          </a:p>
          <a:p>
            <a:pPr marL="685800" lvl="1" indent="-457200">
              <a:buFont typeface="Arial" panose="020B0604020202020204" pitchFamily="34" charset="0"/>
              <a:buChar char="•"/>
            </a:pPr>
            <a:r>
              <a:rPr lang="en-US"/>
              <a:t>Use Azure Blob Storage</a:t>
            </a:r>
          </a:p>
          <a:p>
            <a:pPr marL="457200" indent="-457200">
              <a:buFont typeface="Arial" panose="020B0604020202020204" pitchFamily="34" charset="0"/>
              <a:buChar char="•"/>
            </a:pPr>
            <a:r>
              <a:rPr lang="en-US"/>
              <a:t>SSIS packages</a:t>
            </a:r>
          </a:p>
          <a:p>
            <a:pPr marL="685800" lvl="1" indent="-457200">
              <a:buFont typeface="Arial" panose="020B0604020202020204" pitchFamily="34" charset="0"/>
              <a:buChar char="•"/>
            </a:pPr>
            <a:r>
              <a:rPr lang="en-US"/>
              <a:t>Connect with SSIS on-premises</a:t>
            </a:r>
          </a:p>
          <a:p>
            <a:pPr marL="685800" lvl="1" indent="-457200">
              <a:buFont typeface="Arial" panose="020B0604020202020204" pitchFamily="34" charset="0"/>
              <a:buChar char="•"/>
            </a:pPr>
            <a:r>
              <a:rPr lang="en-US"/>
              <a:t>Host SSISDB in Azure SQL Database  or Managed Instance</a:t>
            </a:r>
          </a:p>
          <a:p>
            <a:pPr marL="685800" lvl="1" indent="-457200">
              <a:buFont typeface="Arial" panose="020B0604020202020204" pitchFamily="34" charset="0"/>
              <a:buChar char="•"/>
            </a:pPr>
            <a:r>
              <a:rPr lang="en-US"/>
              <a:t>Use the Azure-SSIS Integration Runtime (IR) for SSIS packages</a:t>
            </a:r>
          </a:p>
          <a:p>
            <a:pPr marL="457200" indent="-457200">
              <a:buFont typeface="Arial" panose="020B0604020202020204" pitchFamily="34" charset="0"/>
              <a:buChar char="•"/>
            </a:pPr>
            <a:r>
              <a:rPr lang="en-US"/>
              <a:t>Using Spark to load data</a:t>
            </a:r>
          </a:p>
          <a:p>
            <a:pPr marL="457200" indent="-457200">
              <a:buFont typeface="Arial" panose="020B0604020202020204" pitchFamily="34" charset="0"/>
              <a:buChar char="•"/>
            </a:pPr>
            <a:r>
              <a:rPr lang="en-US"/>
              <a:t>Using Azure Data Factory</a:t>
            </a:r>
          </a:p>
          <a:p>
            <a:pPr marL="457200" indent="-457200">
              <a:buFont typeface="Arial" panose="020B0604020202020204" pitchFamily="34" charset="0"/>
              <a:buChar char="•"/>
            </a:pPr>
            <a:r>
              <a:rPr lang="en-US"/>
              <a:t>Create database from a copy</a:t>
            </a:r>
          </a:p>
          <a:p>
            <a:endParaRPr lang="en-US"/>
          </a:p>
          <a:p>
            <a:r>
              <a:rPr lang="en-US"/>
              <a:t>Anna notes: also could use ADF (MI and DB) </a:t>
            </a:r>
            <a:r>
              <a:rPr lang="en-US">
                <a:hlinkClick r:id="rId3"/>
              </a:rPr>
              <a:t>https://docs.microsoft.com/en-us/azure/data-factory/connector-sql-server</a:t>
            </a: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Anna notes: could also use Spark: </a:t>
            </a:r>
            <a:r>
              <a:rPr lang="en-US" sz="882" b="0" i="0" kern="1200">
                <a:solidFill>
                  <a:schemeClr val="tx1"/>
                </a:solidFill>
                <a:effectLst/>
                <a:latin typeface="Segoe UI Light" pitchFamily="34" charset="0"/>
                <a:ea typeface="+mn-ea"/>
                <a:cs typeface="+mn-cs"/>
                <a:hlinkClick r:id="rId4" tooltip="https://techcommunity.microsoft.com/t5/datacat/turbo-boost-data-loads-from-spark-using-sql-spark-connector/ba-p/305523"/>
              </a:rPr>
              <a:t>https://techcommunity.microsoft.com/t5/datacat/turbo-boost-data-loads-from-spark-using-sql-spark-connector/ba-p/305523</a:t>
            </a:r>
            <a:endParaRPr lang="en-US" sz="882" b="0" i="0" kern="1200">
              <a:solidFill>
                <a:schemeClr val="tx1"/>
              </a:solidFill>
              <a:effectLst/>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8/17/2020 11:11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148698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8/17/2020 11:11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4204049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8/17/2020 11:11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2834720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8/17/2020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69153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8/17/2020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8/17/2020 11:11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1340753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8/17/2020 11:11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4272343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Private link:</a:t>
            </a:r>
          </a:p>
          <a:p>
            <a:r>
              <a:rPr lang="en-US" sz="900"/>
              <a:t>Benefits:</a:t>
            </a:r>
          </a:p>
          <a:p>
            <a:pPr marL="342891" indent="-342891">
              <a:buFont typeface="Arial" panose="020B0604020202020204" pitchFamily="34" charset="0"/>
              <a:buChar char="•"/>
            </a:pPr>
            <a:r>
              <a:rPr lang="en-US" sz="900"/>
              <a:t>Private endpoint for Azure SQL (server level)</a:t>
            </a:r>
          </a:p>
          <a:p>
            <a:pPr marL="342891" indent="-342891">
              <a:buFont typeface="Arial" panose="020B0604020202020204" pitchFamily="34" charset="0"/>
              <a:buChar char="•"/>
            </a:pPr>
            <a:r>
              <a:rPr lang="en-US" sz="900"/>
              <a:t>On-premises connectivity via Express Route/VPN</a:t>
            </a:r>
          </a:p>
          <a:p>
            <a:pPr marL="342891" indent="-342891">
              <a:buFont typeface="Arial" panose="020B0604020202020204" pitchFamily="34" charset="0"/>
              <a:buChar char="•"/>
            </a:pPr>
            <a:r>
              <a:rPr lang="en-US" sz="900"/>
              <a:t>Data exfiltration protection</a:t>
            </a:r>
          </a:p>
          <a:p>
            <a:pPr marL="342891" indent="-342891">
              <a:buFont typeface="Arial" panose="020B0604020202020204" pitchFamily="34" charset="0"/>
              <a:buChar char="•"/>
            </a:pPr>
            <a:r>
              <a:rPr lang="en-US" sz="900"/>
              <a:t>Can be part of network monitoring strategy using a Network Virtual Appliance (NVA)</a:t>
            </a:r>
          </a:p>
          <a:p>
            <a:r>
              <a:rPr lang="en-US" sz="900"/>
              <a:t>Currently in public preview for:</a:t>
            </a:r>
          </a:p>
          <a:p>
            <a:pPr marL="342891" indent="-342891">
              <a:buFont typeface="Arial" panose="020B0604020202020204" pitchFamily="34" charset="0"/>
              <a:buChar char="•"/>
            </a:pPr>
            <a:r>
              <a:rPr lang="en-US" sz="900"/>
              <a:t>Azure SQL Database (singleton databases)</a:t>
            </a:r>
          </a:p>
          <a:p>
            <a:pPr marL="342891" indent="-342891">
              <a:buFont typeface="Arial" panose="020B0604020202020204" pitchFamily="34" charset="0"/>
              <a:buChar char="•"/>
            </a:pPr>
            <a:r>
              <a:rPr lang="en-US" sz="900"/>
              <a:t>Azure SQL Data Warehouse</a:t>
            </a:r>
          </a:p>
          <a:p>
            <a:pPr marL="342891" indent="-342891">
              <a:buFont typeface="Arial" panose="020B0604020202020204" pitchFamily="34" charset="0"/>
              <a:buChar char="•"/>
            </a:pPr>
            <a:r>
              <a:rPr lang="en-US" sz="900"/>
              <a:t>Azure Storage</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8/17/2020 4:58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78877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8/17/2020 11:11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0755057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https://docs.microsoft.com/en-us/azure/cloud-adoption-framework/reference/networking-vdc</a:t>
            </a:r>
            <a:endParaRPr lang="en-US"/>
          </a:p>
          <a:p>
            <a:r>
              <a:rPr lang="en-US">
                <a:hlinkClick r:id="rId4"/>
              </a:rPr>
              <a:t>https://docs.microsoft.com/en-us/azure/cloud-adoption-framework/reference/vdc</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8/17/2020 11:11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6092443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t>2006</a:t>
            </a:r>
          </a:p>
          <a:p>
            <a:pPr lvl="1"/>
            <a:r>
              <a:rPr lang="en-US" err="1"/>
              <a:t>CloudDB</a:t>
            </a:r>
            <a:r>
              <a:rPr lang="en-US"/>
              <a:t> Project</a:t>
            </a:r>
          </a:p>
          <a:p>
            <a:pPr lvl="1"/>
            <a:r>
              <a:rPr lang="en-US" err="1"/>
              <a:t>RedDog</a:t>
            </a:r>
            <a:r>
              <a:rPr lang="en-US"/>
              <a:t> Project</a:t>
            </a:r>
          </a:p>
          <a:p>
            <a:pPr lvl="0"/>
            <a:r>
              <a:rPr lang="en-US"/>
              <a:t>2008</a:t>
            </a:r>
          </a:p>
          <a:p>
            <a:pPr lvl="1"/>
            <a:r>
              <a:rPr lang="en-US"/>
              <a:t>Windows Azure and SQL Data Services announced at PDC</a:t>
            </a:r>
          </a:p>
          <a:p>
            <a:pPr lvl="0"/>
            <a:r>
              <a:rPr lang="en-US"/>
              <a:t>2010</a:t>
            </a:r>
          </a:p>
          <a:p>
            <a:pPr lvl="1"/>
            <a:r>
              <a:rPr lang="en-US"/>
              <a:t>Windows Azure and SQL Azure officially launch.</a:t>
            </a:r>
          </a:p>
          <a:p>
            <a:pPr lvl="0"/>
            <a:r>
              <a:rPr lang="en-US"/>
              <a:t>2012</a:t>
            </a:r>
          </a:p>
          <a:p>
            <a:pPr lvl="1"/>
            <a:r>
              <a:rPr lang="en-US"/>
              <a:t>SQL Azure branded Azure SQL Database</a:t>
            </a:r>
          </a:p>
          <a:p>
            <a:pPr lvl="0"/>
            <a:r>
              <a:rPr lang="en-US"/>
              <a:t>2013</a:t>
            </a:r>
          </a:p>
          <a:p>
            <a:pPr lvl="1"/>
            <a:r>
              <a:rPr lang="en-US"/>
              <a:t>Azure Virtual Machines released</a:t>
            </a:r>
          </a:p>
          <a:p>
            <a:pPr lvl="0"/>
            <a:r>
              <a:rPr lang="en-US"/>
              <a:t>2014</a:t>
            </a:r>
          </a:p>
          <a:p>
            <a:pPr lvl="1"/>
            <a:r>
              <a:rPr lang="en-US"/>
              <a:t>Windows Azure branded Microsoft Azure</a:t>
            </a:r>
          </a:p>
          <a:p>
            <a:pPr lvl="0"/>
            <a:r>
              <a:rPr lang="en-US"/>
              <a:t>2015</a:t>
            </a:r>
          </a:p>
          <a:p>
            <a:pPr lvl="1"/>
            <a:r>
              <a:rPr lang="en-US"/>
              <a:t>Azure SQL Database V12 released</a:t>
            </a:r>
          </a:p>
          <a:p>
            <a:pPr lvl="0"/>
            <a:r>
              <a:rPr lang="en-US"/>
              <a:t>2016</a:t>
            </a:r>
          </a:p>
          <a:p>
            <a:pPr lvl="1"/>
            <a:r>
              <a:rPr lang="en-US"/>
              <a:t>Azure SQL Database Elastic Pools released</a:t>
            </a:r>
          </a:p>
          <a:p>
            <a:pPr lvl="0"/>
            <a:r>
              <a:rPr lang="en-US"/>
              <a:t>2018</a:t>
            </a:r>
          </a:p>
          <a:p>
            <a:pPr lvl="1"/>
            <a:r>
              <a:rPr lang="en-US"/>
              <a:t>Azure SQL Database Managed Instance released</a:t>
            </a:r>
          </a:p>
          <a:p>
            <a:pPr lvl="0"/>
            <a:r>
              <a:rPr lang="en-US"/>
              <a:t>2019</a:t>
            </a:r>
          </a:p>
          <a:p>
            <a:pPr lvl="1"/>
            <a:r>
              <a:rPr lang="en-US"/>
              <a:t>Azure SQL Database Hyperscale Released</a:t>
            </a:r>
          </a:p>
          <a:p>
            <a:pPr lvl="1"/>
            <a:r>
              <a:rPr lang="en-US"/>
              <a:t>Azure SQL Database Serverless Released</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8/17/2020 11:11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9966613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a:t>All </a:t>
            </a:r>
            <a:r>
              <a:rPr lang="en-US" sz="2400" b="1" i="1"/>
              <a:t>Azure operations</a:t>
            </a:r>
            <a:r>
              <a:rPr lang="en-US" sz="2400"/>
              <a:t> for Azure SQL are controlled through RBAC</a:t>
            </a:r>
          </a:p>
          <a:p>
            <a:pPr marL="342900" indent="-342900">
              <a:buFont typeface="Arial" panose="020B0604020202020204" pitchFamily="34" charset="0"/>
              <a:buChar char="•"/>
            </a:pPr>
            <a:r>
              <a:rPr lang="en-US" sz="2400"/>
              <a:t>Security principal and role-based system</a:t>
            </a:r>
          </a:p>
          <a:p>
            <a:pPr marL="342900" indent="-342900">
              <a:buFont typeface="Arial" panose="020B0604020202020204" pitchFamily="34" charset="0"/>
              <a:buChar char="•"/>
            </a:pPr>
            <a:r>
              <a:rPr lang="en-US" sz="2400"/>
              <a:t>Scope includes subscription, resource group, and resource</a:t>
            </a:r>
          </a:p>
          <a:p>
            <a:pPr marL="342900" indent="-342900">
              <a:buFont typeface="Arial" panose="020B0604020202020204" pitchFamily="34" charset="0"/>
              <a:buChar char="•"/>
            </a:pPr>
            <a:r>
              <a:rPr lang="en-US" sz="2400"/>
              <a:t>Decoupled from SQL Security (today)</a:t>
            </a:r>
          </a:p>
          <a:p>
            <a:pPr marL="342900" indent="-342900">
              <a:buFont typeface="Arial" panose="020B0604020202020204" pitchFamily="34" charset="0"/>
              <a:buChar char="•"/>
            </a:pPr>
            <a:r>
              <a:rPr lang="en-US" sz="2400"/>
              <a:t>Applies to operations in Azure portal and CLI</a:t>
            </a:r>
          </a:p>
          <a:p>
            <a:pPr marL="342900" indent="-342900">
              <a:buFont typeface="Arial" panose="020B0604020202020204" pitchFamily="34" charset="0"/>
              <a:buChar char="•"/>
            </a:pPr>
            <a:r>
              <a:rPr lang="en-US" sz="2400"/>
              <a:t>Allows for separation of duties for deployment and Azure SQL management and usage</a:t>
            </a:r>
          </a:p>
          <a:p>
            <a:pPr marL="342900" indent="-342900">
              <a:buFont typeface="Arial" panose="020B0604020202020204" pitchFamily="34" charset="0"/>
              <a:buChar char="•"/>
            </a:pPr>
            <a:r>
              <a:rPr lang="en-US" sz="2400"/>
              <a:t>Azure locks help protect resources from delete or read-only</a:t>
            </a:r>
          </a:p>
          <a:p>
            <a:pPr marL="342900" indent="-342900">
              <a:buFont typeface="Arial" panose="020B0604020202020204" pitchFamily="34" charset="0"/>
              <a:buChar char="•"/>
            </a:pPr>
            <a:r>
              <a:rPr lang="en-US" sz="2400"/>
              <a:t>Built-in roles available to reduce need for higher level Azure RBAC roles like Owner or Contributor. So effectively, you can use these roles to have certain individuals deploy Azure SQL resources (or manage security polices) but grant other users actual access to user or manage the MI or database.  For example, a Server contributor could deploy a server but assign an Azure DB user to be the admin of the server and databases.</a:t>
            </a:r>
          </a:p>
          <a:p>
            <a:pPr marL="571500" lvl="1" indent="-342900">
              <a:buFont typeface="Arial" panose="020B0604020202020204" pitchFamily="34" charset="0"/>
              <a:buChar char="•"/>
            </a:pPr>
            <a:r>
              <a:rPr lang="en-US" sz="1600"/>
              <a:t>SQL DB Contributor – Can create and manage database but access the database (Ex. to connect and read data)</a:t>
            </a:r>
          </a:p>
          <a:p>
            <a:pPr marL="571500" lvl="1" indent="-342900">
              <a:buFont typeface="Arial" panose="020B0604020202020204" pitchFamily="34" charset="0"/>
              <a:buChar char="•"/>
            </a:pPr>
            <a:r>
              <a:rPr lang="en-US" sz="1600"/>
              <a:t>SQL Managed Instance Contributor – Create and manage managed instances but not access them</a:t>
            </a:r>
          </a:p>
          <a:p>
            <a:pPr marL="571500" lvl="1" indent="-342900">
              <a:buFont typeface="Arial" panose="020B0604020202020204" pitchFamily="34" charset="0"/>
              <a:buChar char="•"/>
            </a:pPr>
            <a:r>
              <a:rPr lang="en-US" sz="1600"/>
              <a:t>SQL Security Manager -  Manage security policies for MI and databases (like auditing) but not access the MI or database</a:t>
            </a:r>
          </a:p>
          <a:p>
            <a:pPr marL="571500" lvl="1" indent="-342900">
              <a:buFont typeface="Arial" panose="020B0604020202020204" pitchFamily="34" charset="0"/>
              <a:buChar char="•"/>
            </a:pPr>
            <a:r>
              <a:rPr lang="en-US" sz="1600"/>
              <a:t>SQL Server Contributor – Manage servers and databases but not access them.</a:t>
            </a:r>
          </a:p>
          <a:p>
            <a:pPr marL="342900" indent="-342900">
              <a:buFont typeface="Arial" panose="020B0604020202020204" pitchFamily="34" charset="0"/>
              <a:buChar char="•"/>
            </a:pPr>
            <a:endParaRPr lang="en-US" sz="2400"/>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8/17/2020 11:11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8181743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a:t>“Mixed Mode” authentication forced and cannot be changed</a:t>
            </a:r>
          </a:p>
          <a:p>
            <a:pPr marL="457200" indent="-457200">
              <a:buFont typeface="Arial" panose="020B0604020202020204" pitchFamily="34" charset="0"/>
              <a:buChar char="•"/>
            </a:pPr>
            <a:r>
              <a:rPr lang="en-US"/>
              <a:t>SQL Auth login required during deployment called </a:t>
            </a:r>
            <a:r>
              <a:rPr lang="en-US" b="1"/>
              <a:t>server admin</a:t>
            </a:r>
            <a:r>
              <a:rPr lang="en-US"/>
              <a:t>.</a:t>
            </a:r>
          </a:p>
          <a:p>
            <a:pPr marL="685800" lvl="1" indent="-457200">
              <a:buFont typeface="Arial" panose="020B0604020202020204" pitchFamily="34" charset="0"/>
              <a:buChar char="•"/>
            </a:pPr>
            <a:r>
              <a:rPr lang="en-US"/>
              <a:t>Server-level principal for logical server. Becomes default </a:t>
            </a:r>
            <a:r>
              <a:rPr lang="en-US" err="1"/>
              <a:t>dbo</a:t>
            </a:r>
            <a:r>
              <a:rPr lang="en-US"/>
              <a:t> for Azure SQL Database</a:t>
            </a:r>
          </a:p>
          <a:p>
            <a:pPr marL="685800" lvl="1" indent="-457200">
              <a:buFont typeface="Arial" panose="020B0604020202020204" pitchFamily="34" charset="0"/>
              <a:buChar char="•"/>
            </a:pPr>
            <a:r>
              <a:rPr lang="en-US"/>
              <a:t>Member of sysadmin server role for Managed Instance</a:t>
            </a:r>
          </a:p>
          <a:p>
            <a:pPr marL="457200" indent="-457200">
              <a:buFont typeface="Arial" panose="020B0604020202020204" pitchFamily="34" charset="0"/>
              <a:buChar char="•"/>
            </a:pPr>
            <a:r>
              <a:rPr lang="en-US"/>
              <a:t>Need Windows Auth? Use Azure Active Directory Authentication</a:t>
            </a:r>
          </a:p>
          <a:p>
            <a:pPr marL="457200" indent="-457200">
              <a:buFont typeface="Arial" panose="020B0604020202020204" pitchFamily="34" charset="0"/>
              <a:buChar char="•"/>
            </a:pPr>
            <a:r>
              <a:rPr lang="en-US"/>
              <a:t>CREATE LOGIN supported for both MI and Database</a:t>
            </a:r>
          </a:p>
          <a:p>
            <a:pPr marL="457200" indent="-457200">
              <a:buFont typeface="Arial" panose="020B0604020202020204" pitchFamily="34" charset="0"/>
              <a:buChar char="•"/>
            </a:pPr>
            <a:r>
              <a:rPr lang="en-US" err="1"/>
              <a:t>loginmanager</a:t>
            </a:r>
            <a:r>
              <a:rPr lang="en-US"/>
              <a:t> and </a:t>
            </a:r>
            <a:r>
              <a:rPr lang="en-US" err="1"/>
              <a:t>dbmanager</a:t>
            </a:r>
            <a:r>
              <a:rPr lang="en-US"/>
              <a:t> roles for Azure Database admins</a:t>
            </a:r>
          </a:p>
          <a:p>
            <a:pPr marL="457200" indent="-457200">
              <a:buFont typeface="Arial" panose="020B0604020202020204" pitchFamily="34" charset="0"/>
              <a:buChar char="•"/>
            </a:pPr>
            <a:r>
              <a:rPr lang="en-US" err="1"/>
              <a:t>sa</a:t>
            </a:r>
            <a:r>
              <a:rPr lang="en-US"/>
              <a:t> disabled for Managed Instance and guest disabled for database</a:t>
            </a:r>
          </a:p>
          <a:p>
            <a:endParaRPr lang="en-US"/>
          </a:p>
          <a:p>
            <a:r>
              <a:rPr lang="en-US"/>
              <a:t>CREATE LOGIN has some syntax differences for MI and DB (Ex. supporting Azure AD auth). See </a:t>
            </a:r>
            <a:r>
              <a:rPr lang="en-US">
                <a:hlinkClick r:id="rId3"/>
              </a:rPr>
              <a:t>https://docs.microsoft.com/en-us/sql/t-sql/statements/create-login-transact-sql?view=azuresqldb-current</a:t>
            </a:r>
            <a:r>
              <a:rPr lang="en-US"/>
              <a:t> and </a:t>
            </a:r>
            <a:r>
              <a:rPr lang="en-US">
                <a:hlinkClick r:id="rId4"/>
              </a:rPr>
              <a:t>https://docs.microsoft.com/en-us/sql/t-sql/statements/create-login-transact-sql?view=azuresqldb-mi-current</a:t>
            </a:r>
            <a:r>
              <a:rPr lang="en-US"/>
              <a:t>.</a:t>
            </a:r>
          </a:p>
          <a:p>
            <a:endParaRPr lang="en-US"/>
          </a:p>
          <a:p>
            <a:r>
              <a:rPr lang="en-US"/>
              <a:t>logins for Azure SQL Database are created in the context of the logical server.</a:t>
            </a:r>
          </a:p>
          <a:p>
            <a:r>
              <a:rPr lang="en-US"/>
              <a:t>The server admin specified during database server deployment is a server level principal and effectively has “sysadmin” rights for the server and all databases.</a:t>
            </a:r>
          </a:p>
          <a:p>
            <a:r>
              <a:rPr lang="en-US"/>
              <a:t>You can create other more limited admins using the following database level roles in the master of the logical server.</a:t>
            </a:r>
          </a:p>
          <a:p>
            <a:r>
              <a:rPr lang="en-US" err="1"/>
              <a:t>loginmanager</a:t>
            </a:r>
            <a:r>
              <a:rPr lang="en-US"/>
              <a:t> role is a database level role in the master of the logical server. Members are allowed to create logins for the database server</a:t>
            </a:r>
          </a:p>
          <a:p>
            <a:r>
              <a:rPr lang="en-US" err="1"/>
              <a:t>dbmanager</a:t>
            </a:r>
            <a:r>
              <a:rPr lang="en-US"/>
              <a:t> is a database level role in the master of the logical server. Members can create and delete databases based on the database server.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8/17/2020 11:11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0281647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Deploy with a SQL Server admin</a:t>
            </a:r>
          </a:p>
          <a:p>
            <a:r>
              <a:rPr lang="en-US"/>
              <a:t>	Both MI and Azure SQL Database Server require a SQL Server admin account and password</a:t>
            </a:r>
          </a:p>
          <a:p>
            <a:r>
              <a:rPr lang="en-US"/>
              <a:t>Create Other Admins</a:t>
            </a:r>
          </a:p>
          <a:p>
            <a:r>
              <a:rPr lang="en-US"/>
              <a:t>	For MI, you can create an Azure AD server admin which is a sysadmin for the instance</a:t>
            </a:r>
          </a:p>
          <a:p>
            <a:r>
              <a:rPr lang="en-US"/>
              <a:t>	You can create other sysadmin logins either with SQL logins or with AAD</a:t>
            </a:r>
          </a:p>
          <a:p>
            <a:r>
              <a:rPr lang="en-US"/>
              <a:t>	For DB, you can create an Azure AD server admin (just one)</a:t>
            </a:r>
          </a:p>
          <a:p>
            <a:r>
              <a:rPr lang="en-US"/>
              <a:t>	You can now create SQL “admin” logins by placing them in the special </a:t>
            </a:r>
            <a:r>
              <a:rPr lang="en-US" err="1"/>
              <a:t>loginmanager</a:t>
            </a:r>
            <a:r>
              <a:rPr lang="en-US"/>
              <a:t> or </a:t>
            </a:r>
            <a:r>
              <a:rPr lang="en-US" err="1"/>
              <a:t>dbmanager</a:t>
            </a:r>
            <a:r>
              <a:rPr lang="en-US"/>
              <a:t> logical master database roles</a:t>
            </a:r>
          </a:p>
          <a:p>
            <a:r>
              <a:rPr lang="en-US"/>
              <a:t>Admins can create users</a:t>
            </a:r>
          </a:p>
          <a:p>
            <a:r>
              <a:rPr lang="en-US"/>
              <a:t>	For MI,</a:t>
            </a:r>
          </a:p>
          <a:p>
            <a:r>
              <a:rPr lang="en-US"/>
              <a:t>	Now create logins and users just like you would for any SQL Server except instead of Windows Auth you can use AAD</a:t>
            </a:r>
          </a:p>
          <a:p>
            <a:r>
              <a:rPr lang="en-US"/>
              <a:t>	A SQL Server Contained Database is supported just like SQL Server</a:t>
            </a:r>
          </a:p>
          <a:p>
            <a:r>
              <a:rPr lang="en-US"/>
              <a:t>	Users CAN not be based on AAD</a:t>
            </a:r>
          </a:p>
          <a:p>
            <a:r>
              <a:rPr lang="en-US"/>
              <a:t>	For DB,</a:t>
            </a:r>
          </a:p>
          <a:p>
            <a:r>
              <a:rPr lang="en-US"/>
              <a:t>	You can create SQL logins in logical master</a:t>
            </a:r>
          </a:p>
          <a:p>
            <a:r>
              <a:rPr lang="en-US"/>
              <a:t>	You can create users in databases based SQL logins in logical master</a:t>
            </a:r>
          </a:p>
          <a:p>
            <a:r>
              <a:rPr lang="en-US"/>
              <a:t>	In addition, you can create contained database users either with SQL auth or AAD (AAD requires an AAD server admin)</a:t>
            </a:r>
          </a:p>
          <a:p>
            <a:r>
              <a:rPr lang="en-US"/>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8/17/2020 11:11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1281072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a:t>Encrypted connections</a:t>
            </a:r>
          </a:p>
          <a:p>
            <a:pPr marL="685800" lvl="1" indent="-457200">
              <a:buFont typeface="Arial" panose="020B0604020202020204" pitchFamily="34" charset="0"/>
              <a:buChar char="•"/>
            </a:pPr>
            <a:r>
              <a:rPr lang="en-US"/>
              <a:t>Encrypted connections required and forced using TLS</a:t>
            </a:r>
          </a:p>
          <a:p>
            <a:pPr marL="685800" lvl="1" indent="-457200">
              <a:buFont typeface="Arial" panose="020B0604020202020204" pitchFamily="34" charset="0"/>
              <a:buChar char="•"/>
            </a:pPr>
            <a:r>
              <a:rPr lang="en-US"/>
              <a:t>Force encryption on client to avoid server negotiation</a:t>
            </a:r>
          </a:p>
          <a:p>
            <a:pPr marL="685800" lvl="1" indent="-457200">
              <a:buFont typeface="Arial" panose="020B0604020202020204" pitchFamily="34" charset="0"/>
              <a:buChar char="•"/>
            </a:pPr>
            <a:r>
              <a:rPr lang="en-US"/>
              <a:t>Don’t trust server certificate as best practice</a:t>
            </a:r>
          </a:p>
          <a:p>
            <a:pPr marL="457200" indent="-457200">
              <a:buFont typeface="Arial" panose="020B0604020202020204" pitchFamily="34" charset="0"/>
              <a:buChar char="•"/>
            </a:pPr>
            <a:r>
              <a:rPr lang="en-US"/>
              <a:t>Transparent Data Encryption (TDE)</a:t>
            </a:r>
          </a:p>
          <a:p>
            <a:pPr marL="685800" lvl="1" indent="-457200">
              <a:buFont typeface="Arial" panose="020B0604020202020204" pitchFamily="34" charset="0"/>
              <a:buChar char="•"/>
            </a:pPr>
            <a:r>
              <a:rPr lang="en-US"/>
              <a:t>On by default for all new Azure SQL Databases</a:t>
            </a:r>
          </a:p>
          <a:p>
            <a:pPr marL="685800" lvl="1" indent="-457200">
              <a:buFont typeface="Arial" panose="020B0604020202020204" pitchFamily="34" charset="0"/>
              <a:buChar char="•"/>
            </a:pPr>
            <a:r>
              <a:rPr lang="en-US"/>
              <a:t>Customer-managed keys with Azure Key Vault</a:t>
            </a:r>
          </a:p>
          <a:p>
            <a:pPr marL="457200" indent="-457200">
              <a:buFont typeface="Arial" panose="020B0604020202020204" pitchFamily="34" charset="0"/>
              <a:buChar char="•"/>
            </a:pPr>
            <a:r>
              <a:rPr lang="en-US"/>
              <a:t>Column Level Encryption</a:t>
            </a:r>
          </a:p>
          <a:p>
            <a:pPr marL="685800" lvl="1" indent="-457200">
              <a:buFont typeface="Arial" panose="020B0604020202020204" pitchFamily="34" charset="0"/>
              <a:buChar char="•"/>
            </a:pPr>
            <a:r>
              <a:rPr lang="en-US"/>
              <a:t>Supported just like SQL Server</a:t>
            </a:r>
          </a:p>
          <a:p>
            <a:pPr marL="457200" indent="-457200">
              <a:buFont typeface="Arial" panose="020B0604020202020204" pitchFamily="34" charset="0"/>
              <a:buChar char="•"/>
            </a:pPr>
            <a:r>
              <a:rPr lang="en-US"/>
              <a:t>Always Encrypted</a:t>
            </a:r>
          </a:p>
          <a:p>
            <a:pPr marL="685800" lvl="1" indent="-457200">
              <a:buFont typeface="Arial" panose="020B0604020202020204" pitchFamily="34" charset="0"/>
              <a:buChar char="•"/>
            </a:pPr>
            <a:r>
              <a:rPr lang="en-US"/>
              <a:t>Supported just like SQL Server</a:t>
            </a:r>
          </a:p>
          <a:p>
            <a:pPr marL="685800" lvl="1" indent="-457200">
              <a:buFont typeface="Arial" panose="020B0604020202020204" pitchFamily="34" charset="0"/>
              <a:buChar char="•"/>
            </a:pPr>
            <a:r>
              <a:rPr lang="en-US"/>
              <a:t>Store keys in Azure Key Vault</a:t>
            </a:r>
          </a:p>
          <a:p>
            <a:pPr marL="685800" lvl="1" indent="-457200">
              <a:buFont typeface="Arial" panose="020B0604020202020204" pitchFamily="34" charset="0"/>
              <a:buChar char="•"/>
            </a:pPr>
            <a:r>
              <a:rPr lang="en-US"/>
              <a:t>Enclave support not yet available</a:t>
            </a:r>
          </a:p>
          <a:p>
            <a:endParaRPr lang="en-US"/>
          </a:p>
          <a:p>
            <a:r>
              <a:rPr lang="en-US"/>
              <a:t>Always encrypted</a:t>
            </a:r>
          </a:p>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Client side Encryption-</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Client-side encryption of sensitive data using keys that are </a:t>
            </a:r>
            <a:r>
              <a:rPr kumimoji="0" lang="en-US" sz="1765" b="1" i="1"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never</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 given to the database system</a:t>
            </a:r>
          </a:p>
          <a:p>
            <a:pPr marL="0" marR="0" lvl="1" indent="0" algn="l" defTabSz="91401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Encryption Transparency-</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Client driver transparently encrypts query parameters and decrypts encrypted results</a:t>
            </a:r>
          </a:p>
          <a:p>
            <a:pPr marL="0" marR="0" lvl="1" indent="0" algn="l" defTabSz="91401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Queries on </a:t>
            </a:r>
            <a:b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br>
            <a:r>
              <a:rPr kumimoji="0" lang="en-US" sz="274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Encrypted Data-</a:t>
            </a:r>
            <a:r>
              <a:rPr kumimoji="0" lang="en-US" sz="1765" b="0" i="0" u="none" strike="noStrike" kern="1200" cap="none" spc="-20" normalizeH="0" baseline="0" noProof="0">
                <a:ln>
                  <a:noFill/>
                </a:ln>
                <a:gradFill>
                  <a:gsLst>
                    <a:gs pos="2917">
                      <a:srgbClr val="FFFFFF"/>
                    </a:gs>
                    <a:gs pos="30000">
                      <a:srgbClr val="FFFFFF"/>
                    </a:gs>
                  </a:gsLst>
                  <a:lin ang="5400000" scaled="0"/>
                </a:gradFill>
                <a:effectLst/>
                <a:uLnTx/>
                <a:uFillTx/>
                <a:latin typeface="Segoe UI"/>
                <a:ea typeface="+mn-ea"/>
                <a:cs typeface="+mn-cs"/>
              </a:rPr>
              <a:t>Support for equality comparison, including join, group by and distinct operators via deterministic encryption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8/17/2020 11:11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35451287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8/17/2020 11:11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8468705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a:t>Ensure applications force connection encryption</a:t>
            </a:r>
          </a:p>
          <a:p>
            <a:pPr marL="457200" indent="-457200">
              <a:buFont typeface="Arial" panose="020B0604020202020204" pitchFamily="34" charset="0"/>
              <a:buChar char="•"/>
            </a:pPr>
            <a:r>
              <a:rPr lang="en-US"/>
              <a:t>Setup Always Encrypted for advanced protection</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8/17/2020 11:11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1717119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SQL Server Audit for Azure SQL Managed Instance</a:t>
            </a:r>
          </a:p>
          <a:p>
            <a:r>
              <a:rPr lang="en-US"/>
              <a:t>	Works just like SQL Server except for storage is Azure Blog Storage for .</a:t>
            </a:r>
            <a:r>
              <a:rPr lang="en-US" err="1"/>
              <a:t>xel</a:t>
            </a:r>
            <a:r>
              <a:rPr lang="en-US"/>
              <a:t> files</a:t>
            </a:r>
          </a:p>
          <a:p>
            <a:r>
              <a:rPr lang="en-US"/>
              <a:t>Azure SQL Auditing</a:t>
            </a:r>
          </a:p>
          <a:p>
            <a:r>
              <a:rPr lang="en-US"/>
              <a:t>	Default action groups are </a:t>
            </a:r>
            <a:r>
              <a:rPr lang="en-US" sz="882" b="0" i="0" kern="1200">
                <a:solidFill>
                  <a:schemeClr val="tx1"/>
                </a:solidFill>
                <a:effectLst/>
                <a:latin typeface="Segoe UI Light" pitchFamily="34" charset="0"/>
                <a:ea typeface="+mn-ea"/>
                <a:cs typeface="+mn-cs"/>
              </a:rPr>
              <a:t>BATCH_COMPLETED_GROUP,  SUCCESSFUL_DATABASE_AUTHENTICATION_GROUP,  FAILED_DATABASE_AUTHENTICATION_GROUP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a:solidFill>
                  <a:schemeClr val="tx1"/>
                </a:solidFill>
                <a:effectLst/>
                <a:latin typeface="Segoe UI Light" pitchFamily="34" charset="0"/>
                <a:ea typeface="+mn-ea"/>
                <a:cs typeface="+mn-cs"/>
              </a:rPr>
              <a:t>	</a:t>
            </a:r>
            <a:r>
              <a:rPr lang="en-US"/>
              <a:t>No exact Audit-Level Audit Action Group equivalent capability but some is available through Activity Logs and BATCH_COMPLETED_GROUP audit</a:t>
            </a:r>
          </a:p>
          <a:p>
            <a:endParaRPr lang="en-US" sz="882" b="0" i="0" kern="1200">
              <a:solidFill>
                <a:schemeClr val="tx1"/>
              </a:solidFill>
              <a:effectLst/>
              <a:latin typeface="Segoe UI Light" pitchFamily="34" charset="0"/>
              <a:ea typeface="+mn-ea"/>
              <a:cs typeface="+mn-cs"/>
            </a:endParaRP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8/17/2020 11:11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7738797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8/17/2020 11:11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22311886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744538"/>
            <a:ext cx="6616700" cy="3722687"/>
          </a:xfrm>
          <a:prstGeom prst="rect">
            <a:avLst/>
          </a:prstGeom>
        </p:spPr>
      </p:sp>
      <p:sp>
        <p:nvSpPr>
          <p:cNvPr id="3" name="Notes Placeholder 2"/>
          <p:cNvSpPr>
            <a:spLocks noGrp="1"/>
          </p:cNvSpPr>
          <p:nvPr>
            <p:ph type="body" idx="1"/>
          </p:nvPr>
        </p:nvSpPr>
        <p:spPr>
          <a:xfrm>
            <a:off x="679768" y="4715907"/>
            <a:ext cx="5438140" cy="4467701"/>
          </a:xfrm>
          <a:prstGeom prst="rect">
            <a:avLst/>
          </a:prstGeom>
        </p:spPr>
        <p:txBody>
          <a:bodyPr>
            <a:normAutofit/>
          </a:bodyPr>
          <a:lstStyle/>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0" spc="0">
                <a:ln>
                  <a:noFill/>
                </a:ln>
                <a:solidFill>
                  <a:schemeClr val="bg2"/>
                </a:solidFill>
                <a:latin typeface="Segoe UI Light" charset="0"/>
                <a:cs typeface="Segoe UI Light" charset="0"/>
              </a:rPr>
              <a:t>To summarize what you have seen, </a:t>
            </a:r>
            <a:r>
              <a:rPr lang="en-US" sz="900">
                <a:solidFill>
                  <a:schemeClr val="bg2"/>
                </a:solidFill>
                <a:ea typeface="+mn-ea"/>
              </a:rPr>
              <a:t>SQL Threat Detection allows you to respond to </a:t>
            </a:r>
            <a:r>
              <a:rPr lang="en-US" sz="900">
                <a:gradFill>
                  <a:gsLst>
                    <a:gs pos="0">
                      <a:schemeClr val="tx2"/>
                    </a:gs>
                    <a:gs pos="100000">
                      <a:schemeClr val="tx2"/>
                    </a:gs>
                  </a:gsLst>
                  <a:lin ang="5400000" scaled="0"/>
                </a:gradFill>
                <a:cs typeface="Segoe UI Semilight" panose="020B0402040204020203" pitchFamily="34" charset="0"/>
              </a:rPr>
              <a:t>unusual and harmful attempts to breach your database.</a:t>
            </a: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endParaRPr lang="en-US" sz="900">
              <a:solidFill>
                <a:schemeClr val="bg2"/>
              </a:solidFill>
              <a:ea typeface="+mn-ea"/>
            </a:endParaRP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0">
                <a:solidFill>
                  <a:sysClr val="windowText" lastClr="000000"/>
                </a:solidFill>
                <a:latin typeface="Segoe UI Light" panose="020B0502040204020203" pitchFamily="34" charset="0"/>
                <a:cs typeface="Segoe UI Light" panose="020B0502040204020203" pitchFamily="34" charset="0"/>
              </a:rPr>
              <a:t>1) I</a:t>
            </a:r>
            <a:r>
              <a:rPr lang="en-US" sz="900" b="1">
                <a:latin typeface="Segoe UI Light" panose="020B0502040204020203" pitchFamily="34" charset="0"/>
                <a:cs typeface="Segoe UI Light" panose="020B0502040204020203" pitchFamily="34" charset="0"/>
              </a:rPr>
              <a:t>t is super simple to enable</a:t>
            </a:r>
            <a:r>
              <a:rPr lang="en-US" sz="900" b="0" baseline="0">
                <a:latin typeface="Segoe UI Light" panose="020B0502040204020203" pitchFamily="34" charset="0"/>
                <a:cs typeface="Segoe UI Light" panose="020B0502040204020203" pitchFamily="34" charset="0"/>
              </a:rPr>
              <a:t> </a:t>
            </a:r>
            <a:r>
              <a:rPr lang="en-US" sz="900" kern="1200">
                <a:solidFill>
                  <a:schemeClr val="tx1"/>
                </a:solidFill>
                <a:effectLst/>
                <a:latin typeface="Segoe UI Light" panose="020B0502040204020203" pitchFamily="34" charset="0"/>
                <a:ea typeface="+mn-ea"/>
                <a:cs typeface="Segoe UI Light" panose="020B0502040204020203" pitchFamily="34" charset="0"/>
              </a:rPr>
              <a:t>and </a:t>
            </a:r>
            <a:r>
              <a:rPr lang="en-US" sz="900" b="1" kern="1200">
                <a:solidFill>
                  <a:schemeClr val="tx1"/>
                </a:solidFill>
                <a:effectLst/>
                <a:latin typeface="Segoe UI Light" panose="020B0502040204020203" pitchFamily="34" charset="0"/>
                <a:ea typeface="+mn-ea"/>
                <a:cs typeface="Segoe UI Light" panose="020B0502040204020203" pitchFamily="34" charset="0"/>
              </a:rPr>
              <a:t>requires no modifications to your</a:t>
            </a:r>
            <a:r>
              <a:rPr lang="en-US" sz="900" b="1" kern="1200" baseline="0">
                <a:solidFill>
                  <a:schemeClr val="tx1"/>
                </a:solidFill>
                <a:effectLst/>
                <a:latin typeface="Segoe UI Light" panose="020B0502040204020203" pitchFamily="34" charset="0"/>
                <a:ea typeface="+mn-ea"/>
                <a:cs typeface="Segoe UI Light" panose="020B0502040204020203" pitchFamily="34" charset="0"/>
              </a:rPr>
              <a:t> application code.</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baseline="0">
                <a:solidFill>
                  <a:schemeClr val="tx1"/>
                </a:solidFill>
                <a:effectLst/>
                <a:latin typeface="Segoe UI Light" panose="020B0502040204020203" pitchFamily="34" charset="0"/>
                <a:ea typeface="+mn-ea"/>
                <a:cs typeface="Segoe UI Light" panose="020B0502040204020203" pitchFamily="34" charset="0"/>
              </a:rPr>
              <a:t>2) </a:t>
            </a:r>
            <a:r>
              <a:rPr lang="en-US" sz="900" b="1">
                <a:solidFill>
                  <a:srgbClr val="FFC000"/>
                </a:solidFill>
                <a:latin typeface="Segoe UI Light" panose="020B0502040204020203" pitchFamily="34" charset="0"/>
                <a:cs typeface="Segoe UI Light" panose="020B0502040204020203" pitchFamily="34" charset="0"/>
              </a:rPr>
              <a:t>It provides you with</a:t>
            </a:r>
            <a:r>
              <a:rPr lang="en-US" sz="900" b="1" baseline="0">
                <a:solidFill>
                  <a:srgbClr val="FFC000"/>
                </a:solidFill>
                <a:latin typeface="Segoe UI Light" panose="020B0502040204020203" pitchFamily="34" charset="0"/>
                <a:cs typeface="Segoe UI Light" panose="020B0502040204020203" pitchFamily="34" charset="0"/>
              </a:rPr>
              <a:t> </a:t>
            </a:r>
            <a:r>
              <a:rPr lang="en-US" sz="900" b="1">
                <a:solidFill>
                  <a:srgbClr val="FFC000"/>
                </a:solidFill>
                <a:latin typeface="Segoe UI Light" panose="020B0502040204020203" pitchFamily="34" charset="0"/>
                <a:cs typeface="Segoe UI Light" panose="020B0502040204020203" pitchFamily="34" charset="0"/>
              </a:rPr>
              <a:t>a set of world-class algorithms </a:t>
            </a:r>
            <a:r>
              <a:rPr lang="en-US" sz="900">
                <a:latin typeface="Segoe UI Light" panose="020B0502040204020203" pitchFamily="34" charset="0"/>
                <a:cs typeface="Segoe UI Light" panose="020B0502040204020203" pitchFamily="34" charset="0"/>
              </a:rPr>
              <a:t>that learn, profile and detect </a:t>
            </a:r>
            <a:r>
              <a:rPr lang="en-US" sz="900" b="1">
                <a:latin typeface="Segoe UI Light" panose="020B0502040204020203" pitchFamily="34" charset="0"/>
                <a:cs typeface="Segoe UI Light" panose="020B0502040204020203" pitchFamily="34" charset="0"/>
              </a:rPr>
              <a:t>potential SQL injections </a:t>
            </a:r>
            <a:r>
              <a:rPr lang="en-US" sz="900">
                <a:latin typeface="Segoe UI Light" panose="020B0502040204020203" pitchFamily="34" charset="0"/>
                <a:cs typeface="Segoe UI Light" panose="020B0502040204020203" pitchFamily="34" charset="0"/>
              </a:rPr>
              <a:t>and </a:t>
            </a:r>
            <a:r>
              <a:rPr lang="en-US" sz="900" b="1">
                <a:latin typeface="Segoe UI Light" panose="020B0502040204020203" pitchFamily="34" charset="0"/>
                <a:cs typeface="Segoe UI Light" panose="020B0502040204020203" pitchFamily="34" charset="0"/>
              </a:rPr>
              <a:t>unusual behavior patterns.</a:t>
            </a:r>
          </a:p>
          <a:p>
            <a:pPr marL="0" marR="0" lvl="2" indent="0" algn="l" defTabSz="621720" rtl="0" eaLnBrk="1" fontAlgn="auto" latinLnBrk="0" hangingPunct="1">
              <a:lnSpc>
                <a:spcPct val="90000"/>
              </a:lnSpc>
              <a:spcBef>
                <a:spcPts val="600"/>
              </a:spcBef>
              <a:spcAft>
                <a:spcPts val="600"/>
              </a:spcAft>
              <a:buClrTx/>
              <a:buSzTx/>
              <a:buFont typeface="Wingdings" panose="05000000000000000000" pitchFamily="2" charset="2"/>
              <a:buNone/>
              <a:tabLst/>
              <a:defRPr/>
            </a:pPr>
            <a:r>
              <a:rPr lang="en-US" sz="900" b="1" kern="1200">
                <a:solidFill>
                  <a:schemeClr val="tx1"/>
                </a:solidFill>
                <a:effectLst/>
                <a:latin typeface="Segoe UI Light" panose="020B0502040204020203" pitchFamily="34" charset="0"/>
                <a:ea typeface="+mn-ea"/>
                <a:cs typeface="Segoe UI Light" panose="020B0502040204020203" pitchFamily="34" charset="0"/>
              </a:rPr>
              <a:t>3) </a:t>
            </a:r>
            <a:r>
              <a:rPr lang="en-US" sz="900" kern="1200">
                <a:solidFill>
                  <a:schemeClr val="tx1"/>
                </a:solidFill>
                <a:effectLst/>
                <a:latin typeface="Segoe UI Light" panose="020B0502040204020203" pitchFamily="34" charset="0"/>
                <a:ea typeface="+mn-ea"/>
                <a:cs typeface="Segoe UI Light" panose="020B0502040204020203" pitchFamily="34" charset="0"/>
              </a:rPr>
              <a:t>It triggers </a:t>
            </a:r>
            <a:r>
              <a:rPr lang="en-US" sz="900" b="1" kern="1200">
                <a:solidFill>
                  <a:schemeClr val="tx1"/>
                </a:solidFill>
                <a:effectLst/>
                <a:latin typeface="Segoe UI Light" panose="020B0502040204020203" pitchFamily="34" charset="0"/>
                <a:ea typeface="+mn-ea"/>
                <a:cs typeface="Segoe UI Light" panose="020B0502040204020203" pitchFamily="34" charset="0"/>
              </a:rPr>
              <a:t>security alerts upon detection</a:t>
            </a:r>
            <a:r>
              <a:rPr lang="en-US" sz="900" b="0" kern="1200" baseline="0">
                <a:solidFill>
                  <a:schemeClr val="tx1"/>
                </a:solidFill>
                <a:effectLst/>
                <a:latin typeface="Segoe UI Light" panose="020B0502040204020203" pitchFamily="34" charset="0"/>
                <a:ea typeface="+mn-ea"/>
                <a:cs typeface="Segoe UI Light" panose="020B0502040204020203" pitchFamily="34" charset="0"/>
              </a:rPr>
              <a:t>, which include clear description and </a:t>
            </a:r>
            <a:r>
              <a:rPr lang="en-US" sz="900" b="0">
                <a:latin typeface="Segoe UI Light" panose="020B0502040204020203" pitchFamily="34" charset="0"/>
                <a:cs typeface="Segoe UI Light" panose="020B0502040204020203" pitchFamily="34" charset="0"/>
              </a:rPr>
              <a:t>actionable </a:t>
            </a:r>
            <a:r>
              <a:rPr lang="en-US" sz="900">
                <a:latin typeface="Segoe UI Light" panose="020B0502040204020203" pitchFamily="34" charset="0"/>
                <a:cs typeface="Segoe UI Light" panose="020B0502040204020203" pitchFamily="34" charset="0"/>
              </a:rPr>
              <a:t>investigation and remediation</a:t>
            </a:r>
            <a:r>
              <a:rPr lang="en-US" sz="900" baseline="0">
                <a:latin typeface="Segoe UI Light" panose="020B0502040204020203" pitchFamily="34" charset="0"/>
                <a:cs typeface="Segoe UI Light" panose="020B0502040204020203" pitchFamily="34" charset="0"/>
              </a:rPr>
              <a:t> steps.</a:t>
            </a:r>
            <a:endParaRPr lang="en-US" sz="900" b="0" baseline="0">
              <a:solidFill>
                <a:srgbClr val="FFFFFF"/>
              </a:solidFill>
            </a:endParaRPr>
          </a:p>
        </p:txBody>
      </p:sp>
      <p:sp>
        <p:nvSpPr>
          <p:cNvPr id="4" name="Date Placeholder 3"/>
          <p:cNvSpPr>
            <a:spLocks noGrp="1"/>
          </p:cNvSpPr>
          <p:nvPr>
            <p:ph type="dt" idx="10"/>
          </p:nvPr>
        </p:nvSpPr>
        <p:spPr>
          <a:xfrm>
            <a:off x="3850443" y="1"/>
            <a:ext cx="2945659"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8/17/2020 11:11 AM</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17906" y="9430092"/>
            <a:ext cx="678195" cy="49641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91629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8/17/2020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8/17/2020 11:11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7706571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8/17/2020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78156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8/17/2020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8/17/2020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97179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Light" pitchFamily="34" charset="0"/>
                <a:ea typeface="+mn-ea"/>
                <a:cs typeface="+mn-cs"/>
              </a:rPr>
              <a:t>Gen5: 20.4 GB - 408 GB (5.1GB/vCore) for read-write queries</a:t>
            </a:r>
            <a:br>
              <a:rPr lang="en-US"/>
            </a:br>
            <a:r>
              <a:rPr lang="en-US" sz="882" b="0" i="0" kern="1200">
                <a:solidFill>
                  <a:schemeClr val="tx1"/>
                </a:solidFill>
                <a:effectLst/>
                <a:latin typeface="Segoe UI Light" pitchFamily="34" charset="0"/>
                <a:ea typeface="+mn-ea"/>
                <a:cs typeface="+mn-cs"/>
              </a:rPr>
              <a:t>+ additional 20.4 GB - 408 GB (5.1GB/vCore) for read-only queries.</a:t>
            </a:r>
            <a:br>
              <a:rPr lang="en-US"/>
            </a:br>
            <a:r>
              <a:rPr lang="en-US" sz="882" b="0" i="0" kern="1200">
                <a:solidFill>
                  <a:schemeClr val="tx1"/>
                </a:solidFill>
                <a:effectLst/>
                <a:latin typeface="Segoe UI Light" pitchFamily="34" charset="0"/>
                <a:ea typeface="+mn-ea"/>
                <a:cs typeface="+mn-cs"/>
              </a:rPr>
              <a:t>Add more vCores to get more memory.</a:t>
            </a:r>
          </a:p>
          <a:p>
            <a:endParaRPr lang="en-US" sz="882" b="0" i="0" kern="1200">
              <a:solidFill>
                <a:schemeClr val="tx1"/>
              </a:solidFill>
              <a:effectLst/>
              <a:latin typeface="Segoe UI Light" pitchFamily="34" charset="0"/>
              <a:ea typeface="+mn-ea"/>
              <a:cs typeface="+mn-cs"/>
            </a:endParaRPr>
          </a:p>
          <a:p>
            <a:r>
              <a:rPr lang="en-US" sz="900"/>
              <a:t>Max Capacities</a:t>
            </a:r>
          </a:p>
          <a:p>
            <a:r>
              <a:rPr lang="en-US" sz="900"/>
              <a:t>	Azure SQL Database - Up to 128 vCores and 4TB Memory and 4TB Database (data)</a:t>
            </a:r>
          </a:p>
          <a:p>
            <a:r>
              <a:rPr lang="en-US" sz="900"/>
              <a:t>	Hyperscale – 100TB Max Database Size</a:t>
            </a:r>
          </a:p>
          <a:p>
            <a:r>
              <a:rPr lang="en-US" sz="900"/>
              <a:t>	Managed Instance – Up to 80 vCores, 400GB Memory, and 8TB Database (data)</a:t>
            </a:r>
          </a:p>
          <a:p>
            <a:r>
              <a:rPr lang="en-US" sz="900"/>
              <a:t>	Use </a:t>
            </a:r>
            <a:r>
              <a:rPr lang="en-US" sz="900" b="1" err="1"/>
              <a:t>sys.dm_os_job_object</a:t>
            </a:r>
            <a:r>
              <a:rPr lang="en-US" sz="900" b="1"/>
              <a:t> </a:t>
            </a:r>
            <a:r>
              <a:rPr lang="en-US" sz="900"/>
              <a:t>for match </a:t>
            </a:r>
            <a:r>
              <a:rPr lang="en-US" sz="900" i="1"/>
              <a:t>true</a:t>
            </a:r>
            <a:r>
              <a:rPr lang="en-US" sz="900"/>
              <a:t> capacities.</a:t>
            </a:r>
          </a:p>
          <a:p>
            <a:pPr lvl="0"/>
            <a:r>
              <a:rPr lang="en-US" sz="900"/>
              <a:t>Indexes</a:t>
            </a:r>
          </a:p>
          <a:p>
            <a:pPr lvl="0"/>
            <a:r>
              <a:rPr lang="en-US" sz="900"/>
              <a:t>	All index types are supported across Azure SQL</a:t>
            </a:r>
          </a:p>
          <a:p>
            <a:pPr lvl="0"/>
            <a:r>
              <a:rPr lang="en-US" sz="900"/>
              <a:t>	Online and resumable indexes fully supported</a:t>
            </a:r>
          </a:p>
          <a:p>
            <a:pPr lvl="0"/>
            <a:r>
              <a:rPr lang="en-US" sz="900"/>
              <a:t>	Columnstore Indexes available in almost all tiers.</a:t>
            </a:r>
          </a:p>
          <a:p>
            <a:pPr lvl="0"/>
            <a:r>
              <a:rPr lang="en-US" sz="900"/>
              <a:t>In-Memory OLTP</a:t>
            </a:r>
          </a:p>
          <a:p>
            <a:pPr lvl="0"/>
            <a:r>
              <a:rPr lang="en-US" sz="900"/>
              <a:t>	Available in Business Critical Tiers</a:t>
            </a:r>
          </a:p>
          <a:p>
            <a:pPr lvl="0"/>
            <a:r>
              <a:rPr lang="en-US" sz="900"/>
              <a:t>	Memory Optimized FILEGROUP created with database creation</a:t>
            </a:r>
          </a:p>
          <a:p>
            <a:pPr lvl="0"/>
            <a:r>
              <a:rPr lang="en-US" sz="900"/>
              <a:t>	Max memory a ration of overall memory limit</a:t>
            </a:r>
          </a:p>
          <a:p>
            <a:pPr lvl="0"/>
            <a:r>
              <a:rPr lang="en-US" sz="900"/>
              <a:t>Partitions</a:t>
            </a:r>
          </a:p>
          <a:p>
            <a:pPr lvl="0"/>
            <a:r>
              <a:rPr lang="en-US" sz="900"/>
              <a:t>	Supported for both Azure SQL Database and Managed Instance</a:t>
            </a:r>
          </a:p>
          <a:p>
            <a:pPr lvl="0"/>
            <a:r>
              <a:rPr lang="en-US" sz="900"/>
              <a:t>	Placement on filegroups only supported for Managed Instance</a:t>
            </a:r>
          </a:p>
          <a:p>
            <a:pPr lvl="0"/>
            <a:r>
              <a:rPr lang="en-US" sz="900"/>
              <a:t>New SQL Server 2019 Performance enhancements</a:t>
            </a:r>
          </a:p>
          <a:p>
            <a:pPr lvl="0"/>
            <a:r>
              <a:rPr lang="en-US" sz="900"/>
              <a:t>	Many of the performance enhancements in SQL Server 2019 are available in Azure SQL. Check the </a:t>
            </a:r>
            <a:r>
              <a:rPr lang="en-US" sz="900">
                <a:hlinkClick r:id="rId3"/>
              </a:rPr>
              <a:t>documentation</a:t>
            </a:r>
            <a:r>
              <a:rPr lang="en-US" sz="900"/>
              <a:t> for each option. </a:t>
            </a:r>
            <a:r>
              <a:rPr lang="en-US" sz="900">
                <a:hlinkClick r:id="rId3"/>
              </a:rPr>
              <a:t>https://docs.microsoft.com/en-us/sql/sql-server/what-s-new-in-sql-server-ver15?view=sql-server-ver15</a:t>
            </a:r>
            <a:endParaRPr lang="en-US" sz="900"/>
          </a:p>
          <a:p>
            <a:endParaRPr lang="en-US" sz="882"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8/17/2020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2933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t>Configuring Tempdb</a:t>
            </a:r>
          </a:p>
          <a:p>
            <a:r>
              <a:rPr lang="en-US" sz="1000"/>
              <a:t>		</a:t>
            </a:r>
            <a:r>
              <a:rPr lang="en-US" sz="800"/>
              <a:t>Always kept on local SSD drives so I/O perf shouldn’t be an issue</a:t>
            </a:r>
            <a:r>
              <a:rPr lang="en-US" sz="1000"/>
              <a:t>		</a:t>
            </a:r>
          </a:p>
          <a:p>
            <a:r>
              <a:rPr lang="en-US" sz="800"/>
              <a:t>		For Azure DB (vCores), we scale # files with vCores (2vcores=4 files,…) max of 16.</a:t>
            </a:r>
          </a:p>
          <a:p>
            <a:r>
              <a:rPr lang="en-US" sz="800"/>
              <a:t>		You get 12 files with MI independent of vCores We are looking to allow user config for this in the future.</a:t>
            </a:r>
          </a:p>
          <a:p>
            <a:r>
              <a:rPr lang="en-US" sz="800"/>
              <a:t>		MIXED_PAGE_ALLOCATION IS OFF and AUTOGROW_ALL_FILES is ON for </a:t>
            </a:r>
            <a:r>
              <a:rPr lang="en-US" sz="800" err="1"/>
              <a:t>tempdb</a:t>
            </a:r>
            <a:endParaRPr lang="en-US" sz="800"/>
          </a:p>
          <a:p>
            <a:r>
              <a:rPr lang="en-US" sz="800"/>
              <a:t>		Tempdb Metadata Optimization not supported</a:t>
            </a:r>
          </a:p>
          <a:p>
            <a:r>
              <a:rPr lang="en-US" sz="1050"/>
              <a:t>Database Configuration</a:t>
            </a:r>
          </a:p>
          <a:p>
            <a:r>
              <a:rPr lang="en-US" sz="1050"/>
              <a:t>Only full recovery supported so minimal logging for bulk operations not possible</a:t>
            </a:r>
          </a:p>
          <a:p>
            <a:r>
              <a:rPr lang="en-US" sz="1050"/>
              <a:t>Configuring Files and Filegroups</a:t>
            </a:r>
          </a:p>
          <a:p>
            <a:r>
              <a:rPr lang="en-US"/>
              <a:t>		</a:t>
            </a:r>
            <a:r>
              <a:rPr lang="en-US" sz="800"/>
              <a:t>MI supports adding files and sizes but not physical placement</a:t>
            </a:r>
          </a:p>
          <a:p>
            <a:r>
              <a:rPr lang="en-US" sz="800"/>
              <a:t>		# files and file size can be used to tune I/O performance. Read more </a:t>
            </a:r>
            <a:r>
              <a:rPr lang="en-US" sz="800">
                <a:hlinkClick r:id="rId3"/>
              </a:rPr>
              <a:t>here</a:t>
            </a:r>
            <a:r>
              <a:rPr lang="en-US" sz="800"/>
              <a:t>. </a:t>
            </a:r>
            <a:r>
              <a:rPr lang="en-US" sz="800">
                <a:hlinkClick r:id="rId3"/>
              </a:rPr>
              <a:t>https://techcommunity.microsoft.com/t5/datacat/storage-performance-best-practices-and-considerations-for-azure/ba-p/305525</a:t>
            </a:r>
            <a:endParaRPr lang="en-US" sz="800"/>
          </a:p>
          <a:p>
            <a:r>
              <a:rPr lang="en-US" sz="800"/>
              <a:t>		User defined FILEGROUP not supported but you can’t physically place files anyway.</a:t>
            </a:r>
          </a:p>
          <a:p>
            <a:r>
              <a:rPr lang="en-US" sz="1000"/>
              <a:t>Configuring MAXDOP</a:t>
            </a:r>
          </a:p>
          <a:p>
            <a:r>
              <a:rPr lang="en-US" sz="1100"/>
              <a:t>		</a:t>
            </a:r>
            <a:r>
              <a:rPr lang="en-US" sz="800"/>
              <a:t>ALTER DATABASE SCOPED CONFIGURATION for DB and MI</a:t>
            </a:r>
          </a:p>
          <a:p>
            <a:r>
              <a:rPr lang="en-US" sz="800"/>
              <a:t>		</a:t>
            </a:r>
            <a:r>
              <a:rPr lang="en-US" sz="800" err="1"/>
              <a:t>sp_configure</a:t>
            </a:r>
            <a:r>
              <a:rPr lang="en-US" sz="800"/>
              <a:t> supported for MI</a:t>
            </a:r>
          </a:p>
          <a:p>
            <a:r>
              <a:rPr lang="en-US" sz="800"/>
              <a:t>		Query hints allowed</a:t>
            </a:r>
          </a:p>
          <a:p>
            <a:r>
              <a:rPr lang="en-US" sz="800"/>
              <a:t>		MI supports RG</a:t>
            </a:r>
          </a:p>
          <a:p>
            <a:endParaRPr lang="en-US" sz="80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a:t>Server Configuration 	Optimized for ad hoc workloads supported in MI but not in DB</a:t>
            </a:r>
          </a:p>
          <a:p>
            <a:endParaRPr lang="en-US" sz="800"/>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8/17/2020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47178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Maintaining Indexes</a:t>
            </a:r>
          </a:p>
          <a:p>
            <a:r>
              <a:rPr lang="en-US"/>
              <a:t>	REBUILD and REORG fully supported for DB and MI</a:t>
            </a:r>
          </a:p>
          <a:p>
            <a:r>
              <a:rPr lang="en-US"/>
              <a:t>	</a:t>
            </a:r>
          </a:p>
          <a:p>
            <a:r>
              <a:rPr lang="en-US"/>
              <a:t>Maintaining Statistics</a:t>
            </a:r>
          </a:p>
          <a:p>
            <a:r>
              <a:rPr lang="en-US"/>
              <a:t>	Automatic Stats supported for DB and MI just like SQL Server</a:t>
            </a:r>
          </a:p>
          <a:p>
            <a:endParaRPr lang="en-US"/>
          </a:p>
          <a:p>
            <a:r>
              <a:rPr lang="en-US"/>
              <a:t>Note: Maintenance Plans in SSMS are not available in DB or MI</a:t>
            </a:r>
          </a:p>
          <a:p>
            <a:endParaRPr lang="en-US"/>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8/17/2020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95353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1" indent="0">
              <a:buFont typeface="Arial" panose="020B0604020202020204" pitchFamily="34" charset="0"/>
              <a:buNone/>
            </a:pPr>
            <a:endParaRPr lang="en-US"/>
          </a:p>
          <a:p>
            <a:pPr marL="685800" lvl="1" indent="-457200">
              <a:buFont typeface="Arial" panose="020B0604020202020204" pitchFamily="34" charset="0"/>
              <a:buChar char="•"/>
            </a:pPr>
            <a:r>
              <a:rPr lang="en-US"/>
              <a:t>Azure Monitor Metrics and Logs</a:t>
            </a:r>
          </a:p>
          <a:p>
            <a:pPr marL="914400" lvl="2" indent="-457200">
              <a:buFont typeface="Arial" panose="020B0604020202020204" pitchFamily="34" charset="0"/>
              <a:buChar char="•"/>
            </a:pPr>
            <a:r>
              <a:rPr lang="en-US"/>
              <a:t>Metrics and events specific to Azure SQL</a:t>
            </a:r>
          </a:p>
          <a:p>
            <a:pPr marL="914400" lvl="2" indent="-457200">
              <a:buFont typeface="Arial" panose="020B0604020202020204" pitchFamily="34" charset="0"/>
              <a:buChar char="•"/>
            </a:pPr>
            <a:r>
              <a:rPr lang="en-US"/>
              <a:t>Metrics and events for Azure resources</a:t>
            </a:r>
          </a:p>
          <a:p>
            <a:pPr marL="685800" lvl="1" indent="-457200">
              <a:buFont typeface="Arial" panose="020B0604020202020204" pitchFamily="34" charset="0"/>
              <a:buChar char="•"/>
            </a:pPr>
            <a:r>
              <a:rPr lang="en-US"/>
              <a:t>Dynamic Management Views</a:t>
            </a:r>
          </a:p>
          <a:p>
            <a:pPr marL="914400" lvl="2" indent="-457200">
              <a:buFont typeface="Arial" panose="020B0604020202020204" pitchFamily="34" charset="0"/>
              <a:buChar char="•"/>
            </a:pPr>
            <a:r>
              <a:rPr lang="en-US"/>
              <a:t>For Azure SQL Database many of these need to run in the context of the user database.</a:t>
            </a:r>
          </a:p>
          <a:p>
            <a:pPr marL="914400" lvl="2" indent="-457200">
              <a:buFont typeface="Arial" panose="020B0604020202020204" pitchFamily="34" charset="0"/>
              <a:buChar char="•"/>
            </a:pPr>
            <a:r>
              <a:rPr lang="en-US"/>
              <a:t>Some DMVs unique to Azure</a:t>
            </a:r>
          </a:p>
          <a:p>
            <a:pPr marL="914400" lvl="2" indent="-457200">
              <a:buFont typeface="Arial" panose="020B0604020202020204" pitchFamily="34" charset="0"/>
              <a:buChar char="•"/>
            </a:pPr>
            <a:r>
              <a:rPr lang="en-US"/>
              <a:t>Number of DMVs available different for SQL Server, Azure SQL DB, and MI</a:t>
            </a:r>
          </a:p>
          <a:p>
            <a:pPr marL="685800" lvl="1" indent="-457200">
              <a:buFont typeface="Arial" panose="020B0604020202020204" pitchFamily="34" charset="0"/>
              <a:buChar char="•"/>
            </a:pPr>
            <a:r>
              <a:rPr lang="en-US"/>
              <a:t>Query Store</a:t>
            </a:r>
          </a:p>
          <a:p>
            <a:pPr marL="914400" lvl="2" indent="-457200">
              <a:buFont typeface="Arial" panose="020B0604020202020204" pitchFamily="34" charset="0"/>
              <a:buChar char="•"/>
            </a:pPr>
            <a:r>
              <a:rPr lang="en-US"/>
              <a:t>Performance Overview and Query Performance Insights in portal uses Query Store</a:t>
            </a:r>
          </a:p>
          <a:p>
            <a:pPr marL="914400" lvl="2" indent="-457200">
              <a:buFont typeface="Arial" panose="020B0604020202020204" pitchFamily="34" charset="0"/>
              <a:buChar char="•"/>
            </a:pPr>
            <a:r>
              <a:rPr lang="en-US"/>
              <a:t>Catalog views and SSMS Reports work just like SQL Server</a:t>
            </a:r>
          </a:p>
          <a:p>
            <a:pPr marL="685800" lvl="1" indent="-457200">
              <a:buFont typeface="Arial" panose="020B0604020202020204" pitchFamily="34" charset="0"/>
              <a:buChar char="•"/>
            </a:pPr>
            <a:r>
              <a:rPr lang="en-US"/>
              <a:t>Extended Events</a:t>
            </a:r>
          </a:p>
          <a:p>
            <a:pPr marL="914400" lvl="2" indent="-457200">
              <a:buFont typeface="Arial" panose="020B0604020202020204" pitchFamily="34" charset="0"/>
              <a:buChar char="•"/>
            </a:pPr>
            <a:r>
              <a:rPr lang="en-US"/>
              <a:t>Azure SQL DB supports file, </a:t>
            </a:r>
            <a:r>
              <a:rPr lang="en-US" err="1"/>
              <a:t>ring_buffer</a:t>
            </a:r>
            <a:r>
              <a:rPr lang="en-US"/>
              <a:t>, and counter targets. File targets stored in Azure Blob Storage</a:t>
            </a:r>
          </a:p>
          <a:p>
            <a:pPr marL="914400" lvl="2" indent="-457200">
              <a:buFont typeface="Arial" panose="020B0604020202020204" pitchFamily="34" charset="0"/>
              <a:buChar char="•"/>
            </a:pPr>
            <a:r>
              <a:rPr lang="en-US"/>
              <a:t>Azure MI supports all targets of SQL Server</a:t>
            </a:r>
          </a:p>
          <a:p>
            <a:pPr marL="914400" lvl="2" indent="-457200">
              <a:buFont typeface="Arial" panose="020B0604020202020204" pitchFamily="34" charset="0"/>
              <a:buChar char="•"/>
            </a:pPr>
            <a:r>
              <a:rPr lang="en-US"/>
              <a:t>Azure SQL DB supports a subset of SQL Server events plus Azure specific events</a:t>
            </a:r>
          </a:p>
          <a:p>
            <a:pPr marL="914400" lvl="2" indent="-457200">
              <a:buFont typeface="Arial" panose="020B0604020202020204" pitchFamily="34" charset="0"/>
              <a:buChar char="•"/>
            </a:pPr>
            <a:r>
              <a:rPr lang="en-US"/>
              <a:t>Azure SQL MI supports all SQL Server events plus other Azure specific events</a:t>
            </a:r>
          </a:p>
          <a:p>
            <a:pPr lvl="0"/>
            <a:endParaRPr lang="en-US"/>
          </a:p>
          <a:p>
            <a:pPr lvl="0"/>
            <a:r>
              <a:rPr lang="en-US"/>
              <a:t>As of 2/23/2020 Azure SQL MI supports 2400+ events. SQL Server 2019 has 1800+ events</a:t>
            </a:r>
          </a:p>
          <a:p>
            <a:pPr lvl="0"/>
            <a:r>
              <a:rPr lang="en-US"/>
              <a:t>Azure SQL DB supports 392 events</a:t>
            </a:r>
          </a:p>
          <a:p>
            <a:pPr lvl="0"/>
            <a:endParaRPr lang="en-US"/>
          </a:p>
          <a:p>
            <a:pPr lvl="0"/>
            <a:r>
              <a:rPr lang="en-US"/>
              <a:t>Azure SQL DB has 202 DMVs</a:t>
            </a:r>
          </a:p>
          <a:p>
            <a:pPr lvl="0"/>
            <a:r>
              <a:rPr lang="en-US"/>
              <a:t>Azure SQL MI has 323 DMVs</a:t>
            </a:r>
          </a:p>
          <a:p>
            <a:pPr lvl="0"/>
            <a:r>
              <a:rPr lang="en-US"/>
              <a:t>SQL Server 2019 has 273 DMVs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8/17/2020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79376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1" indent="0">
              <a:buFont typeface="Arial" panose="020B0604020202020204" pitchFamily="34" charset="0"/>
              <a:buNone/>
            </a:pPr>
            <a:endParaRPr lang="en-US"/>
          </a:p>
          <a:p>
            <a:pPr marL="685800" lvl="1" indent="-457200">
              <a:buFont typeface="Arial" panose="020B0604020202020204" pitchFamily="34" charset="0"/>
              <a:buChar char="•"/>
            </a:pPr>
            <a:r>
              <a:rPr lang="en-US"/>
              <a:t>Azure Monitor Metrics and Logs</a:t>
            </a:r>
          </a:p>
          <a:p>
            <a:pPr marL="914400" lvl="2" indent="-457200">
              <a:buFont typeface="Arial" panose="020B0604020202020204" pitchFamily="34" charset="0"/>
              <a:buChar char="•"/>
            </a:pPr>
            <a:r>
              <a:rPr lang="en-US"/>
              <a:t>Metrics and events specific to Azure SQL</a:t>
            </a:r>
          </a:p>
          <a:p>
            <a:pPr marL="914400" lvl="2" indent="-457200">
              <a:buFont typeface="Arial" panose="020B0604020202020204" pitchFamily="34" charset="0"/>
              <a:buChar char="•"/>
            </a:pPr>
            <a:r>
              <a:rPr lang="en-US"/>
              <a:t>Metrics and events for Azure resources</a:t>
            </a:r>
          </a:p>
          <a:p>
            <a:pPr marL="685800" lvl="1" indent="-457200">
              <a:buFont typeface="Arial" panose="020B0604020202020204" pitchFamily="34" charset="0"/>
              <a:buChar char="•"/>
            </a:pPr>
            <a:r>
              <a:rPr lang="en-US"/>
              <a:t>Dynamic Management Views</a:t>
            </a:r>
          </a:p>
          <a:p>
            <a:pPr marL="914400" lvl="2" indent="-457200">
              <a:buFont typeface="Arial" panose="020B0604020202020204" pitchFamily="34" charset="0"/>
              <a:buChar char="•"/>
            </a:pPr>
            <a:r>
              <a:rPr lang="en-US"/>
              <a:t>For Azure SQL Database many of these need to run in the context of the user database.</a:t>
            </a:r>
          </a:p>
          <a:p>
            <a:pPr marL="914400" lvl="2" indent="-457200">
              <a:buFont typeface="Arial" panose="020B0604020202020204" pitchFamily="34" charset="0"/>
              <a:buChar char="•"/>
            </a:pPr>
            <a:r>
              <a:rPr lang="en-US"/>
              <a:t>Some DMVs unique to Azure</a:t>
            </a:r>
          </a:p>
          <a:p>
            <a:pPr marL="914400" lvl="2" indent="-457200">
              <a:buFont typeface="Arial" panose="020B0604020202020204" pitchFamily="34" charset="0"/>
              <a:buChar char="•"/>
            </a:pPr>
            <a:r>
              <a:rPr lang="en-US"/>
              <a:t>Number of DMVs available different for SQL Server, Azure SQL DB, and MI</a:t>
            </a:r>
          </a:p>
          <a:p>
            <a:pPr marL="685800" lvl="1" indent="-457200">
              <a:buFont typeface="Arial" panose="020B0604020202020204" pitchFamily="34" charset="0"/>
              <a:buChar char="•"/>
            </a:pPr>
            <a:r>
              <a:rPr lang="en-US"/>
              <a:t>Query Store</a:t>
            </a:r>
          </a:p>
          <a:p>
            <a:pPr marL="914400" lvl="2" indent="-457200">
              <a:buFont typeface="Arial" panose="020B0604020202020204" pitchFamily="34" charset="0"/>
              <a:buChar char="•"/>
            </a:pPr>
            <a:r>
              <a:rPr lang="en-US"/>
              <a:t>Performance Overview and Query Performance Insights in portal uses Query Store</a:t>
            </a:r>
          </a:p>
          <a:p>
            <a:pPr marL="914400" lvl="2" indent="-457200">
              <a:buFont typeface="Arial" panose="020B0604020202020204" pitchFamily="34" charset="0"/>
              <a:buChar char="•"/>
            </a:pPr>
            <a:r>
              <a:rPr lang="en-US"/>
              <a:t>Catalog views and SSMS Reports work just like SQL Server</a:t>
            </a:r>
          </a:p>
          <a:p>
            <a:pPr marL="685800" lvl="1" indent="-457200">
              <a:buFont typeface="Arial" panose="020B0604020202020204" pitchFamily="34" charset="0"/>
              <a:buChar char="•"/>
            </a:pPr>
            <a:r>
              <a:rPr lang="en-US"/>
              <a:t>Extended Events</a:t>
            </a:r>
          </a:p>
          <a:p>
            <a:pPr marL="914400" lvl="2" indent="-457200">
              <a:buFont typeface="Arial" panose="020B0604020202020204" pitchFamily="34" charset="0"/>
              <a:buChar char="•"/>
            </a:pPr>
            <a:r>
              <a:rPr lang="en-US"/>
              <a:t>Azure SQL DB supports file, </a:t>
            </a:r>
            <a:r>
              <a:rPr lang="en-US" err="1"/>
              <a:t>ring_buffer</a:t>
            </a:r>
            <a:r>
              <a:rPr lang="en-US"/>
              <a:t>, and counter targets. File targets stored in Azure Blob Storage</a:t>
            </a:r>
          </a:p>
          <a:p>
            <a:pPr marL="914400" lvl="2" indent="-457200">
              <a:buFont typeface="Arial" panose="020B0604020202020204" pitchFamily="34" charset="0"/>
              <a:buChar char="•"/>
            </a:pPr>
            <a:r>
              <a:rPr lang="en-US"/>
              <a:t>Azure MI supports all targets of SQL Server</a:t>
            </a:r>
          </a:p>
          <a:p>
            <a:pPr marL="914400" lvl="2" indent="-457200">
              <a:buFont typeface="Arial" panose="020B0604020202020204" pitchFamily="34" charset="0"/>
              <a:buChar char="•"/>
            </a:pPr>
            <a:r>
              <a:rPr lang="en-US"/>
              <a:t>Azure SQL DB supports a subset of SQL Server events plus Azure specific events</a:t>
            </a:r>
          </a:p>
          <a:p>
            <a:pPr marL="914400" lvl="2" indent="-457200">
              <a:buFont typeface="Arial" panose="020B0604020202020204" pitchFamily="34" charset="0"/>
              <a:buChar char="•"/>
            </a:pPr>
            <a:r>
              <a:rPr lang="en-US"/>
              <a:t>Azure SQL MI supports all SQL Server events plus other Azure specific events</a:t>
            </a:r>
          </a:p>
          <a:p>
            <a:pPr lvl="0"/>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MSONLY Note: Azure SQL Database Intelligent Insights and Azure SQL Analytics</a:t>
            </a:r>
            <a:r>
              <a:rPr lang="en-US">
                <a:cs typeface="Segoe UI"/>
              </a:rPr>
              <a:t> are in preview but have been for some time. This will be in the notes and mentioned but not emphasized.</a:t>
            </a:r>
            <a:endParaRPr lang="en-US"/>
          </a:p>
          <a:p>
            <a:pPr lvl="0"/>
            <a:endParaRPr lang="en-US"/>
          </a:p>
          <a:p>
            <a:pPr lvl="0"/>
            <a:r>
              <a:rPr lang="en-US"/>
              <a:t>As of 2/23/2020 Azure SQL MI supports 2400+ events. SQL Server 2019 has 1800+ events</a:t>
            </a:r>
          </a:p>
          <a:p>
            <a:pPr lvl="0"/>
            <a:r>
              <a:rPr lang="en-US"/>
              <a:t>Azure SQL DB supports 392 events</a:t>
            </a:r>
          </a:p>
          <a:p>
            <a:pPr lvl="0"/>
            <a:endParaRPr lang="en-US"/>
          </a:p>
          <a:p>
            <a:pPr lvl="0"/>
            <a:r>
              <a:rPr lang="en-US"/>
              <a:t>Azure SQL DB has 202 DMVs</a:t>
            </a:r>
          </a:p>
          <a:p>
            <a:pPr lvl="0"/>
            <a:r>
              <a:rPr lang="en-US"/>
              <a:t>Azure SQL MI has 323 DMVs</a:t>
            </a:r>
          </a:p>
          <a:p>
            <a:pPr lvl="0"/>
            <a:r>
              <a:rPr lang="en-US"/>
              <a:t>SQL Server 2019 has 273 DMVs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8/17/2020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79380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sz="1400"/>
              <a:t>Use Running vs Waiting as you would SQL Server</a:t>
            </a:r>
          </a:p>
          <a:p>
            <a:pPr marL="457200" indent="-457200">
              <a:buFont typeface="Arial" panose="020B0604020202020204" pitchFamily="34" charset="0"/>
              <a:buChar char="•"/>
            </a:pPr>
            <a:r>
              <a:rPr lang="en-US" sz="1400"/>
              <a:t>Resolve blocking and deadlocking just as you would SQL Server</a:t>
            </a:r>
          </a:p>
          <a:p>
            <a:pPr marL="457200" indent="-457200">
              <a:buFont typeface="Arial" panose="020B0604020202020204" pitchFamily="34" charset="0"/>
              <a:buChar char="•"/>
            </a:pPr>
            <a:r>
              <a:rPr lang="en-US" sz="1400"/>
              <a:t>High CPU typically requires query tuning or more CPUs resources</a:t>
            </a:r>
          </a:p>
          <a:p>
            <a:pPr marL="457200" indent="-457200">
              <a:buFont typeface="Arial" panose="020B0604020202020204" pitchFamily="34" charset="0"/>
              <a:buChar char="•"/>
            </a:pPr>
            <a:r>
              <a:rPr lang="en-US" sz="1400"/>
              <a:t>PAGEIOLATCH and WRITELOG high wait times may require</a:t>
            </a:r>
          </a:p>
          <a:p>
            <a:pPr marL="685800" lvl="1" indent="-457200">
              <a:buFont typeface="Arial" panose="020B0604020202020204" pitchFamily="34" charset="0"/>
              <a:buChar char="•"/>
            </a:pPr>
            <a:r>
              <a:rPr lang="en-US" sz="1400"/>
              <a:t>Change Pricing Tier to get better IOPs and/or latency.</a:t>
            </a:r>
          </a:p>
          <a:p>
            <a:pPr marL="685800" lvl="1" indent="-457200">
              <a:buFont typeface="Arial" panose="020B0604020202020204" pitchFamily="34" charset="0"/>
              <a:buChar char="•"/>
            </a:pPr>
            <a:r>
              <a:rPr lang="en-US" sz="1400"/>
              <a:t>For Managed Instance, # files and/or file size can help with IOPs and I/O throttling</a:t>
            </a:r>
          </a:p>
          <a:p>
            <a:pPr marL="685800" lvl="1" indent="-457200">
              <a:buFont typeface="Arial" panose="020B0604020202020204" pitchFamily="34" charset="0"/>
              <a:buChar char="•"/>
            </a:pPr>
            <a:r>
              <a:rPr lang="en-US" sz="1400"/>
              <a:t>Business Critical is always the best for I/O sensitive applications</a:t>
            </a:r>
          </a:p>
          <a:p>
            <a:pPr marL="685800" lvl="1" indent="-457200">
              <a:buFont typeface="Arial" panose="020B0604020202020204" pitchFamily="34" charset="0"/>
              <a:buChar char="•"/>
            </a:pPr>
            <a:r>
              <a:rPr lang="en-US" sz="1400"/>
              <a:t>You may not have enough memory so move up tier or cores to get more</a:t>
            </a:r>
          </a:p>
          <a:p>
            <a:pPr marL="685800" lvl="1" indent="-457200">
              <a:buFont typeface="Arial" panose="020B0604020202020204" pitchFamily="34" charset="0"/>
              <a:buChar char="•"/>
            </a:pPr>
            <a:r>
              <a:rPr lang="en-US" sz="1400"/>
              <a:t>Applications may not be tuned such as singleton transactions or scans</a:t>
            </a:r>
          </a:p>
          <a:p>
            <a:pPr marL="285750" indent="-285750">
              <a:buFont typeface="Arial" panose="020B0604020202020204" pitchFamily="34" charset="0"/>
              <a:buChar char="•"/>
            </a:pPr>
            <a:r>
              <a:rPr lang="en-US" sz="1400"/>
              <a:t>PAGELATCH waits are just like SQL Server.</a:t>
            </a:r>
          </a:p>
          <a:p>
            <a:pPr marL="285750" indent="-285750">
              <a:buFont typeface="Arial" panose="020B0604020202020204" pitchFamily="34" charset="0"/>
              <a:buChar char="•"/>
            </a:pPr>
            <a:r>
              <a:rPr lang="en-US" sz="1400"/>
              <a:t>Databases use indirect checkpoints</a:t>
            </a:r>
          </a:p>
          <a:p>
            <a:pPr marL="285750" indent="-285750">
              <a:buFont typeface="Arial" panose="020B0604020202020204" pitchFamily="34" charset="0"/>
              <a:buChar char="•"/>
            </a:pPr>
            <a:r>
              <a:rPr lang="en-US" sz="1400"/>
              <a:t>Buffer Pool Limits</a:t>
            </a:r>
          </a:p>
          <a:p>
            <a:pPr marL="514350" lvl="1" indent="-285750">
              <a:buFont typeface="Arial" panose="020B0604020202020204" pitchFamily="34" charset="0"/>
              <a:buChar char="•"/>
            </a:pPr>
            <a:r>
              <a:rPr lang="en-US" sz="1400"/>
              <a:t>Target is set to around “limit” in the docs – 3Gb. (3Gb is reserved for other memory requirements of the database and instance)</a:t>
            </a:r>
          </a:p>
          <a:p>
            <a:pPr marL="514350" lvl="1" indent="-285750">
              <a:buFont typeface="Arial" panose="020B0604020202020204" pitchFamily="34" charset="0"/>
              <a:buChar char="•"/>
            </a:pPr>
            <a:r>
              <a:rPr lang="en-US" sz="1400"/>
              <a:t>You cannot control max or min server memory</a:t>
            </a:r>
          </a:p>
          <a:p>
            <a:pPr marL="514350" lvl="1" indent="-285750">
              <a:buFont typeface="Arial" panose="020B0604020202020204" pitchFamily="34" charset="0"/>
              <a:buChar char="•"/>
            </a:pPr>
            <a:r>
              <a:rPr lang="en-US" sz="1400"/>
              <a:t>Managed Instance supports RG</a:t>
            </a:r>
          </a:p>
          <a:p>
            <a:pPr marL="342900" indent="-342900">
              <a:buFont typeface="Arial" panose="020B0604020202020204" pitchFamily="34" charset="0"/>
              <a:buChar char="•"/>
            </a:pPr>
            <a:r>
              <a:rPr lang="en-US" sz="1400"/>
              <a:t>Memory Grants</a:t>
            </a:r>
          </a:p>
          <a:p>
            <a:pPr marL="571500" lvl="1" indent="-342900">
              <a:buFont typeface="Arial" panose="020B0604020202020204" pitchFamily="34" charset="0"/>
              <a:buChar char="•"/>
            </a:pPr>
            <a:r>
              <a:rPr lang="en-US" sz="1400"/>
              <a:t>Over and underestimate can still be an issue</a:t>
            </a:r>
          </a:p>
          <a:p>
            <a:pPr marL="571500" lvl="1" indent="-342900">
              <a:buFont typeface="Arial" panose="020B0604020202020204" pitchFamily="34" charset="0"/>
              <a:buChar char="•"/>
            </a:pPr>
            <a:r>
              <a:rPr lang="en-US" sz="1400"/>
              <a:t>There is no RG control for this except in MI</a:t>
            </a:r>
          </a:p>
          <a:p>
            <a:pPr marL="285750" indent="-285750">
              <a:buFont typeface="Arial" panose="020B0604020202020204" pitchFamily="34" charset="0"/>
              <a:buChar char="•"/>
            </a:pPr>
            <a:r>
              <a:rPr lang="en-US" sz="1400"/>
              <a:t>Plan Cache Eviction</a:t>
            </a:r>
          </a:p>
          <a:p>
            <a:pPr marL="514350" lvl="1" indent="-285750">
              <a:buFont typeface="Arial" panose="020B0604020202020204" pitchFamily="34" charset="0"/>
              <a:buChar char="•"/>
            </a:pPr>
            <a:r>
              <a:rPr lang="en-US" sz="1400"/>
              <a:t>FORCED_PARAMETERIZATION supported for DB and MI</a:t>
            </a:r>
          </a:p>
          <a:p>
            <a:pPr marL="514350" lvl="1" indent="-285750">
              <a:buFont typeface="Arial" panose="020B0604020202020204" pitchFamily="34" charset="0"/>
              <a:buChar char="•"/>
            </a:pPr>
            <a:r>
              <a:rPr lang="en-US" sz="1400"/>
              <a:t>Optimized for ad hoc workloads supported in MI but not in DB</a:t>
            </a:r>
          </a:p>
          <a:p>
            <a:pPr marL="514350" lvl="1" indent="-285750">
              <a:buFont typeface="Arial" panose="020B0604020202020204" pitchFamily="34" charset="0"/>
              <a:buChar char="•"/>
            </a:pPr>
            <a:endParaRPr lang="en-US" sz="1400"/>
          </a:p>
          <a:p>
            <a:pPr marL="514350" lvl="1" indent="-285750">
              <a:buFont typeface="Arial" panose="020B0604020202020204" pitchFamily="34" charset="0"/>
              <a:buChar char="•"/>
            </a:pPr>
            <a:endParaRPr lang="en-US" sz="14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69564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000"/>
              <a:t>Log Governance – this is a governance of transaction log record generation rates not I/O. See this doc for more info: </a:t>
            </a:r>
            <a:r>
              <a:rPr lang="en-US" sz="2000">
                <a:hlinkClick r:id="rId3"/>
              </a:rPr>
              <a:t>https://docs.microsoft.com/en-us/azure/sql-database/sql-database-resource-limits-database-server#transaction-log-rate-governance</a:t>
            </a:r>
            <a:endParaRPr lang="en-US" sz="2000"/>
          </a:p>
          <a:p>
            <a:pPr marL="571500" lvl="1" indent="-342900">
              <a:buFont typeface="Arial" panose="020B0604020202020204" pitchFamily="34" charset="0"/>
              <a:buChar char="•"/>
            </a:pPr>
            <a:r>
              <a:rPr lang="en-US" sz="1200"/>
              <a:t>LOG_RATE_GOVERNOR wait</a:t>
            </a:r>
          </a:p>
          <a:p>
            <a:pPr marL="571500" lvl="1" indent="-342900">
              <a:buFont typeface="Arial" panose="020B0604020202020204" pitchFamily="34" charset="0"/>
              <a:buChar char="•"/>
            </a:pPr>
            <a:r>
              <a:rPr lang="en-US" sz="1200"/>
              <a:t>INSTANCE_LOG_GOVERNOR wait</a:t>
            </a:r>
          </a:p>
          <a:p>
            <a:pPr marL="342900" indent="-342900">
              <a:buFont typeface="Arial" panose="020B0604020202020204" pitchFamily="34" charset="0"/>
              <a:buChar char="•"/>
            </a:pPr>
            <a:r>
              <a:rPr lang="en-US" sz="2000"/>
              <a:t>Worker Limits</a:t>
            </a:r>
          </a:p>
          <a:p>
            <a:pPr marL="571500" lvl="1" indent="-342900">
              <a:buFont typeface="Arial" panose="020B0604020202020204" pitchFamily="34" charset="0"/>
              <a:buChar char="•"/>
            </a:pPr>
            <a:r>
              <a:rPr lang="en-US" sz="1200"/>
              <a:t>Error when concurrent worker limit reached for Azure SQL Database</a:t>
            </a:r>
          </a:p>
          <a:p>
            <a:pPr marL="571500" lvl="1" indent="-342900">
              <a:buFont typeface="Arial" panose="020B0604020202020204" pitchFamily="34" charset="0"/>
              <a:buChar char="•"/>
            </a:pPr>
            <a:r>
              <a:rPr lang="en-US" sz="1200"/>
              <a:t>Managed Instance = SQL Server worker threads and THREADPOOL waits. </a:t>
            </a:r>
          </a:p>
          <a:p>
            <a:pPr marL="342900" indent="-342900">
              <a:buFont typeface="Arial" panose="020B0604020202020204" pitchFamily="34" charset="0"/>
              <a:buChar char="•"/>
            </a:pPr>
            <a:r>
              <a:rPr lang="en-US" sz="2000"/>
              <a:t>Be Aware Of….</a:t>
            </a:r>
          </a:p>
          <a:p>
            <a:pPr marL="571500" lvl="1" indent="-342900">
              <a:buFont typeface="Arial" panose="020B0604020202020204" pitchFamily="34" charset="0"/>
              <a:buChar char="•"/>
            </a:pPr>
            <a:r>
              <a:rPr lang="en-US" sz="1200"/>
              <a:t>Business Critical have AG replicas on by default so you may see HADR* waits</a:t>
            </a:r>
          </a:p>
          <a:p>
            <a:pPr marL="358518" lvl="0" indent="-342900">
              <a:buFont typeface="Arial" panose="020B0604020202020204" pitchFamily="34" charset="0"/>
              <a:buChar char="•"/>
            </a:pPr>
            <a:r>
              <a:rPr lang="en-US" sz="1200"/>
              <a:t>Hyperscale</a:t>
            </a:r>
          </a:p>
          <a:p>
            <a:pPr marL="571500" lvl="1" indent="-342900">
              <a:buFont typeface="Arial" panose="020B0604020202020204" pitchFamily="34" charset="0"/>
              <a:buChar char="•"/>
            </a:pPr>
            <a:r>
              <a:rPr lang="en-US" sz="1200"/>
              <a:t>For a complete set of diagnostics on Hyperscale reads the docs at </a:t>
            </a:r>
            <a:r>
              <a:rPr lang="en-US" sz="1200">
                <a:hlinkClick r:id="rId4"/>
              </a:rPr>
              <a:t>https://docs.microsoft.com/en-us/azure/sql-database/sql-database-hyperscale-performance-diagnostics</a:t>
            </a:r>
            <a:r>
              <a:rPr lang="en-US" sz="1200"/>
              <a: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8/17/2020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8995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8/17/2020 11:11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9401519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800"/>
              <a:t>MI may make changes to limit workers in the future vs max worker threads</a:t>
            </a:r>
          </a:p>
          <a:p>
            <a:pPr marL="0" indent="0">
              <a:buFont typeface="Arial" panose="020B0604020202020204" pitchFamily="34" charset="0"/>
              <a:buNone/>
            </a:pPr>
            <a:endParaRPr lang="en-US" sz="1800"/>
          </a:p>
          <a:p>
            <a:pPr marL="0" indent="0">
              <a:buFont typeface="Arial" panose="020B0604020202020204" pitchFamily="34" charset="0"/>
              <a:buNone/>
            </a:pPr>
            <a:r>
              <a:rPr lang="en-US" sz="1800"/>
              <a:t>Note: For multi-statement transactions there could be a balance in this improving I/O latency for the transaction log and running into log rate governance. In other words, if you group too many transactions you could hit a log rate governance limit depending on your tier.</a:t>
            </a:r>
          </a:p>
          <a:p>
            <a:pPr marL="0" indent="0">
              <a:buFont typeface="Arial" panose="020B0604020202020204" pitchFamily="34" charset="0"/>
              <a:buNone/>
            </a:pPr>
            <a:endParaRPr lang="en-US" sz="1800"/>
          </a:p>
          <a:p>
            <a:pPr marL="457200" indent="-457200">
              <a:buFont typeface="Arial" panose="020B0604020202020204" pitchFamily="34" charset="0"/>
              <a:buChar char="•"/>
            </a:pPr>
            <a:r>
              <a:rPr lang="en-US" sz="1800"/>
              <a:t>Scaling CPU Capacity</a:t>
            </a:r>
          </a:p>
          <a:p>
            <a:pPr marL="685800" lvl="1" indent="-457200">
              <a:buFont typeface="Arial" panose="020B0604020202020204" pitchFamily="34" charset="0"/>
              <a:buChar char="•"/>
            </a:pPr>
            <a:r>
              <a:rPr lang="en-US" sz="1800"/>
              <a:t>Portal, T-SQL, </a:t>
            </a:r>
            <a:r>
              <a:rPr lang="en-US" sz="1800" err="1"/>
              <a:t>Powershell</a:t>
            </a:r>
            <a:r>
              <a:rPr lang="en-US" sz="1800"/>
              <a:t>, or REST</a:t>
            </a:r>
          </a:p>
          <a:p>
            <a:pPr marL="685800" lvl="1" indent="-457200">
              <a:buFont typeface="Arial" panose="020B0604020202020204" pitchFamily="34" charset="0"/>
              <a:buChar char="•"/>
            </a:pPr>
            <a:r>
              <a:rPr lang="en-US" sz="1800"/>
              <a:t>Downtime (can be very fast) but no migration required</a:t>
            </a:r>
          </a:p>
          <a:p>
            <a:pPr marL="685800" lvl="1" indent="-457200">
              <a:buFont typeface="Arial" panose="020B0604020202020204" pitchFamily="34" charset="0"/>
              <a:buChar char="•"/>
            </a:pPr>
            <a:r>
              <a:rPr lang="en-US" sz="1800"/>
              <a:t>Hyperscale can scale very fast</a:t>
            </a:r>
          </a:p>
          <a:p>
            <a:pPr marL="457200" indent="-457200">
              <a:buFont typeface="Arial" panose="020B0604020202020204" pitchFamily="34" charset="0"/>
              <a:buChar char="•"/>
            </a:pPr>
            <a:r>
              <a:rPr lang="en-US" sz="1800"/>
              <a:t>Increasing IOPS and reducing IO latency</a:t>
            </a:r>
          </a:p>
          <a:p>
            <a:pPr marL="685800" lvl="1" indent="-457200">
              <a:buFont typeface="Arial" panose="020B0604020202020204" pitchFamily="34" charset="0"/>
              <a:buChar char="•"/>
            </a:pPr>
            <a:r>
              <a:rPr lang="en-US" sz="1800"/>
              <a:t>Do you know IOPS?</a:t>
            </a:r>
          </a:p>
          <a:p>
            <a:pPr marL="685800" lvl="1" indent="-457200">
              <a:buFont typeface="Arial" panose="020B0604020202020204" pitchFamily="34" charset="0"/>
              <a:buChar char="•"/>
            </a:pPr>
            <a:r>
              <a:rPr lang="en-US" sz="1800"/>
              <a:t>IOPs restrictions may show the form of I/O latency</a:t>
            </a:r>
          </a:p>
          <a:p>
            <a:pPr marL="685800" lvl="1" indent="-457200">
              <a:buFont typeface="Arial" panose="020B0604020202020204" pitchFamily="34" charset="0"/>
              <a:buChar char="•"/>
            </a:pPr>
            <a:r>
              <a:rPr lang="en-US" sz="1800"/>
              <a:t>For Azure DB, consider BC or Hyperscale</a:t>
            </a:r>
          </a:p>
          <a:p>
            <a:pPr marL="685800" lvl="1" indent="-457200">
              <a:buFont typeface="Arial" panose="020B0604020202020204" pitchFamily="34" charset="0"/>
              <a:buChar char="•"/>
            </a:pPr>
            <a:r>
              <a:rPr lang="en-US" sz="1800"/>
              <a:t>For MI, either move to BC or change # files or file size</a:t>
            </a:r>
          </a:p>
          <a:p>
            <a:pPr marL="457200" indent="-457200">
              <a:buFont typeface="Arial" panose="020B0604020202020204" pitchFamily="34" charset="0"/>
              <a:buChar char="•"/>
            </a:pPr>
            <a:r>
              <a:rPr lang="en-US" sz="1800"/>
              <a:t>Increasing Memory or Workers</a:t>
            </a:r>
          </a:p>
          <a:p>
            <a:pPr marL="685800" lvl="1" indent="-457200">
              <a:buFont typeface="Arial" panose="020B0604020202020204" pitchFamily="34" charset="0"/>
              <a:buChar char="•"/>
            </a:pPr>
            <a:r>
              <a:rPr lang="en-US" sz="1800"/>
              <a:t>For Azure DB, scale up </a:t>
            </a:r>
            <a:r>
              <a:rPr lang="en-US" sz="1800" err="1"/>
              <a:t>vCores</a:t>
            </a:r>
            <a:r>
              <a:rPr lang="en-US" sz="1800"/>
              <a:t> with higher limits for more memory or workers</a:t>
            </a:r>
          </a:p>
          <a:p>
            <a:pPr marL="685800" lvl="1" indent="-457200">
              <a:buFont typeface="Arial" panose="020B0604020202020204" pitchFamily="34" charset="0"/>
              <a:buChar char="•"/>
            </a:pPr>
            <a:r>
              <a:rPr lang="en-US" sz="1800"/>
              <a:t>For MI, scale up </a:t>
            </a:r>
            <a:r>
              <a:rPr lang="en-US" sz="1800" err="1"/>
              <a:t>vCores</a:t>
            </a:r>
            <a:r>
              <a:rPr lang="en-US" sz="1800"/>
              <a:t> for more memory</a:t>
            </a:r>
          </a:p>
          <a:p>
            <a:pPr marL="685800" lvl="1" indent="-457200">
              <a:buFont typeface="Arial" panose="020B0604020202020204" pitchFamily="34" charset="0"/>
              <a:buChar char="•"/>
            </a:pPr>
            <a:r>
              <a:rPr lang="en-US" sz="1800"/>
              <a:t>Max worker threads for MI</a:t>
            </a:r>
          </a:p>
          <a:p>
            <a:pPr marL="457200" indent="-457200">
              <a:buFont typeface="Arial" panose="020B0604020202020204" pitchFamily="34" charset="0"/>
              <a:buChar char="•"/>
            </a:pPr>
            <a:r>
              <a:rPr lang="en-US" sz="1800"/>
              <a:t>Improving Application Latency</a:t>
            </a:r>
          </a:p>
          <a:p>
            <a:pPr marL="685800" lvl="1" indent="-457200">
              <a:buFont typeface="Arial" panose="020B0604020202020204" pitchFamily="34" charset="0"/>
              <a:buChar char="•"/>
            </a:pPr>
            <a:r>
              <a:rPr lang="en-US" sz="1800"/>
              <a:t>Use redirect connections and not proxy</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8/17/2020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431980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8/17/2020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93188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8/17/2020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51778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8/17/2020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051363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14350" indent="-514350">
              <a:buFont typeface="Arial" panose="020B0604020202020204" pitchFamily="34" charset="0"/>
              <a:buChar char="•"/>
            </a:pPr>
            <a:r>
              <a:rPr lang="en-US"/>
              <a:t>Fixed capacities to choose from for CPU, memory, and I/O.</a:t>
            </a:r>
          </a:p>
          <a:p>
            <a:pPr marL="514350" indent="-514350">
              <a:buFont typeface="Arial" panose="020B0604020202020204" pitchFamily="34" charset="0"/>
              <a:buChar char="•"/>
            </a:pPr>
            <a:r>
              <a:rPr lang="en-US"/>
              <a:t>Tools exist like DMVs and Extended Events like SQL Server.</a:t>
            </a:r>
          </a:p>
          <a:p>
            <a:pPr marL="514350" indent="-514350">
              <a:buFont typeface="Arial" panose="020B0604020202020204" pitchFamily="34" charset="0"/>
              <a:buChar char="•"/>
            </a:pPr>
            <a:r>
              <a:rPr lang="en-US"/>
              <a:t>Query Store on by default and powers query tuning.</a:t>
            </a:r>
          </a:p>
          <a:p>
            <a:pPr marL="514350" indent="-514350">
              <a:buFont typeface="Arial" panose="020B0604020202020204" pitchFamily="34" charset="0"/>
              <a:buChar char="•"/>
            </a:pPr>
            <a:r>
              <a:rPr lang="en-US"/>
              <a:t>New Azure functionality exists to replace existing functionality like Azure Metrics.</a:t>
            </a:r>
          </a:p>
          <a:p>
            <a:pPr marL="514350" indent="-514350">
              <a:buFont typeface="Arial" panose="020B0604020202020204" pitchFamily="34" charset="0"/>
              <a:buChar char="•"/>
            </a:pPr>
            <a:r>
              <a:rPr lang="en-US"/>
              <a:t>DMVs exist that are new and designed for Azure.</a:t>
            </a:r>
          </a:p>
          <a:p>
            <a:pPr marL="514350" indent="-514350">
              <a:buFont typeface="Arial" panose="020B0604020202020204" pitchFamily="34" charset="0"/>
              <a:buChar char="•"/>
            </a:pPr>
            <a:r>
              <a:rPr lang="en-US"/>
              <a:t>New wait types exist specific to Azure.</a:t>
            </a:r>
          </a:p>
          <a:p>
            <a:pPr marL="514350" indent="-514350">
              <a:buFont typeface="Arial" panose="020B0604020202020204" pitchFamily="34" charset="0"/>
              <a:buChar char="•"/>
            </a:pPr>
            <a:r>
              <a:rPr lang="en-US"/>
              <a:t>Resource governance is specific to Azure.</a:t>
            </a:r>
          </a:p>
          <a:p>
            <a:pPr marL="514350" indent="-514350">
              <a:buFont typeface="Arial" panose="020B0604020202020204" pitchFamily="34" charset="0"/>
              <a:buChar char="•"/>
            </a:pPr>
            <a:r>
              <a:rPr lang="en-US"/>
              <a:t>Scale up and down without need to migrate.</a:t>
            </a:r>
          </a:p>
          <a:p>
            <a:pPr marL="514350" indent="-514350">
              <a:buFont typeface="Arial" panose="020B0604020202020204" pitchFamily="34" charset="0"/>
              <a:buChar char="•"/>
            </a:pPr>
            <a:r>
              <a:rPr lang="en-US"/>
              <a:t>Intelligent Performance to get faster with no code changes.</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8/17/2020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8/17/2020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61083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8/17/2020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Replication</a:t>
            </a:r>
          </a:p>
          <a:p>
            <a:endParaRPr lang="en-US"/>
          </a:p>
          <a:p>
            <a:r>
              <a:rPr lang="en-US"/>
              <a:t>No separate slide here but transaction replication is supported Azure SQL Managed Instance. Merge is not supported.</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Azure SQL Database can serve as a push subscriber from a SQL Server on-premises, an Azure VM, or Azure SQL Managed Instance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Note that Log Shipping is not supported to use as a feature even for MI (the underlying technology for LS is used by DMS for online migration to MI)</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8/17/2020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57896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Details for Backup Integrity Checks</a:t>
            </a:r>
          </a:p>
          <a:p>
            <a:endParaRPr lang="en-US"/>
          </a:p>
          <a:p>
            <a:r>
              <a:rPr lang="en-US" sz="882" b="0" i="0" kern="1200">
                <a:solidFill>
                  <a:schemeClr val="tx1"/>
                </a:solidFill>
                <a:effectLst/>
                <a:latin typeface="Segoe UI Light" pitchFamily="34" charset="0"/>
                <a:ea typeface="+mn-ea"/>
                <a:cs typeface="+mn-cs"/>
              </a:rPr>
              <a:t>On an ongoing basis, the Azure SQL Database engineering team automatically tests the restore of automated database backups of databases placed in logical servers and elastic database pools. (This testing isn't available in managed instance.) Upon point-in-time restore, databases also receive DBCC CHECKDB integrity checks.</a:t>
            </a:r>
          </a:p>
          <a:p>
            <a:r>
              <a:rPr lang="en-US" sz="882" b="0" i="0" kern="1200">
                <a:solidFill>
                  <a:schemeClr val="tx1"/>
                </a:solidFill>
                <a:effectLst/>
                <a:latin typeface="Segoe UI Light" pitchFamily="34" charset="0"/>
                <a:ea typeface="+mn-ea"/>
                <a:cs typeface="+mn-cs"/>
              </a:rPr>
              <a:t>Managed instance takes automatic initial backup with CHECKSUM of databases restored with the native RESTORE command or with Azure Data Migration Service after the migration is completed.</a:t>
            </a:r>
          </a:p>
          <a:p>
            <a:endParaRPr lang="en-US" sz="882" b="0" i="0"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t>Restore to new database</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You can deploy a new database also based on a backup</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Notes on LTR backups</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If you enable LTR policy, the weekly full backups are automatically copied to a different RA-GRS storage container. To meet various compliance requirements, you can select different retention periods for weekly, monthly, and/or yearly backups</a:t>
            </a:r>
          </a:p>
          <a:p>
            <a:r>
              <a:rPr lang="en-US" sz="882" b="0" i="0" kern="1200">
                <a:solidFill>
                  <a:schemeClr val="tx1"/>
                </a:solidFill>
                <a:effectLst/>
                <a:latin typeface="Segoe UI Light" pitchFamily="34" charset="0"/>
                <a:ea typeface="+mn-ea"/>
                <a:cs typeface="+mn-cs"/>
              </a:rPr>
              <a:t>LTR not supported on Hyperscale today</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Current limits for LTR of backups for Managed Instance</a:t>
            </a:r>
          </a:p>
          <a:p>
            <a:endParaRPr lang="en-US" sz="882" b="0" i="0" kern="1200">
              <a:solidFill>
                <a:schemeClr val="tx1"/>
              </a:solidFill>
              <a:effectLst/>
              <a:latin typeface="Segoe UI Light" pitchFamily="34" charset="0"/>
              <a:ea typeface="+mn-ea"/>
              <a:cs typeface="+mn-cs"/>
            </a:endParaRPr>
          </a:p>
          <a:p>
            <a:r>
              <a:rPr lang="en-US" sz="882" b="0" i="0" kern="1200">
                <a:solidFill>
                  <a:schemeClr val="tx1"/>
                </a:solidFill>
                <a:effectLst/>
                <a:latin typeface="Segoe UI Light" pitchFamily="34" charset="0"/>
                <a:ea typeface="+mn-ea"/>
                <a:cs typeface="+mn-cs"/>
              </a:rPr>
              <a:t>Using long-term backup retention with an Azure SQL Database managed instances has the following limitations:</a:t>
            </a:r>
          </a:p>
          <a:p>
            <a:r>
              <a:rPr lang="en-US" sz="882" b="1" i="0" kern="1200">
                <a:solidFill>
                  <a:schemeClr val="tx1"/>
                </a:solidFill>
                <a:effectLst/>
                <a:latin typeface="Segoe UI Light" pitchFamily="34" charset="0"/>
                <a:ea typeface="+mn-ea"/>
                <a:cs typeface="+mn-cs"/>
              </a:rPr>
              <a:t>Limited public preview</a:t>
            </a:r>
            <a:r>
              <a:rPr lang="en-US" sz="882" b="0" i="0" kern="1200">
                <a:solidFill>
                  <a:schemeClr val="tx1"/>
                </a:solidFill>
                <a:effectLst/>
                <a:latin typeface="Segoe UI Light" pitchFamily="34" charset="0"/>
                <a:ea typeface="+mn-ea"/>
                <a:cs typeface="+mn-cs"/>
              </a:rPr>
              <a:t> - This preview is only available to EA and CSP subscriptions and is subject to limited availability.</a:t>
            </a:r>
          </a:p>
          <a:p>
            <a:r>
              <a:rPr lang="en-US" sz="882" b="1" i="0" u="none" strike="noStrike" kern="1200">
                <a:solidFill>
                  <a:schemeClr val="tx1"/>
                </a:solidFill>
                <a:effectLst/>
                <a:latin typeface="Segoe UI Light" pitchFamily="34" charset="0"/>
                <a:ea typeface="+mn-ea"/>
                <a:cs typeface="+mn-cs"/>
                <a:hlinkClick r:id="rId3"/>
              </a:rPr>
              <a:t>PowerShell only</a:t>
            </a:r>
            <a:r>
              <a:rPr lang="en-US" sz="882" b="0" i="0" kern="1200">
                <a:solidFill>
                  <a:schemeClr val="tx1"/>
                </a:solidFill>
                <a:effectLst/>
                <a:latin typeface="Segoe UI Light" pitchFamily="34" charset="0"/>
                <a:ea typeface="+mn-ea"/>
                <a:cs typeface="+mn-cs"/>
              </a:rPr>
              <a:t> - There is currently no Azure portal support. LTR must be enabled using PowerShell.</a:t>
            </a:r>
          </a:p>
          <a:p>
            <a:endParaRPr lang="en-US" sz="882" b="0" i="0" kern="1200">
              <a:solidFill>
                <a:schemeClr val="tx1"/>
              </a:solidFill>
              <a:effectLst/>
              <a:latin typeface="Segoe UI Light" pitchFamily="34" charset="0"/>
              <a:ea typeface="+mn-ea"/>
              <a:cs typeface="+mn-cs"/>
            </a:endParaRPr>
          </a:p>
          <a:p>
            <a:r>
              <a:rPr lang="en-US"/>
              <a:t>Restore deleted databases</a:t>
            </a:r>
          </a:p>
          <a:p>
            <a:endParaRPr lang="en-US"/>
          </a:p>
          <a:p>
            <a:r>
              <a:rPr lang="en-US"/>
              <a:t>You cannot restore a deletion of a logical server or managed instance. The portal only allows you to restore a deleted database back to the deletion time. You need </a:t>
            </a:r>
            <a:r>
              <a:rPr lang="en-US" err="1"/>
              <a:t>Powershell</a:t>
            </a:r>
            <a:r>
              <a:rPr lang="en-US"/>
              <a:t> or REST to restore a backup of a deleted database from an earlier point of time based on backup retention.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8/17/2020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89476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a:t>Images from docs </a:t>
            </a:r>
            <a:r>
              <a:rPr lang="en-US" sz="900">
                <a:hlinkClick r:id="rId3"/>
              </a:rPr>
              <a:t>https://docs.microsoft.com/en-us/azure/sql-database/sql-database-high-availability</a:t>
            </a:r>
            <a:endParaRPr lang="en-US" sz="900"/>
          </a:p>
          <a:p>
            <a:endParaRPr lang="en-US" sz="900" b="0"/>
          </a:p>
          <a:p>
            <a:r>
              <a:rPr lang="en-US" sz="900" b="0"/>
              <a:t>Notes:</a:t>
            </a:r>
          </a:p>
          <a:p>
            <a:endParaRPr lang="en-US" sz="900" b="0"/>
          </a:p>
          <a:p>
            <a:pPr marL="0" indent="0" algn="l">
              <a:buFont typeface="Arial" panose="020B0604020202020204" pitchFamily="34" charset="0"/>
              <a:buNone/>
            </a:pPr>
            <a:r>
              <a:rPr lang="en-US" sz="2000">
                <a:gradFill>
                  <a:gsLst>
                    <a:gs pos="2917">
                      <a:schemeClr val="tx1"/>
                    </a:gs>
                    <a:gs pos="30000">
                      <a:schemeClr val="tx1"/>
                    </a:gs>
                  </a:gsLst>
                  <a:lin ang="5400000" scaled="0"/>
                </a:gradFill>
              </a:rPr>
              <a:t>Behaves like a Failover Cluster Instance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Azure Storage handles redundancy of files (LRS)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SQL coordinates with Service Fabric for failovers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Backups on different storage with GRS</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SSD Cache is Azure Blob Cache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Tempdb kept on local storage</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Applies to Azure SQL Database and MI</a:t>
            </a:r>
          </a:p>
          <a:p>
            <a:pPr marL="0" indent="0" algn="l">
              <a:buFont typeface="Arial" panose="020B0604020202020204" pitchFamily="34" charset="0"/>
              <a:buNone/>
            </a:pPr>
            <a:r>
              <a:rPr lang="en-US" sz="2000">
                <a:gradFill>
                  <a:gsLst>
                    <a:gs pos="2917">
                      <a:schemeClr val="tx1"/>
                    </a:gs>
                    <a:gs pos="30000">
                      <a:schemeClr val="tx1"/>
                    </a:gs>
                  </a:gsLst>
                  <a:lin ang="5400000" scaled="0"/>
                </a:gradFill>
              </a:rPr>
              <a:t>Force failover using </a:t>
            </a:r>
            <a:r>
              <a:rPr lang="en-US" sz="2000" err="1">
                <a:gradFill>
                  <a:gsLst>
                    <a:gs pos="2917">
                      <a:schemeClr val="tx1"/>
                    </a:gs>
                    <a:gs pos="30000">
                      <a:schemeClr val="tx1"/>
                    </a:gs>
                  </a:gsLst>
                  <a:lin ang="5400000" scaled="0"/>
                </a:gradFill>
              </a:rPr>
              <a:t>Powershell</a:t>
            </a:r>
            <a:r>
              <a:rPr lang="en-US" sz="2000">
                <a:gradFill>
                  <a:gsLst>
                    <a:gs pos="2917">
                      <a:schemeClr val="tx1"/>
                    </a:gs>
                    <a:gs pos="30000">
                      <a:schemeClr val="tx1"/>
                    </a:gs>
                  </a:gsLst>
                  <a:lin ang="5400000" scaled="0"/>
                </a:gradFill>
              </a:rPr>
              <a:t> (see more at </a:t>
            </a:r>
            <a:r>
              <a:rPr lang="en-US" sz="2000">
                <a:hlinkClick r:id="rId4"/>
              </a:rPr>
              <a:t>https://docs.microsoft.com/en-us/powershell/module/az.sql/invoke-azsqldatabasefailover?view=azps-3.8.0</a:t>
            </a:r>
            <a:r>
              <a:rPr lang="en-US" sz="2000"/>
              <a:t>) or REST. There are limits on how often you can do this.</a:t>
            </a:r>
            <a:endParaRPr lang="en-US" sz="2000">
              <a:gradFill>
                <a:gsLst>
                  <a:gs pos="2917">
                    <a:schemeClr val="tx1"/>
                  </a:gs>
                  <a:gs pos="30000">
                    <a:schemeClr val="tx1"/>
                  </a:gs>
                </a:gsLst>
                <a:lin ang="5400000" scaled="0"/>
              </a:gradFill>
            </a:endParaRPr>
          </a:p>
          <a:p>
            <a:pPr marL="0" indent="0" algn="l">
              <a:buFont typeface="Arial" panose="020B0604020202020204" pitchFamily="34" charset="0"/>
              <a:buNone/>
            </a:pPr>
            <a:r>
              <a:rPr lang="en-US" sz="2000">
                <a:gradFill>
                  <a:gsLst>
                    <a:gs pos="2917">
                      <a:schemeClr val="tx1"/>
                    </a:gs>
                    <a:gs pos="30000">
                      <a:schemeClr val="tx1"/>
                    </a:gs>
                  </a:gsLst>
                  <a:lin ang="5400000" scaled="0"/>
                </a:gradFill>
              </a:rPr>
              <a:t>Failover Logic</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Spin up a new SQL Server instance on a node with availability</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Attach SQL Database files</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Run Recovery</a:t>
            </a:r>
          </a:p>
          <a:p>
            <a:pPr marL="457183" lvl="1" indent="0">
              <a:buFont typeface="Arial" panose="020B0604020202020204" pitchFamily="34" charset="0"/>
              <a:buNone/>
            </a:pPr>
            <a:r>
              <a:rPr lang="en-US" sz="2000">
                <a:gradFill>
                  <a:gsLst>
                    <a:gs pos="2917">
                      <a:schemeClr val="tx1"/>
                    </a:gs>
                    <a:gs pos="30000">
                      <a:schemeClr val="tx1"/>
                    </a:gs>
                  </a:gsLst>
                  <a:lin ang="5400000" scaled="0"/>
                </a:gradFill>
              </a:rPr>
              <a:t>Gateways updated for new node. No virtual network or listener required</a:t>
            </a:r>
          </a:p>
          <a:p>
            <a:pPr marL="457183" lvl="1" indent="0">
              <a:buFont typeface="Arial" panose="020B0604020202020204" pitchFamily="34" charset="0"/>
              <a:buNone/>
            </a:pPr>
            <a:endParaRPr lang="en-US" sz="2000">
              <a:gradFill>
                <a:gsLst>
                  <a:gs pos="2917">
                    <a:schemeClr val="tx1"/>
                  </a:gs>
                  <a:gs pos="30000">
                    <a:schemeClr val="tx1"/>
                  </a:gs>
                </a:gsLst>
                <a:lin ang="5400000" scaled="0"/>
              </a:gradFill>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8/17/2020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227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048">
              <a:spcAft>
                <a:spcPts val="800"/>
              </a:spcAft>
              <a:defRPr/>
            </a:pPr>
            <a:r>
              <a:rPr lang="en-US" sz="1200" kern="0" dirty="0">
                <a:solidFill>
                  <a:srgbClr val="0078D4"/>
                </a:solidFill>
                <a:latin typeface="Segoe UI Semibold"/>
              </a:rPr>
              <a:t>Best for </a:t>
            </a:r>
            <a:r>
              <a:rPr lang="en-US" sz="1200" kern="0" dirty="0">
                <a:gradFill>
                  <a:gsLst>
                    <a:gs pos="1770">
                      <a:srgbClr val="1A1A1A"/>
                    </a:gs>
                    <a:gs pos="16000">
                      <a:srgbClr val="1A1A1A"/>
                    </a:gs>
                  </a:gsLst>
                  <a:lin ang="0" scaled="0"/>
                </a:gradFill>
                <a:latin typeface="Segoe UI Semibold"/>
              </a:rPr>
              <a:t>migrations and applications requiring OS-level access</a:t>
            </a:r>
            <a:endParaRPr lang="en-US" sz="1200" kern="0" dirty="0">
              <a:gradFill>
                <a:gsLst>
                  <a:gs pos="1770">
                    <a:srgbClr val="1A1A1A"/>
                  </a:gs>
                  <a:gs pos="16000">
                    <a:srgbClr val="1A1A1A"/>
                  </a:gs>
                </a:gsLst>
                <a:lin ang="0" scaled="0"/>
              </a:gradFill>
              <a:latin typeface="Segoe UI Semibold"/>
              <a:cs typeface="Segoe UI Semibold"/>
            </a:endParaRPr>
          </a:p>
          <a:p>
            <a:pPr marL="0" indent="0" defTabSz="914314">
              <a:buFont typeface="Arial" panose="020B0604020202020204" pitchFamily="34" charset="0"/>
              <a:buNone/>
            </a:pPr>
            <a:endParaRPr lang="en-US" sz="1200" dirty="0">
              <a:solidFill>
                <a:srgbClr val="000000"/>
              </a:solidFill>
              <a:latin typeface="Segoe UI"/>
              <a:cs typeface="Segoe UI Semilight" panose="020B0402040204020203" pitchFamily="34" charset="0"/>
            </a:endParaRPr>
          </a:p>
          <a:p>
            <a:pPr marL="0" indent="0" defTabSz="914314">
              <a:buFont typeface="Arial" panose="020B0604020202020204" pitchFamily="34" charset="0"/>
              <a:buNone/>
            </a:pPr>
            <a:r>
              <a:rPr lang="en-US" sz="1200" dirty="0">
                <a:solidFill>
                  <a:srgbClr val="000000"/>
                </a:solidFill>
                <a:latin typeface="Segoe UI"/>
                <a:cs typeface="Segoe UI Semilight" panose="020B0402040204020203" pitchFamily="34" charset="0"/>
              </a:rPr>
              <a:t>Challenges</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The contract on my hardware is expiring </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have instances of SQL Server 2008 and 2008 R2</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migrate to the cloud as fast as possible</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use third party software that needs OS-level access</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have dependencies on SSRS</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to extend our on-premises apps to Azure</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need an unlimited number of DBs</a:t>
            </a:r>
          </a:p>
          <a:p>
            <a:pPr marL="212982" lvl="1" indent="-105829" algn="l" defTabSz="914367" rtl="0" eaLnBrk="1" latinLnBrk="0" hangingPunct="1">
              <a:lnSpc>
                <a:spcPct val="90000"/>
              </a:lnSpc>
              <a:spcAft>
                <a:spcPts val="333"/>
              </a:spcAft>
              <a:buFont typeface="Arial" pitchFamily="34" charset="0"/>
              <a:buChar char="•"/>
            </a:pPr>
            <a:r>
              <a:rPr lang="en-US" sz="1400" kern="1200" dirty="0">
                <a:solidFill>
                  <a:srgbClr val="000000"/>
                </a:solidFill>
                <a:latin typeface="Segoe UI"/>
                <a:ea typeface="+mn-ea"/>
                <a:cs typeface="+mn-cs"/>
              </a:rPr>
              <a:t>I want the full feature set of SQL Server 20XX</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Solution</a:t>
            </a:r>
            <a:r>
              <a:rPr lang="en-US" sz="500" kern="1200" dirty="0">
                <a:solidFill>
                  <a:srgbClr val="000000"/>
                </a:solidFill>
              </a:rPr>
              <a:t> </a:t>
            </a:r>
          </a:p>
          <a:p>
            <a:pPr lvl="1"/>
            <a:r>
              <a:rPr lang="en-US" sz="1400" kern="1200" dirty="0">
                <a:solidFill>
                  <a:srgbClr val="000000"/>
                </a:solidFill>
                <a:latin typeface="Segoe UI"/>
                <a:ea typeface="+mn-ea"/>
                <a:cs typeface="+mn-cs"/>
              </a:rPr>
              <a:t>SQL Server and OS server access</a:t>
            </a:r>
          </a:p>
          <a:p>
            <a:pPr lvl="1"/>
            <a:r>
              <a:rPr lang="en-US" sz="1400" kern="1200" dirty="0">
                <a:solidFill>
                  <a:srgbClr val="000000"/>
                </a:solidFill>
                <a:latin typeface="Segoe UI"/>
                <a:ea typeface="+mn-ea"/>
                <a:cs typeface="+mn-cs"/>
              </a:rPr>
              <a:t>Expansive SQL and OS version support</a:t>
            </a:r>
          </a:p>
          <a:p>
            <a:pPr lvl="1"/>
            <a:r>
              <a:rPr lang="en-US" sz="1400" kern="1200" dirty="0">
                <a:solidFill>
                  <a:srgbClr val="000000"/>
                </a:solidFill>
                <a:latin typeface="Segoe UI"/>
                <a:ea typeface="+mn-ea"/>
                <a:cs typeface="+mn-cs"/>
              </a:rPr>
              <a:t>File stream, DTC, and Simple Recovery model available</a:t>
            </a:r>
          </a:p>
          <a:p>
            <a:pPr lvl="1"/>
            <a:r>
              <a:rPr lang="en-US" sz="1400" kern="1200" dirty="0">
                <a:solidFill>
                  <a:srgbClr val="000000"/>
                </a:solidFill>
                <a:latin typeface="Segoe UI"/>
                <a:ea typeface="+mn-ea"/>
                <a:cs typeface="+mn-cs"/>
              </a:rPr>
              <a:t>Automated patching and backup</a:t>
            </a:r>
            <a:endParaRPr lang="en-US" sz="500" dirty="0">
              <a:solidFill>
                <a:srgbClr val="000000"/>
              </a:solidFill>
            </a:endParaRPr>
          </a:p>
          <a:p>
            <a:pPr lvl="1"/>
            <a:r>
              <a:rPr lang="en-US" sz="1400" b="0" i="0" dirty="0">
                <a:solidFill>
                  <a:srgbClr val="000000"/>
                </a:solidFill>
              </a:rPr>
              <a:t>Free Extended Security Updates for SQL Server 2008/R2*</a:t>
            </a:r>
            <a:endParaRPr lang="en-US" sz="1400" dirty="0">
              <a:solidFill>
                <a:srgbClr val="000000"/>
              </a:solidFill>
            </a:endParaRPr>
          </a:p>
          <a:p>
            <a:pPr lvl="1"/>
            <a:r>
              <a:rPr lang="en-US" sz="1400" b="0" i="0" dirty="0">
                <a:solidFill>
                  <a:srgbClr val="000000"/>
                </a:solidFill>
              </a:rPr>
              <a:t>435 percent overall return on an Azure IaaS investment over five years (Forrester Consulting)</a:t>
            </a:r>
            <a:endParaRPr lang="en-US" sz="1400" dirty="0">
              <a:solidFill>
                <a:srgbClr val="000000"/>
              </a:solidFill>
            </a:endParaRPr>
          </a:p>
          <a:p>
            <a:pPr lvl="1"/>
            <a:r>
              <a:rPr lang="en-US" sz="1400" dirty="0">
                <a:solidFill>
                  <a:srgbClr val="000000"/>
                </a:solidFill>
              </a:rPr>
              <a:t>Up to 3.4x faster and 87% cheaper than AWS EC2**</a:t>
            </a:r>
          </a:p>
          <a:p>
            <a:pPr lvl="1"/>
            <a:r>
              <a:rPr lang="en-US" sz="1400" dirty="0">
                <a:solidFill>
                  <a:srgbClr val="000000"/>
                </a:solidFill>
              </a:rPr>
              <a:t>Azure Key Vault integration</a:t>
            </a:r>
          </a:p>
          <a:p>
            <a:pPr lvl="1"/>
            <a:r>
              <a:rPr lang="en-US" sz="1400" dirty="0">
                <a:solidFill>
                  <a:srgbClr val="000000"/>
                </a:solidFill>
              </a:rPr>
              <a:t>Support for Linux and Windows</a:t>
            </a:r>
          </a:p>
          <a:p>
            <a:pPr lvl="1"/>
            <a:r>
              <a:rPr lang="en-US" sz="1400" dirty="0">
                <a:solidFill>
                  <a:srgbClr val="000000"/>
                </a:solidFill>
              </a:rPr>
              <a:t>Note: maybe only 1 here – the best one, rest in notes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Does your application require custom VM or SQL config? DB engine version choice, feature compatibility with SQL box, app portability, access to VM/OS</a:t>
            </a:r>
          </a:p>
          <a:p>
            <a:pPr marL="0" marR="0" lvl="0" indent="0" algn="l" defTabSz="685775" rtl="0" eaLnBrk="1" fontAlgn="auto" latinLnBrk="0" hangingPunct="1">
              <a:lnSpc>
                <a:spcPct val="90000"/>
              </a:lnSpc>
              <a:spcBef>
                <a:spcPts val="0"/>
              </a:spcBef>
              <a:spcAft>
                <a:spcPts val="250"/>
              </a:spcAft>
              <a:buClrTx/>
              <a:buSzTx/>
              <a:buFontTx/>
              <a:buNone/>
              <a:tabLst/>
              <a:defRPr/>
            </a:pPr>
            <a:endParaRPr lang="en-US" sz="1200" dirty="0">
              <a:solidFill>
                <a:srgbClr val="000000"/>
              </a:solidFill>
              <a:latin typeface="Segoe UI "/>
              <a:cs typeface="Segoe UI Semilight" panose="020B0402040204020203" pitchFamily="34" charset="0"/>
            </a:endParaRPr>
          </a:p>
          <a:p>
            <a:pPr marL="0" marR="0" lvl="0" indent="0" algn="l" defTabSz="685775" rtl="0" eaLnBrk="1" fontAlgn="auto" latinLnBrk="0" hangingPunct="1">
              <a:lnSpc>
                <a:spcPct val="90000"/>
              </a:lnSpc>
              <a:spcBef>
                <a:spcPts val="0"/>
              </a:spcBef>
              <a:spcAft>
                <a:spcPts val="250"/>
              </a:spcAft>
              <a:buClrTx/>
              <a:buSzTx/>
              <a:buFontTx/>
              <a:buNone/>
              <a:tabLst/>
              <a:defRPr/>
            </a:pPr>
            <a:r>
              <a:rPr lang="en-US" sz="1200" dirty="0">
                <a:solidFill>
                  <a:srgbClr val="000000"/>
                </a:solidFill>
                <a:latin typeface="Segoe UI "/>
                <a:cs typeface="Segoe UI Semilight" panose="020B0402040204020203" pitchFamily="34" charset="0"/>
              </a:rPr>
              <a:t>* ESU worth 75% of license every year for the next three years after EOS; ** Applicable to Azure Marketplace images, customers using customer SQL Server 2008/R2 custom images can download the ESU for free and manually apply.</a:t>
            </a:r>
            <a:endParaRPr lang="en-US" sz="1200" dirty="0">
              <a:solidFill>
                <a:srgbClr val="000000"/>
              </a:solidFill>
              <a:latin typeface="Segoe UI"/>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r>
              <a:rPr lang="en-US" sz="1200" dirty="0">
                <a:solidFill>
                  <a:srgbClr val="000000"/>
                </a:solidFill>
                <a:latin typeface="Segoe UI"/>
              </a:rPr>
              <a:t>VMs: Allscripts https://customers.microsoft.com/en-us/story/allscripts-partner-professional-services-azure</a:t>
            </a:r>
          </a:p>
          <a:p>
            <a:pPr defTabSz="685775">
              <a:lnSpc>
                <a:spcPct val="90000"/>
              </a:lnSpc>
              <a:spcAft>
                <a:spcPts val="250"/>
              </a:spcAft>
              <a:defRPr/>
            </a:pPr>
            <a:r>
              <a:rPr lang="en-US" sz="1200" dirty="0">
                <a:solidFill>
                  <a:srgbClr val="000000"/>
                </a:solidFill>
                <a:latin typeface="Segoe UI"/>
              </a:rPr>
              <a:t>Move 600 VMs to Azure within a few weeks. Some time later moving some to MI</a:t>
            </a:r>
          </a:p>
          <a:p>
            <a:pPr defTabSz="685775">
              <a:lnSpc>
                <a:spcPct val="90000"/>
              </a:lnSpc>
              <a:spcAft>
                <a:spcPts val="250"/>
              </a:spcAft>
              <a:defRPr/>
            </a:pPr>
            <a:endParaRPr lang="en-US" sz="1200" dirty="0">
              <a:solidFill>
                <a:srgbClr val="000000"/>
              </a:solidFill>
              <a:latin typeface="Segoe UI"/>
            </a:endParaRPr>
          </a:p>
          <a:p>
            <a:pPr lvl="0"/>
            <a:r>
              <a:rPr lang="en-US" sz="1200" b="0" i="0" dirty="0">
                <a:solidFill>
                  <a:schemeClr val="accent1"/>
                </a:solidFill>
              </a:rPr>
              <a:t>Rehost SQL Server 2008 and 2008 R2 in Azure Virtual Machines to get three years of Extended Security Updates at no additional charge and upgrade to a newer version when ready</a:t>
            </a:r>
            <a:endParaRPr lang="en-US" sz="1200" dirty="0">
              <a:solidFill>
                <a:schemeClr val="accent1"/>
              </a:solidFill>
            </a:endParaRPr>
          </a:p>
          <a:p>
            <a:pPr lvl="0"/>
            <a:r>
              <a:rPr lang="en-US" sz="1200" b="0" i="0" dirty="0">
                <a:solidFill>
                  <a:schemeClr val="accent1"/>
                </a:solidFill>
              </a:rPr>
              <a:t>435 percent overall return on an Azure IaaS investment over five years (for a composite organization based on the interviewed customers) (Forrester Consulting)</a:t>
            </a:r>
            <a:endParaRPr lang="en-US" sz="1200" dirty="0">
              <a:solidFill>
                <a:schemeClr val="accent1"/>
              </a:solidFill>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endParaRPr lang="en-US" sz="1200" dirty="0">
              <a:solidFill>
                <a:srgbClr val="000000"/>
              </a:solidFill>
              <a:latin typeface="Segoe UI"/>
            </a:endParaRPr>
          </a:p>
          <a:p>
            <a:pPr defTabSz="685775">
              <a:lnSpc>
                <a:spcPct val="90000"/>
              </a:lnSpc>
              <a:spcAft>
                <a:spcPts val="250"/>
              </a:spcAft>
              <a:defRPr/>
            </a:pPr>
            <a:r>
              <a:rPr lang="en-US" sz="1200" dirty="0">
                <a:hlinkClick r:id="rId3"/>
              </a:rPr>
              <a:t>https://azure.microsoft.com/en-us/overview/azure-vs-aws/cost-savings/#sql-server-iaas</a:t>
            </a:r>
            <a:endParaRPr lang="en-US" sz="1200" dirty="0">
              <a:solidFill>
                <a:srgbClr val="000000"/>
              </a:solidFill>
              <a:latin typeface="Segoe UI"/>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821346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a:t>Image comes from </a:t>
            </a:r>
            <a:r>
              <a:rPr lang="en-US" sz="900">
                <a:hlinkClick r:id="rId3"/>
              </a:rPr>
              <a:t>https://docs.microsoft.com/en-us/azure/sql-database/sql-database-high-availability#premium-and-business-critical-service-tier-availability</a:t>
            </a:r>
            <a:endParaRPr lang="en-US" sz="900"/>
          </a:p>
          <a:p>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schemeClr val="accent3"/>
                </a:solidFill>
              </a:rPr>
              <a:t>Four replicas kept available</a:t>
            </a:r>
          </a:p>
          <a:p>
            <a:endParaRPr lang="en-US" sz="900"/>
          </a:p>
          <a:p>
            <a:r>
              <a:rPr lang="en-US" sz="900"/>
              <a:t>This is a major benefit to users of Azure. For SQL Server, if a failover occurs, you are responsible to getting the old primary back as a new secondary if the machine is down. In Azure, we just provision a new replica and make it a new secondary.</a:t>
            </a:r>
          </a:p>
          <a:p>
            <a:endParaRPr lang="en-US" sz="900" b="0"/>
          </a:p>
          <a:p>
            <a:r>
              <a:rPr lang="en-US" sz="900" b="0"/>
              <a:t>This is a big difference from default configuration of AGs with SQL Server</a:t>
            </a:r>
          </a:p>
          <a:p>
            <a:endParaRPr lang="en-US" sz="900" b="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schemeClr val="accent3"/>
                </a:solidFill>
              </a:rPr>
              <a:t>At least one secondary must sync for commits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solidFill>
                <a:schemeClr val="accent3"/>
              </a:solidFill>
            </a:endParaRPr>
          </a:p>
          <a:p>
            <a:r>
              <a:rPr lang="en-US" sz="882" b="0" i="0" kern="1200">
                <a:solidFill>
                  <a:schemeClr val="tx1"/>
                </a:solidFill>
                <a:effectLst/>
                <a:latin typeface="Segoe UI Light" pitchFamily="34" charset="0"/>
                <a:ea typeface="+mn-ea"/>
                <a:cs typeface="+mn-cs"/>
              </a:rPr>
              <a:t>he primary node constantly pushes changes to the secondary nodes in order and ensures that the data is synchronized to at least one secondary replica before committing each transaction. This process guarantees that if the primary node crashes for any reason, there is always a fully synchronized node to fail over to.</a:t>
            </a:r>
            <a:endParaRPr lang="en-US" sz="900" b="0"/>
          </a:p>
          <a:p>
            <a:endParaRPr lang="en-US" sz="900" b="0"/>
          </a:p>
          <a:p>
            <a:r>
              <a:rPr lang="en-US" sz="900" b="0"/>
              <a:t>Read more about read scale out at </a:t>
            </a:r>
            <a:r>
              <a:rPr lang="en-US" sz="900">
                <a:hlinkClick r:id="rId4"/>
              </a:rPr>
              <a:t>https://docs.microsoft.com/en-us/azure/sql-database/sql-database-read-scale-out</a:t>
            </a:r>
            <a:endParaRPr lang="en-US" sz="900"/>
          </a:p>
          <a:p>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gradFill>
                  <a:gsLst>
                    <a:gs pos="2917">
                      <a:schemeClr val="tx1"/>
                    </a:gs>
                    <a:gs pos="30000">
                      <a:schemeClr val="tx1"/>
                    </a:gs>
                  </a:gsLst>
                  <a:lin ang="5400000" scaled="0"/>
                </a:gradFill>
              </a:rPr>
              <a:t>Force failover using </a:t>
            </a:r>
            <a:r>
              <a:rPr lang="en-US" sz="900" err="1">
                <a:gradFill>
                  <a:gsLst>
                    <a:gs pos="2917">
                      <a:schemeClr val="tx1"/>
                    </a:gs>
                    <a:gs pos="30000">
                      <a:schemeClr val="tx1"/>
                    </a:gs>
                  </a:gsLst>
                  <a:lin ang="5400000" scaled="0"/>
                </a:gradFill>
              </a:rPr>
              <a:t>Powershell</a:t>
            </a:r>
            <a:r>
              <a:rPr lang="en-US" sz="900">
                <a:gradFill>
                  <a:gsLst>
                    <a:gs pos="2917">
                      <a:schemeClr val="tx1"/>
                    </a:gs>
                    <a:gs pos="30000">
                      <a:schemeClr val="tx1"/>
                    </a:gs>
                  </a:gsLst>
                  <a:lin ang="5400000" scaled="0"/>
                </a:gradFill>
              </a:rPr>
              <a:t> (see more at </a:t>
            </a:r>
            <a:r>
              <a:rPr lang="en-US" sz="900">
                <a:hlinkClick r:id="rId5"/>
              </a:rPr>
              <a:t>https://docs.microsoft.com/en-us/powershell/module/az.sql/invoke-azsqldatabasefailover?view=azps-3.8.0</a:t>
            </a:r>
            <a:r>
              <a:rPr lang="en-US" sz="900"/>
              <a:t>) or REST. There are limits on how often you can do this.</a:t>
            </a:r>
            <a:endParaRPr lang="en-US" sz="900">
              <a:gradFill>
                <a:gsLst>
                  <a:gs pos="2917">
                    <a:schemeClr val="tx1"/>
                  </a:gs>
                  <a:gs pos="30000">
                    <a:schemeClr val="tx1"/>
                  </a:gs>
                </a:gsLst>
                <a:lin ang="5400000" scaled="0"/>
              </a:gradFill>
            </a:endParaRPr>
          </a:p>
          <a:p>
            <a:endParaRPr lang="en-US" sz="900"/>
          </a:p>
          <a:p>
            <a:r>
              <a:rPr lang="en-US" sz="900"/>
              <a:t>Important note about read replicas</a:t>
            </a:r>
          </a:p>
          <a:p>
            <a:endParaRPr lang="en-US" sz="900"/>
          </a:p>
          <a:p>
            <a:r>
              <a:rPr lang="en-US" sz="882" b="0" i="0" kern="1200">
                <a:solidFill>
                  <a:schemeClr val="tx1"/>
                </a:solidFill>
                <a:effectLst/>
                <a:latin typeface="Segoe UI Light" pitchFamily="34" charset="0"/>
                <a:ea typeface="+mn-ea"/>
                <a:cs typeface="+mn-cs"/>
              </a:rPr>
              <a:t>Read Scale-Out supports session-level consistency. It means, if the read-only session reconnects after a connection error caused by replica unavailability, it may be redirected to a replica that is not 100% up-to-date with the read-write replica. Likewise, if an application writes data using a read-write session and immediately reads it using a read-only session, it is possible that the latest updates are not immediately visible on the replica. The latency is caused by an asynchronous transaction log redo operation.</a:t>
            </a:r>
            <a:endParaRPr lang="en-US" sz="900"/>
          </a:p>
          <a:p>
            <a:endParaRPr lang="en-US" sz="900"/>
          </a:p>
          <a:p>
            <a:endParaRPr lang="en-US" sz="900"/>
          </a:p>
          <a:p>
            <a:endParaRPr lang="en-US" sz="900" b="0"/>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8/17/2020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929763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a:t>
            </a:r>
            <a:r>
              <a:rPr lang="en-US">
                <a:hlinkClick r:id="rId3"/>
              </a:rPr>
              <a:t>https://docs.microsoft.com/en-us/azure/sql-database/sql-database-service-tier-hyperscale#distributed-functions-architecture</a:t>
            </a:r>
            <a:endParaRPr lang="en-US"/>
          </a:p>
          <a:p>
            <a:endParaRPr lang="en-US"/>
          </a:p>
          <a:p>
            <a:r>
              <a:rPr lang="en-US"/>
              <a:t>Log Service feeds replicas. Transactions can commit when the log service hardens changes to the Landing Zone. The consumption of changes by a Secondary Compute replica is not required for commit</a:t>
            </a:r>
          </a:p>
          <a:p>
            <a:endParaRPr lang="en-US"/>
          </a:p>
          <a:p>
            <a:r>
              <a:rPr lang="en-US"/>
              <a:t>This technology does not use Always On Availability Groups but does you log records to feed changes to secondary replicas</a:t>
            </a:r>
          </a:p>
          <a:p>
            <a:endParaRPr lang="en-US"/>
          </a:p>
          <a:p>
            <a:r>
              <a:rPr lang="en-US"/>
              <a:t>Recovery time depends on existence of replicas</a:t>
            </a:r>
          </a:p>
          <a:p>
            <a:endParaRPr lang="en-US"/>
          </a:p>
          <a:p>
            <a:r>
              <a:rPr lang="en-US"/>
              <a:t>You are not required to have replicas for Hyperscale. If a replica does not exist, HA is still possible but it behaves more like General Purpose since a new primary replica must be deployed.</a:t>
            </a:r>
          </a:p>
          <a:p>
            <a:endParaRPr lang="en-US"/>
          </a:p>
          <a:p>
            <a:r>
              <a:rPr lang="en-US"/>
              <a:t>Backup/Restore snapshots</a:t>
            </a:r>
          </a:p>
          <a:p>
            <a:endParaRPr lang="en-US"/>
          </a:p>
          <a:p>
            <a:r>
              <a:rPr lang="en-US"/>
              <a:t>Hyperscale data files are on Azure Storage and since we have levels of “caching” we can use snapshots to quickly backup and restore a database even if the size is large.</a:t>
            </a:r>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0E0D489-B745-4F8E-8D7C-59389421DA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11362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900">
                <a:gradFill>
                  <a:gsLst>
                    <a:gs pos="2917">
                      <a:schemeClr val="tx1"/>
                    </a:gs>
                    <a:gs pos="30000">
                      <a:schemeClr val="tx1"/>
                    </a:gs>
                  </a:gsLst>
                  <a:lin ang="5400000" scaled="0"/>
                </a:gradFill>
              </a:rPr>
              <a:t>Free but also ONLY (today) for BC and Premium. Not available in Managed Instance today. Private Preview today for GP.</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0" indent="0" algn="l">
              <a:buFont typeface="Arial" panose="020B0604020202020204" pitchFamily="34" charset="0"/>
              <a:buNone/>
            </a:pPr>
            <a:r>
              <a:rPr lang="en-US" sz="900">
                <a:gradFill>
                  <a:gsLst>
                    <a:gs pos="2917">
                      <a:schemeClr val="tx1"/>
                    </a:gs>
                    <a:gs pos="30000">
                      <a:schemeClr val="tx1"/>
                    </a:gs>
                  </a:gsLst>
                  <a:lin ang="5400000" scaled="0"/>
                </a:gradFill>
              </a:rPr>
              <a:t>Azure Traffic Manager automatically handles routing to correct Gateway. No application logic required.</a:t>
            </a:r>
          </a:p>
          <a:p>
            <a:pPr marL="0" indent="0" algn="l">
              <a:buFont typeface="Arial" panose="020B0604020202020204" pitchFamily="34" charset="0"/>
              <a:buNone/>
            </a:pPr>
            <a:endParaRPr lang="en-US" sz="90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Some regions are made up of multiple data centers (think campuses)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Availability Zone is or more physical data centers separated from others but close enough for connectivity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Protect your data from “region” issues by using Zones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Only available today for Premium and Business Critical</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Not supported for Managed Instance today</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Could slow down latency sensitive OLTP applications</a:t>
            </a:r>
          </a:p>
          <a:p>
            <a:pPr marL="342900" indent="-342900" algn="l">
              <a:buFont typeface="Arial" panose="020B0604020202020204" pitchFamily="34" charset="0"/>
              <a:buChar char="•"/>
            </a:pPr>
            <a:r>
              <a:rPr lang="en-US" sz="900">
                <a:gradFill>
                  <a:gsLst>
                    <a:gs pos="2917">
                      <a:schemeClr val="tx1"/>
                    </a:gs>
                    <a:gs pos="30000">
                      <a:schemeClr val="tx1"/>
                    </a:gs>
                  </a:gsLst>
                  <a:lin ang="5400000" scaled="0"/>
                </a:gradFill>
              </a:rPr>
              <a:t>Available in almost all regions</a:t>
            </a:r>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8/17/2020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856540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mn-lt"/>
              </a:rPr>
              <a:t>Only business continuity SLA in the industry, </a:t>
            </a:r>
            <a:r>
              <a:rPr lang="en-US" sz="900" i="1">
                <a:solidFill>
                  <a:prstClr val="black"/>
                </a:solidFill>
                <a:latin typeface="+mn-lt"/>
              </a:rPr>
              <a:t>RTO &amp; RPO, 100% service credit</a:t>
            </a:r>
          </a:p>
          <a:p>
            <a:r>
              <a:rPr lang="en-US" sz="900" b="0" i="0" kern="1200">
                <a:solidFill>
                  <a:schemeClr val="tx1"/>
                </a:solidFill>
                <a:effectLst/>
                <a:latin typeface="Calibri Light" pitchFamily="34" charset="0"/>
                <a:ea typeface="+mn-ea"/>
                <a:cs typeface="+mn-cs"/>
              </a:rPr>
              <a:t>RPO stands for recovery </a:t>
            </a:r>
            <a:r>
              <a:rPr lang="en-US" sz="900" b="1" i="0" kern="1200">
                <a:solidFill>
                  <a:schemeClr val="tx1"/>
                </a:solidFill>
                <a:effectLst/>
                <a:latin typeface="Calibri Light" pitchFamily="34" charset="0"/>
                <a:ea typeface="+mn-ea"/>
                <a:cs typeface="+mn-cs"/>
              </a:rPr>
              <a:t>POINT</a:t>
            </a:r>
            <a:r>
              <a:rPr lang="en-US" sz="900" b="0" i="0" kern="1200">
                <a:solidFill>
                  <a:schemeClr val="tx1"/>
                </a:solidFill>
                <a:effectLst/>
                <a:latin typeface="Calibri Light" pitchFamily="34" charset="0"/>
                <a:ea typeface="+mn-ea"/>
                <a:cs typeface="+mn-cs"/>
              </a:rPr>
              <a:t> objective, i.e., how much data is one potentially prepared and willing to lose, worst case</a:t>
            </a:r>
          </a:p>
          <a:p>
            <a:r>
              <a:rPr lang="en-US" sz="900" b="0" i="0" kern="1200">
                <a:solidFill>
                  <a:schemeClr val="tx1"/>
                </a:solidFill>
                <a:effectLst/>
                <a:latin typeface="Calibri Light" pitchFamily="34" charset="0"/>
                <a:ea typeface="+mn-ea"/>
                <a:cs typeface="+mn-cs"/>
              </a:rPr>
              <a:t>RTO stands for recovery </a:t>
            </a:r>
            <a:r>
              <a:rPr lang="en-US" sz="900" b="1" i="0" kern="1200">
                <a:solidFill>
                  <a:schemeClr val="tx1"/>
                </a:solidFill>
                <a:effectLst/>
                <a:latin typeface="Calibri Light" pitchFamily="34" charset="0"/>
                <a:ea typeface="+mn-ea"/>
                <a:cs typeface="+mn-cs"/>
              </a:rPr>
              <a:t>TIME</a:t>
            </a:r>
            <a:r>
              <a:rPr lang="en-US" sz="900" b="0" i="0" kern="1200">
                <a:solidFill>
                  <a:schemeClr val="tx1"/>
                </a:solidFill>
                <a:effectLst/>
                <a:latin typeface="Calibri Light" pitchFamily="34" charset="0"/>
                <a:ea typeface="+mn-ea"/>
                <a:cs typeface="+mn-cs"/>
              </a:rPr>
              <a:t> objective, i.e., if/when the ‘bad thing’ happens, how much time does it take to be back up and running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solidFill>
                <a:prstClr val="black"/>
              </a:solidFill>
              <a:latin typeface="+mn-lt"/>
            </a:endParaRPr>
          </a:p>
          <a:p>
            <a:endParaRPr lang="en-US" sz="900" b="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8/17/2020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07825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63647693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a:effectLst/>
                <a:latin typeface="Segoe UI" panose="020B0502040204020203" pitchFamily="34" charset="0"/>
                <a:cs typeface="Segoe UI" panose="020B0502040204020203" pitchFamily="34" charset="0"/>
              </a:rPr>
              <a:t>Objective: </a:t>
            </a:r>
            <a:r>
              <a:rPr lang="en-US" sz="1000">
                <a:latin typeface="Segoe UI" panose="020B0502040204020203" pitchFamily="34" charset="0"/>
                <a:cs typeface="Segoe UI" panose="020B0502040204020203" pitchFamily="34" charset="0"/>
              </a:rPr>
              <a:t>Active Geo-Replication is available for Basic, Standard, Premium and Premium RS databases. It’s designed for write-intensive applications with the most aggressive recovery requirements. Using Active Geo-Replication, you can create up to four readable secondaries on servers in different regions. You can initiate failover to any of the secondaries. In addition, Active Geo-Replication can be used to support the application upgrade or relocation scenarios, as well as load balancing for read-only workloads. Refer to </a:t>
            </a:r>
            <a:r>
              <a:rPr lang="en-US" sz="1000">
                <a:latin typeface="Segoe UI" panose="020B0502040204020203" pitchFamily="34" charset="0"/>
                <a:cs typeface="Segoe UI" panose="020B0502040204020203" pitchFamily="34" charset="0"/>
                <a:hlinkClick r:id="rId3"/>
              </a:rPr>
              <a:t>Design for business continuity</a:t>
            </a:r>
            <a:r>
              <a:rPr lang="en-US" sz="1000">
                <a:latin typeface="Segoe UI" panose="020B0502040204020203" pitchFamily="34" charset="0"/>
                <a:cs typeface="Segoe UI" panose="020B0502040204020203" pitchFamily="34" charset="0"/>
              </a:rPr>
              <a:t> for details on how to configure Geo-Replication and to </a:t>
            </a:r>
            <a:r>
              <a:rPr lang="en-US" sz="1000">
                <a:latin typeface="Segoe UI" panose="020B0502040204020203" pitchFamily="34" charset="0"/>
                <a:cs typeface="Segoe UI" panose="020B0502040204020203" pitchFamily="34" charset="0"/>
                <a:hlinkClick r:id="rId4"/>
              </a:rPr>
              <a:t>Recover from an outage</a:t>
            </a:r>
            <a:r>
              <a:rPr lang="en-US" sz="1000">
                <a:latin typeface="Segoe UI" panose="020B0502040204020203" pitchFamily="34" charset="0"/>
                <a:cs typeface="Segoe UI" panose="020B0502040204020203" pitchFamily="34" charset="0"/>
              </a:rPr>
              <a:t> for details of how to failover to the secondary database. Refer to </a:t>
            </a:r>
            <a:r>
              <a:rPr lang="en-US" sz="1000">
                <a:latin typeface="Segoe UI" panose="020B0502040204020203" pitchFamily="34" charset="0"/>
                <a:cs typeface="Segoe UI" panose="020B0502040204020203" pitchFamily="34" charset="0"/>
                <a:hlinkClick r:id="rId5"/>
              </a:rPr>
              <a:t>Application upgrade without downtime</a:t>
            </a:r>
            <a:r>
              <a:rPr lang="en-US" sz="1000">
                <a:latin typeface="Segoe UI" panose="020B0502040204020203" pitchFamily="34" charset="0"/>
                <a:cs typeface="Segoe UI" panose="020B0502040204020203" pitchFamily="34" charset="0"/>
              </a:rPr>
              <a:t> for details on how to implement the application upgrade without downtime.</a:t>
            </a:r>
            <a:endParaRPr lang="en-US" sz="1000" b="1">
              <a:effectLst/>
              <a:latin typeface="Segoe UI" panose="020B0502040204020203" pitchFamily="34" charset="0"/>
              <a:cs typeface="Segoe UI" panose="020B0502040204020203" pitchFamily="34" charset="0"/>
            </a:endParaRPr>
          </a:p>
          <a:p>
            <a:endParaRPr lang="en-US" sz="1000">
              <a:effectLst/>
              <a:latin typeface="Segoe UI" panose="020B0502040204020203" pitchFamily="34" charset="0"/>
              <a:cs typeface="Segoe UI" panose="020B0502040204020203" pitchFamily="34" charset="0"/>
            </a:endParaRPr>
          </a:p>
          <a:p>
            <a:r>
              <a:rPr lang="en-US" sz="1000" b="1">
                <a:effectLst/>
                <a:latin typeface="Segoe UI" panose="020B0502040204020203" pitchFamily="34" charset="0"/>
                <a:cs typeface="Segoe UI" panose="020B0502040204020203" pitchFamily="34" charset="0"/>
              </a:rPr>
              <a:t>Talking Points:</a:t>
            </a:r>
            <a:endParaRPr lang="en-US" sz="100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The Active Geo-Replication feature implements a mechanism to provide database redundancy within the same Microsoft Azure region or in different regions (geo-redundancy). Active Geo-Replication asynchronously replicates committed transactions from a database to up to four copies of the database on different servers. The original database becomes the primary database of the continuous copy. Each continuous copy is referred to as an online secondary database. The primary database asynchronously replicates committed transactions to each of the online secondary databases. While at any given point, the online secondary data might be slightly behind the primary database, the online secondary data is guaranteed to always be </a:t>
            </a:r>
            <a:r>
              <a:rPr lang="en-US" sz="1000" err="1">
                <a:effectLst/>
                <a:latin typeface="Segoe UI" panose="020B0502040204020203" pitchFamily="34" charset="0"/>
                <a:cs typeface="Segoe UI" panose="020B0502040204020203" pitchFamily="34" charset="0"/>
              </a:rPr>
              <a:t>transactionally</a:t>
            </a:r>
            <a:r>
              <a:rPr lang="en-US" sz="1000">
                <a:effectLst/>
                <a:latin typeface="Segoe UI" panose="020B0502040204020203" pitchFamily="34" charset="0"/>
                <a:cs typeface="Segoe UI" panose="020B0502040204020203" pitchFamily="34" charset="0"/>
              </a:rPr>
              <a:t> consistent with changes committed to the primary database. Active Geo-Replication supports up to four online secondaries, or up to three online secondaries and one offline secondary.</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One of the primary benefits of Active Geo-Replication is that it provides a database-level disaster recovery solution. Using Active Geo-Replication, you can configure a user database in the Premium service tier to replicate transactions to databases on different Microsoft Azure SQL Database servers within the same or different regions. Cross-region redundancy enables applications to recover from a permanent loss of a datacenter caused by natural disasters, catastrophic human errors, or malicious acts. </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Another key benefit is that the online secondary databases are readable. Therefore, an online secondary can act as a load balancer for read workloads such as reporting. While you can create an online secondary in a different region for disaster recovery, you could also have an online secondary in the same region on a different server. Both online secondary databases can be used to balance read only workloads serving clients distributed across several regions. </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Other scenarios where Active Geo-Replication can be used include:</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Database migration: You can use Active Geo-Replication to migrate a database from one server to another online with minimum downtime.</a:t>
            </a:r>
          </a:p>
          <a:p>
            <a:pPr marL="628650" lvl="1"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Application upgrades: You can use the online secondary as a fail back option.</a:t>
            </a:r>
          </a:p>
          <a:p>
            <a:pPr marL="171450" indent="-171450">
              <a:buFont typeface="Arial" panose="020B0604020202020204" pitchFamily="34" charset="0"/>
              <a:buChar char="•"/>
            </a:pPr>
            <a:r>
              <a:rPr lang="en-US" sz="1000">
                <a:effectLst/>
                <a:latin typeface="Segoe UI" panose="020B0502040204020203" pitchFamily="34" charset="0"/>
                <a:cs typeface="Segoe UI" panose="020B0502040204020203" pitchFamily="34" charset="0"/>
              </a:rPr>
              <a:t>To achieve real business continuity, adding redundancy between datacenters to relational storage is only part of the solution. Recovering an application (service) end-to-end after a disastrous failure requires recovery of all components that constitute the service and any dependent services. Examples of these components include the client software (for example, a browser with a custom JavaScript), web front ends, storage, and DNS. It is critical that all components are resilient to the same failures and become available within the recovery time objective (RTO) of your application. Therefore, you need to identify all dependent services and understand the guarantees and capabilities they provide. Then, you must take adequate steps to ensure that your service functions during the failover of the services on which it depends. For more information about designing solutions for disaster recovery, see </a:t>
            </a:r>
            <a:r>
              <a:rPr lang="en-US" sz="1000">
                <a:effectLst/>
                <a:latin typeface="Segoe UI" panose="020B0502040204020203" pitchFamily="34" charset="0"/>
                <a:cs typeface="Segoe UI" panose="020B0502040204020203" pitchFamily="34" charset="0"/>
                <a:hlinkClick r:id="rId6"/>
              </a:rPr>
              <a:t>Designing Cloud Solutions for Disaster Recovery Using Active Geo-Replication</a:t>
            </a:r>
            <a:r>
              <a:rPr lang="en-US" sz="1000">
                <a:effectLst/>
                <a:latin typeface="Segoe UI" panose="020B0502040204020203" pitchFamily="34" charset="0"/>
                <a:cs typeface="Segoe UI" panose="020B0502040204020203" pitchFamily="34" charset="0"/>
              </a:rPr>
              <a:t>.</a:t>
            </a:r>
          </a:p>
          <a:p>
            <a:pPr marL="171450" indent="-171450">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3739602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OFFLINE and EMERGENCY</a:t>
            </a:r>
          </a:p>
          <a:p>
            <a:endParaRPr lang="en-US"/>
          </a:p>
          <a:p>
            <a:r>
              <a:rPr lang="en-US"/>
              <a:t>These are not allowed but it shouldn’t matter anyway. OFFLINE doesn’t make sense since you can’t attach dbs. EMERGENCY is not allowed and you can’t do emergency mode repair</a:t>
            </a:r>
          </a:p>
          <a:p>
            <a:endParaRPr lang="en-US"/>
          </a:p>
          <a:p>
            <a:r>
              <a:rPr lang="en-US"/>
              <a:t>RESTRICTED_USER allowed for Azure SQL Databases but not MI. SINGLE_USER is also not allowed for DB and MI. I’m asking why MI doesn’t allow these.</a:t>
            </a:r>
          </a:p>
          <a:p>
            <a:endParaRPr lang="en-US"/>
          </a:p>
          <a:p>
            <a:r>
              <a:rPr lang="en-US"/>
              <a:t>ADR</a:t>
            </a:r>
          </a:p>
          <a:p>
            <a:endParaRPr lang="en-US"/>
          </a:p>
          <a:p>
            <a:r>
              <a:rPr lang="en-US"/>
              <a:t>Users cannot disable ADR or we could not meet SLAs.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8/17/2020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814642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8/17/2020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89854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a:t>Decide if you need long-term backups</a:t>
            </a:r>
          </a:p>
          <a:p>
            <a:pPr marL="457200" indent="-457200">
              <a:buFont typeface="Arial" panose="020B0604020202020204" pitchFamily="34" charset="0"/>
              <a:buChar char="•"/>
            </a:pPr>
            <a:r>
              <a:rPr lang="en-US"/>
              <a:t>Decide on your RTO and RPO needs</a:t>
            </a:r>
          </a:p>
          <a:p>
            <a:pPr marL="457200" indent="-457200">
              <a:buFont typeface="Arial" panose="020B0604020202020204" pitchFamily="34" charset="0"/>
              <a:buChar char="•"/>
            </a:pPr>
            <a:r>
              <a:rPr lang="en-US"/>
              <a:t>Review the Azure SQL SLA</a:t>
            </a:r>
          </a:p>
          <a:p>
            <a:pPr marL="457200" indent="-457200">
              <a:buFont typeface="Arial" panose="020B0604020202020204" pitchFamily="34" charset="0"/>
              <a:buChar char="•"/>
            </a:pPr>
            <a:r>
              <a:rPr lang="en-US"/>
              <a:t>Do you need read replicas?</a:t>
            </a:r>
          </a:p>
          <a:p>
            <a:pPr marL="457200" indent="-457200">
              <a:buFont typeface="Arial" panose="020B0604020202020204" pitchFamily="34" charset="0"/>
              <a:buChar char="•"/>
            </a:pPr>
            <a:r>
              <a:rPr lang="en-US"/>
              <a:t>Do you need Availability Zones?</a:t>
            </a:r>
          </a:p>
          <a:p>
            <a:pPr marL="457200" indent="-457200">
              <a:buFont typeface="Arial" panose="020B0604020202020204" pitchFamily="34" charset="0"/>
              <a:buChar char="•"/>
            </a:pPr>
            <a:r>
              <a:rPr lang="en-US"/>
              <a:t>Do you need geo HADR or Failover Groups?– TODO: Need to add in some detailed notes here</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8/17/2020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56938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Light"/>
                <a:cs typeface="Segoe UI Light"/>
              </a:rPr>
              <a:t>Examples are:</a:t>
            </a:r>
          </a:p>
          <a:p>
            <a:endParaRPr lang="en-US" sz="850">
              <a:latin typeface="Segoe UI Light"/>
              <a:cs typeface="Segoe UI Light"/>
            </a:endParaRPr>
          </a:p>
          <a:p>
            <a:r>
              <a:rPr lang="en-US" sz="850">
                <a:latin typeface="Segoe UI Light"/>
                <a:cs typeface="Segoe UI Light"/>
              </a:rPr>
              <a:t>Service Dashboard for regions and data centers</a:t>
            </a:r>
          </a:p>
          <a:p>
            <a:r>
              <a:rPr lang="en-US" sz="850">
                <a:latin typeface="Segoe UI Light"/>
                <a:cs typeface="Segoe UI Light"/>
              </a:rPr>
              <a:t>Resource Health for outages specific to your resource. REST APIs can also be used for this.</a:t>
            </a:r>
          </a:p>
          <a:p>
            <a:r>
              <a:rPr lang="en-US" sz="850">
                <a:latin typeface="Segoe UI Light"/>
                <a:cs typeface="Segoe UI Light"/>
              </a:rPr>
              <a:t>Activity log shows major operations (Ex. restore results in creating a new database)</a:t>
            </a:r>
          </a:p>
          <a:p>
            <a:r>
              <a:rPr lang="en-US" sz="850">
                <a:latin typeface="Segoe UI Light"/>
                <a:cs typeface="Segoe UI Light"/>
              </a:rPr>
              <a:t>DMVs include unique ones for replica and geo-replication status</a:t>
            </a:r>
          </a:p>
          <a:p>
            <a:r>
              <a:rPr lang="en-US" sz="850">
                <a:latin typeface="Segoe UI Light"/>
                <a:cs typeface="Segoe UI Light"/>
              </a:rPr>
              <a:t>CLI, </a:t>
            </a:r>
            <a:r>
              <a:rPr lang="en-US" sz="850" err="1">
                <a:latin typeface="Segoe UI Light"/>
                <a:cs typeface="Segoe UI Light"/>
              </a:rPr>
              <a:t>Powershell</a:t>
            </a:r>
            <a:r>
              <a:rPr lang="en-US" sz="850">
                <a:latin typeface="Segoe UI Light"/>
                <a:cs typeface="Segoe UI Light"/>
              </a:rPr>
              <a:t>, and portal powered by REST API (remember you can use </a:t>
            </a:r>
            <a:r>
              <a:rPr lang="en-US" sz="850" err="1">
                <a:latin typeface="Segoe UI Light"/>
                <a:cs typeface="Segoe UI Light"/>
              </a:rPr>
              <a:t>az</a:t>
            </a:r>
            <a:r>
              <a:rPr lang="en-US" sz="850">
                <a:latin typeface="Segoe UI Light"/>
                <a:cs typeface="Segoe UI Light"/>
              </a:rPr>
              <a:t> rest)</a:t>
            </a:r>
          </a:p>
          <a:p>
            <a:endParaRPr lang="en-US" sz="850">
              <a:latin typeface="Segoe UI Light"/>
              <a:cs typeface="Segoe UI Light"/>
            </a:endParaRPr>
          </a:p>
          <a:p>
            <a:r>
              <a:rPr lang="en-US" sz="850">
                <a:latin typeface="Segoe UI Light"/>
                <a:cs typeface="Segoe UI Light"/>
              </a:rPr>
              <a:t>Server Availability</a:t>
            </a:r>
          </a:p>
          <a:p>
            <a:endParaRPr lang="en-US"/>
          </a:p>
          <a:p>
            <a:r>
              <a:rPr lang="en-US" sz="850">
                <a:latin typeface="Segoe UI Light"/>
                <a:cs typeface="Segoe UI Light"/>
              </a:rPr>
              <a:t>This shows the current status of an MI instance</a:t>
            </a:r>
          </a:p>
          <a:p>
            <a:endParaRPr lang="en-US"/>
          </a:p>
          <a:p>
            <a:r>
              <a:rPr lang="en-US" sz="850" err="1">
                <a:latin typeface="Segoe UI Light"/>
                <a:cs typeface="Segoe UI Light"/>
              </a:rPr>
              <a:t>az</a:t>
            </a:r>
            <a:r>
              <a:rPr lang="en-US" sz="850">
                <a:latin typeface="Segoe UI Light"/>
                <a:cs typeface="Segoe UI Light"/>
              </a:rPr>
              <a:t> </a:t>
            </a:r>
            <a:r>
              <a:rPr lang="en-US" sz="850" err="1">
                <a:latin typeface="Segoe UI Light"/>
                <a:cs typeface="Segoe UI Light"/>
              </a:rPr>
              <a:t>sql</a:t>
            </a:r>
            <a:r>
              <a:rPr lang="en-US" sz="850">
                <a:latin typeface="Segoe UI Light"/>
                <a:cs typeface="Segoe UI Light"/>
              </a:rPr>
              <a:t> mi list</a:t>
            </a:r>
          </a:p>
          <a:p>
            <a:endParaRPr lang="en-US"/>
          </a:p>
          <a:p>
            <a:r>
              <a:rPr lang="en-US" sz="850">
                <a:latin typeface="Segoe UI Light"/>
                <a:cs typeface="Segoe UI Light"/>
              </a:rPr>
              <a:t>Database Availability</a:t>
            </a:r>
          </a:p>
          <a:p>
            <a:endParaRPr lang="en-US"/>
          </a:p>
          <a:p>
            <a:r>
              <a:rPr lang="en-US" sz="850" kern="1200">
                <a:solidFill>
                  <a:schemeClr val="tx1"/>
                </a:solidFill>
                <a:latin typeface="Segoe UI Light"/>
                <a:cs typeface="Segoe UI Light"/>
              </a:rPr>
              <a:t>SELECT * FROM </a:t>
            </a:r>
            <a:r>
              <a:rPr lang="en-US" sz="850" kern="1200" err="1">
                <a:solidFill>
                  <a:schemeClr val="tx1"/>
                </a:solidFill>
                <a:latin typeface="Segoe UI Light"/>
                <a:cs typeface="Segoe UI Light"/>
              </a:rPr>
              <a:t>sys.dm_operation_status</a:t>
            </a:r>
            <a:r>
              <a:rPr lang="en-US" sz="850" kern="1200">
                <a:solidFill>
                  <a:schemeClr val="tx1"/>
                </a:solidFill>
                <a:latin typeface="Segoe UI Light"/>
                <a:cs typeface="Segoe UI Light"/>
              </a:rPr>
              <a:t> does show DDL changes for databases for Azure SQL DB.</a:t>
            </a:r>
            <a:endParaRPr lang="en-US" sz="850">
              <a:latin typeface="Segoe UI Light"/>
              <a:cs typeface="Segoe UI Light"/>
            </a:endParaRPr>
          </a:p>
          <a:p>
            <a:endParaRPr lang="en-US"/>
          </a:p>
          <a:p>
            <a:r>
              <a:rPr lang="en-US" sz="850">
                <a:latin typeface="Segoe UI Light"/>
                <a:cs typeface="Segoe UI Light"/>
              </a:rPr>
              <a:t>Replica Status</a:t>
            </a:r>
          </a:p>
          <a:p>
            <a:endParaRPr lang="en-US"/>
          </a:p>
          <a:p>
            <a:r>
              <a:rPr lang="en-US" sz="850">
                <a:latin typeface="Segoe UI Light"/>
                <a:cs typeface="Segoe UI Light"/>
              </a:rPr>
              <a:t>The DMV </a:t>
            </a:r>
            <a:r>
              <a:rPr lang="en-US" sz="850" kern="1200" err="1">
                <a:solidFill>
                  <a:schemeClr val="tx1"/>
                </a:solidFill>
                <a:latin typeface="Segoe UI Light"/>
                <a:cs typeface="Segoe UI Light"/>
              </a:rPr>
              <a:t>dm_database_replica_states</a:t>
            </a:r>
            <a:r>
              <a:rPr lang="en-US" sz="850" kern="1200">
                <a:solidFill>
                  <a:schemeClr val="tx1"/>
                </a:solidFill>
                <a:latin typeface="Segoe UI Light"/>
                <a:cs typeface="Segoe UI Light"/>
              </a:rPr>
              <a:t> shows the sync state for an Azure SQL Database </a:t>
            </a:r>
            <a:r>
              <a:rPr lang="en-US" sz="850">
                <a:latin typeface="Segoe UI Light"/>
                <a:cs typeface="Segoe UI Light"/>
              </a:rPr>
              <a:t>BC deployment.</a:t>
            </a:r>
            <a:endParaRPr lang="en-US" sz="850" kern="1200">
              <a:solidFill>
                <a:schemeClr val="tx1"/>
              </a:solidFill>
              <a:latin typeface="Segoe UI Light"/>
              <a:cs typeface="Segoe UI Light"/>
            </a:endParaRPr>
          </a:p>
          <a:p>
            <a:endParaRPr lang="en-US" sz="850" kern="1200">
              <a:solidFill>
                <a:schemeClr val="tx1"/>
              </a:solidFill>
              <a:latin typeface="Segoe UI Light"/>
              <a:cs typeface="Segoe UI Light"/>
            </a:endParaRPr>
          </a:p>
          <a:p>
            <a:r>
              <a:rPr lang="en-US" sz="850" kern="1200">
                <a:solidFill>
                  <a:schemeClr val="tx1"/>
                </a:solidFill>
                <a:latin typeface="Segoe UI Light"/>
                <a:cs typeface="Segoe UI Light"/>
              </a:rPr>
              <a:t>Geo-replication has a set of their own DMVs: </a:t>
            </a:r>
            <a:r>
              <a:rPr lang="en-US" sz="800">
                <a:hlinkClick r:id="rId3"/>
              </a:rPr>
              <a:t>https://docs.microsoft.com/en-us/sql/relational-databases/system-dynamic-management-views/geo-replication-dynamic-management-views-and-functions-azure-sql-database?view=sql-server-ver15</a:t>
            </a:r>
            <a:endParaRPr lang="en-US" sz="850" kern="1200">
              <a:solidFill>
                <a:schemeClr val="tx1"/>
              </a:solidFill>
              <a:latin typeface="Segoe UI Light"/>
              <a:cs typeface="Segoe UI Light"/>
            </a:endParaRPr>
          </a:p>
          <a:p>
            <a:endParaRPr lang="en-US" sz="882" kern="1200">
              <a:solidFill>
                <a:schemeClr val="tx1"/>
              </a:solidFill>
              <a:latin typeface="Segoe UI Light" pitchFamily="34" charset="0"/>
              <a:ea typeface="+mn-ea"/>
              <a:cs typeface="+mn-cs"/>
            </a:endParaRPr>
          </a:p>
          <a:p>
            <a:endParaRPr lang="en-US" sz="882" kern="1200">
              <a:solidFill>
                <a:schemeClr val="tx1"/>
              </a:solidFill>
              <a:latin typeface="Segoe UI Light" pitchFamily="34" charset="0"/>
              <a:ea typeface="+mn-ea"/>
              <a:cs typeface="+mn-cs"/>
            </a:endParaRPr>
          </a:p>
          <a:p>
            <a:endParaRPr lang="en-US" sz="882" kern="1200">
              <a:solidFill>
                <a:schemeClr val="tx1"/>
              </a:solidFill>
              <a:latin typeface="Segoe UI Light" pitchFamily="34" charset="0"/>
              <a:ea typeface="+mn-ea"/>
              <a:cs typeface="+mn-cs"/>
            </a:endParaRP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8/17/2020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6664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8/17/2020 11:11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5926951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8/17/2020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8/17/2020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03078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8/17/2020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i="1"/>
              <a:t>Scenario guidance</a:t>
            </a:r>
            <a:r>
              <a:rPr lang="en-US" sz="900"/>
              <a:t>:</a:t>
            </a:r>
          </a:p>
          <a:p>
            <a:r>
              <a:rPr lang="en-US" sz="900"/>
              <a:t>Start with the Azure SQL deployment option that is most compatible with their current solution and available today.</a:t>
            </a:r>
          </a:p>
          <a:p>
            <a:r>
              <a:rPr lang="en-US" sz="900"/>
              <a:t>How will they scale over multiple regions with multiple queries happening at the same time, while isolating read workloads from write workloads?</a:t>
            </a:r>
          </a:p>
          <a:p>
            <a:r>
              <a:rPr lang="en-US" sz="900"/>
              <a:t>How can they access data across the various deployments?</a:t>
            </a:r>
          </a:p>
          <a:p>
            <a:r>
              <a:rPr lang="en-US" sz="900"/>
              <a:t>Which authentication methods would you recommend for the interaction paths described in the scenario?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8/17/2020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47820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i="1"/>
              <a:t>Scenario guidance</a:t>
            </a:r>
            <a:r>
              <a:rPr lang="en-US" sz="900"/>
              <a:t>:</a:t>
            </a:r>
          </a:p>
          <a:p>
            <a:r>
              <a:rPr lang="en-US" sz="900"/>
              <a:t>Start with the Azure SQL deployment option that is most compatible with their current solution and available today.</a:t>
            </a:r>
          </a:p>
          <a:p>
            <a:r>
              <a:rPr lang="en-US" sz="900"/>
              <a:t>How will they scale over multiple regions with multiple queries happening at the same time, while isolating read workloads from write workloads?</a:t>
            </a:r>
          </a:p>
          <a:p>
            <a:r>
              <a:rPr lang="en-US" sz="900"/>
              <a:t>How can they access data across the various deployments?</a:t>
            </a:r>
          </a:p>
          <a:p>
            <a:r>
              <a:rPr lang="en-US" sz="900"/>
              <a:t>Which authentication methods would you recommend for the interaction paths described in the scenario?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8/17/2020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456395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1" kern="1200">
                <a:solidFill>
                  <a:schemeClr val="tx1"/>
                </a:solidFill>
                <a:effectLst/>
                <a:latin typeface="Segoe UI Light" pitchFamily="34" charset="0"/>
                <a:ea typeface="+mn-ea"/>
                <a:cs typeface="+mn-cs"/>
              </a:rPr>
              <a:t>Scenario guidance</a:t>
            </a:r>
            <a:r>
              <a:rPr lang="en-US" sz="882" b="0" i="0" kern="1200">
                <a:solidFill>
                  <a:schemeClr val="tx1"/>
                </a:solidFill>
                <a:effectLst/>
                <a:latin typeface="Segoe UI Light" pitchFamily="34" charset="0"/>
                <a:ea typeface="+mn-ea"/>
                <a:cs typeface="+mn-cs"/>
              </a:rPr>
              <a:t>:</a:t>
            </a:r>
          </a:p>
          <a:p>
            <a:r>
              <a:rPr lang="en-US" sz="882" b="0" i="0" kern="1200">
                <a:solidFill>
                  <a:schemeClr val="tx1"/>
                </a:solidFill>
                <a:effectLst/>
                <a:latin typeface="Segoe UI Light" pitchFamily="34" charset="0"/>
                <a:ea typeface="+mn-ea"/>
                <a:cs typeface="+mn-cs"/>
              </a:rPr>
              <a:t>Start by selecting the Azure SQL deployment option, service tier and configuration that creates the highest availability.</a:t>
            </a:r>
          </a:p>
          <a:p>
            <a:r>
              <a:rPr lang="en-US" sz="882" b="0" i="0" kern="1200">
                <a:solidFill>
                  <a:schemeClr val="tx1"/>
                </a:solidFill>
                <a:effectLst/>
                <a:latin typeface="Segoe UI Light" pitchFamily="34" charset="0"/>
                <a:ea typeface="+mn-ea"/>
                <a:cs typeface="+mn-cs"/>
              </a:rPr>
              <a:t>Consider geo-redundancy.</a:t>
            </a:r>
          </a:p>
          <a:p>
            <a:r>
              <a:rPr lang="en-US" sz="882" b="0" i="0" kern="1200">
                <a:solidFill>
                  <a:schemeClr val="tx1"/>
                </a:solidFill>
                <a:effectLst/>
                <a:latin typeface="Segoe UI Light" pitchFamily="34" charset="0"/>
                <a:ea typeface="+mn-ea"/>
                <a:cs typeface="+mn-cs"/>
              </a:rPr>
              <a:t>What role does co-location play in your solution?</a:t>
            </a:r>
          </a:p>
          <a:p>
            <a:r>
              <a:rPr lang="en-US" sz="882" b="0" i="0" kern="1200">
                <a:solidFill>
                  <a:schemeClr val="tx1"/>
                </a:solidFill>
                <a:effectLst/>
                <a:latin typeface="Segoe UI Light" pitchFamily="34" charset="0"/>
                <a:ea typeface="+mn-ea"/>
                <a:cs typeface="+mn-cs"/>
              </a:rPr>
              <a:t>Determine a security strategy for meeting the data sensitivity requirements.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8/17/2020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21282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1" kern="1200">
                <a:solidFill>
                  <a:schemeClr val="tx1"/>
                </a:solidFill>
                <a:effectLst/>
                <a:latin typeface="Segoe UI Light" pitchFamily="34" charset="0"/>
                <a:ea typeface="+mn-ea"/>
                <a:cs typeface="+mn-cs"/>
              </a:rPr>
              <a:t>Scenario guidance</a:t>
            </a:r>
            <a:r>
              <a:rPr lang="en-US" sz="882" b="0" i="0" kern="1200">
                <a:solidFill>
                  <a:schemeClr val="tx1"/>
                </a:solidFill>
                <a:effectLst/>
                <a:latin typeface="Segoe UI Light" pitchFamily="34" charset="0"/>
                <a:ea typeface="+mn-ea"/>
                <a:cs typeface="+mn-cs"/>
              </a:rPr>
              <a:t>:</a:t>
            </a:r>
          </a:p>
          <a:p>
            <a:r>
              <a:rPr lang="en-US" sz="882" b="0" i="0" kern="1200">
                <a:solidFill>
                  <a:schemeClr val="tx1"/>
                </a:solidFill>
                <a:effectLst/>
                <a:latin typeface="Segoe UI Light" pitchFamily="34" charset="0"/>
                <a:ea typeface="+mn-ea"/>
                <a:cs typeface="+mn-cs"/>
              </a:rPr>
              <a:t>Start by selecting the Azure SQL deployment option, service tier and configuration that creates the highest availability.</a:t>
            </a:r>
          </a:p>
          <a:p>
            <a:r>
              <a:rPr lang="en-US" sz="882" b="0" i="0" kern="1200">
                <a:solidFill>
                  <a:schemeClr val="tx1"/>
                </a:solidFill>
                <a:effectLst/>
                <a:latin typeface="Segoe UI Light" pitchFamily="34" charset="0"/>
                <a:ea typeface="+mn-ea"/>
                <a:cs typeface="+mn-cs"/>
              </a:rPr>
              <a:t>Consider geo-redundancy.</a:t>
            </a:r>
          </a:p>
          <a:p>
            <a:r>
              <a:rPr lang="en-US" sz="882" b="0" i="0" kern="1200">
                <a:solidFill>
                  <a:schemeClr val="tx1"/>
                </a:solidFill>
                <a:effectLst/>
                <a:latin typeface="Segoe UI Light" pitchFamily="34" charset="0"/>
                <a:ea typeface="+mn-ea"/>
                <a:cs typeface="+mn-cs"/>
              </a:rPr>
              <a:t>What role does co-location play in your solution?</a:t>
            </a:r>
          </a:p>
          <a:p>
            <a:r>
              <a:rPr lang="en-US" sz="882" b="0" i="0" kern="1200">
                <a:solidFill>
                  <a:schemeClr val="tx1"/>
                </a:solidFill>
                <a:effectLst/>
                <a:latin typeface="Segoe UI Light" pitchFamily="34" charset="0"/>
                <a:ea typeface="+mn-ea"/>
                <a:cs typeface="+mn-cs"/>
              </a:rPr>
              <a:t>Determine a security strategy for meeting the data sensitivity requirements.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8/17/2020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993243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8/17/2020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27370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8/17/2020 11:15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92</a:t>
            </a:fld>
            <a:endParaRPr lang="en-US"/>
          </a:p>
        </p:txBody>
      </p:sp>
    </p:spTree>
    <p:extLst>
      <p:ext uri="{BB962C8B-B14F-4D97-AF65-F5344CB8AC3E}">
        <p14:creationId xmlns:p14="http://schemas.microsoft.com/office/powerpoint/2010/main" val="1238851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rPr>
              <a:t>Bob</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dirty="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Light" panose="020F0302020204030204"/>
                <a:ea typeface="+mn-ea"/>
                <a:cs typeface="+mn-cs"/>
                <a:hlinkClick r:id="rId3">
                  <a:extLst>
                    <a:ext uri="{A12FA001-AC4F-418D-AE19-62706E023703}">
                      <ahyp:hlinkClr xmlns:ahyp="http://schemas.microsoft.com/office/drawing/2018/hyperlinkcolor" val="tx"/>
                    </a:ext>
                  </a:extLst>
                </a:hlinkClick>
              </a:rPr>
              <a:t>https://docs.microsoft.com/en-us/azure/architecture/reference-architectures/iot-with-sql</a:t>
            </a:r>
            <a:endParaRPr kumimoji="0" lang="en-US" sz="900" b="0" i="0" u="none" strike="noStrike" kern="1200" cap="none" spc="0" normalizeH="0" baseline="0" noProof="0" dirty="0">
              <a:ln>
                <a:noFill/>
              </a:ln>
              <a:solidFill>
                <a:prstClr val="white"/>
              </a:solidFill>
              <a:effectLst/>
              <a:uLnTx/>
              <a:uFillTx/>
              <a:latin typeface="Calibri Light" panose="020F0302020204030204"/>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8/17/2020 11:11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93</a:t>
            </a:fld>
            <a:endParaRPr lang="en-US"/>
          </a:p>
        </p:txBody>
      </p:sp>
    </p:spTree>
    <p:extLst>
      <p:ext uri="{BB962C8B-B14F-4D97-AF65-F5344CB8AC3E}">
        <p14:creationId xmlns:p14="http://schemas.microsoft.com/office/powerpoint/2010/main" val="15839643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Char char="•"/>
            </a:pPr>
            <a:r>
              <a:rPr lang="en-US">
                <a:hlinkClick r:id="rId3" tooltip="https://docs.microsoft.com/en-us/azure/sql-database/sql-database-business-continuity"/>
              </a:rPr>
              <a:t>Business continuity</a:t>
            </a:r>
            <a:r>
              <a:rPr lang="en-US"/>
              <a:t> enables your business to continue operating in the face of disruption, particularly to its computing infrastructure.</a:t>
            </a:r>
          </a:p>
          <a:p>
            <a:pPr lvl="0"/>
            <a:r>
              <a:rPr lang="en-US">
                <a:hlinkClick r:id="rId4" tooltip="https://docs.microsoft.com/en-us/azure/sql-database/sql-database-high-availability"/>
              </a:rPr>
              <a:t>High availability</a:t>
            </a:r>
            <a:r>
              <a:rPr lang="en-US"/>
              <a:t> of Azure SQL Database guarantees your databases are up and running 99.99% of the time, no need to worry about maintenance/downtimes.</a:t>
            </a:r>
          </a:p>
          <a:p>
            <a:pPr rtl="0" eaLnBrk="1" fontAlgn="ctr" latinLnBrk="0" hangingPunct="1"/>
            <a:r>
              <a:rPr lang="en-US" sz="1200" b="0" i="0" u="none" strike="noStrike" kern="1200">
                <a:solidFill>
                  <a:schemeClr val="tx1"/>
                </a:solidFill>
                <a:effectLst/>
                <a:latin typeface="+mn-lt"/>
                <a:ea typeface="+mn-ea"/>
                <a:cs typeface="+mn-cs"/>
              </a:rPr>
              <a:t>2 read replicas - GP</a:t>
            </a:r>
          </a:p>
          <a:p>
            <a:pPr rtl="0" eaLnBrk="1" fontAlgn="ctr" latinLnBrk="0" hangingPunct="1"/>
            <a:r>
              <a:rPr lang="it-IT" sz="1200" b="0" i="0" u="none" strike="noStrike" kern="1200">
                <a:solidFill>
                  <a:schemeClr val="tx1"/>
                </a:solidFill>
                <a:effectLst/>
                <a:latin typeface="+mn-lt"/>
                <a:ea typeface="+mn-ea"/>
                <a:cs typeface="+mn-cs"/>
              </a:rPr>
              <a:t>3 replicas, 1 read-scale replica, zone-redundant HA - BC</a:t>
            </a:r>
            <a:endParaRPr lang="en-US" sz="1200" b="0" i="0" u="none" strike="noStrike" kern="1200">
              <a:solidFill>
                <a:schemeClr val="tx1"/>
              </a:solidFill>
              <a:effectLst/>
              <a:latin typeface="+mn-lt"/>
              <a:ea typeface="+mn-ea"/>
              <a:cs typeface="+mn-cs"/>
            </a:endParaRPr>
          </a:p>
          <a:p>
            <a:pPr rtl="0" eaLnBrk="1" fontAlgn="ctr" latinLnBrk="0" hangingPunct="1"/>
            <a:r>
              <a:rPr lang="en-US" sz="1200" b="0" i="0" u="none" strike="noStrike" kern="1200">
                <a:solidFill>
                  <a:schemeClr val="tx1"/>
                </a:solidFill>
                <a:effectLst/>
                <a:latin typeface="+mn-lt"/>
                <a:ea typeface="+mn-ea"/>
                <a:cs typeface="+mn-cs"/>
              </a:rPr>
              <a:t>Primary read/write replica + up to 4 read replicas - HS</a:t>
            </a:r>
          </a:p>
          <a:p>
            <a:pPr lvl="0"/>
            <a:endParaRPr lang="en-US"/>
          </a:p>
          <a:p>
            <a:pPr lvl="0"/>
            <a:r>
              <a:rPr lang="en-US">
                <a:hlinkClick r:id="rId5" tooltip="https://docs.microsoft.com/en-us/azure/sql-database/sql-database-automated-backups"/>
              </a:rPr>
              <a:t>Automated backups</a:t>
            </a:r>
            <a:r>
              <a:rPr lang="en-US"/>
              <a:t> are created and use Azure read-access geo-redundant storage (RA-GRS) to provide geo-redundancy.</a:t>
            </a:r>
          </a:p>
          <a:p>
            <a:pPr lvl="0"/>
            <a:r>
              <a:rPr lang="en-US"/>
              <a:t>Also Point in Time restore</a:t>
            </a:r>
          </a:p>
          <a:p>
            <a:pPr lvl="0"/>
            <a:r>
              <a:rPr lang="en-US">
                <a:hlinkClick r:id="rId6" tooltip="https://docs.microsoft.com/en-us/azure/sql-database/sql-database-long-term-retention"/>
              </a:rPr>
              <a:t>Long term backup retention</a:t>
            </a:r>
            <a:r>
              <a:rPr lang="en-US"/>
              <a:t> enables you to store specific full databases for up to 10 years.</a:t>
            </a:r>
          </a:p>
          <a:p>
            <a:pPr lvl="0"/>
            <a:endParaRPr lang="en-US"/>
          </a:p>
          <a:p>
            <a:pPr lvl="0"/>
            <a:r>
              <a:rPr lang="en-US">
                <a:hlinkClick r:id="rId7" tooltip="https://docs.microsoft.com/en-us/azure/sql-database/sql-database-geo-replication-overview"/>
              </a:rPr>
              <a:t>Geo-replication</a:t>
            </a:r>
            <a:r>
              <a:rPr lang="en-US"/>
              <a:t> by creating readable replicas of your database in the same or different data center (region). You can manually failover to readable replicas</a:t>
            </a:r>
          </a:p>
          <a:p>
            <a:pPr lvl="0"/>
            <a:r>
              <a:rPr lang="en-US"/>
              <a:t>Also Auto-failover groups allows an application to recover in case of a data center outage</a:t>
            </a:r>
          </a:p>
          <a:p>
            <a:pPr lvl="0"/>
            <a:endParaRPr lang="en-US"/>
          </a:p>
          <a:p>
            <a:pPr lvl="0">
              <a:buFont typeface="Arial" panose="020B0604020202020204" pitchFamily="34" charset="0"/>
              <a:buChar char="•"/>
            </a:pPr>
            <a:r>
              <a:rPr lang="en-US">
                <a:hlinkClick r:id="rId8" tooltip="https://docs.microsoft.com/en-us/azure/sql-database/sql-database-scale-resources"/>
              </a:rPr>
              <a:t>Scale</a:t>
            </a:r>
            <a:r>
              <a:rPr lang="en-US"/>
              <a:t> by easily adding more resources (CPU, memory, storage) without long provisioning.</a:t>
            </a:r>
          </a:p>
          <a:p>
            <a:pPr lvl="0"/>
            <a:r>
              <a:rPr lang="en-US">
                <a:hlinkClick r:id="rId9" tooltip="https://docs.microsoft.com/en-us/azure/sql-database/sql-database-security-index"/>
              </a:rPr>
              <a:t>Advanced security</a:t>
            </a:r>
            <a:r>
              <a:rPr lang="en-US"/>
              <a:t> detects threats and vulnerabilities in your databases and enables you to secure your data.</a:t>
            </a:r>
          </a:p>
          <a:p>
            <a:pPr lvl="0"/>
            <a:r>
              <a:rPr lang="en-US">
                <a:hlinkClick r:id="rId10" tooltip="https://docs.microsoft.com/en-us/azure/sql-database/sql-database-automatic-tuning"/>
              </a:rPr>
              <a:t>Automatic tuning</a:t>
            </a:r>
            <a:r>
              <a:rPr lang="en-US"/>
              <a:t> analyzes your workload and provides you the recommendations that can optimize performance of your applications by adding indexes, removing unused indexes, and automatically fixing the query plan issues.</a:t>
            </a:r>
          </a:p>
          <a:p>
            <a:pPr lvl="0"/>
            <a:r>
              <a:rPr lang="en-US">
                <a:hlinkClick r:id="rId11" tooltip="https://docs.microsoft.com/en-us/azure/log-analytics/log-analytics-azure-sql"/>
              </a:rPr>
              <a:t>Built-in monitoring</a:t>
            </a:r>
            <a:r>
              <a:rPr lang="en-US"/>
              <a:t> capabilities enable you to get the insights into performance of your databases and workload, and troubleshoot the performance issues.</a:t>
            </a:r>
          </a:p>
          <a:p>
            <a:pPr lvl="0"/>
            <a:r>
              <a:rPr lang="en-US">
                <a:hlinkClick r:id="rId12" tooltip="https://docs.microsoft.com/en-us/azure/sql-database/sql-database-intelligent-insights"/>
              </a:rPr>
              <a:t>Built-in intelligence</a:t>
            </a:r>
            <a:r>
              <a:rPr lang="en-US"/>
              <a:t> automatically identifies the potential issues in your workload and provides you the recommendations that can help you to fix the problems.</a:t>
            </a:r>
          </a:p>
          <a:p>
            <a:pPr lvl="0"/>
            <a:endParaRPr lang="en-US"/>
          </a:p>
          <a:p>
            <a:pPr lvl="0"/>
            <a:r>
              <a:rPr lang="en-US" err="1"/>
              <a:t>Versionless</a:t>
            </a:r>
            <a:endParaRPr lang="en-US"/>
          </a:p>
          <a:p>
            <a:pPr marL="457200" indent="-457200">
              <a:buFont typeface="Arial" panose="020B0604020202020204" pitchFamily="34" charset="0"/>
              <a:buChar char="•"/>
            </a:pPr>
            <a:r>
              <a:rPr lang="en-US" sz="900"/>
              <a:t>Azure SQL Database and Managed Instance are </a:t>
            </a:r>
            <a:r>
              <a:rPr lang="en-US" sz="900" i="1" err="1"/>
              <a:t>versionless</a:t>
            </a:r>
            <a:endParaRPr lang="en-US" sz="900" i="1"/>
          </a:p>
          <a:p>
            <a:pPr marL="457200" indent="-457200">
              <a:buFont typeface="Arial" panose="020B0604020202020204" pitchFamily="34" charset="0"/>
              <a:buChar char="•"/>
            </a:pPr>
            <a:r>
              <a:rPr lang="en-US" sz="900"/>
              <a:t>Our “main branch” powers SQL Server, Azure SQL Database, and Managed Instance.</a:t>
            </a:r>
          </a:p>
          <a:p>
            <a:pPr marL="457200" indent="-457200">
              <a:buFont typeface="Arial" panose="020B0604020202020204" pitchFamily="34" charset="0"/>
              <a:buChar char="•"/>
            </a:pPr>
            <a:r>
              <a:rPr lang="en-US" sz="900"/>
              <a:t>Microsoft consistently updates SQL Server instances</a:t>
            </a:r>
          </a:p>
          <a:p>
            <a:pPr marL="457200" indent="-457200">
              <a:buFont typeface="Arial" panose="020B0604020202020204" pitchFamily="34" charset="0"/>
              <a:buChar char="•"/>
            </a:pPr>
            <a:r>
              <a:rPr lang="en-US" sz="900"/>
              <a:t>@@VERSION does not align with SQL Server versions</a:t>
            </a:r>
          </a:p>
          <a:p>
            <a:pPr marL="457200" indent="-457200">
              <a:buFont typeface="Arial" panose="020B0604020202020204" pitchFamily="34" charset="0"/>
              <a:buChar char="•"/>
            </a:pPr>
            <a:r>
              <a:rPr lang="en-US" sz="900"/>
              <a:t>Fixes and feature updates not controlled by users</a:t>
            </a:r>
          </a:p>
          <a:p>
            <a:pPr marL="457200" indent="-457200">
              <a:buFont typeface="Arial" panose="020B0604020202020204" pitchFamily="34" charset="0"/>
              <a:buChar char="•"/>
            </a:pPr>
            <a:r>
              <a:rPr lang="en-US" sz="900"/>
              <a:t>But…</a:t>
            </a:r>
            <a:r>
              <a:rPr lang="en-US" sz="900" b="1" i="1"/>
              <a:t>worry-free patching for both underlying OS and SQL Server</a:t>
            </a:r>
          </a:p>
          <a:p>
            <a:pPr marL="457200" indent="-457200">
              <a:buFont typeface="Arial" panose="020B0604020202020204" pitchFamily="34" charset="0"/>
              <a:buChar char="•"/>
            </a:pPr>
            <a:r>
              <a:rPr lang="en-US" sz="900"/>
              <a:t>Updates are rolled out in “trains”.</a:t>
            </a:r>
          </a:p>
          <a:p>
            <a:pPr marL="457200" indent="-457200">
              <a:buFont typeface="Arial" panose="020B0604020202020204" pitchFamily="34" charset="0"/>
              <a:buChar char="•"/>
            </a:pPr>
            <a:r>
              <a:rPr lang="en-US" sz="900"/>
              <a:t>New features can be whitelisted to specific customers (aka Private Preview)</a:t>
            </a:r>
          </a:p>
          <a:p>
            <a:pPr marL="457200" indent="-457200">
              <a:buFont typeface="Arial" panose="020B0604020202020204" pitchFamily="34" charset="0"/>
              <a:buChar char="•"/>
            </a:pPr>
            <a:r>
              <a:rPr lang="en-US" sz="900"/>
              <a:t>Public Preview is typically available to all but limited support and discount pricing (if applicable)</a:t>
            </a:r>
          </a:p>
          <a:p>
            <a:pPr marL="457200" indent="-457200">
              <a:buFont typeface="Arial" panose="020B0604020202020204" pitchFamily="34" charset="0"/>
              <a:buChar char="•"/>
            </a:pPr>
            <a:r>
              <a:rPr lang="en-US" sz="900"/>
              <a:t>All fixes in SQL Server eventually show up in Azure but timing may be different from CU</a:t>
            </a:r>
          </a:p>
          <a:p>
            <a:pPr marL="457200" indent="-457200">
              <a:buFont typeface="Arial" panose="020B0604020202020204" pitchFamily="34" charset="0"/>
              <a:buChar char="•"/>
            </a:pPr>
            <a:r>
              <a:rPr lang="en-US" sz="900"/>
              <a:t>Not all fixes in Azure make it into a CU for SQL Server (but typically next major release)</a:t>
            </a:r>
          </a:p>
          <a:p>
            <a:pPr marL="457200" indent="-457200">
              <a:buFont typeface="Arial" panose="020B0604020202020204" pitchFamily="34" charset="0"/>
              <a:buChar char="•"/>
            </a:pPr>
            <a:r>
              <a:rPr lang="en-US" sz="900"/>
              <a:t>Some fixes are specific to Azure</a:t>
            </a:r>
          </a:p>
          <a:p>
            <a:pPr marL="457200" indent="-457200">
              <a:buFont typeface="Arial" panose="020B0604020202020204" pitchFamily="34" charset="0"/>
              <a:buChar char="•"/>
            </a:pPr>
            <a:r>
              <a:rPr lang="en-US" sz="900"/>
              <a:t>Follow these links to see new features, major fixes, and feature updates</a:t>
            </a:r>
          </a:p>
          <a:p>
            <a:pPr lvl="0"/>
            <a:endParaRPr lang="en-US"/>
          </a:p>
          <a:p>
            <a:pPr lvl="0"/>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8/17/2020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474418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8/17/2020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217716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Bob/Anna</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Go through the labs</a:t>
            </a:r>
          </a:p>
          <a:p>
            <a:r>
              <a:rPr lang="en-US" sz="882" kern="1200" dirty="0">
                <a:solidFill>
                  <a:schemeClr val="tx1"/>
                </a:solidFill>
                <a:effectLst/>
                <a:latin typeface="Segoe UI Light" pitchFamily="34" charset="0"/>
                <a:ea typeface="+mn-ea"/>
                <a:cs typeface="+mn-cs"/>
              </a:rPr>
              <a:t>Take your projects and decide what to use when</a:t>
            </a:r>
          </a:p>
          <a:p>
            <a:r>
              <a:rPr lang="en-US" sz="882" kern="1200" dirty="0">
                <a:solidFill>
                  <a:schemeClr val="tx1"/>
                </a:solidFill>
                <a:effectLst/>
                <a:latin typeface="Segoe UI Light" pitchFamily="34" charset="0"/>
                <a:ea typeface="+mn-ea"/>
                <a:cs typeface="+mn-cs"/>
              </a:rPr>
              <a:t>Do a POC, start small </a:t>
            </a:r>
          </a:p>
          <a:p>
            <a:r>
              <a:rPr lang="en-US" sz="882" kern="1200" dirty="0">
                <a:solidFill>
                  <a:schemeClr val="tx1"/>
                </a:solidFill>
                <a:effectLst/>
                <a:latin typeface="Segoe UI Light" pitchFamily="34" charset="0"/>
                <a:ea typeface="+mn-ea"/>
                <a:cs typeface="+mn-cs"/>
              </a:rPr>
              <a:t>Try your day to day things in SQL Server, and try them in Azure SQL</a:t>
            </a:r>
          </a:p>
          <a:p>
            <a:endParaRPr lang="en-US" dirty="0"/>
          </a:p>
          <a:p>
            <a:endParaRPr lang="en-US" dirty="0"/>
          </a:p>
          <a:p>
            <a:r>
              <a:rPr lang="en-US" dirty="0"/>
              <a:t>Circle back on the goals</a:t>
            </a:r>
          </a:p>
          <a:p>
            <a:endParaRPr lang="en-US" dirty="0"/>
          </a:p>
          <a:p>
            <a:r>
              <a:rPr lang="en-US" dirty="0">
                <a:hlinkClick r:id="rId3"/>
              </a:rPr>
              <a:t>https://customers.microsoft.com/en-us/story/724156-hr-block-professional-services-azure-sql-server</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8/17/2020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92283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10.jpeg"/></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Master" Target="../slideMasters/slideMaster9.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Master" Target="../slideMasters/slideMaster9.xml"/><Relationship Id="rId1" Type="http://schemas.openxmlformats.org/officeDocument/2006/relationships/tags" Target="../tags/tag2.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7.jpeg"/><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9.jpe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2.xml"/><Relationship Id="rId4" Type="http://schemas.openxmlformats.org/officeDocument/2006/relationships/image" Target="../media/image10.jpeg"/></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3.xml"/><Relationship Id="rId4" Type="http://schemas.openxmlformats.org/officeDocument/2006/relationships/image" Target="../media/image10.jpeg"/></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3.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2.xml.rels><?xml version="1.0" encoding="UTF-8" standalone="yes"?>
<Relationships xmlns="http://schemas.openxmlformats.org/package/2006/relationships"><Relationship Id="rId2" Type="http://schemas.openxmlformats.org/officeDocument/2006/relationships/slideMaster" Target="../slideMasters/slideMaster15.xml"/><Relationship Id="rId1" Type="http://schemas.openxmlformats.org/officeDocument/2006/relationships/tags" Target="../tags/tag3.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5.xml"/><Relationship Id="rId4" Type="http://schemas.openxmlformats.org/officeDocument/2006/relationships/image" Target="../media/image10.jpe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10.jpe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2277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963771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282"/>
            <a:ext cx="4482124" cy="107757"/>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35"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875663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547976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25782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99220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2"/>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62" indent="0">
              <a:buNone/>
              <a:defRPr/>
            </a:lvl2pPr>
            <a:lvl3pPr marL="457124" indent="0">
              <a:buNone/>
              <a:defRPr/>
            </a:lvl3pPr>
            <a:lvl4pPr marL="661877" indent="0">
              <a:buNone/>
              <a:defRPr/>
            </a:lvl4pPr>
            <a:lvl5pPr marL="85552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3165" y="6568116"/>
            <a:ext cx="3405673" cy="153902"/>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1"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602531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6"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78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8/17/2020</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72157503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71"/>
            <a:ext cx="4133088" cy="898708"/>
          </a:xfrm>
        </p:spPr>
        <p:txBody>
          <a:bodyPr wrap="square">
            <a:spAutoFit/>
          </a:bodyPr>
          <a:lstStyle>
            <a:lvl1pPr marL="0" indent="0">
              <a:spcBef>
                <a:spcPts val="600"/>
              </a:spcBef>
              <a:buNone/>
              <a:defRPr sz="2000">
                <a:latin typeface="+mj-lt"/>
              </a:defRPr>
            </a:lvl1pPr>
            <a:lvl2pPr marL="0" indent="0">
              <a:buNone/>
              <a:defRPr sz="1800"/>
            </a:lvl2pPr>
            <a:lvl3pPr marL="171394" indent="-171394">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36883"/>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41253997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2C9AD752-44BF-CB41-913D-9BBF18EF1E52}"/>
              </a:ext>
            </a:extLst>
          </p:cNvPr>
          <p:cNvSpPr>
            <a:spLocks noGrp="1"/>
          </p:cNvSpPr>
          <p:nvPr>
            <p:ph type="ftr" sz="quarter" idx="10"/>
          </p:nvPr>
        </p:nvSpPr>
        <p:spPr/>
        <p:txBody>
          <a:bodyPr/>
          <a:lstStyle>
            <a:lvl1pPr>
              <a:defRPr sz="800"/>
            </a:lvl1pPr>
          </a:lstStyle>
          <a:p>
            <a:r>
              <a:rPr lang="en-US"/>
              <a:t>MICROSOFT CONFIDENTIAL – NON-DISCLOSURE AGREEMENT REQUIRED</a:t>
            </a:r>
          </a:p>
        </p:txBody>
      </p:sp>
    </p:spTree>
    <p:extLst>
      <p:ext uri="{BB962C8B-B14F-4D97-AF65-F5344CB8AC3E}">
        <p14:creationId xmlns:p14="http://schemas.microsoft.com/office/powerpoint/2010/main" val="327104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3711398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51141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90480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030229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2524377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2"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80"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310043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4" y="287121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3"/>
            <a:ext cx="6507352" cy="724246"/>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1" y="3275398"/>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89694086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9795293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88"/>
            <a:ext cx="11306469" cy="1538883"/>
          </a:xfrm>
        </p:spPr>
        <p:txBody>
          <a:bodyPr lIns="0" tIns="0" rIns="0" bIns="0"/>
          <a:lstStyle>
            <a:lvl1pPr marL="0" indent="0">
              <a:lnSpc>
                <a:spcPts val="1765"/>
              </a:lnSpc>
              <a:spcBef>
                <a:spcPts val="1176"/>
              </a:spcBef>
              <a:buNone/>
              <a:defRPr lang="en-US" sz="18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916998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5662231"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8351393"/>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4" y="1387201"/>
            <a:ext cx="4827205" cy="183127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741307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5" y="1387201"/>
            <a:ext cx="3391075" cy="1908215"/>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991582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1"/>
            <a:ext cx="11306469" cy="813819"/>
          </a:xfrm>
        </p:spPr>
        <p:txBody>
          <a:bodyPr/>
          <a:lstStyle/>
          <a:p>
            <a:r>
              <a:rPr lang="en-US"/>
              <a:t>Click to edit Master title style</a:t>
            </a:r>
          </a:p>
        </p:txBody>
      </p:sp>
    </p:spTree>
    <p:extLst>
      <p:ext uri="{BB962C8B-B14F-4D97-AF65-F5344CB8AC3E}">
        <p14:creationId xmlns:p14="http://schemas.microsoft.com/office/powerpoint/2010/main" val="169225946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38" y="1023938"/>
            <a:ext cx="11380787" cy="492443"/>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560874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6" y="2123203"/>
            <a:ext cx="3658804" cy="795089"/>
          </a:xfrm>
        </p:spPr>
        <p:txBody>
          <a:bodyPr wrap="square" lIns="0" tIns="0" rIns="0" bIns="0">
            <a:spAutoFit/>
          </a:bodyPr>
          <a:lstStyle>
            <a:lvl1pPr>
              <a:lnSpc>
                <a:spcPts val="3137"/>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5" y="3151388"/>
            <a:ext cx="3658805" cy="443839"/>
          </a:xfrm>
        </p:spPr>
        <p:txBody>
          <a:bodyPr lIns="0" tIns="0" rIns="0" bIns="0"/>
          <a:lstStyle>
            <a:lvl1pPr marL="0" indent="0">
              <a:lnSpc>
                <a:spcPts val="1765"/>
              </a:lnSpc>
              <a:spcBef>
                <a:spcPts val="0"/>
              </a:spcBef>
              <a:buNone/>
              <a:defRPr sz="1372" b="0" spc="0">
                <a:solidFill>
                  <a:schemeClr val="bg1"/>
                </a:solidFill>
                <a:latin typeface="+mj-lt"/>
              </a:defRPr>
            </a:lvl1pPr>
            <a:lvl2pPr marL="0" indent="0">
              <a:lnSpc>
                <a:spcPts val="1765"/>
              </a:lnSpc>
              <a:spcBef>
                <a:spcPts val="0"/>
              </a:spcBef>
              <a:buNone/>
              <a:defRPr sz="1372" spc="0">
                <a:solidFill>
                  <a:schemeClr val="bg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216604230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11306469"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46259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1383320"/>
            <a:ext cx="5381243" cy="661720"/>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3" y="1383320"/>
            <a:ext cx="5407701" cy="446276"/>
          </a:xfrm>
        </p:spPr>
        <p:txBody>
          <a:bodyPr lIns="0" tIns="0" rIns="0" bIns="0"/>
          <a:lstStyle>
            <a:lvl1pPr marL="0" indent="0">
              <a:lnSpc>
                <a:spcPts val="1765"/>
              </a:lnSpc>
              <a:spcBef>
                <a:spcPts val="1176"/>
              </a:spcBef>
              <a:buNone/>
              <a:defRPr lang="en-US" sz="16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279516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6" y="3167818"/>
            <a:ext cx="2209038"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4"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2"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0"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18"/>
            <a:ext cx="2209038"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1433731"/>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4953352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963164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8"/>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2293838"/>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4" y="556381"/>
            <a:ext cx="5482893" cy="813819"/>
          </a:xfrm>
        </p:spPr>
        <p:txBody>
          <a:bodyPr/>
          <a:lstStyle/>
          <a:p>
            <a:r>
              <a:rPr lang="en-US"/>
              <a:t>Click to edit Master title style</a:t>
            </a:r>
          </a:p>
        </p:txBody>
      </p:sp>
    </p:spTree>
    <p:extLst>
      <p:ext uri="{BB962C8B-B14F-4D97-AF65-F5344CB8AC3E}">
        <p14:creationId xmlns:p14="http://schemas.microsoft.com/office/powerpoint/2010/main" val="126772687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741559"/>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1"/>
            <a:ext cx="5520600" cy="813819"/>
          </a:xfrm>
        </p:spPr>
        <p:txBody>
          <a:bodyPr/>
          <a:lstStyle/>
          <a:p>
            <a:r>
              <a:rPr lang="en-US"/>
              <a:t>Click to edit Master title style</a:t>
            </a:r>
          </a:p>
        </p:txBody>
      </p:sp>
    </p:spTree>
    <p:extLst>
      <p:ext uri="{BB962C8B-B14F-4D97-AF65-F5344CB8AC3E}">
        <p14:creationId xmlns:p14="http://schemas.microsoft.com/office/powerpoint/2010/main" val="126241932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34386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143759"/>
            <a:ext cx="5310491" cy="3129062"/>
          </a:xfrm>
        </p:spPr>
        <p:txBody>
          <a:bodyPr lIns="0" tIns="0" rIns="0" bIns="0"/>
          <a:lstStyle>
            <a:lvl1pPr marL="0" indent="0">
              <a:lnSpc>
                <a:spcPts val="1765"/>
              </a:lnSpc>
              <a:spcBef>
                <a:spcPts val="1176"/>
              </a:spcBef>
              <a:buNone/>
              <a:defRPr lang="en-US" sz="20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600">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4" y="556381"/>
            <a:ext cx="5461059" cy="813819"/>
          </a:xfrm>
        </p:spPr>
        <p:txBody>
          <a:bodyPr/>
          <a:lstStyle/>
          <a:p>
            <a:r>
              <a:rPr lang="en-US"/>
              <a:t>Click to edit Master title style</a:t>
            </a:r>
          </a:p>
        </p:txBody>
      </p:sp>
    </p:spTree>
    <p:extLst>
      <p:ext uri="{BB962C8B-B14F-4D97-AF65-F5344CB8AC3E}">
        <p14:creationId xmlns:p14="http://schemas.microsoft.com/office/powerpoint/2010/main" val="713928482"/>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807130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49240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E89494-5428-42B3-AFAB-87BD7B0E7A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7188620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347969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2378432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9628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1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2022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06532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sz="3600"/>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5831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1349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147211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85843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48976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774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7331620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736560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7320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689277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011299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7236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468807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8575444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2228310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5194028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070897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596703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81936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37058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7798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8499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21147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418352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78174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60896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4958166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89325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280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183903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163798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659397744"/>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96503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9942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219473316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50879008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76143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8/17/2020</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119322827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525709267"/>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76210271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031526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1841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8499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9562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3063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4037722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121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49001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28689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568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9021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2362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83164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556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77617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4180677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17631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54099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992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995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81944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146305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1292118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5265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124683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9847811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7759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with breadcrum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5217" y="457200"/>
            <a:ext cx="11018520" cy="492443"/>
          </a:xfrm>
        </p:spPr>
        <p:txBody>
          <a:bodyPr/>
          <a:lstStyle/>
          <a:p>
            <a:r>
              <a:rPr lang="en-US"/>
              <a:t>Click to edit Master title style</a:t>
            </a:r>
          </a:p>
        </p:txBody>
      </p:sp>
      <p:sp>
        <p:nvSpPr>
          <p:cNvPr id="4" name="Text Placeholder 5">
            <a:extLst>
              <a:ext uri="{FF2B5EF4-FFF2-40B4-BE49-F238E27FC236}">
                <a16:creationId xmlns:a16="http://schemas.microsoft.com/office/drawing/2014/main" id="{79E18D4A-A473-934A-8113-02AC50E0470C}"/>
              </a:ext>
            </a:extLst>
          </p:cNvPr>
          <p:cNvSpPr>
            <a:spLocks noGrp="1"/>
          </p:cNvSpPr>
          <p:nvPr>
            <p:ph type="body" sz="quarter" idx="11" hasCustomPrompt="1"/>
          </p:nvPr>
        </p:nvSpPr>
        <p:spPr>
          <a:xfrm>
            <a:off x="202019" y="6499891"/>
            <a:ext cx="2807497" cy="184666"/>
          </a:xfrm>
        </p:spPr>
        <p:txBody>
          <a:bodyPr/>
          <a:lstStyle>
            <a:lvl1pPr marL="0" indent="0">
              <a:buNone/>
              <a:defRPr lang="en-US" sz="1200" kern="0" dirty="0" smtClean="0">
                <a:solidFill>
                  <a:srgbClr val="0078D4"/>
                </a:solidFill>
                <a:latin typeface="+mj-lt"/>
                <a:ea typeface="+mn-ea"/>
                <a:cs typeface="Segoe UI" panose="020B0502040204020203" pitchFamily="34" charset="0"/>
              </a:defRPr>
            </a:lvl1pPr>
            <a:lvl2pPr marL="228600" indent="0">
              <a:buNone/>
              <a:defRPr/>
            </a:lvl2pPr>
          </a:lstStyle>
          <a:p>
            <a:pPr lvl="0"/>
            <a:r>
              <a:rPr lang="en-US"/>
              <a:t>Breadcrumb</a:t>
            </a:r>
          </a:p>
        </p:txBody>
      </p:sp>
    </p:spTree>
    <p:extLst>
      <p:ext uri="{BB962C8B-B14F-4D97-AF65-F5344CB8AC3E}">
        <p14:creationId xmlns:p14="http://schemas.microsoft.com/office/powerpoint/2010/main" val="5347131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6789808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8/17/2020</a:t>
            </a:fld>
            <a:endParaRPr lang="en-US"/>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a:p>
        </p:txBody>
      </p:sp>
    </p:spTree>
    <p:extLst>
      <p:ext uri="{BB962C8B-B14F-4D97-AF65-F5344CB8AC3E}">
        <p14:creationId xmlns:p14="http://schemas.microsoft.com/office/powerpoint/2010/main" val="826155044"/>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40166728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90" cy="1793104"/>
          </a:xfrm>
          <a:noFill/>
        </p:spPr>
        <p:txBody>
          <a:bodyPr lIns="0" tIns="0" rIns="0" bIns="182880" anchor="b" anchorCtr="0"/>
          <a:lstStyle>
            <a:lvl1pPr>
              <a:defRPr sz="4703"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3" y="4847662"/>
            <a:ext cx="9602818" cy="724497"/>
          </a:xfrm>
        </p:spPr>
        <p:txBody>
          <a:bodyPr/>
          <a:lstStyle>
            <a:lvl1pPr>
              <a:defRPr sz="1766"/>
            </a:lvl1pPr>
            <a:lvl2pPr>
              <a:defRPr sz="1766"/>
            </a:lvl2pPr>
            <a:lvl3pPr>
              <a:defRPr sz="1370"/>
            </a:lvl3pPr>
            <a:lvl4pPr>
              <a:defRPr sz="1370"/>
            </a:lvl4pPr>
            <a:lvl5pPr>
              <a:defRPr sz="1028"/>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1357542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3"/>
            <a:ext cx="9609046"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90" cy="1793104"/>
          </a:xfrm>
          <a:noFill/>
        </p:spPr>
        <p:txBody>
          <a:bodyPr lIns="0" tIns="0" rIns="0" bIns="182880" anchor="b" anchorCtr="0"/>
          <a:lstStyle>
            <a:lvl1pPr>
              <a:defRPr sz="4703" strike="noStrike" spc="-49" baseline="0">
                <a:solidFill>
                  <a:schemeClr val="bg1"/>
                </a:solidFill>
              </a:defRPr>
            </a:lvl1pPr>
          </a:lstStyle>
          <a:p>
            <a:r>
              <a:rPr lang="en-US"/>
              <a:t>Microsoft Azure</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6" y="473798"/>
            <a:ext cx="1335673" cy="190279"/>
          </a:xfrm>
          <a:prstGeom prst="rect">
            <a:avLst/>
          </a:prstGeom>
        </p:spPr>
      </p:pic>
    </p:spTree>
    <p:extLst>
      <p:ext uri="{BB962C8B-B14F-4D97-AF65-F5344CB8AC3E}">
        <p14:creationId xmlns:p14="http://schemas.microsoft.com/office/powerpoint/2010/main" val="1071611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2303045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8A71BB6-F859-47F0-8089-7E15D0CF3F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62E1F2A3-4341-41BD-AF2C-0887F171CFED}"/>
              </a:ext>
            </a:extLst>
          </p:cNvPr>
          <p:cNvSpPr/>
          <p:nvPr userDrawn="1"/>
        </p:nvSpPr>
        <p:spPr bwMode="auto">
          <a:xfrm>
            <a:off x="4"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9"/>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3" y="2677570"/>
            <a:ext cx="6564803" cy="1793104"/>
          </a:xfrm>
          <a:noFill/>
        </p:spPr>
        <p:txBody>
          <a:bodyPr lIns="0" tIns="0" rIns="0" bIns="182880" anchor="b" anchorCtr="0"/>
          <a:lstStyle>
            <a:lvl1pPr>
              <a:defRPr sz="4703" strike="noStrike" spc="-49" baseline="0">
                <a:solidFill>
                  <a:schemeClr val="bg1"/>
                </a:solidFill>
              </a:defRPr>
            </a:lvl1pPr>
          </a:lstStyle>
          <a:p>
            <a:r>
              <a:rPr lang="en-US"/>
              <a:t>Microsoft Azure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567096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DB000-615B-44EA-AB2D-2E3D6F38CD0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6" name="Rectangle 25">
            <a:extLst>
              <a:ext uri="{FF2B5EF4-FFF2-40B4-BE49-F238E27FC236}">
                <a16:creationId xmlns:a16="http://schemas.microsoft.com/office/drawing/2014/main" id="{58920334-03CB-4352-8FB2-F6B9769A835A}"/>
              </a:ext>
            </a:extLst>
          </p:cNvPr>
          <p:cNvSpPr/>
          <p:nvPr userDrawn="1"/>
        </p:nvSpPr>
        <p:spPr bwMode="auto">
          <a:xfrm>
            <a:off x="426425" y="2871214"/>
            <a:ext cx="7477990"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lvl="0" algn="ctr" defTabSz="913774"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673101" y="5278144"/>
            <a:ext cx="6507352" cy="724497"/>
          </a:xfrm>
        </p:spPr>
        <p:txBody>
          <a:bodyPr/>
          <a:lstStyle>
            <a:lvl1pPr>
              <a:defRPr sz="1766">
                <a:solidFill>
                  <a:schemeClr val="bg1"/>
                </a:solidFill>
              </a:defRPr>
            </a:lvl1pPr>
            <a:lvl2pPr>
              <a:defRPr sz="1766">
                <a:solidFill>
                  <a:schemeClr val="bg1"/>
                </a:solidFill>
              </a:defRPr>
            </a:lvl2pPr>
            <a:lvl3pPr>
              <a:defRPr sz="1370"/>
            </a:lvl3pPr>
            <a:lvl4pPr>
              <a:defRPr sz="1370"/>
            </a:lvl4pPr>
            <a:lvl5pPr>
              <a:defRPr sz="1028"/>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673102" y="3275397"/>
            <a:ext cx="6564803" cy="1793104"/>
          </a:xfrm>
          <a:noFill/>
        </p:spPr>
        <p:txBody>
          <a:bodyPr lIns="0" tIns="0" rIns="0" bIns="182880" anchor="b" anchorCtr="0"/>
          <a:lstStyle>
            <a:lvl1pPr>
              <a:defRPr sz="4703" strike="noStrike" spc="-49" baseline="0">
                <a:solidFill>
                  <a:schemeClr val="bg1"/>
                </a:solidFill>
              </a:defRPr>
            </a:lvl1pPr>
          </a:lstStyle>
          <a:p>
            <a:r>
              <a:rPr lang="en-US"/>
              <a:t>Microsoft 365 title or event name</a:t>
            </a:r>
          </a:p>
        </p:txBody>
      </p:sp>
      <p:pic>
        <p:nvPicPr>
          <p:cNvPr id="29" name="Picture 28">
            <a:extLst>
              <a:ext uri="{FF2B5EF4-FFF2-40B4-BE49-F238E27FC236}">
                <a16:creationId xmlns:a16="http://schemas.microsoft.com/office/drawing/2014/main" id="{95474569-343B-4B08-B14D-7EDA17AC9BA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2" y="472518"/>
            <a:ext cx="1335673" cy="190279"/>
          </a:xfrm>
          <a:prstGeom prst="rect">
            <a:avLst/>
          </a:prstGeom>
        </p:spPr>
      </p:pic>
    </p:spTree>
    <p:extLst>
      <p:ext uri="{BB962C8B-B14F-4D97-AF65-F5344CB8AC3E}">
        <p14:creationId xmlns:p14="http://schemas.microsoft.com/office/powerpoint/2010/main" val="302270866"/>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8" y="1168946"/>
            <a:ext cx="3618381" cy="899665"/>
          </a:xfrm>
        </p:spPr>
        <p:txBody>
          <a:bodyPr lIns="0" tIns="0" rIns="0" bIns="0"/>
          <a:lstStyle>
            <a:lvl1pPr>
              <a:defRPr sz="1766"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3"/>
            <a:ext cx="3837819" cy="3786999"/>
          </a:xfrm>
        </p:spPr>
        <p:txBody>
          <a:bodyPr wrap="square" lIns="0" tIns="0" rIns="0" bIns="0">
            <a:noAutofit/>
          </a:bodyPr>
          <a:lstStyle>
            <a:lvl1pPr marL="0" indent="0" defTabSz="507147">
              <a:spcAft>
                <a:spcPts val="490"/>
              </a:spcAft>
              <a:buNone/>
              <a:defRPr sz="1766" spc="0" baseline="0">
                <a:solidFill>
                  <a:schemeClr val="tx2"/>
                </a:solidFill>
              </a:defRPr>
            </a:lvl1pPr>
            <a:lvl2pPr marL="224016" indent="0">
              <a:buNone/>
              <a:defRPr sz="1766"/>
            </a:lvl2pPr>
            <a:lvl3pPr marL="448033" indent="0">
              <a:buNone/>
              <a:defRPr sz="1766"/>
            </a:lvl3pPr>
            <a:lvl4pPr marL="672049" indent="0">
              <a:buNone/>
              <a:defRPr sz="1766"/>
            </a:lvl4pPr>
            <a:lvl5pPr marL="896064" indent="0">
              <a:buNone/>
              <a:defRPr sz="1766"/>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8590678"/>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2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4" y="1389890"/>
            <a:ext cx="11306470" cy="1538883"/>
          </a:xfrm>
        </p:spPr>
        <p:txBody>
          <a:bodyPr lIns="0" tIns="0" rIns="0" bIns="0"/>
          <a:lstStyle>
            <a:lvl1pPr marL="0" indent="0">
              <a:lnSpc>
                <a:spcPts val="1766"/>
              </a:lnSpc>
              <a:spcBef>
                <a:spcPts val="1176"/>
              </a:spcBef>
              <a:buNone/>
              <a:defRPr lang="en-US" sz="18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20</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06E7123A-2A13-43DD-A1DF-1645C086612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654511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80" name="Group 79">
            <a:extLst>
              <a:ext uri="{FF2B5EF4-FFF2-40B4-BE49-F238E27FC236}">
                <a16:creationId xmlns:a16="http://schemas.microsoft.com/office/drawing/2014/main" id="{600A898A-C854-4786-87E7-C485F6912A2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8D9CA146-06AE-4C41-BBB5-FFE4635CBDE6}"/>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BDBA5663-C5B3-4372-B1AA-94A07FBE9FD3}"/>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1" name="Freeform: Shape 90">
                <a:extLst>
                  <a:ext uri="{FF2B5EF4-FFF2-40B4-BE49-F238E27FC236}">
                    <a16:creationId xmlns:a16="http://schemas.microsoft.com/office/drawing/2014/main" id="{868E7265-3D30-408A-9F22-1EB9CA588431}"/>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2" name="Freeform: Shape 91">
                <a:extLst>
                  <a:ext uri="{FF2B5EF4-FFF2-40B4-BE49-F238E27FC236}">
                    <a16:creationId xmlns:a16="http://schemas.microsoft.com/office/drawing/2014/main" id="{B2B4FB48-4C28-4012-879B-0955C5093997}"/>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3" name="Freeform: Shape 92">
                <a:extLst>
                  <a:ext uri="{FF2B5EF4-FFF2-40B4-BE49-F238E27FC236}">
                    <a16:creationId xmlns:a16="http://schemas.microsoft.com/office/drawing/2014/main" id="{22046105-D07D-49DC-B65A-04EB6964352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4" name="Freeform: Shape 93">
                <a:extLst>
                  <a:ext uri="{FF2B5EF4-FFF2-40B4-BE49-F238E27FC236}">
                    <a16:creationId xmlns:a16="http://schemas.microsoft.com/office/drawing/2014/main" id="{2720B2B0-8839-4C92-BBA7-31E7CFE06A44}"/>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5" name="Freeform: Shape 94">
                <a:extLst>
                  <a:ext uri="{FF2B5EF4-FFF2-40B4-BE49-F238E27FC236}">
                    <a16:creationId xmlns:a16="http://schemas.microsoft.com/office/drawing/2014/main" id="{3EAE8122-1D82-45FA-B1B6-98A75212FF00}"/>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6" name="Freeform: Shape 95">
                <a:extLst>
                  <a:ext uri="{FF2B5EF4-FFF2-40B4-BE49-F238E27FC236}">
                    <a16:creationId xmlns:a16="http://schemas.microsoft.com/office/drawing/2014/main" id="{D5BBFB25-A9D6-4664-BF4B-CAC0A64ACD47}"/>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7" name="Freeform: Shape 96">
                <a:extLst>
                  <a:ext uri="{FF2B5EF4-FFF2-40B4-BE49-F238E27FC236}">
                    <a16:creationId xmlns:a16="http://schemas.microsoft.com/office/drawing/2014/main" id="{8E433664-1F69-4F21-AEC1-DDBE9B997B63}"/>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8" name="Freeform: Shape 97">
                <a:extLst>
                  <a:ext uri="{FF2B5EF4-FFF2-40B4-BE49-F238E27FC236}">
                    <a16:creationId xmlns:a16="http://schemas.microsoft.com/office/drawing/2014/main" id="{6B5B76C8-170D-40B3-B2C7-4F18EC517EA9}"/>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9" name="Freeform: Shape 98">
                <a:extLst>
                  <a:ext uri="{FF2B5EF4-FFF2-40B4-BE49-F238E27FC236}">
                    <a16:creationId xmlns:a16="http://schemas.microsoft.com/office/drawing/2014/main" id="{B3A78843-B151-477E-94AD-8DD0245356CE}"/>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0" name="Freeform: Shape 99">
                <a:extLst>
                  <a:ext uri="{FF2B5EF4-FFF2-40B4-BE49-F238E27FC236}">
                    <a16:creationId xmlns:a16="http://schemas.microsoft.com/office/drawing/2014/main" id="{3ED324A3-17D9-40A1-8B6A-18DB8AF36A3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1" name="Freeform: Shape 100">
                <a:extLst>
                  <a:ext uri="{FF2B5EF4-FFF2-40B4-BE49-F238E27FC236}">
                    <a16:creationId xmlns:a16="http://schemas.microsoft.com/office/drawing/2014/main" id="{A7016E04-41DC-4457-920D-65A74AEC96C2}"/>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2" name="Freeform: Shape 101">
                <a:extLst>
                  <a:ext uri="{FF2B5EF4-FFF2-40B4-BE49-F238E27FC236}">
                    <a16:creationId xmlns:a16="http://schemas.microsoft.com/office/drawing/2014/main" id="{13C02578-8557-4556-8330-9346C438C14E}"/>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3" name="Freeform: Shape 102">
                <a:extLst>
                  <a:ext uri="{FF2B5EF4-FFF2-40B4-BE49-F238E27FC236}">
                    <a16:creationId xmlns:a16="http://schemas.microsoft.com/office/drawing/2014/main" id="{08CC9854-5FB6-4E31-B505-F02E31DBA137}"/>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4" name="Freeform: Shape 103">
                <a:extLst>
                  <a:ext uri="{FF2B5EF4-FFF2-40B4-BE49-F238E27FC236}">
                    <a16:creationId xmlns:a16="http://schemas.microsoft.com/office/drawing/2014/main" id="{0D6513E3-39F2-417E-A0B7-F9C2337209F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5" name="Freeform: Shape 104">
                <a:extLst>
                  <a:ext uri="{FF2B5EF4-FFF2-40B4-BE49-F238E27FC236}">
                    <a16:creationId xmlns:a16="http://schemas.microsoft.com/office/drawing/2014/main" id="{F2D4F738-2527-4052-9170-50B6058CDB31}"/>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106" name="Straight Connector 105">
                <a:extLst>
                  <a:ext uri="{FF2B5EF4-FFF2-40B4-BE49-F238E27FC236}">
                    <a16:creationId xmlns:a16="http://schemas.microsoft.com/office/drawing/2014/main" id="{383DB303-ED02-4053-8B41-E1664593705D}"/>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913EC4EF-19A3-42CC-9B68-A52C80575F47}"/>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ECF275BF-1709-4A94-A739-091F1A6A1B2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8" name="Freeform: Shape 87">
                <a:extLst>
                  <a:ext uri="{FF2B5EF4-FFF2-40B4-BE49-F238E27FC236}">
                    <a16:creationId xmlns:a16="http://schemas.microsoft.com/office/drawing/2014/main" id="{5FDFFB25-FCC9-4A93-BCAF-01426DB1A7B7}"/>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9" name="Freeform: Shape 88">
                <a:extLst>
                  <a:ext uri="{FF2B5EF4-FFF2-40B4-BE49-F238E27FC236}">
                    <a16:creationId xmlns:a16="http://schemas.microsoft.com/office/drawing/2014/main" id="{748D1CD3-1BF6-4754-A9A8-C17F6D904D1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3" name="Group 82">
              <a:extLst>
                <a:ext uri="{FF2B5EF4-FFF2-40B4-BE49-F238E27FC236}">
                  <a16:creationId xmlns:a16="http://schemas.microsoft.com/office/drawing/2014/main" id="{7B0426A5-EFEF-4075-AC25-7B15753656E0}"/>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E679E4B1-D087-4329-9579-6909339E21B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5" name="Freeform: Shape 84">
                <a:extLst>
                  <a:ext uri="{FF2B5EF4-FFF2-40B4-BE49-F238E27FC236}">
                    <a16:creationId xmlns:a16="http://schemas.microsoft.com/office/drawing/2014/main" id="{995C04D1-E711-4872-A970-5806EA02D63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6" name="Freeform: Shape 85">
                <a:extLst>
                  <a:ext uri="{FF2B5EF4-FFF2-40B4-BE49-F238E27FC236}">
                    <a16:creationId xmlns:a16="http://schemas.microsoft.com/office/drawing/2014/main" id="{D02ABF35-737F-478A-BB70-178397F692ED}"/>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65841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5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5662230"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6580982"/>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6" y="1387204"/>
            <a:ext cx="4827205" cy="1758749"/>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6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0071120"/>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4_Text option 2">
    <p:spTree>
      <p:nvGrpSpPr>
        <p:cNvPr id="1" name=""/>
        <p:cNvGrpSpPr/>
        <p:nvPr/>
      </p:nvGrpSpPr>
      <p:grpSpPr>
        <a:xfrm>
          <a:off x="0" y="0"/>
          <a:ext cx="0" cy="0"/>
          <a:chOff x="0" y="0"/>
          <a:chExt cx="0" cy="0"/>
        </a:xfrm>
      </p:grpSpPr>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B0C9936F-026B-4C33-AC17-6CD102EEB941}"/>
              </a:ext>
            </a:extLst>
          </p:cNvPr>
          <p:cNvSpPr>
            <a:spLocks noGrp="1"/>
          </p:cNvSpPr>
          <p:nvPr>
            <p:ph type="body" sz="quarter" idx="14"/>
          </p:nvPr>
        </p:nvSpPr>
        <p:spPr>
          <a:xfrm>
            <a:off x="455998" y="1387204"/>
            <a:ext cx="3391075" cy="1834191"/>
          </a:xfrm>
        </p:spPr>
        <p:txBody>
          <a:bodyPr/>
          <a:lstStyle>
            <a:lvl1pPr>
              <a:spcBef>
                <a:spcPts val="1200"/>
              </a:spcBef>
              <a:spcAft>
                <a:spcPts val="600"/>
              </a:spcAft>
              <a:defRPr lang="en-US" sz="1800" b="0" kern="1200" spc="0" baseline="0" dirty="0" smtClean="0">
                <a:solidFill>
                  <a:schemeClr val="tx2"/>
                </a:solidFill>
                <a:latin typeface="+mj-lt"/>
                <a:ea typeface="+mn-ea"/>
                <a:cs typeface="+mn-cs"/>
              </a:defRPr>
            </a:lvl1pPr>
            <a:lvl2pPr>
              <a:spcAft>
                <a:spcPts val="600"/>
              </a:spcAft>
              <a:defRPr sz="1600"/>
            </a:lvl2pPr>
            <a:lvl3pPr>
              <a:spcBef>
                <a:spcPts val="1200"/>
              </a:spcBef>
              <a:defRPr sz="1600"/>
            </a:lvl3pPr>
            <a:lvl4pPr>
              <a:spcBef>
                <a:spcPts val="600"/>
              </a:spcBef>
              <a:defRPr sz="1600"/>
            </a:lvl4pPr>
            <a:lvl5pPr>
              <a:spcBef>
                <a:spcPts val="600"/>
              </a:spcBef>
              <a:defRPr sz="1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9B8A7558-9AEC-48A6-BB48-2A661F88030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5094016"/>
      </p:ext>
    </p:extLst>
  </p:cSld>
  <p:clrMapOvr>
    <a:masterClrMapping/>
  </p:clrMapOvr>
  <p:transition>
    <p:fade/>
  </p:transition>
  <p:extLst>
    <p:ext uri="{DCECCB84-F9BA-43D5-87BE-67443E8EF086}">
      <p15:sldGuideLst xmlns:p15="http://schemas.microsoft.com/office/powerpoint/2012/main">
        <p15:guide id="1" orient="horz" pos="864">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2"/>
            <a:ext cx="11306470" cy="813819"/>
          </a:xfrm>
        </p:spPr>
        <p:txBody>
          <a:bodyPr/>
          <a:lstStyle/>
          <a:p>
            <a:r>
              <a:rPr lang="en-US"/>
              <a:t>Click to edit Master title style</a:t>
            </a:r>
          </a:p>
        </p:txBody>
      </p:sp>
    </p:spTree>
    <p:extLst>
      <p:ext uri="{BB962C8B-B14F-4D97-AF65-F5344CB8AC3E}">
        <p14:creationId xmlns:p14="http://schemas.microsoft.com/office/powerpoint/2010/main" val="2417463446"/>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4" name="Text Placeholder 3">
            <a:extLst>
              <a:ext uri="{FF2B5EF4-FFF2-40B4-BE49-F238E27FC236}">
                <a16:creationId xmlns:a16="http://schemas.microsoft.com/office/drawing/2014/main" id="{39917E53-23F9-44AE-AC26-FDEBA2A77AD5}"/>
              </a:ext>
            </a:extLst>
          </p:cNvPr>
          <p:cNvSpPr>
            <a:spLocks noGrp="1"/>
          </p:cNvSpPr>
          <p:nvPr>
            <p:ph type="body" sz="quarter" idx="10"/>
          </p:nvPr>
        </p:nvSpPr>
        <p:spPr>
          <a:xfrm>
            <a:off x="465140" y="1023939"/>
            <a:ext cx="11380787" cy="488866"/>
          </a:xfrm>
        </p:spPr>
        <p:txBody>
          <a:bodyPr/>
          <a:lstStyle>
            <a:lvl1pPr>
              <a:defRPr lang="en-US" sz="2000" kern="1200" spc="0" baseline="0" dirty="0" smtClean="0">
                <a:solidFill>
                  <a:schemeClr val="tx2"/>
                </a:solidFill>
                <a:latin typeface="+mj-lt"/>
                <a:ea typeface="+mn-ea"/>
                <a:cs typeface="+mn-cs"/>
              </a:defRPr>
            </a:lvl1pPr>
          </a:lstStyle>
          <a:p>
            <a:pPr lvl="0"/>
            <a:r>
              <a:rPr lang="en-US"/>
              <a:t>Click to edit Master text styles</a:t>
            </a:r>
          </a:p>
        </p:txBody>
      </p:sp>
      <p:sp>
        <p:nvSpPr>
          <p:cNvPr id="6" name="Title 5">
            <a:extLst>
              <a:ext uri="{FF2B5EF4-FFF2-40B4-BE49-F238E27FC236}">
                <a16:creationId xmlns:a16="http://schemas.microsoft.com/office/drawing/2014/main" id="{47249C30-AFD8-4FF3-BFE1-7C201A09618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4281891"/>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636D04-C8DC-48B9-90EB-1F30F4E5DA32}"/>
              </a:ext>
            </a:extLst>
          </p:cNvPr>
          <p:cNvSpPr/>
          <p:nvPr userDrawn="1"/>
        </p:nvSpPr>
        <p:spPr bwMode="auto">
          <a:xfrm>
            <a:off x="1" y="0"/>
            <a:ext cx="4728411"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3" tIns="146243" rIns="182803" bIns="146243" numCol="1" spcCol="0" rtlCol="0" fromWordArt="0" anchor="t" anchorCtr="0" forceAA="0" compatLnSpc="1">
            <a:prstTxWarp prst="textNoShape">
              <a:avLst/>
            </a:prstTxWarp>
            <a:noAutofit/>
          </a:bodyPr>
          <a:lstStyle/>
          <a:p>
            <a:pPr algn="l" defTabSz="931958"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8" y="2123206"/>
            <a:ext cx="3658804" cy="820737"/>
          </a:xfrm>
        </p:spPr>
        <p:txBody>
          <a:bodyPr wrap="square" lIns="0" tIns="0" rIns="0" bIns="0">
            <a:spAutoFit/>
          </a:bodyPr>
          <a:lstStyle>
            <a:lvl1pPr>
              <a:lnSpc>
                <a:spcPts val="3136"/>
              </a:lnSpc>
              <a:defRPr sz="2745">
                <a:solidFill>
                  <a:schemeClr val="bg1"/>
                </a:solidFill>
              </a:defRPr>
            </a:lvl1pPr>
          </a:lstStyle>
          <a:p>
            <a:r>
              <a:rPr lang="en-US"/>
              <a:t>Heading Segoe UI </a:t>
            </a:r>
            <a:r>
              <a:rPr lang="en-US" err="1"/>
              <a:t>Semibold</a:t>
            </a:r>
            <a:r>
              <a:rPr lang="en-US"/>
              <a:t> 28/32</a:t>
            </a:r>
          </a:p>
        </p:txBody>
      </p:sp>
      <p:sp>
        <p:nvSpPr>
          <p:cNvPr id="5" name="Text Placeholder 4"/>
          <p:cNvSpPr>
            <a:spLocks noGrp="1"/>
          </p:cNvSpPr>
          <p:nvPr>
            <p:ph type="body" sz="quarter" idx="11" hasCustomPrompt="1"/>
          </p:nvPr>
        </p:nvSpPr>
        <p:spPr>
          <a:xfrm>
            <a:off x="455996" y="3151391"/>
            <a:ext cx="3658805" cy="674608"/>
          </a:xfrm>
        </p:spPr>
        <p:txBody>
          <a:bodyPr lIns="0" tIns="0" rIns="0" bIns="0"/>
          <a:lstStyle>
            <a:lvl1pPr marL="0" indent="0">
              <a:lnSpc>
                <a:spcPts val="1766"/>
              </a:lnSpc>
              <a:spcBef>
                <a:spcPts val="0"/>
              </a:spcBef>
              <a:buNone/>
              <a:defRPr sz="1370" b="0" spc="0">
                <a:solidFill>
                  <a:schemeClr val="bg1"/>
                </a:solidFill>
                <a:latin typeface="+mj-lt"/>
              </a:defRPr>
            </a:lvl1pPr>
            <a:lvl2pPr marL="0" indent="0">
              <a:lnSpc>
                <a:spcPts val="1766"/>
              </a:lnSpc>
              <a:spcBef>
                <a:spcPts val="0"/>
              </a:spcBef>
              <a:buNone/>
              <a:defRPr sz="1370" spc="0">
                <a:solidFill>
                  <a:schemeClr val="bg1"/>
                </a:solidFill>
              </a:defRPr>
            </a:lvl2pPr>
            <a:lvl3pPr marL="448033" indent="0">
              <a:buNone/>
              <a:defRPr/>
            </a:lvl3pPr>
            <a:lvl4pPr marL="672049" indent="0">
              <a:buNone/>
              <a:defRPr/>
            </a:lvl4pPr>
            <a:lvl5pPr marL="89606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solidFill>
              </a:rPr>
              <a:t>© Microsoft Corporation                                                                                  </a:t>
            </a:r>
            <a:r>
              <a:rPr lang="en-US">
                <a:solidFill>
                  <a:schemeClr val="bg1">
                    <a:lumMod val="65000"/>
                  </a:schemeClr>
                </a:solidFill>
              </a:rPr>
              <a:t>								                                Azure </a:t>
            </a:r>
          </a:p>
        </p:txBody>
      </p:sp>
    </p:spTree>
    <p:extLst>
      <p:ext uri="{BB962C8B-B14F-4D97-AF65-F5344CB8AC3E}">
        <p14:creationId xmlns:p14="http://schemas.microsoft.com/office/powerpoint/2010/main" val="360252939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3_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5"/>
            <a:ext cx="11306470" cy="1520994"/>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E249E44-FFCF-444C-B4D6-8DA87E939BB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51414162"/>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1383321"/>
            <a:ext cx="5381243" cy="670312"/>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354765" y="1383321"/>
            <a:ext cx="5407701" cy="446276"/>
          </a:xfrm>
        </p:spPr>
        <p:txBody>
          <a:bodyPr lIns="0" tIns="0" rIns="0" bIns="0"/>
          <a:lstStyle>
            <a:lvl1pPr marL="0" indent="0">
              <a:lnSpc>
                <a:spcPts val="1766"/>
              </a:lnSpc>
              <a:spcBef>
                <a:spcPts val="1176"/>
              </a:spcBef>
              <a:buNone/>
              <a:defRPr lang="en-US" sz="16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lang="en-US" sz="1400" kern="1200" spc="0" baseline="0" dirty="0">
                <a:solidFill>
                  <a:schemeClr val="tx1"/>
                </a:solidFill>
                <a:latin typeface="+mn-lt"/>
                <a:ea typeface="+mn-ea"/>
                <a:cs typeface="+mn-cs"/>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038" rtl="0" eaLnBrk="1" fontAlgn="auto" latinLnBrk="0" hangingPunct="1">
              <a:lnSpc>
                <a:spcPct val="100000"/>
              </a:lnSpc>
              <a:spcBef>
                <a:spcPts val="0"/>
              </a:spcBef>
              <a:spcAft>
                <a:spcPts val="600"/>
              </a:spcAft>
              <a:buClrTx/>
              <a:buSzPct val="90000"/>
              <a:buFont typeface="Wingdings" panose="05000000000000000000" pitchFamily="2" charset="2"/>
              <a:buNone/>
              <a:tabLst/>
            </a:pPr>
            <a:r>
              <a:rPr lang="en-US"/>
              <a:t>Body copy Segoe Regular 14/18. </a:t>
            </a:r>
            <a:r>
              <a:rPr lang="en-US" err="1"/>
              <a:t>Cavorest</a:t>
            </a:r>
            <a:r>
              <a:rPr lang="en-US"/>
              <a:t> a </a:t>
            </a:r>
            <a:r>
              <a:rPr lang="en-US" err="1"/>
              <a:t>aut</a:t>
            </a:r>
            <a:r>
              <a:rPr lang="en-US"/>
              <a:t> arum </a:t>
            </a:r>
            <a:r>
              <a:rPr lang="en-US" err="1"/>
              <a:t>quam</a:t>
            </a:r>
            <a:r>
              <a:rPr lang="en-US"/>
              <a:t> id eat</a:t>
            </a:r>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3F8F1D15-8DA1-4BC9-B00B-C2802761BC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044862"/>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55997" y="3167820"/>
            <a:ext cx="2209038" cy="2110899"/>
          </a:xfrm>
        </p:spPr>
        <p:txBody>
          <a:bodyPr lIns="0" tIns="0" rIns="0" bIns="0"/>
          <a:lstStyle>
            <a:lvl1pPr marL="0" indent="0">
              <a:lnSpc>
                <a:spcPts val="1766"/>
              </a:lnSpc>
              <a:spcBef>
                <a:spcPts val="882"/>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730355"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5004713"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7279071"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smtClean="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9553426" y="3167820"/>
            <a:ext cx="2209038" cy="2110899"/>
          </a:xfrm>
        </p:spPr>
        <p:txBody>
          <a:bodyPr lIns="0" tIns="0" rIns="0" bIns="0"/>
          <a:lstStyle>
            <a:lvl1pPr marL="0" marR="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marL="0" marR="0" lvl="0" indent="0" algn="l" defTabSz="914038" rtl="0" eaLnBrk="1" fontAlgn="auto" latinLnBrk="0" hangingPunct="1">
              <a:lnSpc>
                <a:spcPts val="1766"/>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
        <p:nvSpPr>
          <p:cNvPr id="3" name="Title 2">
            <a:extLst>
              <a:ext uri="{FF2B5EF4-FFF2-40B4-BE49-F238E27FC236}">
                <a16:creationId xmlns:a16="http://schemas.microsoft.com/office/drawing/2014/main" id="{AB440CEE-08A4-4AA6-B180-C2DFA5E7494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760042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38282834"/>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80" name="Group 79">
            <a:extLst>
              <a:ext uri="{FF2B5EF4-FFF2-40B4-BE49-F238E27FC236}">
                <a16:creationId xmlns:a16="http://schemas.microsoft.com/office/drawing/2014/main" id="{521145ED-15B2-4878-88BA-BD52A6B7015F}"/>
              </a:ext>
            </a:extLst>
          </p:cNvPr>
          <p:cNvGrpSpPr/>
          <p:nvPr userDrawn="1"/>
        </p:nvGrpSpPr>
        <p:grpSpPr bwMode="ltGray">
          <a:xfrm>
            <a:off x="6256117" y="-21839"/>
            <a:ext cx="5932086" cy="6890047"/>
            <a:chOff x="6256117" y="-21839"/>
            <a:chExt cx="5932086" cy="6890047"/>
          </a:xfrm>
        </p:grpSpPr>
        <p:grpSp>
          <p:nvGrpSpPr>
            <p:cNvPr id="81" name="Group 80">
              <a:extLst>
                <a:ext uri="{FF2B5EF4-FFF2-40B4-BE49-F238E27FC236}">
                  <a16:creationId xmlns:a16="http://schemas.microsoft.com/office/drawing/2014/main" id="{6B6377E8-C20D-47BA-992C-78572A997980}"/>
                </a:ext>
              </a:extLst>
            </p:cNvPr>
            <p:cNvGrpSpPr/>
            <p:nvPr userDrawn="1"/>
          </p:nvGrpSpPr>
          <p:grpSpPr bwMode="ltGray">
            <a:xfrm>
              <a:off x="8507413" y="1457714"/>
              <a:ext cx="3680790" cy="5392441"/>
              <a:chOff x="8507413" y="1457714"/>
              <a:chExt cx="3680790" cy="5392441"/>
            </a:xfrm>
          </p:grpSpPr>
          <p:sp>
            <p:nvSpPr>
              <p:cNvPr id="90" name="Freeform: Shape 89">
                <a:extLst>
                  <a:ext uri="{FF2B5EF4-FFF2-40B4-BE49-F238E27FC236}">
                    <a16:creationId xmlns:a16="http://schemas.microsoft.com/office/drawing/2014/main" id="{3F341476-B728-4E0A-B2F8-6224A7A594D0}"/>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1" name="Freeform: Shape 90">
                <a:extLst>
                  <a:ext uri="{FF2B5EF4-FFF2-40B4-BE49-F238E27FC236}">
                    <a16:creationId xmlns:a16="http://schemas.microsoft.com/office/drawing/2014/main" id="{655D239E-00C3-427B-ADA7-1AC583BA2BFE}"/>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2" name="Freeform: Shape 91">
                <a:extLst>
                  <a:ext uri="{FF2B5EF4-FFF2-40B4-BE49-F238E27FC236}">
                    <a16:creationId xmlns:a16="http://schemas.microsoft.com/office/drawing/2014/main" id="{1932C6DD-9BF9-412C-B311-475A636BF050}"/>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3" name="Freeform: Shape 92">
                <a:extLst>
                  <a:ext uri="{FF2B5EF4-FFF2-40B4-BE49-F238E27FC236}">
                    <a16:creationId xmlns:a16="http://schemas.microsoft.com/office/drawing/2014/main" id="{FE1BBB77-4896-49FA-A7BB-E6425636C87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4" name="Freeform: Shape 93">
                <a:extLst>
                  <a:ext uri="{FF2B5EF4-FFF2-40B4-BE49-F238E27FC236}">
                    <a16:creationId xmlns:a16="http://schemas.microsoft.com/office/drawing/2014/main" id="{C15D4A7F-5951-43E0-B784-91AE08065FE2}"/>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5" name="Freeform: Shape 94">
                <a:extLst>
                  <a:ext uri="{FF2B5EF4-FFF2-40B4-BE49-F238E27FC236}">
                    <a16:creationId xmlns:a16="http://schemas.microsoft.com/office/drawing/2014/main" id="{A4506F70-FD55-4537-9265-9582326DB16F}"/>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6" name="Freeform: Shape 95">
                <a:extLst>
                  <a:ext uri="{FF2B5EF4-FFF2-40B4-BE49-F238E27FC236}">
                    <a16:creationId xmlns:a16="http://schemas.microsoft.com/office/drawing/2014/main" id="{B25C9439-322A-40A0-82D0-F9CDDFF9993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7" name="Freeform: Shape 96">
                <a:extLst>
                  <a:ext uri="{FF2B5EF4-FFF2-40B4-BE49-F238E27FC236}">
                    <a16:creationId xmlns:a16="http://schemas.microsoft.com/office/drawing/2014/main" id="{CB076121-8E6C-4E2C-A02D-B783C6A1FE4D}"/>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8" name="Freeform: Shape 97">
                <a:extLst>
                  <a:ext uri="{FF2B5EF4-FFF2-40B4-BE49-F238E27FC236}">
                    <a16:creationId xmlns:a16="http://schemas.microsoft.com/office/drawing/2014/main" id="{6C982970-DD23-4E38-BCF5-8584D6373C41}"/>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99" name="Freeform: Shape 98">
                <a:extLst>
                  <a:ext uri="{FF2B5EF4-FFF2-40B4-BE49-F238E27FC236}">
                    <a16:creationId xmlns:a16="http://schemas.microsoft.com/office/drawing/2014/main" id="{24A84652-31EB-4B12-A7F6-9AF3F288AA24}"/>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0" name="Freeform: Shape 99">
                <a:extLst>
                  <a:ext uri="{FF2B5EF4-FFF2-40B4-BE49-F238E27FC236}">
                    <a16:creationId xmlns:a16="http://schemas.microsoft.com/office/drawing/2014/main" id="{9FD19A90-52A2-49B2-97D6-CB49D9C5F77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1" name="Freeform: Shape 100">
                <a:extLst>
                  <a:ext uri="{FF2B5EF4-FFF2-40B4-BE49-F238E27FC236}">
                    <a16:creationId xmlns:a16="http://schemas.microsoft.com/office/drawing/2014/main" id="{0BAD7BE1-E615-4471-9A67-34C09C31CEBE}"/>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2" name="Freeform: Shape 101">
                <a:extLst>
                  <a:ext uri="{FF2B5EF4-FFF2-40B4-BE49-F238E27FC236}">
                    <a16:creationId xmlns:a16="http://schemas.microsoft.com/office/drawing/2014/main" id="{4F4EED83-41A8-49F9-9FBC-CC742F5858D5}"/>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3" name="Freeform: Shape 102">
                <a:extLst>
                  <a:ext uri="{FF2B5EF4-FFF2-40B4-BE49-F238E27FC236}">
                    <a16:creationId xmlns:a16="http://schemas.microsoft.com/office/drawing/2014/main" id="{AE3D32E2-E4E9-424E-9F48-CB015D973F08}"/>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4" name="Freeform: Shape 103">
                <a:extLst>
                  <a:ext uri="{FF2B5EF4-FFF2-40B4-BE49-F238E27FC236}">
                    <a16:creationId xmlns:a16="http://schemas.microsoft.com/office/drawing/2014/main" id="{64AD9ECB-18F6-4638-9690-D62A6BEEF137}"/>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105" name="Freeform: Shape 104">
                <a:extLst>
                  <a:ext uri="{FF2B5EF4-FFF2-40B4-BE49-F238E27FC236}">
                    <a16:creationId xmlns:a16="http://schemas.microsoft.com/office/drawing/2014/main" id="{DFC4E747-6DA2-4173-A258-108C6BF7426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106" name="Straight Connector 105">
                <a:extLst>
                  <a:ext uri="{FF2B5EF4-FFF2-40B4-BE49-F238E27FC236}">
                    <a16:creationId xmlns:a16="http://schemas.microsoft.com/office/drawing/2014/main" id="{70F8EBB4-FE90-49B7-B59F-9D92659ABE93}"/>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82" name="Group 81">
              <a:extLst>
                <a:ext uri="{FF2B5EF4-FFF2-40B4-BE49-F238E27FC236}">
                  <a16:creationId xmlns:a16="http://schemas.microsoft.com/office/drawing/2014/main" id="{50F4A27F-4A04-436E-8826-90A82D706196}"/>
                </a:ext>
              </a:extLst>
            </p:cNvPr>
            <p:cNvGrpSpPr/>
            <p:nvPr userDrawn="1"/>
          </p:nvGrpSpPr>
          <p:grpSpPr bwMode="ltGray">
            <a:xfrm>
              <a:off x="7545167" y="-21839"/>
              <a:ext cx="1192433" cy="1098538"/>
              <a:chOff x="7545167" y="-9139"/>
              <a:chExt cx="1192433" cy="1098538"/>
            </a:xfrm>
          </p:grpSpPr>
          <p:sp>
            <p:nvSpPr>
              <p:cNvPr id="87" name="Freeform: Shape 86">
                <a:extLst>
                  <a:ext uri="{FF2B5EF4-FFF2-40B4-BE49-F238E27FC236}">
                    <a16:creationId xmlns:a16="http://schemas.microsoft.com/office/drawing/2014/main" id="{40E99431-397E-4CAB-8F7A-B2793EA36CAF}"/>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8" name="Freeform: Shape 87">
                <a:extLst>
                  <a:ext uri="{FF2B5EF4-FFF2-40B4-BE49-F238E27FC236}">
                    <a16:creationId xmlns:a16="http://schemas.microsoft.com/office/drawing/2014/main" id="{3DADE91B-55F9-4E86-B564-9784884412F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89" name="Freeform: Shape 88">
                <a:extLst>
                  <a:ext uri="{FF2B5EF4-FFF2-40B4-BE49-F238E27FC236}">
                    <a16:creationId xmlns:a16="http://schemas.microsoft.com/office/drawing/2014/main" id="{362FFDBE-61F4-4756-8B99-A38C509DACFD}"/>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3" name="Group 82">
              <a:extLst>
                <a:ext uri="{FF2B5EF4-FFF2-40B4-BE49-F238E27FC236}">
                  <a16:creationId xmlns:a16="http://schemas.microsoft.com/office/drawing/2014/main" id="{58D93CCD-027F-4CB1-9548-08F5DC9D53BC}"/>
                </a:ext>
              </a:extLst>
            </p:cNvPr>
            <p:cNvGrpSpPr/>
            <p:nvPr userDrawn="1"/>
          </p:nvGrpSpPr>
          <p:grpSpPr bwMode="ltGray">
            <a:xfrm>
              <a:off x="6256117" y="5896894"/>
              <a:ext cx="1057910" cy="971314"/>
              <a:chOff x="6256117" y="5896894"/>
              <a:chExt cx="1057910" cy="971314"/>
            </a:xfrm>
          </p:grpSpPr>
          <p:sp>
            <p:nvSpPr>
              <p:cNvPr id="84" name="Freeform: Shape 83">
                <a:extLst>
                  <a:ext uri="{FF2B5EF4-FFF2-40B4-BE49-F238E27FC236}">
                    <a16:creationId xmlns:a16="http://schemas.microsoft.com/office/drawing/2014/main" id="{5227E026-EC75-48A9-8BA2-8CB8AEFE3EF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5" name="Freeform: Shape 84">
                <a:extLst>
                  <a:ext uri="{FF2B5EF4-FFF2-40B4-BE49-F238E27FC236}">
                    <a16:creationId xmlns:a16="http://schemas.microsoft.com/office/drawing/2014/main" id="{05985668-D276-4809-8F42-9F2553DAF160}"/>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6" name="Freeform: Shape 85">
                <a:extLst>
                  <a:ext uri="{FF2B5EF4-FFF2-40B4-BE49-F238E27FC236}">
                    <a16:creationId xmlns:a16="http://schemas.microsoft.com/office/drawing/2014/main" id="{42A7E057-3EAA-4D8A-AFA1-50921E4240E2}"/>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37361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6"/>
            <a:ext cx="7454643" cy="3558191"/>
          </a:xfrm>
          <a:noFill/>
        </p:spPr>
        <p:txBody>
          <a:bodyPr vert="horz" wrap="square" lIns="0" tIns="0" rIns="0" bIns="0" rtlCol="0" anchor="t" anchorCtr="0">
            <a:noAutofit/>
          </a:bodyPr>
          <a:lstStyle>
            <a:lvl1pPr>
              <a:defRPr lang="en-US" sz="4703" spc="-49" baseline="0" dirty="0">
                <a:solidFill>
                  <a:schemeClr val="tx2"/>
                </a:solidFill>
              </a:defRPr>
            </a:lvl1pPr>
          </a:lstStyle>
          <a:p>
            <a:pPr marL="0" lvl="0">
              <a:lnSpc>
                <a:spcPts val="5489"/>
              </a:lnSpc>
            </a:pPr>
            <a:r>
              <a:rPr lang="en-US"/>
              <a:t>Section title</a:t>
            </a:r>
          </a:p>
        </p:txBody>
      </p:sp>
    </p:spTree>
    <p:extLst>
      <p:ext uri="{BB962C8B-B14F-4D97-AF65-F5344CB8AC3E}">
        <p14:creationId xmlns:p14="http://schemas.microsoft.com/office/powerpoint/2010/main" val="10406923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3058949"/>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229384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7A3CEF4-1427-4F11-B924-ABA1E8DF7867}"/>
              </a:ext>
            </a:extLst>
          </p:cNvPr>
          <p:cNvSpPr>
            <a:spLocks noGrp="1"/>
          </p:cNvSpPr>
          <p:nvPr>
            <p:ph type="title"/>
          </p:nvPr>
        </p:nvSpPr>
        <p:spPr>
          <a:xfrm>
            <a:off x="455996" y="556382"/>
            <a:ext cx="5482894" cy="813819"/>
          </a:xfrm>
        </p:spPr>
        <p:txBody>
          <a:bodyPr/>
          <a:lstStyle/>
          <a:p>
            <a:r>
              <a:rPr lang="en-US"/>
              <a:t>Click to edit Master title style</a:t>
            </a:r>
          </a:p>
        </p:txBody>
      </p:sp>
    </p:spTree>
    <p:extLst>
      <p:ext uri="{BB962C8B-B14F-4D97-AF65-F5344CB8AC3E}">
        <p14:creationId xmlns:p14="http://schemas.microsoft.com/office/powerpoint/2010/main" val="796578699"/>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5"/>
            <a:ext cx="4822952" cy="2649508"/>
          </a:xfrm>
        </p:spPr>
        <p:txBody>
          <a:bodyPr lIns="0" tIns="0" rIns="0" bIns="0"/>
          <a:lstStyle>
            <a:lvl1pPr marL="0" indent="0">
              <a:lnSpc>
                <a:spcPts val="1766"/>
              </a:lnSpc>
              <a:spcBef>
                <a:spcPts val="1176"/>
              </a:spcBef>
              <a:buNone/>
              <a:defRPr lang="en-US" sz="137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37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8" y="1741561"/>
            <a:ext cx="4822951" cy="287771"/>
          </a:xfrm>
        </p:spPr>
        <p:txBody>
          <a:bodyPr wrap="square" lIns="0" tIns="0" rIns="0" bIns="0" anchor="b" anchorCtr="0">
            <a:spAutoFit/>
          </a:bodyPr>
          <a:lstStyle>
            <a:lvl1pPr marL="0" indent="0">
              <a:lnSpc>
                <a:spcPts val="2353"/>
              </a:lnSpc>
              <a:buNone/>
              <a:defRPr lang="en-US" sz="1961" kern="1200" spc="0" baseline="0" dirty="0">
                <a:solidFill>
                  <a:schemeClr val="tx1"/>
                </a:solidFill>
                <a:latin typeface="+mn-lt"/>
                <a:ea typeface="+mn-ea"/>
                <a:cs typeface="+mn-cs"/>
              </a:defRPr>
            </a:lvl1pPr>
            <a:lvl2pPr marL="224016" indent="0">
              <a:buNone/>
              <a:defRPr/>
            </a:lvl2pPr>
            <a:lvl3pPr marL="448033" indent="0">
              <a:buNone/>
              <a:defRPr/>
            </a:lvl3pPr>
            <a:lvl4pPr marL="672049" indent="0">
              <a:buNone/>
              <a:defRPr/>
            </a:lvl4pPr>
            <a:lvl5pPr marL="89606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3" name="Title 2">
            <a:extLst>
              <a:ext uri="{FF2B5EF4-FFF2-40B4-BE49-F238E27FC236}">
                <a16:creationId xmlns:a16="http://schemas.microsoft.com/office/drawing/2014/main" id="{DC1E310F-F38A-42D9-94F6-F272E14A0178}"/>
              </a:ext>
            </a:extLst>
          </p:cNvPr>
          <p:cNvSpPr>
            <a:spLocks noGrp="1"/>
          </p:cNvSpPr>
          <p:nvPr>
            <p:ph type="title"/>
          </p:nvPr>
        </p:nvSpPr>
        <p:spPr>
          <a:xfrm>
            <a:off x="455995" y="556382"/>
            <a:ext cx="5520600" cy="813819"/>
          </a:xfrm>
        </p:spPr>
        <p:txBody>
          <a:bodyPr/>
          <a:lstStyle/>
          <a:p>
            <a:r>
              <a:rPr lang="en-US"/>
              <a:t>Click to edit Master title style</a:t>
            </a:r>
          </a:p>
        </p:txBody>
      </p:sp>
    </p:spTree>
    <p:extLst>
      <p:ext uri="{BB962C8B-B14F-4D97-AF65-F5344CB8AC3E}">
        <p14:creationId xmlns:p14="http://schemas.microsoft.com/office/powerpoint/2010/main" val="4100232743"/>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096000" y="0"/>
            <a:ext cx="609600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6" y="2143761"/>
            <a:ext cx="5310491" cy="2667397"/>
          </a:xfrm>
        </p:spPr>
        <p:txBody>
          <a:bodyPr lIns="0" tIns="0" rIns="0" bIns="0"/>
          <a:lstStyle>
            <a:lvl1pPr marL="0" indent="0">
              <a:lnSpc>
                <a:spcPts val="1766"/>
              </a:lnSpc>
              <a:spcBef>
                <a:spcPts val="1176"/>
              </a:spcBef>
              <a:buNone/>
              <a:defRPr lang="en-US" sz="2000" b="0" kern="1200" spc="0" baseline="0" dirty="0">
                <a:solidFill>
                  <a:schemeClr val="tx2"/>
                </a:solidFill>
                <a:latin typeface="+mj-lt"/>
                <a:ea typeface="+mn-ea"/>
                <a:cs typeface="+mn-cs"/>
              </a:defRPr>
            </a:lvl1pPr>
            <a:lvl2pPr marL="0" marR="0" indent="0" algn="l" defTabSz="914038" rtl="0" eaLnBrk="1" fontAlgn="auto" latinLnBrk="0" hangingPunct="1">
              <a:lnSpc>
                <a:spcPts val="1766"/>
              </a:lnSpc>
              <a:spcBef>
                <a:spcPts val="441"/>
              </a:spcBef>
              <a:spcAft>
                <a:spcPts val="0"/>
              </a:spcAft>
              <a:buClrTx/>
              <a:buSzPct val="90000"/>
              <a:buFont typeface="Arial" panose="020B0604020202020204" pitchFamily="34" charset="0"/>
              <a:buNone/>
              <a:tabLst/>
              <a:defRPr sz="1600">
                <a:solidFill>
                  <a:schemeClr val="tx1"/>
                </a:solidFill>
              </a:defRPr>
            </a:lvl2pPr>
            <a:lvl3pPr marL="448033" indent="0">
              <a:buNone/>
              <a:defRPr/>
            </a:lvl3pPr>
            <a:lvl4pPr marL="672049" indent="0">
              <a:buNone/>
              <a:defRPr/>
            </a:lvl4pPr>
            <a:lvl5pPr marL="89606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6" name="Title 5">
            <a:extLst>
              <a:ext uri="{FF2B5EF4-FFF2-40B4-BE49-F238E27FC236}">
                <a16:creationId xmlns:a16="http://schemas.microsoft.com/office/drawing/2014/main" id="{1D0DDFBA-5274-480A-89A3-1DA57A1E04EB}"/>
              </a:ext>
            </a:extLst>
          </p:cNvPr>
          <p:cNvSpPr>
            <a:spLocks noGrp="1"/>
          </p:cNvSpPr>
          <p:nvPr>
            <p:ph type="title"/>
          </p:nvPr>
        </p:nvSpPr>
        <p:spPr>
          <a:xfrm>
            <a:off x="455995" y="556382"/>
            <a:ext cx="5461058" cy="813819"/>
          </a:xfrm>
        </p:spPr>
        <p:txBody>
          <a:bodyPr/>
          <a:lstStyle/>
          <a:p>
            <a:r>
              <a:rPr lang="en-US"/>
              <a:t>Click to edit Master title style</a:t>
            </a:r>
          </a:p>
        </p:txBody>
      </p:sp>
    </p:spTree>
    <p:extLst>
      <p:ext uri="{BB962C8B-B14F-4D97-AF65-F5344CB8AC3E}">
        <p14:creationId xmlns:p14="http://schemas.microsoft.com/office/powerpoint/2010/main" val="1814217349"/>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2635893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80"/>
            <a:ext cx="7454644" cy="1473396"/>
          </a:xfr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1" y="6451198"/>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595"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3" y="439311"/>
            <a:ext cx="1335673" cy="190279"/>
          </a:xfrm>
          <a:prstGeom prst="rect">
            <a:avLst/>
          </a:prstGeom>
        </p:spPr>
      </p:pic>
    </p:spTree>
    <p:extLst>
      <p:ext uri="{BB962C8B-B14F-4D97-AF65-F5344CB8AC3E}">
        <p14:creationId xmlns:p14="http://schemas.microsoft.com/office/powerpoint/2010/main" val="878292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algn="l"/>
            <a:r>
              <a:rPr lang="en-US"/>
              <a:t>Microsoft Confidential</a:t>
            </a:r>
          </a:p>
        </p:txBody>
      </p:sp>
    </p:spTree>
    <p:extLst>
      <p:ext uri="{BB962C8B-B14F-4D97-AF65-F5344CB8AC3E}">
        <p14:creationId xmlns:p14="http://schemas.microsoft.com/office/powerpoint/2010/main" val="964216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3"/>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49248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4283248"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8074007" y="2732715"/>
            <a:ext cx="3657600" cy="981316"/>
          </a:xfrm>
        </p:spPr>
        <p:txBody>
          <a:bodyPr/>
          <a:lstStyle>
            <a:lvl1pPr marL="0" indent="0" algn="ctr">
              <a:buNone/>
              <a:defRPr sz="2000" b="1">
                <a:solidFill>
                  <a:srgbClr val="0078D4"/>
                </a:solidFill>
              </a:defRPr>
            </a:lvl1pPr>
            <a:lvl2pPr marL="0" indent="0" algn="ctr">
              <a:buNone/>
              <a:defRPr sz="1800">
                <a:solidFill>
                  <a:srgbClr val="0078D4"/>
                </a:solidFill>
              </a:defRPr>
            </a:lvl2pPr>
            <a:lvl3pPr marL="0" indent="0" algn="ctr">
              <a:buNone/>
              <a:defRPr sz="140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65924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4450000"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8240759" y="3850771"/>
            <a:ext cx="3324096" cy="1468107"/>
          </a:xfrm>
        </p:spPr>
        <p:txBody>
          <a:bodyPr/>
          <a:lstStyle>
            <a:lvl1pPr marL="0" indent="0" algn="ctr">
              <a:spcAft>
                <a:spcPts val="600"/>
              </a:spcAft>
              <a:buNone/>
              <a:defRPr sz="1800"/>
            </a:lvl1pPr>
            <a:lvl2pPr marL="0" indent="0" algn="ctr">
              <a:spcAft>
                <a:spcPts val="600"/>
              </a:spcAft>
              <a:buNone/>
              <a:defRPr sz="1400"/>
            </a:lvl2pPr>
            <a:lvl3pPr marL="0" indent="0" algn="ctr">
              <a:spcAft>
                <a:spcPts val="600"/>
              </a:spcAft>
              <a:buNone/>
              <a:defRPr sz="1100"/>
            </a:lvl3pPr>
            <a:lvl4pPr marL="0" indent="0" algn="ctr">
              <a:spcAft>
                <a:spcPts val="600"/>
              </a:spcAft>
              <a:buNone/>
              <a:defRPr sz="1051"/>
            </a:lvl4pPr>
            <a:lvl5pPr marL="0" indent="0" algn="ctr">
              <a:spcAft>
                <a:spcPts val="600"/>
              </a:spcAft>
              <a:buNone/>
              <a:defRPr sz="105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377079"/>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39703"/>
            <a:ext cx="11339775" cy="1268468"/>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16" indent="0">
              <a:lnSpc>
                <a:spcPct val="90000"/>
              </a:lnSpc>
              <a:spcBef>
                <a:spcPts val="0"/>
              </a:spcBef>
              <a:spcAft>
                <a:spcPts val="1273"/>
              </a:spcAft>
              <a:buNone/>
              <a:defRPr sz="1961">
                <a:solidFill>
                  <a:srgbClr val="000000"/>
                </a:solidFill>
              </a:defRPr>
            </a:lvl2pPr>
            <a:lvl3pPr marL="448033" indent="0">
              <a:spcBef>
                <a:spcPts val="0"/>
              </a:spcBef>
              <a:spcAft>
                <a:spcPts val="1273"/>
              </a:spcAft>
              <a:buNone/>
              <a:defRPr sz="1961">
                <a:solidFill>
                  <a:srgbClr val="000000"/>
                </a:solidFill>
              </a:defRPr>
            </a:lvl3pPr>
            <a:lvl4pPr marL="672049" indent="0">
              <a:spcBef>
                <a:spcPts val="0"/>
              </a:spcBef>
              <a:spcAft>
                <a:spcPts val="1273"/>
              </a:spcAft>
              <a:buNone/>
              <a:defRPr sz="1961"/>
            </a:lvl4pPr>
            <a:lvl5pPr marL="89606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440498"/>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3520820344"/>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9514B-076D-4FB7-A9F7-F9DFD7FF61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B5E087-AD58-41BD-A7C7-EA29A76EEC3C}"/>
              </a:ext>
            </a:extLst>
          </p:cNvPr>
          <p:cNvSpPr>
            <a:spLocks noGrp="1"/>
          </p:cNvSpPr>
          <p:nvPr>
            <p:ph idx="1"/>
          </p:nvPr>
        </p:nvSpPr>
        <p:spPr>
          <a:xfrm>
            <a:off x="455994" y="1817562"/>
            <a:ext cx="11306470" cy="15693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4ADF04-05D5-4755-B69D-2BE0169255D8}"/>
              </a:ext>
            </a:extLst>
          </p:cNvPr>
          <p:cNvSpPr>
            <a:spLocks noGrp="1"/>
          </p:cNvSpPr>
          <p:nvPr>
            <p:ph type="dt" sz="half" idx="10"/>
          </p:nvPr>
        </p:nvSpPr>
        <p:spPr/>
        <p:txBody>
          <a:bodyPr/>
          <a:lstStyle/>
          <a:p>
            <a:fld id="{CD71D46E-0B7F-41EC-82AB-4E4965855A5E}" type="datetimeFigureOut">
              <a:rPr lang="en-US" smtClean="0"/>
              <a:t>8/17/2020</a:t>
            </a:fld>
            <a:endParaRPr lang="en-US"/>
          </a:p>
        </p:txBody>
      </p:sp>
      <p:sp>
        <p:nvSpPr>
          <p:cNvPr id="5" name="Footer Placeholder 4">
            <a:extLst>
              <a:ext uri="{FF2B5EF4-FFF2-40B4-BE49-F238E27FC236}">
                <a16:creationId xmlns:a16="http://schemas.microsoft.com/office/drawing/2014/main" id="{17ADF1A9-AC4F-4D69-A46A-1117A2A27D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6CA0B6-3B97-4567-9557-2DBB7A1CF207}"/>
              </a:ext>
            </a:extLst>
          </p:cNvPr>
          <p:cNvSpPr>
            <a:spLocks noGrp="1"/>
          </p:cNvSpPr>
          <p:nvPr>
            <p:ph type="sldNum" sz="quarter" idx="12"/>
          </p:nvPr>
        </p:nvSpPr>
        <p:spPr/>
        <p:txBody>
          <a:bodyPr/>
          <a:lstStyle/>
          <a:p>
            <a:fld id="{7CB6CE2C-0833-414F-9F66-F8FCF29FE0B8}" type="slidenum">
              <a:rPr lang="en-US" smtClean="0"/>
              <a:t>‹#›</a:t>
            </a:fld>
            <a:endParaRPr lang="en-US"/>
          </a:p>
        </p:txBody>
      </p:sp>
    </p:spTree>
    <p:extLst>
      <p:ext uri="{BB962C8B-B14F-4D97-AF65-F5344CB8AC3E}">
        <p14:creationId xmlns:p14="http://schemas.microsoft.com/office/powerpoint/2010/main" val="2875690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884585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889203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90"/>
            <a:ext cx="1366440" cy="292608"/>
          </a:xfrm>
          <a:prstGeom prst="rect">
            <a:avLst/>
          </a:prstGeom>
        </p:spPr>
      </p:pic>
      <p:sp>
        <p:nvSpPr>
          <p:cNvPr id="9" name="Title 1"/>
          <p:cNvSpPr>
            <a:spLocks noGrp="1"/>
          </p:cNvSpPr>
          <p:nvPr>
            <p:ph type="title" hasCustomPrompt="1"/>
          </p:nvPr>
        </p:nvSpPr>
        <p:spPr>
          <a:xfrm>
            <a:off x="584200" y="2979780"/>
            <a:ext cx="9144000" cy="553998"/>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26142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518" indent="0">
              <a:buNone/>
              <a:defRPr/>
            </a:lvl2pPr>
            <a:lvl3pPr marL="457036" indent="0">
              <a:buNone/>
              <a:defRPr/>
            </a:lvl3pPr>
            <a:lvl4pPr marL="685554" indent="0">
              <a:buNone/>
              <a:defRPr/>
            </a:lvl4pPr>
            <a:lvl5pPr marL="91407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167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9"/>
            <a:ext cx="11018520"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4436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457203"/>
            <a:ext cx="5146330"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2" y="1923178"/>
            <a:ext cx="5146330"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2" y="2"/>
            <a:ext cx="6096000" cy="430887"/>
          </a:xfrm>
        </p:spPr>
        <p:txBody>
          <a:bodyPr/>
          <a:lstStyle/>
          <a:p>
            <a:endParaRPr lang="en-US"/>
          </a:p>
        </p:txBody>
      </p:sp>
    </p:spTree>
    <p:extLst>
      <p:ext uri="{BB962C8B-B14F-4D97-AF65-F5344CB8AC3E}">
        <p14:creationId xmlns:p14="http://schemas.microsoft.com/office/powerpoint/2010/main" val="20843319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6" y="2875003"/>
            <a:ext cx="5146330"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3"/>
            <a:ext cx="4616560" cy="1268039"/>
          </a:xfrm>
        </p:spPr>
        <p:txBody>
          <a:bodyPr anchor="ctr"/>
          <a:lstStyle>
            <a:lvl1pPr marL="399908" indent="-399908">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30167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40"/>
            <a:ext cx="4590644" cy="1231107"/>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3"/>
            <a:ext cx="3900715" cy="184667"/>
          </a:xfrm>
        </p:spPr>
        <p:txBody>
          <a:bodyPr/>
          <a:lstStyle>
            <a:lvl1pPr marL="0" indent="0">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868467912"/>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8" y="1544140"/>
            <a:ext cx="4590644" cy="1231107"/>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2"/>
            <a:ext cx="6096000" cy="430887"/>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3"/>
            <a:ext cx="4591051" cy="184667"/>
          </a:xfrm>
        </p:spPr>
        <p:txBody>
          <a:bodyPr/>
          <a:lstStyle>
            <a:lvl1pPr marL="0" indent="0" algn="r">
              <a:buNone/>
              <a:defRPr sz="1200" baseline="0">
                <a:latin typeface="+mn-lt"/>
              </a:defRPr>
            </a:lvl1pPr>
            <a:lvl2pPr marL="228518" indent="0">
              <a:buNone/>
              <a:defRPr/>
            </a:lvl2pPr>
            <a:lvl3pPr marL="457036" indent="0">
              <a:buNone/>
              <a:defRPr/>
            </a:lvl3pPr>
            <a:lvl4pPr marL="661750" indent="0">
              <a:buNone/>
              <a:defRPr/>
            </a:lvl4pPr>
            <a:lvl5pPr marL="855356" indent="0">
              <a:buNone/>
              <a:defRPr/>
            </a:lvl5pPr>
          </a:lstStyle>
          <a:p>
            <a:pPr lvl="0"/>
            <a:r>
              <a:rPr lang="en-US"/>
              <a:t>Edit Master text styles</a:t>
            </a:r>
          </a:p>
        </p:txBody>
      </p:sp>
    </p:spTree>
    <p:extLst>
      <p:ext uri="{BB962C8B-B14F-4D97-AF65-F5344CB8AC3E}">
        <p14:creationId xmlns:p14="http://schemas.microsoft.com/office/powerpoint/2010/main" val="3145430643"/>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1"/>
            <a:ext cx="5212080" cy="1649683"/>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7" indent="0">
              <a:buFont typeface="Wingdings" panose="05000000000000000000" pitchFamily="2" charset="2"/>
              <a:buNone/>
              <a:defRPr sz="2000" b="0"/>
            </a:lvl2pPr>
            <a:lvl3pPr marL="450688" indent="0">
              <a:buFont typeface="Wingdings" panose="05000000000000000000" pitchFamily="2" charset="2"/>
              <a:buNone/>
              <a:tabLst/>
              <a:defRPr sz="1600" b="0"/>
            </a:lvl3pPr>
            <a:lvl4pPr marL="652228" indent="0">
              <a:buFont typeface="Wingdings" panose="05000000000000000000" pitchFamily="2" charset="2"/>
              <a:buNone/>
              <a:defRPr sz="1400" b="0"/>
            </a:lvl4pPr>
            <a:lvl5pPr marL="85376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32223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649683"/>
          </a:xfrm>
        </p:spPr>
        <p:txBody>
          <a:bodyPr wrap="square">
            <a:spAutoFit/>
          </a:bodyPr>
          <a:lstStyle>
            <a:lvl1pPr marL="231692" indent="-231692">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85" indent="-171389">
              <a:buFont typeface="Wingdings" panose="05000000000000000000" pitchFamily="2" charset="2"/>
              <a:buChar char=""/>
              <a:defRPr sz="2000" b="0"/>
            </a:lvl2pPr>
            <a:lvl3pPr marL="639533" indent="-188845">
              <a:buFont typeface="Wingdings" panose="05000000000000000000" pitchFamily="2" charset="2"/>
              <a:buChar char=""/>
              <a:tabLst/>
              <a:defRPr sz="1600" b="0"/>
            </a:lvl3pPr>
            <a:lvl4pPr marL="828377" indent="-176149">
              <a:buFont typeface="Wingdings" panose="05000000000000000000" pitchFamily="2" charset="2"/>
              <a:buChar char=""/>
              <a:defRPr sz="1400" b="0"/>
            </a:lvl4pPr>
            <a:lvl5pPr marL="1023570" indent="-16980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45466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2466999147"/>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latin typeface="+mn-lt"/>
              </a:defRPr>
            </a:lvl1pPr>
            <a:lvl2pPr marL="228518" indent="0">
              <a:buNone/>
              <a:defRPr sz="1600"/>
            </a:lvl2pPr>
            <a:lvl3pPr marL="457036" indent="0">
              <a:buNone/>
              <a:defRPr sz="1200"/>
            </a:lvl3pPr>
            <a:lvl4pPr marL="685554" indent="0">
              <a:buNone/>
              <a:defRPr sz="1100"/>
            </a:lvl4pPr>
            <a:lvl5pPr marL="91407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06599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37"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3" y="1560645"/>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518" indent="0">
              <a:buNone/>
              <a:defRPr sz="1600">
                <a:solidFill>
                  <a:schemeClr val="bg1"/>
                </a:solidFill>
              </a:defRPr>
            </a:lvl2pPr>
            <a:lvl3pPr marL="457036" indent="0">
              <a:buNone/>
              <a:defRPr sz="1200">
                <a:solidFill>
                  <a:schemeClr val="bg1"/>
                </a:solidFill>
              </a:defRPr>
            </a:lvl3pPr>
            <a:lvl4pPr marL="685554" indent="0">
              <a:buNone/>
              <a:defRPr sz="1100">
                <a:solidFill>
                  <a:schemeClr val="bg1"/>
                </a:solidFill>
              </a:defRPr>
            </a:lvl4pPr>
            <a:lvl5pPr marL="91407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3"/>
            <a:ext cx="4896264" cy="1107996"/>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2658252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69494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598941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3069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236867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55583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6789597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407" rtl="0" eaLnBrk="1" latinLnBrk="0" hangingPunct="1">
              <a:lnSpc>
                <a:spcPct val="90000"/>
              </a:lnSpc>
              <a:spcBef>
                <a:spcPct val="0"/>
              </a:spcBef>
              <a:buNone/>
              <a:defRPr lang="en-US" sz="3600"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698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40086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92095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303398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28"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9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70"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19"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09448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56"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967891781"/>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1"/>
            <a:ext cx="11018838" cy="2215990"/>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39"/>
            <a:ext cx="12192001" cy="58896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635016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3"/>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1956"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3" y="3204863"/>
            <a:ext cx="2102988" cy="448276"/>
          </a:xfrm>
          <a:prstGeom prst="rect">
            <a:avLst/>
          </a:prstGeom>
        </p:spPr>
      </p:pic>
    </p:spTree>
    <p:extLst>
      <p:ext uri="{BB962C8B-B14F-4D97-AF65-F5344CB8AC3E}">
        <p14:creationId xmlns:p14="http://schemas.microsoft.com/office/powerpoint/2010/main" val="1367441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320347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9"/>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307776"/>
          </a:xfrm>
        </p:spPr>
        <p:txBody>
          <a:bodyPr lIns="0" tIns="0" rIns="0" bIns="0"/>
          <a:lstStyle>
            <a:lvl1pPr marL="0" indent="0" algn="r">
              <a:buNone/>
              <a:defRPr sz="2000">
                <a:latin typeface="+mn-lt"/>
              </a:defRPr>
            </a:lvl1pPr>
            <a:lvl2pPr marL="342891" indent="0">
              <a:buNone/>
              <a:defRPr sz="2000"/>
            </a:lvl2pPr>
            <a:lvl3pPr marL="571486" indent="0">
              <a:buNone/>
              <a:defRPr sz="2000"/>
            </a:lvl3pPr>
            <a:lvl4pPr marL="800080" indent="0">
              <a:buNone/>
              <a:defRPr sz="2000"/>
            </a:lvl4pPr>
            <a:lvl5pPr marL="1028674" indent="0">
              <a:buNone/>
              <a:defRPr sz="2000"/>
            </a:lvl5pPr>
          </a:lstStyle>
          <a:p>
            <a:pPr lvl="0"/>
            <a:r>
              <a:rPr lang="en-US"/>
              <a:t>Session code</a:t>
            </a:r>
          </a:p>
        </p:txBody>
      </p:sp>
    </p:spTree>
    <p:extLst>
      <p:ext uri="{BB962C8B-B14F-4D97-AF65-F5344CB8AC3E}">
        <p14:creationId xmlns:p14="http://schemas.microsoft.com/office/powerpoint/2010/main" val="2349836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26179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420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0944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9456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62745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03107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300463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0"/>
            <a:ext cx="4162425" cy="338555"/>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7581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358862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7"/>
            <a:ext cx="4163125" cy="861775"/>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5"/>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570221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5"/>
            <a:ext cx="4159951"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444721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955718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759267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060594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74131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54855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338687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1"/>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838630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39"/>
            <a:ext cx="6961188" cy="369332"/>
          </a:xfrm>
        </p:spPr>
        <p:txBody>
          <a:bodyPr/>
          <a:lstStyle>
            <a:lvl1pPr marL="0" indent="0">
              <a:spcAft>
                <a:spcPts val="1200"/>
              </a:spcAft>
              <a:buNone/>
              <a:defRPr sz="2400"/>
            </a:lvl1pPr>
            <a:lvl2pPr marL="228594"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38817452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63504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0"/>
            <a:ext cx="6669659" cy="430887"/>
          </a:xfrm>
        </p:spPr>
        <p:txBody>
          <a:bodyPr anchor="ctr" anchorCtr="0"/>
          <a:lstStyle>
            <a:lvl1pPr marL="0" indent="0">
              <a:spcAft>
                <a:spcPts val="1200"/>
              </a:spcAft>
              <a:buNone/>
              <a:defRPr sz="2800"/>
            </a:lvl1pPr>
            <a:lvl2pPr marL="228594"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691455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707924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65152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38325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216815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06027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53041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717683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1"/>
            <a:ext cx="1969707"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1004300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4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9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4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7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38856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5475332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89"/>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751592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2" y="1560644"/>
            <a:ext cx="4898137" cy="1239123"/>
          </a:xfrm>
        </p:spPr>
        <p:txBody>
          <a:bodyPr wrap="square">
            <a:spAutoFit/>
          </a:bodyPr>
          <a:lstStyle>
            <a:lvl1pPr marL="0" indent="0">
              <a:lnSpc>
                <a:spcPct val="110000"/>
              </a:lnSpc>
              <a:spcBef>
                <a:spcPts val="1200"/>
              </a:spcBef>
              <a:buNone/>
              <a:defRPr sz="1800">
                <a:latin typeface="+mn-lt"/>
              </a:defRPr>
            </a:lvl1pPr>
            <a:lvl2pPr marL="228594" indent="0">
              <a:buNone/>
              <a:defRPr sz="1600"/>
            </a:lvl2pPr>
            <a:lvl3pPr marL="457189" indent="0">
              <a:buNone/>
              <a:defRPr sz="1200"/>
            </a:lvl3pPr>
            <a:lvl4pPr marL="685783" indent="0">
              <a:buNone/>
              <a:defRPr sz="1100"/>
            </a:lvl4pPr>
            <a:lvl5pPr marL="914377"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1715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Title no banner">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0658C16-FB2E-4C1C-A560-7B9ECF96906F}"/>
              </a:ext>
            </a:extLst>
          </p:cNvPr>
          <p:cNvSpPr>
            <a:spLocks noGrp="1"/>
          </p:cNvSpPr>
          <p:nvPr>
            <p:ph type="title"/>
          </p:nvPr>
        </p:nvSpPr>
        <p:spPr/>
        <p:txBody>
          <a:bodyPr/>
          <a:lstStyle/>
          <a:p>
            <a:r>
              <a:rPr lang="en-US"/>
              <a:t>Click to edit Master title style</a:t>
            </a:r>
          </a:p>
        </p:txBody>
      </p:sp>
      <p:sp>
        <p:nvSpPr>
          <p:cNvPr id="5" name="Footer Placeholder 4">
            <a:extLst>
              <a:ext uri="{FF2B5EF4-FFF2-40B4-BE49-F238E27FC236}">
                <a16:creationId xmlns:a16="http://schemas.microsoft.com/office/drawing/2014/main" id="{61A742CA-E96E-4124-AC0E-B60A167D6FB3}"/>
              </a:ext>
            </a:extLst>
          </p:cNvPr>
          <p:cNvSpPr>
            <a:spLocks noGrp="1"/>
          </p:cNvSpPr>
          <p:nvPr>
            <p:ph type="ftr" sz="quarter" idx="10"/>
          </p:nvPr>
        </p:nvSpPr>
        <p:spPr/>
        <p:txBody>
          <a:bodyPr/>
          <a:lstStyle/>
          <a:p>
            <a:pPr defTabSz="914377">
              <a:defRPr/>
            </a:pPr>
            <a:r>
              <a:rPr lang="en-US" sz="687">
                <a:solidFill>
                  <a:srgbClr val="3C3C41">
                    <a:tint val="75000"/>
                  </a:srgbClr>
                </a:solidFill>
              </a:rPr>
              <a:t>Microsoft Confidential</a:t>
            </a:r>
          </a:p>
        </p:txBody>
      </p:sp>
    </p:spTree>
    <p:extLst>
      <p:ext uri="{BB962C8B-B14F-4D97-AF65-F5344CB8AC3E}">
        <p14:creationId xmlns:p14="http://schemas.microsoft.com/office/powerpoint/2010/main" val="3893709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D056E7-DF2F-D84E-BCAA-821E02159591}"/>
              </a:ext>
            </a:extLst>
          </p:cNvPr>
          <p:cNvSpPr/>
          <p:nvPr userDrawn="1"/>
        </p:nvSpPr>
        <p:spPr>
          <a:xfrm>
            <a:off x="0" y="0"/>
            <a:ext cx="12198096"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5234767"/>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Titl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47DDA-8EE3-48B6-A3DB-10A2F1604C08}"/>
              </a:ext>
            </a:extLst>
          </p:cNvPr>
          <p:cNvSpPr>
            <a:spLocks noGrp="1"/>
          </p:cNvSpPr>
          <p:nvPr>
            <p:ph type="title"/>
          </p:nvPr>
        </p:nvSpPr>
        <p:spPr>
          <a:xfrm>
            <a:off x="269240" y="289513"/>
            <a:ext cx="11655840" cy="430887"/>
          </a:xfrm>
        </p:spPr>
        <p:txBody>
          <a:bodyPr/>
          <a:lstStyle>
            <a:lvl1pPr algn="ctr">
              <a:defRPr lang="en-US" sz="2800" b="0" kern="1200" cap="all" spc="400" baseline="0" dirty="0" smtClean="0">
                <a:ln w="3175">
                  <a:noFill/>
                </a:ln>
                <a:solidFill>
                  <a:srgbClr val="0078D7"/>
                </a:solidFill>
                <a:effectLst/>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82808465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7581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Demo">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7C0ADA1C-E566-594C-8405-78BFB44D02B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6911" r="26772"/>
          <a:stretch/>
        </p:blipFill>
        <p:spPr>
          <a:xfrm>
            <a:off x="5611660" y="246353"/>
            <a:ext cx="6329491" cy="6363003"/>
          </a:xfrm>
          <a:prstGeom prst="rect">
            <a:avLst/>
          </a:prstGeom>
        </p:spPr>
      </p:pic>
      <p:sp>
        <p:nvSpPr>
          <p:cNvPr id="29" name="Parallelogram 28">
            <a:extLst>
              <a:ext uri="{FF2B5EF4-FFF2-40B4-BE49-F238E27FC236}">
                <a16:creationId xmlns:a16="http://schemas.microsoft.com/office/drawing/2014/main" id="{620A6185-F4B8-7148-BBE0-4B522BF2C8C9}"/>
              </a:ext>
            </a:extLst>
          </p:cNvPr>
          <p:cNvSpPr/>
          <p:nvPr userDrawn="1"/>
        </p:nvSpPr>
        <p:spPr>
          <a:xfrm rot="10800000">
            <a:off x="678677" y="243841"/>
            <a:ext cx="6526521" cy="6370319"/>
          </a:xfrm>
          <a:prstGeom prst="parallelogram">
            <a:avLst>
              <a:gd name="adj" fmla="val 1741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Rounded Rectangle 26">
            <a:extLst>
              <a:ext uri="{FF2B5EF4-FFF2-40B4-BE49-F238E27FC236}">
                <a16:creationId xmlns:a16="http://schemas.microsoft.com/office/drawing/2014/main" id="{1B94CA41-43E7-834F-BD19-758AA7C52D26}"/>
              </a:ext>
            </a:extLst>
          </p:cNvPr>
          <p:cNvSpPr/>
          <p:nvPr userDrawn="1"/>
        </p:nvSpPr>
        <p:spPr>
          <a:xfrm>
            <a:off x="-344477" y="2298344"/>
            <a:ext cx="1913016" cy="39950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spc="400">
                <a:solidFill>
                  <a:schemeClr val="bg2"/>
                </a:solidFill>
              </a:rPr>
              <a:t>DEMO</a:t>
            </a:r>
          </a:p>
        </p:txBody>
      </p:sp>
      <p:sp>
        <p:nvSpPr>
          <p:cNvPr id="28" name="Freeform 27">
            <a:extLst>
              <a:ext uri="{FF2B5EF4-FFF2-40B4-BE49-F238E27FC236}">
                <a16:creationId xmlns:a16="http://schemas.microsoft.com/office/drawing/2014/main" id="{E74A5F92-11BF-674C-8F77-E24DB9020EED}"/>
              </a:ext>
            </a:extLst>
          </p:cNvPr>
          <p:cNvSpPr/>
          <p:nvPr userDrawn="1"/>
        </p:nvSpPr>
        <p:spPr>
          <a:xfrm>
            <a:off x="6435831" y="776563"/>
            <a:ext cx="1078168" cy="599276"/>
          </a:xfrm>
          <a:custGeom>
            <a:avLst/>
            <a:gdLst>
              <a:gd name="connsiteX0" fmla="*/ 280478 w 301229"/>
              <a:gd name="connsiteY0" fmla="*/ 0 h 167431"/>
              <a:gd name="connsiteX1" fmla="*/ 27445 w 301229"/>
              <a:gd name="connsiteY1" fmla="*/ 0 h 167431"/>
              <a:gd name="connsiteX2" fmla="*/ 0 w 301229"/>
              <a:gd name="connsiteY2" fmla="*/ 30807 h 167431"/>
              <a:gd name="connsiteX3" fmla="*/ 31462 w 301229"/>
              <a:gd name="connsiteY3" fmla="*/ 62284 h 167431"/>
              <a:gd name="connsiteX4" fmla="*/ 96393 w 301229"/>
              <a:gd name="connsiteY4" fmla="*/ 62284 h 167431"/>
              <a:gd name="connsiteX5" fmla="*/ 109781 w 301229"/>
              <a:gd name="connsiteY5" fmla="*/ 62284 h 167431"/>
              <a:gd name="connsiteX6" fmla="*/ 121161 w 301229"/>
              <a:gd name="connsiteY6" fmla="*/ 62284 h 167431"/>
              <a:gd name="connsiteX7" fmla="*/ 149945 w 301229"/>
              <a:gd name="connsiteY7" fmla="*/ 91083 h 167431"/>
              <a:gd name="connsiteX8" fmla="*/ 121831 w 301229"/>
              <a:gd name="connsiteY8" fmla="*/ 118541 h 167431"/>
              <a:gd name="connsiteX9" fmla="*/ 100410 w 301229"/>
              <a:gd name="connsiteY9" fmla="*/ 118541 h 167431"/>
              <a:gd name="connsiteX10" fmla="*/ 75642 w 301229"/>
              <a:gd name="connsiteY10" fmla="*/ 143321 h 167431"/>
              <a:gd name="connsiteX11" fmla="*/ 100410 w 301229"/>
              <a:gd name="connsiteY11" fmla="*/ 168101 h 167431"/>
              <a:gd name="connsiteX12" fmla="*/ 269768 w 301229"/>
              <a:gd name="connsiteY12" fmla="*/ 168101 h 167431"/>
              <a:gd name="connsiteX13" fmla="*/ 294536 w 301229"/>
              <a:gd name="connsiteY13" fmla="*/ 143321 h 167431"/>
              <a:gd name="connsiteX14" fmla="*/ 269768 w 301229"/>
              <a:gd name="connsiteY14" fmla="*/ 119211 h 167431"/>
              <a:gd name="connsiteX15" fmla="*/ 257049 w 301229"/>
              <a:gd name="connsiteY15" fmla="*/ 119211 h 167431"/>
              <a:gd name="connsiteX16" fmla="*/ 228935 w 301229"/>
              <a:gd name="connsiteY16" fmla="*/ 91083 h 167431"/>
              <a:gd name="connsiteX17" fmla="*/ 228935 w 301229"/>
              <a:gd name="connsiteY17" fmla="*/ 87734 h 167431"/>
              <a:gd name="connsiteX18" fmla="*/ 253033 w 301229"/>
              <a:gd name="connsiteY18" fmla="*/ 63624 h 167431"/>
              <a:gd name="connsiteX19" fmla="*/ 275793 w 301229"/>
              <a:gd name="connsiteY19" fmla="*/ 63624 h 167431"/>
              <a:gd name="connsiteX20" fmla="*/ 307254 w 301229"/>
              <a:gd name="connsiteY20" fmla="*/ 32147 h 167431"/>
              <a:gd name="connsiteX21" fmla="*/ 280478 w 301229"/>
              <a:gd name="connsiteY21" fmla="*/ 0 h 16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1229" h="167431">
                <a:moveTo>
                  <a:pt x="280478" y="0"/>
                </a:moveTo>
                <a:lnTo>
                  <a:pt x="27445" y="0"/>
                </a:lnTo>
                <a:cubicBezTo>
                  <a:pt x="12049" y="2009"/>
                  <a:pt x="0" y="15404"/>
                  <a:pt x="0" y="30807"/>
                </a:cubicBezTo>
                <a:cubicBezTo>
                  <a:pt x="0" y="48220"/>
                  <a:pt x="14057" y="62284"/>
                  <a:pt x="31462" y="62284"/>
                </a:cubicBezTo>
                <a:lnTo>
                  <a:pt x="96393" y="62284"/>
                </a:lnTo>
                <a:lnTo>
                  <a:pt x="109781" y="62284"/>
                </a:lnTo>
                <a:lnTo>
                  <a:pt x="121161" y="62284"/>
                </a:lnTo>
                <a:cubicBezTo>
                  <a:pt x="136557" y="62284"/>
                  <a:pt x="149945" y="75009"/>
                  <a:pt x="149945" y="91083"/>
                </a:cubicBezTo>
                <a:cubicBezTo>
                  <a:pt x="149945" y="106486"/>
                  <a:pt x="137227" y="118541"/>
                  <a:pt x="121831" y="118541"/>
                </a:cubicBezTo>
                <a:lnTo>
                  <a:pt x="100410" y="118541"/>
                </a:lnTo>
                <a:cubicBezTo>
                  <a:pt x="87022" y="118541"/>
                  <a:pt x="75642" y="129257"/>
                  <a:pt x="75642" y="143321"/>
                </a:cubicBezTo>
                <a:cubicBezTo>
                  <a:pt x="75642" y="156716"/>
                  <a:pt x="86352" y="168101"/>
                  <a:pt x="100410" y="168101"/>
                </a:cubicBezTo>
                <a:lnTo>
                  <a:pt x="269768" y="168101"/>
                </a:lnTo>
                <a:cubicBezTo>
                  <a:pt x="283825" y="168101"/>
                  <a:pt x="295205" y="156716"/>
                  <a:pt x="294536" y="143321"/>
                </a:cubicBezTo>
                <a:cubicBezTo>
                  <a:pt x="294536" y="129927"/>
                  <a:pt x="283156" y="119211"/>
                  <a:pt x="269768" y="119211"/>
                </a:cubicBezTo>
                <a:lnTo>
                  <a:pt x="257049" y="119211"/>
                </a:lnTo>
                <a:cubicBezTo>
                  <a:pt x="241653" y="119211"/>
                  <a:pt x="228935" y="106486"/>
                  <a:pt x="228935" y="91083"/>
                </a:cubicBezTo>
                <a:lnTo>
                  <a:pt x="228935" y="87734"/>
                </a:lnTo>
                <a:cubicBezTo>
                  <a:pt x="228935" y="74339"/>
                  <a:pt x="239645" y="63624"/>
                  <a:pt x="253033" y="63624"/>
                </a:cubicBezTo>
                <a:lnTo>
                  <a:pt x="275793" y="63624"/>
                </a:lnTo>
                <a:cubicBezTo>
                  <a:pt x="293197" y="63624"/>
                  <a:pt x="307254" y="49560"/>
                  <a:pt x="307254" y="32147"/>
                </a:cubicBezTo>
                <a:cubicBezTo>
                  <a:pt x="307924" y="14734"/>
                  <a:pt x="295875" y="2009"/>
                  <a:pt x="280478" y="0"/>
                </a:cubicBezTo>
                <a:close/>
              </a:path>
            </a:pathLst>
          </a:custGeom>
          <a:gradFill>
            <a:gsLst>
              <a:gs pos="0">
                <a:schemeClr val="accent1"/>
              </a:gs>
              <a:gs pos="72000">
                <a:schemeClr val="accent2"/>
              </a:gs>
            </a:gsLst>
            <a:lin ang="2700000" scaled="0"/>
          </a:gradFill>
          <a:ln w="6694" cap="flat">
            <a:noFill/>
            <a:prstDash val="solid"/>
            <a:miter/>
          </a:ln>
        </p:spPr>
        <p:txBody>
          <a:bodyPr rtlCol="0" anchor="ctr"/>
          <a:lstStyle/>
          <a:p>
            <a:endParaRPr lang="en-US" sz="2400"/>
          </a:p>
        </p:txBody>
      </p:sp>
      <p:sp>
        <p:nvSpPr>
          <p:cNvPr id="31" name="Title 1">
            <a:extLst>
              <a:ext uri="{FF2B5EF4-FFF2-40B4-BE49-F238E27FC236}">
                <a16:creationId xmlns:a16="http://schemas.microsoft.com/office/drawing/2014/main" id="{FFFBB744-009C-854E-A699-8A1FC0750518}"/>
              </a:ext>
            </a:extLst>
          </p:cNvPr>
          <p:cNvSpPr>
            <a:spLocks noGrp="1"/>
          </p:cNvSpPr>
          <p:nvPr>
            <p:ph type="title" hasCustomPrompt="1"/>
          </p:nvPr>
        </p:nvSpPr>
        <p:spPr>
          <a:xfrm>
            <a:off x="416993" y="3212637"/>
            <a:ext cx="5474183" cy="820674"/>
          </a:xfrm>
          <a:prstGeom prst="rect">
            <a:avLst/>
          </a:prstGeom>
        </p:spPr>
        <p:txBody>
          <a:bodyPr/>
          <a:lstStyle>
            <a:lvl1pPr>
              <a:lnSpc>
                <a:spcPct val="100000"/>
              </a:lnSpc>
              <a:defRPr sz="5333" b="1" i="0">
                <a:latin typeface="Segoe UI Semibold" panose="020B0502040204020203" pitchFamily="34" charset="0"/>
                <a:cs typeface="Segoe UI Semibold" panose="020B0502040204020203" pitchFamily="34" charset="0"/>
              </a:defRPr>
            </a:lvl1pPr>
          </a:lstStyle>
          <a:p>
            <a:r>
              <a:rPr lang="en-US"/>
              <a:t>Title here</a:t>
            </a:r>
          </a:p>
        </p:txBody>
      </p:sp>
    </p:spTree>
    <p:extLst>
      <p:ext uri="{BB962C8B-B14F-4D97-AF65-F5344CB8AC3E}">
        <p14:creationId xmlns:p14="http://schemas.microsoft.com/office/powerpoint/2010/main" val="3815742440"/>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83970"/>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35931"/>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D0847958-1B36-4AD5-B534-F58FFC1011C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1" rtlCol="0" anchor="ctr"/>
          <a:lstStyle>
            <a:lvl1pPr algn="l">
              <a:defRPr sz="686">
                <a:solidFill>
                  <a:schemeClr val="tx1">
                    <a:tint val="75000"/>
                  </a:schemeClr>
                </a:solidFill>
              </a:defRPr>
            </a:lvl1pPr>
          </a:lstStyle>
          <a:p>
            <a:r>
              <a:rPr lang="en-US">
                <a:solidFill>
                  <a:schemeClr val="bg1">
                    <a:lumMod val="65000"/>
                  </a:schemeClr>
                </a:solidFill>
              </a:rPr>
              <a:t>© Microsoft Corporation                                                                                  			Azure Data						   </a:t>
            </a:r>
            <a:fld id="{E141EBF3-D640-4732-9DEA-263E76C9153D}" type="slidenum">
              <a:rPr lang="en-US" smtClean="0">
                <a:solidFill>
                  <a:schemeClr val="bg1">
                    <a:lumMod val="65000"/>
                  </a:schemeClr>
                </a:solidFill>
              </a:rPr>
              <a:pPr/>
              <a:t>‹#›</a:t>
            </a:fld>
            <a:endParaRPr lang="en-US">
              <a:solidFill>
                <a:schemeClr val="bg1">
                  <a:lumMod val="65000"/>
                </a:schemeClr>
              </a:solidFill>
            </a:endParaRPr>
          </a:p>
        </p:txBody>
      </p:sp>
    </p:spTree>
    <p:extLst>
      <p:ext uri="{BB962C8B-B14F-4D97-AF65-F5344CB8AC3E}">
        <p14:creationId xmlns:p14="http://schemas.microsoft.com/office/powerpoint/2010/main" val="3225690333"/>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3974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149C7-78D8-4811-BB9D-B8B2F6E413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3ED1C2-74FB-4EA2-AC49-7ECE0C77BA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361E8F-79FB-43F3-A093-408287C77EDF}"/>
              </a:ext>
            </a:extLst>
          </p:cNvPr>
          <p:cNvSpPr>
            <a:spLocks noGrp="1"/>
          </p:cNvSpPr>
          <p:nvPr>
            <p:ph type="dt" sz="half" idx="10"/>
          </p:nvPr>
        </p:nvSpPr>
        <p:spPr/>
        <p:txBody>
          <a:bodyPr/>
          <a:lstStyle/>
          <a:p>
            <a:fld id="{C6ADEAB7-A2EB-4D3E-83F4-C150B4CAC298}" type="datetimeFigureOut">
              <a:rPr lang="en-US" smtClean="0"/>
              <a:t>8/17/2020</a:t>
            </a:fld>
            <a:endParaRPr lang="en-US"/>
          </a:p>
        </p:txBody>
      </p:sp>
      <p:sp>
        <p:nvSpPr>
          <p:cNvPr id="5" name="Footer Placeholder 4">
            <a:extLst>
              <a:ext uri="{FF2B5EF4-FFF2-40B4-BE49-F238E27FC236}">
                <a16:creationId xmlns:a16="http://schemas.microsoft.com/office/drawing/2014/main" id="{5D5B5125-F51D-40A8-8E73-662531338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7C171C-DFEF-4BBE-AB68-34031366CF27}"/>
              </a:ext>
            </a:extLst>
          </p:cNvPr>
          <p:cNvSpPr>
            <a:spLocks noGrp="1"/>
          </p:cNvSpPr>
          <p:nvPr>
            <p:ph type="sldNum" sz="quarter" idx="12"/>
          </p:nvPr>
        </p:nvSpPr>
        <p:spPr/>
        <p:txBody>
          <a:bodyPr/>
          <a:lstStyle/>
          <a:p>
            <a:fld id="{32190FF2-C3C8-4C01-82F2-CF9545C18AB9}" type="slidenum">
              <a:rPr lang="en-US" smtClean="0"/>
              <a:t>‹#›</a:t>
            </a:fld>
            <a:endParaRPr lang="en-US"/>
          </a:p>
        </p:txBody>
      </p:sp>
    </p:spTree>
    <p:extLst>
      <p:ext uri="{BB962C8B-B14F-4D97-AF65-F5344CB8AC3E}">
        <p14:creationId xmlns:p14="http://schemas.microsoft.com/office/powerpoint/2010/main" val="308239821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Two up">
    <p:spTree>
      <p:nvGrpSpPr>
        <p:cNvPr id="1" name=""/>
        <p:cNvGrpSpPr/>
        <p:nvPr/>
      </p:nvGrpSpPr>
      <p:grpSpPr>
        <a:xfrm>
          <a:off x="0" y="0"/>
          <a:ext cx="0" cy="0"/>
          <a:chOff x="0" y="0"/>
          <a:chExt cx="0" cy="0"/>
        </a:xfrm>
      </p:grpSpPr>
      <p:sp>
        <p:nvSpPr>
          <p:cNvPr id="9" name="Text Placeholder 30">
            <a:extLst>
              <a:ext uri="{FF2B5EF4-FFF2-40B4-BE49-F238E27FC236}">
                <a16:creationId xmlns:a16="http://schemas.microsoft.com/office/drawing/2014/main" id="{74EA10B5-BEA8-DF4A-95CD-639732E6CD48}"/>
              </a:ext>
            </a:extLst>
          </p:cNvPr>
          <p:cNvSpPr>
            <a:spLocks noGrp="1"/>
          </p:cNvSpPr>
          <p:nvPr>
            <p:ph type="body" sz="quarter" idx="10" hasCustomPrompt="1"/>
          </p:nvPr>
        </p:nvSpPr>
        <p:spPr>
          <a:xfrm>
            <a:off x="416993" y="2784227"/>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30">
            <a:extLst>
              <a:ext uri="{FF2B5EF4-FFF2-40B4-BE49-F238E27FC236}">
                <a16:creationId xmlns:a16="http://schemas.microsoft.com/office/drawing/2014/main" id="{E9647A82-03A4-AE4B-99B1-A3004783112B}"/>
              </a:ext>
            </a:extLst>
          </p:cNvPr>
          <p:cNvSpPr>
            <a:spLocks noGrp="1"/>
          </p:cNvSpPr>
          <p:nvPr>
            <p:ph type="body" sz="quarter" idx="24" hasCustomPrompt="1"/>
          </p:nvPr>
        </p:nvSpPr>
        <p:spPr>
          <a:xfrm>
            <a:off x="6277817" y="2784351"/>
            <a:ext cx="5266483"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itle 1">
            <a:extLst>
              <a:ext uri="{FF2B5EF4-FFF2-40B4-BE49-F238E27FC236}">
                <a16:creationId xmlns:a16="http://schemas.microsoft.com/office/drawing/2014/main" id="{9E5E4502-589B-1F4E-8074-44463D5E5584}"/>
              </a:ext>
            </a:extLst>
          </p:cNvPr>
          <p:cNvSpPr>
            <a:spLocks noGrp="1"/>
          </p:cNvSpPr>
          <p:nvPr>
            <p:ph type="title" hasCustomPrompt="1"/>
          </p:nvPr>
        </p:nvSpPr>
        <p:spPr>
          <a:xfrm>
            <a:off x="416993" y="583916"/>
            <a:ext cx="1112730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8" name="Text Placeholder 6">
            <a:extLst>
              <a:ext uri="{FF2B5EF4-FFF2-40B4-BE49-F238E27FC236}">
                <a16:creationId xmlns:a16="http://schemas.microsoft.com/office/drawing/2014/main" id="{668B44A9-9E16-654C-862F-69740ACF1ADF}"/>
              </a:ext>
            </a:extLst>
          </p:cNvPr>
          <p:cNvSpPr>
            <a:spLocks noGrp="1"/>
          </p:cNvSpPr>
          <p:nvPr>
            <p:ph type="body" sz="quarter" idx="26" hasCustomPrompt="1"/>
          </p:nvPr>
        </p:nvSpPr>
        <p:spPr>
          <a:xfrm>
            <a:off x="416993" y="3436143"/>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
        <p:nvSpPr>
          <p:cNvPr id="11" name="Text Placeholder 6">
            <a:extLst>
              <a:ext uri="{FF2B5EF4-FFF2-40B4-BE49-F238E27FC236}">
                <a16:creationId xmlns:a16="http://schemas.microsoft.com/office/drawing/2014/main" id="{5A59B427-D716-294E-BDD5-7518C3A0F582}"/>
              </a:ext>
            </a:extLst>
          </p:cNvPr>
          <p:cNvSpPr>
            <a:spLocks noGrp="1"/>
          </p:cNvSpPr>
          <p:nvPr>
            <p:ph type="body" sz="quarter" idx="27" hasCustomPrompt="1"/>
          </p:nvPr>
        </p:nvSpPr>
        <p:spPr>
          <a:xfrm>
            <a:off x="6277817" y="3436267"/>
            <a:ext cx="5266483" cy="271825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p>
        </p:txBody>
      </p:sp>
    </p:spTree>
    <p:extLst>
      <p:ext uri="{BB962C8B-B14F-4D97-AF65-F5344CB8AC3E}">
        <p14:creationId xmlns:p14="http://schemas.microsoft.com/office/powerpoint/2010/main" val="630174994"/>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Three Up">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BAB81232-8718-1349-8F38-82F219293495}"/>
              </a:ext>
            </a:extLst>
          </p:cNvPr>
          <p:cNvSpPr>
            <a:spLocks noGrp="1"/>
          </p:cNvSpPr>
          <p:nvPr>
            <p:ph type="title" hasCustomPrompt="1"/>
          </p:nvPr>
        </p:nvSpPr>
        <p:spPr>
          <a:xfrm>
            <a:off x="416994" y="583916"/>
            <a:ext cx="11222557" cy="818705"/>
          </a:xfrm>
          <a:prstGeom prst="rect">
            <a:avLst/>
          </a:prstGeom>
        </p:spPr>
        <p:txBody>
          <a:bodyPr/>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9" name="Text Placeholder 30">
            <a:extLst>
              <a:ext uri="{FF2B5EF4-FFF2-40B4-BE49-F238E27FC236}">
                <a16:creationId xmlns:a16="http://schemas.microsoft.com/office/drawing/2014/main" id="{14A3640A-F564-DA43-85C8-F9C08C7EAFAD}"/>
              </a:ext>
            </a:extLst>
          </p:cNvPr>
          <p:cNvSpPr>
            <a:spLocks noGrp="1"/>
          </p:cNvSpPr>
          <p:nvPr>
            <p:ph type="body" sz="quarter" idx="10" hasCustomPrompt="1"/>
          </p:nvPr>
        </p:nvSpPr>
        <p:spPr>
          <a:xfrm>
            <a:off x="41699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0" name="Text Placeholder 6">
            <a:extLst>
              <a:ext uri="{FF2B5EF4-FFF2-40B4-BE49-F238E27FC236}">
                <a16:creationId xmlns:a16="http://schemas.microsoft.com/office/drawing/2014/main" id="{B2C8E8C5-3289-9C4D-BE95-39E5120F1926}"/>
              </a:ext>
            </a:extLst>
          </p:cNvPr>
          <p:cNvSpPr>
            <a:spLocks noGrp="1"/>
          </p:cNvSpPr>
          <p:nvPr>
            <p:ph type="body" sz="quarter" idx="26" hasCustomPrompt="1"/>
          </p:nvPr>
        </p:nvSpPr>
        <p:spPr>
          <a:xfrm>
            <a:off x="41699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4" name="Text Placeholder 30">
            <a:extLst>
              <a:ext uri="{FF2B5EF4-FFF2-40B4-BE49-F238E27FC236}">
                <a16:creationId xmlns:a16="http://schemas.microsoft.com/office/drawing/2014/main" id="{FF215F86-6B61-8F40-8FEE-4AE31931B156}"/>
              </a:ext>
            </a:extLst>
          </p:cNvPr>
          <p:cNvSpPr>
            <a:spLocks noGrp="1"/>
          </p:cNvSpPr>
          <p:nvPr>
            <p:ph type="body" sz="quarter" idx="27" hasCustomPrompt="1"/>
          </p:nvPr>
        </p:nvSpPr>
        <p:spPr>
          <a:xfrm>
            <a:off x="4256788"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5" name="Text Placeholder 6">
            <a:extLst>
              <a:ext uri="{FF2B5EF4-FFF2-40B4-BE49-F238E27FC236}">
                <a16:creationId xmlns:a16="http://schemas.microsoft.com/office/drawing/2014/main" id="{36E89292-5993-4845-A723-FE96EB2E2582}"/>
              </a:ext>
            </a:extLst>
          </p:cNvPr>
          <p:cNvSpPr>
            <a:spLocks noGrp="1"/>
          </p:cNvSpPr>
          <p:nvPr>
            <p:ph type="body" sz="quarter" idx="28" hasCustomPrompt="1"/>
          </p:nvPr>
        </p:nvSpPr>
        <p:spPr>
          <a:xfrm>
            <a:off x="4256788"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
        <p:nvSpPr>
          <p:cNvPr id="16" name="Text Placeholder 30">
            <a:extLst>
              <a:ext uri="{FF2B5EF4-FFF2-40B4-BE49-F238E27FC236}">
                <a16:creationId xmlns:a16="http://schemas.microsoft.com/office/drawing/2014/main" id="{DD671EC3-35FD-4142-90E9-E06C8B2204D2}"/>
              </a:ext>
            </a:extLst>
          </p:cNvPr>
          <p:cNvSpPr>
            <a:spLocks noGrp="1"/>
          </p:cNvSpPr>
          <p:nvPr>
            <p:ph type="body" sz="quarter" idx="29" hasCustomPrompt="1"/>
          </p:nvPr>
        </p:nvSpPr>
        <p:spPr>
          <a:xfrm>
            <a:off x="8096583" y="2784227"/>
            <a:ext cx="3542968"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
        <p:nvSpPr>
          <p:cNvPr id="17" name="Text Placeholder 6">
            <a:extLst>
              <a:ext uri="{FF2B5EF4-FFF2-40B4-BE49-F238E27FC236}">
                <a16:creationId xmlns:a16="http://schemas.microsoft.com/office/drawing/2014/main" id="{CCA813D6-5154-8549-A580-9780EC0B43FF}"/>
              </a:ext>
            </a:extLst>
          </p:cNvPr>
          <p:cNvSpPr>
            <a:spLocks noGrp="1"/>
          </p:cNvSpPr>
          <p:nvPr>
            <p:ph type="body" sz="quarter" idx="30" hasCustomPrompt="1"/>
          </p:nvPr>
        </p:nvSpPr>
        <p:spPr>
          <a:xfrm>
            <a:off x="8096583" y="3436143"/>
            <a:ext cx="3542968" cy="2679364"/>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1778833598"/>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D50EA3-6EFD-4693-B580-6794E1585EA1}"/>
              </a:ext>
            </a:extLst>
          </p:cNvPr>
          <p:cNvSpPr/>
          <p:nvPr userDrawn="1"/>
        </p:nvSpPr>
        <p:spPr bwMode="auto">
          <a:xfrm>
            <a:off x="0" y="0"/>
            <a:ext cx="1574800" cy="685800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62143" rIns="0" bIns="62143" numCol="1" rtlCol="0" anchor="ctr" anchorCtr="0" compatLnSpc="1">
            <a:prstTxWarp prst="textNoShape">
              <a:avLst/>
            </a:prstTxWarp>
          </a:bodyPr>
          <a:lstStyle/>
          <a:p>
            <a:pPr algn="ctr" defTabSz="1242364" fontAlgn="base">
              <a:spcBef>
                <a:spcPct val="0"/>
              </a:spcBef>
              <a:spcAft>
                <a:spcPct val="0"/>
              </a:spcAft>
            </a:pPr>
            <a:endParaRPr lang="en-US" sz="2665">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84238497"/>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1" y="2913306"/>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36"/>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872790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spTree>
    <p:extLst>
      <p:ext uri="{BB962C8B-B14F-4D97-AF65-F5344CB8AC3E}">
        <p14:creationId xmlns:p14="http://schemas.microsoft.com/office/powerpoint/2010/main" val="42593480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71090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9849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23126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097402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200678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21403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65565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36684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3520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933050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7"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43514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768429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048587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02856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12804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793125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225217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60212462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47226608"/>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41479296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040394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108865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49796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80226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351897699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40175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75841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9092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26589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0"/>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84398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78270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018542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659356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92301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91997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One 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9C8B4-3532-8649-B0E2-C7EDDB2F64D9}"/>
              </a:ext>
            </a:extLst>
          </p:cNvPr>
          <p:cNvSpPr>
            <a:spLocks noGrp="1"/>
          </p:cNvSpPr>
          <p:nvPr>
            <p:ph type="title" hasCustomPrompt="1"/>
          </p:nvPr>
        </p:nvSpPr>
        <p:spPr>
          <a:xfrm>
            <a:off x="416993" y="583916"/>
            <a:ext cx="11308283" cy="738664"/>
          </a:xfrm>
          <a:prstGeom prst="rect">
            <a:avLst/>
          </a:prstGeom>
        </p:spPr>
        <p:txBody>
          <a:bodyPr anchor="t"/>
          <a:lstStyle>
            <a:lvl1pPr>
              <a:defRPr sz="4800" b="1" i="0">
                <a:latin typeface="Segoe UI Semibold" panose="020B0502040204020203" pitchFamily="34" charset="0"/>
                <a:cs typeface="Segoe UI Semibold" panose="020B0502040204020203" pitchFamily="34" charset="0"/>
              </a:defRPr>
            </a:lvl1pPr>
          </a:lstStyle>
          <a:p>
            <a:r>
              <a:rPr lang="en-US"/>
              <a:t>Slide Title Here</a:t>
            </a:r>
          </a:p>
        </p:txBody>
      </p:sp>
      <p:sp>
        <p:nvSpPr>
          <p:cNvPr id="10" name="Text Placeholder 6">
            <a:extLst>
              <a:ext uri="{FF2B5EF4-FFF2-40B4-BE49-F238E27FC236}">
                <a16:creationId xmlns:a16="http://schemas.microsoft.com/office/drawing/2014/main" id="{F7B1DCCF-44AE-4447-A5D2-2B31454F7C55}"/>
              </a:ext>
            </a:extLst>
          </p:cNvPr>
          <p:cNvSpPr>
            <a:spLocks noGrp="1"/>
          </p:cNvSpPr>
          <p:nvPr>
            <p:ph type="body" sz="quarter" idx="21" hasCustomPrompt="1"/>
          </p:nvPr>
        </p:nvSpPr>
        <p:spPr>
          <a:xfrm>
            <a:off x="416992" y="3436267"/>
            <a:ext cx="11308283" cy="984885"/>
          </a:xfrm>
          <a:prstGeom prst="rect">
            <a:avLst/>
          </a:prstGeom>
        </p:spPr>
        <p:txBody>
          <a:bodyPr/>
          <a:lstStyle>
            <a:lvl1pPr marL="0" indent="0" algn="l" defTabSz="1219170" rtl="0" eaLnBrk="1" latinLnBrk="0" hangingPunct="1">
              <a:lnSpc>
                <a:spcPct val="100000"/>
              </a:lnSpc>
              <a:spcBef>
                <a:spcPct val="20000"/>
              </a:spcBef>
              <a:spcAft>
                <a:spcPts val="0"/>
              </a:spcAft>
              <a:buClr>
                <a:schemeClr val="accent3"/>
              </a:buClr>
              <a:buFont typeface="Arial"/>
              <a:buNone/>
              <a:defRPr lang="en-US" sz="3200" b="0" i="0" kern="1200" dirty="0">
                <a:solidFill>
                  <a:schemeClr val="tx1"/>
                </a:solidFill>
                <a:latin typeface="+mn-lt"/>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Quisque</a:t>
            </a:r>
            <a:r>
              <a:rPr lang="en-US"/>
              <a:t> convallis in </a:t>
            </a:r>
            <a:r>
              <a:rPr lang="en-US" err="1"/>
              <a:t>enim</a:t>
            </a:r>
            <a:r>
              <a:rPr lang="en-US"/>
              <a:t> non </a:t>
            </a:r>
            <a:r>
              <a:rPr lang="en-US" err="1"/>
              <a:t>consectetur</a:t>
            </a:r>
            <a:r>
              <a:rPr lang="en-US"/>
              <a:t>. </a:t>
            </a:r>
          </a:p>
        </p:txBody>
      </p:sp>
      <p:sp>
        <p:nvSpPr>
          <p:cNvPr id="5" name="Text Placeholder 30">
            <a:extLst>
              <a:ext uri="{FF2B5EF4-FFF2-40B4-BE49-F238E27FC236}">
                <a16:creationId xmlns:a16="http://schemas.microsoft.com/office/drawing/2014/main" id="{C0070D56-F030-5B4B-8ACF-425C6C41A316}"/>
              </a:ext>
            </a:extLst>
          </p:cNvPr>
          <p:cNvSpPr>
            <a:spLocks noGrp="1"/>
          </p:cNvSpPr>
          <p:nvPr>
            <p:ph type="body" sz="quarter" idx="10" hasCustomPrompt="1"/>
          </p:nvPr>
        </p:nvSpPr>
        <p:spPr>
          <a:xfrm>
            <a:off x="416993" y="2784227"/>
            <a:ext cx="11308281" cy="520700"/>
          </a:xfrm>
          <a:prstGeom prst="rect">
            <a:avLst/>
          </a:prstGeom>
        </p:spPr>
        <p:txBody>
          <a:bodyPr anchor="t">
            <a:noAutofit/>
          </a:bodyPr>
          <a:lstStyle>
            <a:lvl1pPr marL="0" indent="0" algn="l" defTabSz="1219170" rtl="0" eaLnBrk="1" latinLnBrk="0" hangingPunct="1">
              <a:spcBef>
                <a:spcPct val="20000"/>
              </a:spcBef>
              <a:buClr>
                <a:schemeClr val="accent3"/>
              </a:buClr>
              <a:buFont typeface="Arial"/>
              <a:buNone/>
              <a:defRPr lang="en-US" sz="3200" b="1" i="0" kern="120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marL="0" lvl="0" indent="0" algn="l" defTabSz="1219170" rtl="0" eaLnBrk="1" latinLnBrk="0" hangingPunct="1">
              <a:spcBef>
                <a:spcPct val="20000"/>
              </a:spcBef>
              <a:buClr>
                <a:schemeClr val="accent3"/>
              </a:buClr>
              <a:buFont typeface="Arial"/>
              <a:buNone/>
            </a:pPr>
            <a:r>
              <a:rPr lang="en-US"/>
              <a:t>Heading</a:t>
            </a:r>
          </a:p>
        </p:txBody>
      </p:sp>
    </p:spTree>
    <p:extLst>
      <p:ext uri="{BB962C8B-B14F-4D97-AF65-F5344CB8AC3E}">
        <p14:creationId xmlns:p14="http://schemas.microsoft.com/office/powerpoint/2010/main" val="703635003"/>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4"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1" y="1435498"/>
            <a:ext cx="6040336" cy="1612749"/>
          </a:xfrm>
        </p:spPr>
        <p:txBody>
          <a:bodyPr/>
          <a:lstStyle>
            <a:lvl1pPr marL="0" indent="0">
              <a:buNone/>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2"/>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502418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530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8/17/2020</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1298015222"/>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898707"/>
          </a:xfrm>
        </p:spPr>
        <p:txBody>
          <a:bodyPr wrap="square">
            <a:spAutoFit/>
          </a:bodyPr>
          <a:lstStyle>
            <a:lvl1pPr marL="0" indent="0">
              <a:spcBef>
                <a:spcPts val="600"/>
              </a:spcBef>
              <a:buNone/>
              <a:defRPr sz="2000">
                <a:latin typeface="+mj-lt"/>
              </a:defRPr>
            </a:lvl1pPr>
            <a:lvl2pPr marL="0" indent="0">
              <a:buNone/>
              <a:defRPr sz="1800"/>
            </a:lvl2pPr>
            <a:lvl3pPr marL="171389" indent="-171389">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3"/>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751552"/>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50892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93613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3988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33483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25484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2" y="457200"/>
            <a:ext cx="11333537"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817225"/>
            <a:ext cx="5486400" cy="4583574"/>
          </a:xfrm>
        </p:spPr>
        <p:txBody>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4"/>
            <a:ext cx="5486400" cy="4583575"/>
          </a:xfrm>
        </p:spPr>
        <p:txBody>
          <a:bodyPr/>
          <a:lstStyle/>
          <a:p>
            <a:endParaRPr lang="en-US"/>
          </a:p>
        </p:txBody>
      </p:sp>
    </p:spTree>
    <p:extLst>
      <p:ext uri="{BB962C8B-B14F-4D97-AF65-F5344CB8AC3E}">
        <p14:creationId xmlns:p14="http://schemas.microsoft.com/office/powerpoint/2010/main" val="12340695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486400"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1817224"/>
            <a:ext cx="5486400" cy="4263535"/>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0"/>
            <a:ext cx="5756600" cy="6858000"/>
          </a:xfrm>
        </p:spPr>
        <p:txBody>
          <a:bodyPr/>
          <a:lstStyle/>
          <a:p>
            <a:endParaRPr lang="en-US"/>
          </a:p>
        </p:txBody>
      </p:sp>
    </p:spTree>
    <p:extLst>
      <p:ext uri="{BB962C8B-B14F-4D97-AF65-F5344CB8AC3E}">
        <p14:creationId xmlns:p14="http://schemas.microsoft.com/office/powerpoint/2010/main" val="33499035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37439787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4416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6905579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204910182"/>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830398391"/>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8014360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1710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48499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12797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0807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63460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71211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9910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7113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467342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383004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32052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372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4951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43261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523160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4211391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03810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7" y="1094908"/>
            <a:ext cx="11655425" cy="461665"/>
          </a:xfrm>
        </p:spPr>
        <p:txBody>
          <a:bodyPr/>
          <a:lstStyle>
            <a:lvl1pPr marL="0" indent="0">
              <a:buNone/>
              <a:defRPr sz="2000">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101878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049D27CE-84BB-4CB5-AD47-5D59249B1661}" type="datetimeFigureOut">
              <a:rPr lang="en-US" smtClean="0"/>
              <a:t>8/17/2020</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2102997954"/>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D27CE-84BB-4CB5-AD47-5D59249B1661}" type="datetimeFigureOut">
              <a:rPr lang="en-US" smtClean="0"/>
              <a:t>8/17/2020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443877230"/>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49D27CE-84BB-4CB5-AD47-5D59249B1661}" type="datetimeFigureOut">
              <a:rPr lang="en-US" smtClean="0"/>
              <a:t>8/17/2020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36753831"/>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9D27CE-84BB-4CB5-AD47-5D59249B1661}" type="datetimeFigureOut">
              <a:rPr lang="en-US" smtClean="0"/>
              <a:t>8/17/2020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1921868909"/>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9D27CE-84BB-4CB5-AD47-5D59249B1661}" type="datetimeFigureOut">
              <a:rPr lang="en-US" smtClean="0"/>
              <a:t>8/17/2020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631628074"/>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9D27CE-84BB-4CB5-AD47-5D59249B1661}" type="datetimeFigureOut">
              <a:rPr lang="en-US" smtClean="0"/>
              <a:t>8/17/2020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54800365"/>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9D27CE-84BB-4CB5-AD47-5D59249B1661}" type="datetimeFigureOut">
              <a:rPr lang="en-US" smtClean="0"/>
              <a:t>8/17/2020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414531826"/>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049D27CE-84BB-4CB5-AD47-5D59249B1661}" type="datetimeFigureOut">
              <a:rPr lang="en-US" smtClean="0"/>
              <a:t>8/17/2020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2828220608"/>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049D27CE-84BB-4CB5-AD47-5D59249B1661}" type="datetimeFigureOut">
              <a:rPr lang="en-US" smtClean="0"/>
              <a:t>8/17/2020</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3383526387"/>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0169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D27CE-84BB-4CB5-AD47-5D59249B1661}" type="datetimeFigureOut">
              <a:rPr lang="en-US" smtClean="0"/>
              <a:t>8/17/2020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3921829244"/>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9D27CE-84BB-4CB5-AD47-5D59249B1661}" type="datetimeFigureOut">
              <a:rPr lang="en-US" smtClean="0"/>
              <a:t>8/17/2020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3305E7-6B26-4122-B56B-2C59BFECEF57}" type="slidenum">
              <a:rPr lang="en-US" smtClean="0"/>
              <a:t>‹#›</a:t>
            </a:fld>
            <a:endParaRPr lang="en-US"/>
          </a:p>
        </p:txBody>
      </p:sp>
    </p:spTree>
    <p:extLst>
      <p:ext uri="{BB962C8B-B14F-4D97-AF65-F5344CB8AC3E}">
        <p14:creationId xmlns:p14="http://schemas.microsoft.com/office/powerpoint/2010/main" val="2199218637"/>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762534"/>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581485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2"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1"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9" y="4013487"/>
            <a:ext cx="8643841" cy="276999"/>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200048"/>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8"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472444" y="48751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4" y="5162439"/>
            <a:ext cx="2286000" cy="200048"/>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941266" y="4875181"/>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200048"/>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422477"/>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422477"/>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5840499"/>
            <a:ext cx="2286000" cy="153902"/>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04753576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88199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08150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50012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8258716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426436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8003262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227616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7014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657980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5689532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376655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38211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1981305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9781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6010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381664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675866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209647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594078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812680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70487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792251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02340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290954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653575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6908459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553902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0214661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644798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5200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354099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6036273" cy="553998"/>
          </a:xfrm>
        </p:spPr>
        <p:txBody>
          <a:bodyPr/>
          <a:lstStyle/>
          <a:p>
            <a:r>
              <a:rPr lang="en-US"/>
              <a:t>Click to edit Master title style</a:t>
            </a:r>
          </a:p>
        </p:txBody>
      </p:sp>
      <p:sp>
        <p:nvSpPr>
          <p:cNvPr id="3" name="Text Placeholder 2"/>
          <p:cNvSpPr>
            <a:spLocks noGrp="1"/>
          </p:cNvSpPr>
          <p:nvPr>
            <p:ph type="body" sz="quarter" idx="10"/>
          </p:nvPr>
        </p:nvSpPr>
        <p:spPr>
          <a:xfrm>
            <a:off x="584200" y="1435497"/>
            <a:ext cx="6040336" cy="1612749"/>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5" name="Rectangle 4">
            <a:extLst>
              <a:ext uri="{FF2B5EF4-FFF2-40B4-BE49-F238E27FC236}">
                <a16:creationId xmlns:a16="http://schemas.microsoft.com/office/drawing/2014/main" id="{39AD26AA-491A-4517-98AD-A98D0F14C64D}"/>
              </a:ext>
            </a:extLst>
          </p:cNvPr>
          <p:cNvSpPr/>
          <p:nvPr userDrawn="1"/>
        </p:nvSpPr>
        <p:spPr bwMode="auto">
          <a:xfrm>
            <a:off x="7023369" y="1"/>
            <a:ext cx="5282120" cy="68579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332429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559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53A1-1925-4C65-BD7A-919331FEC7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5C58A-D888-42BD-A524-2C14E4B839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4CA88F-DB80-43D7-8AA6-0B328B4663FE}"/>
              </a:ext>
            </a:extLst>
          </p:cNvPr>
          <p:cNvSpPr>
            <a:spLocks noGrp="1"/>
          </p:cNvSpPr>
          <p:nvPr>
            <p:ph type="dt" sz="half" idx="10"/>
          </p:nvPr>
        </p:nvSpPr>
        <p:spPr/>
        <p:txBody>
          <a:bodyPr/>
          <a:lstStyle/>
          <a:p>
            <a:fld id="{6BE36CA8-2F29-41F3-B65A-24670B9A088A}" type="datetimeFigureOut">
              <a:rPr lang="en-US" smtClean="0"/>
              <a:t>8/17/2020</a:t>
            </a:fld>
            <a:endParaRPr lang="en-US"/>
          </a:p>
        </p:txBody>
      </p:sp>
      <p:sp>
        <p:nvSpPr>
          <p:cNvPr id="5" name="Footer Placeholder 4">
            <a:extLst>
              <a:ext uri="{FF2B5EF4-FFF2-40B4-BE49-F238E27FC236}">
                <a16:creationId xmlns:a16="http://schemas.microsoft.com/office/drawing/2014/main" id="{7B8DF61A-718D-4860-BCE2-4B69EA064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55342C-9803-4E89-AA0F-598ED67DF896}"/>
              </a:ext>
            </a:extLst>
          </p:cNvPr>
          <p:cNvSpPr>
            <a:spLocks noGrp="1"/>
          </p:cNvSpPr>
          <p:nvPr>
            <p:ph type="sldNum" sz="quarter" idx="12"/>
          </p:nvPr>
        </p:nvSpPr>
        <p:spPr/>
        <p:txBody>
          <a:bodyPr/>
          <a:lstStyle/>
          <a:p>
            <a:fld id="{77317408-4092-49EB-A337-ED208C4713AE}" type="slidenum">
              <a:rPr lang="en-US" smtClean="0"/>
              <a:t>‹#›</a:t>
            </a:fld>
            <a:endParaRPr lang="en-US"/>
          </a:p>
        </p:txBody>
      </p:sp>
    </p:spTree>
    <p:extLst>
      <p:ext uri="{BB962C8B-B14F-4D97-AF65-F5344CB8AC3E}">
        <p14:creationId xmlns:p14="http://schemas.microsoft.com/office/powerpoint/2010/main" val="2481556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1" y="1434369"/>
            <a:ext cx="4133088" cy="940770"/>
          </a:xfrm>
        </p:spPr>
        <p:txBody>
          <a:bodyPr wrap="square">
            <a:spAutoFit/>
          </a:bodyPr>
          <a:lstStyle>
            <a:lvl1pPr marL="0" indent="0">
              <a:spcBef>
                <a:spcPts val="600"/>
              </a:spcBef>
              <a:buNone/>
              <a:defRPr sz="2000">
                <a:latin typeface="+mj-lt"/>
              </a:defRPr>
            </a:lvl1pPr>
            <a:lvl2pPr marL="0" indent="0">
              <a:buNone/>
              <a:defRPr sz="1800"/>
            </a:lvl2pPr>
            <a:lvl3pPr marL="171422" indent="-171422">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2"/>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4" y="474596"/>
            <a:ext cx="1887539" cy="674031"/>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2820664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1" y="585789"/>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6"/>
            <a:ext cx="2792542"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5" cy="6858001"/>
          </a:xfrm>
          <a:prstGeom prst="rect">
            <a:avLst/>
          </a:prstGeom>
        </p:spPr>
      </p:pic>
    </p:spTree>
    <p:extLst>
      <p:ext uri="{BB962C8B-B14F-4D97-AF65-F5344CB8AC3E}">
        <p14:creationId xmlns:p14="http://schemas.microsoft.com/office/powerpoint/2010/main" val="1187336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9"/>
            <a:ext cx="9144000" cy="553998"/>
          </a:xfrm>
          <a:noFill/>
        </p:spPr>
        <p:txBody>
          <a:bodyPr lIns="0" tIns="0" rIns="0" bIns="0" anchor="b" anchorCtr="0">
            <a:spAutoFit/>
          </a:bodyPr>
          <a:lstStyle>
            <a:lvl1pPr>
              <a:defRPr sz="36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9" y="589607"/>
            <a:ext cx="3200400" cy="307776"/>
          </a:xfrm>
        </p:spPr>
        <p:txBody>
          <a:bodyPr lIns="0" tIns="0" rIns="0" bIns="0"/>
          <a:lstStyle>
            <a:lvl1pPr marL="0" indent="0" algn="r">
              <a:buNone/>
              <a:defRPr sz="2000">
                <a:latin typeface="+mn-lt"/>
              </a:defRPr>
            </a:lvl1pPr>
            <a:lvl2pPr marL="342842" indent="0">
              <a:buNone/>
              <a:defRPr sz="2000"/>
            </a:lvl2pPr>
            <a:lvl3pPr marL="571404" indent="0">
              <a:buNone/>
              <a:defRPr sz="2000"/>
            </a:lvl3pPr>
            <a:lvl4pPr marL="799966" indent="0">
              <a:buNone/>
              <a:defRPr sz="2000"/>
            </a:lvl4pPr>
            <a:lvl5pPr marL="1028528" indent="0">
              <a:buNone/>
              <a:defRPr sz="2000"/>
            </a:lvl5pPr>
          </a:lstStyle>
          <a:p>
            <a:pPr lvl="0"/>
            <a:r>
              <a:rPr lang="en-US"/>
              <a:t>Session code</a:t>
            </a:r>
          </a:p>
        </p:txBody>
      </p:sp>
    </p:spTree>
    <p:extLst>
      <p:ext uri="{BB962C8B-B14F-4D97-AF65-F5344CB8AC3E}">
        <p14:creationId xmlns:p14="http://schemas.microsoft.com/office/powerpoint/2010/main" val="2420812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1"/>
            <a:ext cx="1101883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628605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62" indent="0">
              <a:buNone/>
              <a:defRPr/>
            </a:lvl2pPr>
            <a:lvl3pPr marL="457124" indent="0">
              <a:buNone/>
              <a:defRPr/>
            </a:lvl3pPr>
            <a:lvl4pPr marL="685686" indent="0">
              <a:buNone/>
              <a:defRPr/>
            </a:lvl4pPr>
            <a:lvl5pPr marL="9142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34361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1"/>
            <a:ext cx="5211762"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9572031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46" indent="0">
              <a:buFont typeface="Wingdings" panose="05000000000000000000" pitchFamily="2" charset="2"/>
              <a:buNone/>
              <a:defRPr sz="2000" b="0"/>
            </a:lvl2pPr>
            <a:lvl3pPr marL="450775" indent="0">
              <a:buFont typeface="Wingdings" panose="05000000000000000000" pitchFamily="2" charset="2"/>
              <a:buNone/>
              <a:tabLst/>
              <a:defRPr sz="1600" b="0"/>
            </a:lvl3pPr>
            <a:lvl4pPr marL="652353" indent="0">
              <a:buFont typeface="Wingdings" panose="05000000000000000000" pitchFamily="2" charset="2"/>
              <a:buNone/>
              <a:defRPr sz="1400" b="0"/>
            </a:lvl4pPr>
            <a:lvl5pPr marL="85393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8792555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2243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1"/>
            <a:ext cx="5508419" cy="371176"/>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082457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6" cy="338554"/>
          </a:xfrm>
        </p:spPr>
        <p:txBody>
          <a:bodyPr/>
          <a:lstStyle>
            <a:lvl1pPr marL="0" indent="0">
              <a:buNone/>
              <a:defRPr sz="2200">
                <a:latin typeface="+mn-lt"/>
              </a:defRPr>
            </a:lvl1pPr>
            <a:lvl2pPr marL="228562" indent="0">
              <a:buNone/>
              <a:defRPr/>
            </a:lvl2pPr>
            <a:lvl3pPr marL="457124" indent="0">
              <a:buNone/>
              <a:defRPr/>
            </a:lvl3pPr>
            <a:lvl4pPr marL="661877" indent="0">
              <a:buNone/>
              <a:defRPr/>
            </a:lvl4pPr>
            <a:lvl5pPr marL="855520"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052756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23109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447718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8"/>
            <a:ext cx="4163126" cy="861774"/>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7"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8" y="290457"/>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3"/>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2898222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6"/>
            <a:ext cx="4159950" cy="1107996"/>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918429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8744987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973397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62" lvl="0" indent="-228562"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3171186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0"/>
            <a:ext cx="3475037" cy="307776"/>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1797415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599836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776"/>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9"/>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62945701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1"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5" y="2447040"/>
            <a:ext cx="6961188" cy="369332"/>
          </a:xfrm>
        </p:spPr>
        <p:txBody>
          <a:bodyPr/>
          <a:lstStyle>
            <a:lvl1pPr marL="0" indent="0">
              <a:spcAft>
                <a:spcPts val="1200"/>
              </a:spcAft>
              <a:buNone/>
              <a:defRPr sz="2400"/>
            </a:lvl1pPr>
            <a:lvl2pPr marL="228562"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5" y="2017714"/>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1" y="2017714"/>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1"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20391818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100784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980543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2"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316"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4" y="3150415"/>
            <a:ext cx="3183637" cy="55399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71"/>
            <a:ext cx="6669658" cy="430887"/>
          </a:xfrm>
        </p:spPr>
        <p:txBody>
          <a:bodyPr anchor="ctr" anchorCtr="0"/>
          <a:lstStyle>
            <a:lvl1pPr marL="0" indent="0">
              <a:spcAft>
                <a:spcPts val="1200"/>
              </a:spcAft>
              <a:buNone/>
              <a:defRPr sz="2800"/>
            </a:lvl1pPr>
            <a:lvl2pPr marL="228562"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7468518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4983056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46294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26453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895805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8"/>
          </a:xfrm>
          <a:noFill/>
        </p:spPr>
        <p:txBody>
          <a:bodyPr lIns="0" tIns="0" rIns="0" bIns="0" anchor="b" anchorCtr="0">
            <a:spAutoFit/>
          </a:bodyPr>
          <a:lstStyle>
            <a:lvl1pPr algn="l" defTabSz="932587" rtl="0" eaLnBrk="1" latinLnBrk="0" hangingPunct="1">
              <a:lnSpc>
                <a:spcPct val="90000"/>
              </a:lnSpc>
              <a:spcBef>
                <a:spcPct val="0"/>
              </a:spcBef>
              <a:buNone/>
              <a:defRPr lang="en-US" sz="36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18044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810577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61"/>
            <a:ext cx="1969706" cy="184708"/>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42056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4"/>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95"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509"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26"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82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24713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0.xml"/><Relationship Id="rId13" Type="http://schemas.openxmlformats.org/officeDocument/2006/relationships/slideLayout" Target="../slideLayouts/slideLayout215.xml"/><Relationship Id="rId18" Type="http://schemas.openxmlformats.org/officeDocument/2006/relationships/slideLayout" Target="../slideLayouts/slideLayout220.xml"/><Relationship Id="rId26" Type="http://schemas.openxmlformats.org/officeDocument/2006/relationships/slideLayout" Target="../slideLayouts/slideLayout228.xml"/><Relationship Id="rId3" Type="http://schemas.openxmlformats.org/officeDocument/2006/relationships/slideLayout" Target="../slideLayouts/slideLayout205.xml"/><Relationship Id="rId21" Type="http://schemas.openxmlformats.org/officeDocument/2006/relationships/slideLayout" Target="../slideLayouts/slideLayout223.xml"/><Relationship Id="rId7" Type="http://schemas.openxmlformats.org/officeDocument/2006/relationships/slideLayout" Target="../slideLayouts/slideLayout209.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25" Type="http://schemas.openxmlformats.org/officeDocument/2006/relationships/slideLayout" Target="../slideLayouts/slideLayout227.xml"/><Relationship Id="rId2" Type="http://schemas.openxmlformats.org/officeDocument/2006/relationships/slideLayout" Target="../slideLayouts/slideLayout204.xml"/><Relationship Id="rId16" Type="http://schemas.openxmlformats.org/officeDocument/2006/relationships/slideLayout" Target="../slideLayouts/slideLayout218.xml"/><Relationship Id="rId20" Type="http://schemas.openxmlformats.org/officeDocument/2006/relationships/slideLayout" Target="../slideLayouts/slideLayout222.xml"/><Relationship Id="rId29" Type="http://schemas.openxmlformats.org/officeDocument/2006/relationships/image" Target="../media/image14.png"/><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24" Type="http://schemas.openxmlformats.org/officeDocument/2006/relationships/slideLayout" Target="../slideLayouts/slideLayout226.xml"/><Relationship Id="rId5" Type="http://schemas.openxmlformats.org/officeDocument/2006/relationships/slideLayout" Target="../slideLayouts/slideLayout207.xml"/><Relationship Id="rId15" Type="http://schemas.openxmlformats.org/officeDocument/2006/relationships/slideLayout" Target="../slideLayouts/slideLayout217.xml"/><Relationship Id="rId23" Type="http://schemas.openxmlformats.org/officeDocument/2006/relationships/slideLayout" Target="../slideLayouts/slideLayout225.xml"/><Relationship Id="rId28" Type="http://schemas.openxmlformats.org/officeDocument/2006/relationships/theme" Target="../theme/theme10.xml"/><Relationship Id="rId10" Type="http://schemas.openxmlformats.org/officeDocument/2006/relationships/slideLayout" Target="../slideLayouts/slideLayout212.xml"/><Relationship Id="rId19" Type="http://schemas.openxmlformats.org/officeDocument/2006/relationships/slideLayout" Target="../slideLayouts/slideLayout221.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slideLayout" Target="../slideLayouts/slideLayout216.xml"/><Relationship Id="rId22" Type="http://schemas.openxmlformats.org/officeDocument/2006/relationships/slideLayout" Target="../slideLayouts/slideLayout224.xml"/><Relationship Id="rId27" Type="http://schemas.openxmlformats.org/officeDocument/2006/relationships/slideLayout" Target="../slideLayouts/slideLayout22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7.xml"/><Relationship Id="rId13" Type="http://schemas.openxmlformats.org/officeDocument/2006/relationships/slideLayout" Target="../slideLayouts/slideLayout242.xml"/><Relationship Id="rId18" Type="http://schemas.openxmlformats.org/officeDocument/2006/relationships/slideLayout" Target="../slideLayouts/slideLayout247.xml"/><Relationship Id="rId26" Type="http://schemas.openxmlformats.org/officeDocument/2006/relationships/theme" Target="../theme/theme11.xml"/><Relationship Id="rId3" Type="http://schemas.openxmlformats.org/officeDocument/2006/relationships/slideLayout" Target="../slideLayouts/slideLayout232.xml"/><Relationship Id="rId21" Type="http://schemas.openxmlformats.org/officeDocument/2006/relationships/slideLayout" Target="../slideLayouts/slideLayout250.xml"/><Relationship Id="rId7" Type="http://schemas.openxmlformats.org/officeDocument/2006/relationships/slideLayout" Target="../slideLayouts/slideLayout236.xml"/><Relationship Id="rId12" Type="http://schemas.openxmlformats.org/officeDocument/2006/relationships/slideLayout" Target="../slideLayouts/slideLayout241.xml"/><Relationship Id="rId17" Type="http://schemas.openxmlformats.org/officeDocument/2006/relationships/slideLayout" Target="../slideLayouts/slideLayout246.xml"/><Relationship Id="rId25" Type="http://schemas.openxmlformats.org/officeDocument/2006/relationships/slideLayout" Target="../slideLayouts/slideLayout254.xml"/><Relationship Id="rId2" Type="http://schemas.openxmlformats.org/officeDocument/2006/relationships/slideLayout" Target="../slideLayouts/slideLayout231.xml"/><Relationship Id="rId16" Type="http://schemas.openxmlformats.org/officeDocument/2006/relationships/slideLayout" Target="../slideLayouts/slideLayout245.xml"/><Relationship Id="rId20" Type="http://schemas.openxmlformats.org/officeDocument/2006/relationships/slideLayout" Target="../slideLayouts/slideLayout249.xml"/><Relationship Id="rId1" Type="http://schemas.openxmlformats.org/officeDocument/2006/relationships/slideLayout" Target="../slideLayouts/slideLayout230.xml"/><Relationship Id="rId6" Type="http://schemas.openxmlformats.org/officeDocument/2006/relationships/slideLayout" Target="../slideLayouts/slideLayout235.xml"/><Relationship Id="rId11" Type="http://schemas.openxmlformats.org/officeDocument/2006/relationships/slideLayout" Target="../slideLayouts/slideLayout240.xml"/><Relationship Id="rId24" Type="http://schemas.openxmlformats.org/officeDocument/2006/relationships/slideLayout" Target="../slideLayouts/slideLayout253.xml"/><Relationship Id="rId5" Type="http://schemas.openxmlformats.org/officeDocument/2006/relationships/slideLayout" Target="../slideLayouts/slideLayout234.xml"/><Relationship Id="rId15" Type="http://schemas.openxmlformats.org/officeDocument/2006/relationships/slideLayout" Target="../slideLayouts/slideLayout244.xml"/><Relationship Id="rId23" Type="http://schemas.openxmlformats.org/officeDocument/2006/relationships/slideLayout" Target="../slideLayouts/slideLayout252.xml"/><Relationship Id="rId10" Type="http://schemas.openxmlformats.org/officeDocument/2006/relationships/slideLayout" Target="../slideLayouts/slideLayout239.xml"/><Relationship Id="rId19" Type="http://schemas.openxmlformats.org/officeDocument/2006/relationships/slideLayout" Target="../slideLayouts/slideLayout248.xml"/><Relationship Id="rId4" Type="http://schemas.openxmlformats.org/officeDocument/2006/relationships/slideLayout" Target="../slideLayouts/slideLayout233.xml"/><Relationship Id="rId9" Type="http://schemas.openxmlformats.org/officeDocument/2006/relationships/slideLayout" Target="../slideLayouts/slideLayout238.xml"/><Relationship Id="rId14" Type="http://schemas.openxmlformats.org/officeDocument/2006/relationships/slideLayout" Target="../slideLayouts/slideLayout243.xml"/><Relationship Id="rId22" Type="http://schemas.openxmlformats.org/officeDocument/2006/relationships/slideLayout" Target="../slideLayouts/slideLayout251.xml"/><Relationship Id="rId27" Type="http://schemas.openxmlformats.org/officeDocument/2006/relationships/image" Target="../media/image1.emf"/></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67.xml"/><Relationship Id="rId18" Type="http://schemas.openxmlformats.org/officeDocument/2006/relationships/slideLayout" Target="../slideLayouts/slideLayout272.xml"/><Relationship Id="rId26" Type="http://schemas.openxmlformats.org/officeDocument/2006/relationships/slideLayout" Target="../slideLayouts/slideLayout280.xml"/><Relationship Id="rId39" Type="http://schemas.openxmlformats.org/officeDocument/2006/relationships/slideLayout" Target="../slideLayouts/slideLayout293.xml"/><Relationship Id="rId21" Type="http://schemas.openxmlformats.org/officeDocument/2006/relationships/slideLayout" Target="../slideLayouts/slideLayout275.xml"/><Relationship Id="rId34" Type="http://schemas.openxmlformats.org/officeDocument/2006/relationships/slideLayout" Target="../slideLayouts/slideLayout288.xml"/><Relationship Id="rId42" Type="http://schemas.openxmlformats.org/officeDocument/2006/relationships/slideLayout" Target="../slideLayouts/slideLayout296.xml"/><Relationship Id="rId7" Type="http://schemas.openxmlformats.org/officeDocument/2006/relationships/slideLayout" Target="../slideLayouts/slideLayout261.xml"/><Relationship Id="rId2" Type="http://schemas.openxmlformats.org/officeDocument/2006/relationships/slideLayout" Target="../slideLayouts/slideLayout256.xml"/><Relationship Id="rId16" Type="http://schemas.openxmlformats.org/officeDocument/2006/relationships/slideLayout" Target="../slideLayouts/slideLayout270.xml"/><Relationship Id="rId20" Type="http://schemas.openxmlformats.org/officeDocument/2006/relationships/slideLayout" Target="../slideLayouts/slideLayout274.xml"/><Relationship Id="rId29" Type="http://schemas.openxmlformats.org/officeDocument/2006/relationships/slideLayout" Target="../slideLayouts/slideLayout283.xml"/><Relationship Id="rId41" Type="http://schemas.openxmlformats.org/officeDocument/2006/relationships/slideLayout" Target="../slideLayouts/slideLayout295.xml"/><Relationship Id="rId1" Type="http://schemas.openxmlformats.org/officeDocument/2006/relationships/slideLayout" Target="../slideLayouts/slideLayout255.xml"/><Relationship Id="rId6" Type="http://schemas.openxmlformats.org/officeDocument/2006/relationships/slideLayout" Target="../slideLayouts/slideLayout260.xml"/><Relationship Id="rId11" Type="http://schemas.openxmlformats.org/officeDocument/2006/relationships/slideLayout" Target="../slideLayouts/slideLayout265.xml"/><Relationship Id="rId24" Type="http://schemas.openxmlformats.org/officeDocument/2006/relationships/slideLayout" Target="../slideLayouts/slideLayout278.xml"/><Relationship Id="rId32" Type="http://schemas.openxmlformats.org/officeDocument/2006/relationships/slideLayout" Target="../slideLayouts/slideLayout286.xml"/><Relationship Id="rId37" Type="http://schemas.openxmlformats.org/officeDocument/2006/relationships/slideLayout" Target="../slideLayouts/slideLayout291.xml"/><Relationship Id="rId40" Type="http://schemas.openxmlformats.org/officeDocument/2006/relationships/slideLayout" Target="../slideLayouts/slideLayout294.xml"/><Relationship Id="rId5" Type="http://schemas.openxmlformats.org/officeDocument/2006/relationships/slideLayout" Target="../slideLayouts/slideLayout259.xml"/><Relationship Id="rId15" Type="http://schemas.openxmlformats.org/officeDocument/2006/relationships/slideLayout" Target="../slideLayouts/slideLayout269.xml"/><Relationship Id="rId23" Type="http://schemas.openxmlformats.org/officeDocument/2006/relationships/slideLayout" Target="../slideLayouts/slideLayout277.xml"/><Relationship Id="rId28" Type="http://schemas.openxmlformats.org/officeDocument/2006/relationships/slideLayout" Target="../slideLayouts/slideLayout282.xml"/><Relationship Id="rId36" Type="http://schemas.openxmlformats.org/officeDocument/2006/relationships/slideLayout" Target="../slideLayouts/slideLayout290.xml"/><Relationship Id="rId10" Type="http://schemas.openxmlformats.org/officeDocument/2006/relationships/slideLayout" Target="../slideLayouts/slideLayout264.xml"/><Relationship Id="rId19" Type="http://schemas.openxmlformats.org/officeDocument/2006/relationships/slideLayout" Target="../slideLayouts/slideLayout273.xml"/><Relationship Id="rId31" Type="http://schemas.openxmlformats.org/officeDocument/2006/relationships/slideLayout" Target="../slideLayouts/slideLayout285.xml"/><Relationship Id="rId44" Type="http://schemas.openxmlformats.org/officeDocument/2006/relationships/image" Target="../media/image6.emf"/><Relationship Id="rId4" Type="http://schemas.openxmlformats.org/officeDocument/2006/relationships/slideLayout" Target="../slideLayouts/slideLayout258.xml"/><Relationship Id="rId9" Type="http://schemas.openxmlformats.org/officeDocument/2006/relationships/slideLayout" Target="../slideLayouts/slideLayout263.xml"/><Relationship Id="rId14" Type="http://schemas.openxmlformats.org/officeDocument/2006/relationships/slideLayout" Target="../slideLayouts/slideLayout268.xml"/><Relationship Id="rId22" Type="http://schemas.openxmlformats.org/officeDocument/2006/relationships/slideLayout" Target="../slideLayouts/slideLayout276.xml"/><Relationship Id="rId27" Type="http://schemas.openxmlformats.org/officeDocument/2006/relationships/slideLayout" Target="../slideLayouts/slideLayout281.xml"/><Relationship Id="rId30" Type="http://schemas.openxmlformats.org/officeDocument/2006/relationships/slideLayout" Target="../slideLayouts/slideLayout284.xml"/><Relationship Id="rId35" Type="http://schemas.openxmlformats.org/officeDocument/2006/relationships/slideLayout" Target="../slideLayouts/slideLayout289.xml"/><Relationship Id="rId43" Type="http://schemas.openxmlformats.org/officeDocument/2006/relationships/theme" Target="../theme/theme12.xml"/><Relationship Id="rId8" Type="http://schemas.openxmlformats.org/officeDocument/2006/relationships/slideLayout" Target="../slideLayouts/slideLayout262.xml"/><Relationship Id="rId3" Type="http://schemas.openxmlformats.org/officeDocument/2006/relationships/slideLayout" Target="../slideLayouts/slideLayout257.xml"/><Relationship Id="rId12" Type="http://schemas.openxmlformats.org/officeDocument/2006/relationships/slideLayout" Target="../slideLayouts/slideLayout266.xml"/><Relationship Id="rId17" Type="http://schemas.openxmlformats.org/officeDocument/2006/relationships/slideLayout" Target="../slideLayouts/slideLayout271.xml"/><Relationship Id="rId25" Type="http://schemas.openxmlformats.org/officeDocument/2006/relationships/slideLayout" Target="../slideLayouts/slideLayout279.xml"/><Relationship Id="rId33" Type="http://schemas.openxmlformats.org/officeDocument/2006/relationships/slideLayout" Target="../slideLayouts/slideLayout287.xml"/><Relationship Id="rId38" Type="http://schemas.openxmlformats.org/officeDocument/2006/relationships/slideLayout" Target="../slideLayouts/slideLayout292.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09.xml"/><Relationship Id="rId18" Type="http://schemas.openxmlformats.org/officeDocument/2006/relationships/slideLayout" Target="../slideLayouts/slideLayout314.xml"/><Relationship Id="rId26" Type="http://schemas.openxmlformats.org/officeDocument/2006/relationships/slideLayout" Target="../slideLayouts/slideLayout322.xml"/><Relationship Id="rId39" Type="http://schemas.openxmlformats.org/officeDocument/2006/relationships/image" Target="../media/image6.emf"/><Relationship Id="rId21" Type="http://schemas.openxmlformats.org/officeDocument/2006/relationships/slideLayout" Target="../slideLayouts/slideLayout317.xml"/><Relationship Id="rId34" Type="http://schemas.openxmlformats.org/officeDocument/2006/relationships/slideLayout" Target="../slideLayouts/slideLayout330.xml"/><Relationship Id="rId7" Type="http://schemas.openxmlformats.org/officeDocument/2006/relationships/slideLayout" Target="../slideLayouts/slideLayout303.xml"/><Relationship Id="rId12" Type="http://schemas.openxmlformats.org/officeDocument/2006/relationships/slideLayout" Target="../slideLayouts/slideLayout308.xml"/><Relationship Id="rId17" Type="http://schemas.openxmlformats.org/officeDocument/2006/relationships/slideLayout" Target="../slideLayouts/slideLayout313.xml"/><Relationship Id="rId25" Type="http://schemas.openxmlformats.org/officeDocument/2006/relationships/slideLayout" Target="../slideLayouts/slideLayout321.xml"/><Relationship Id="rId33" Type="http://schemas.openxmlformats.org/officeDocument/2006/relationships/slideLayout" Target="../slideLayouts/slideLayout329.xml"/><Relationship Id="rId38" Type="http://schemas.openxmlformats.org/officeDocument/2006/relationships/theme" Target="../theme/theme13.xml"/><Relationship Id="rId2" Type="http://schemas.openxmlformats.org/officeDocument/2006/relationships/slideLayout" Target="../slideLayouts/slideLayout298.xml"/><Relationship Id="rId16" Type="http://schemas.openxmlformats.org/officeDocument/2006/relationships/slideLayout" Target="../slideLayouts/slideLayout312.xml"/><Relationship Id="rId20" Type="http://schemas.openxmlformats.org/officeDocument/2006/relationships/slideLayout" Target="../slideLayouts/slideLayout316.xml"/><Relationship Id="rId29" Type="http://schemas.openxmlformats.org/officeDocument/2006/relationships/slideLayout" Target="../slideLayouts/slideLayout325.xml"/><Relationship Id="rId1" Type="http://schemas.openxmlformats.org/officeDocument/2006/relationships/slideLayout" Target="../slideLayouts/slideLayout297.xml"/><Relationship Id="rId6" Type="http://schemas.openxmlformats.org/officeDocument/2006/relationships/slideLayout" Target="../slideLayouts/slideLayout302.xml"/><Relationship Id="rId11" Type="http://schemas.openxmlformats.org/officeDocument/2006/relationships/slideLayout" Target="../slideLayouts/slideLayout307.xml"/><Relationship Id="rId24" Type="http://schemas.openxmlformats.org/officeDocument/2006/relationships/slideLayout" Target="../slideLayouts/slideLayout320.xml"/><Relationship Id="rId32" Type="http://schemas.openxmlformats.org/officeDocument/2006/relationships/slideLayout" Target="../slideLayouts/slideLayout328.xml"/><Relationship Id="rId37" Type="http://schemas.openxmlformats.org/officeDocument/2006/relationships/slideLayout" Target="../slideLayouts/slideLayout333.xml"/><Relationship Id="rId5" Type="http://schemas.openxmlformats.org/officeDocument/2006/relationships/slideLayout" Target="../slideLayouts/slideLayout301.xml"/><Relationship Id="rId15" Type="http://schemas.openxmlformats.org/officeDocument/2006/relationships/slideLayout" Target="../slideLayouts/slideLayout311.xml"/><Relationship Id="rId23" Type="http://schemas.openxmlformats.org/officeDocument/2006/relationships/slideLayout" Target="../slideLayouts/slideLayout319.xml"/><Relationship Id="rId28" Type="http://schemas.openxmlformats.org/officeDocument/2006/relationships/slideLayout" Target="../slideLayouts/slideLayout324.xml"/><Relationship Id="rId36" Type="http://schemas.openxmlformats.org/officeDocument/2006/relationships/slideLayout" Target="../slideLayouts/slideLayout332.xml"/><Relationship Id="rId10" Type="http://schemas.openxmlformats.org/officeDocument/2006/relationships/slideLayout" Target="../slideLayouts/slideLayout306.xml"/><Relationship Id="rId19" Type="http://schemas.openxmlformats.org/officeDocument/2006/relationships/slideLayout" Target="../slideLayouts/slideLayout315.xml"/><Relationship Id="rId31" Type="http://schemas.openxmlformats.org/officeDocument/2006/relationships/slideLayout" Target="../slideLayouts/slideLayout327.xml"/><Relationship Id="rId4" Type="http://schemas.openxmlformats.org/officeDocument/2006/relationships/slideLayout" Target="../slideLayouts/slideLayout300.xml"/><Relationship Id="rId9" Type="http://schemas.openxmlformats.org/officeDocument/2006/relationships/slideLayout" Target="../slideLayouts/slideLayout305.xml"/><Relationship Id="rId14" Type="http://schemas.openxmlformats.org/officeDocument/2006/relationships/slideLayout" Target="../slideLayouts/slideLayout310.xml"/><Relationship Id="rId22" Type="http://schemas.openxmlformats.org/officeDocument/2006/relationships/slideLayout" Target="../slideLayouts/slideLayout318.xml"/><Relationship Id="rId27" Type="http://schemas.openxmlformats.org/officeDocument/2006/relationships/slideLayout" Target="../slideLayouts/slideLayout323.xml"/><Relationship Id="rId30" Type="http://schemas.openxmlformats.org/officeDocument/2006/relationships/slideLayout" Target="../slideLayouts/slideLayout326.xml"/><Relationship Id="rId35" Type="http://schemas.openxmlformats.org/officeDocument/2006/relationships/slideLayout" Target="../slideLayouts/slideLayout331.xml"/><Relationship Id="rId8" Type="http://schemas.openxmlformats.org/officeDocument/2006/relationships/slideLayout" Target="../slideLayouts/slideLayout304.xml"/><Relationship Id="rId3" Type="http://schemas.openxmlformats.org/officeDocument/2006/relationships/slideLayout" Target="../slideLayouts/slideLayout299.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41.xml"/><Relationship Id="rId13" Type="http://schemas.openxmlformats.org/officeDocument/2006/relationships/slideLayout" Target="../slideLayouts/slideLayout346.xml"/><Relationship Id="rId18" Type="http://schemas.openxmlformats.org/officeDocument/2006/relationships/slideLayout" Target="../slideLayouts/slideLayout351.xml"/><Relationship Id="rId26" Type="http://schemas.openxmlformats.org/officeDocument/2006/relationships/slideLayout" Target="../slideLayouts/slideLayout359.xml"/><Relationship Id="rId3" Type="http://schemas.openxmlformats.org/officeDocument/2006/relationships/slideLayout" Target="../slideLayouts/slideLayout336.xml"/><Relationship Id="rId21" Type="http://schemas.openxmlformats.org/officeDocument/2006/relationships/slideLayout" Target="../slideLayouts/slideLayout354.xml"/><Relationship Id="rId7" Type="http://schemas.openxmlformats.org/officeDocument/2006/relationships/slideLayout" Target="../slideLayouts/slideLayout340.xml"/><Relationship Id="rId12" Type="http://schemas.openxmlformats.org/officeDocument/2006/relationships/slideLayout" Target="../slideLayouts/slideLayout345.xml"/><Relationship Id="rId17" Type="http://schemas.openxmlformats.org/officeDocument/2006/relationships/slideLayout" Target="../slideLayouts/slideLayout350.xml"/><Relationship Id="rId25" Type="http://schemas.openxmlformats.org/officeDocument/2006/relationships/slideLayout" Target="../slideLayouts/slideLayout358.xml"/><Relationship Id="rId2" Type="http://schemas.openxmlformats.org/officeDocument/2006/relationships/slideLayout" Target="../slideLayouts/slideLayout335.xml"/><Relationship Id="rId16" Type="http://schemas.openxmlformats.org/officeDocument/2006/relationships/slideLayout" Target="../slideLayouts/slideLayout349.xml"/><Relationship Id="rId20" Type="http://schemas.openxmlformats.org/officeDocument/2006/relationships/slideLayout" Target="../slideLayouts/slideLayout353.xml"/><Relationship Id="rId1" Type="http://schemas.openxmlformats.org/officeDocument/2006/relationships/slideLayout" Target="../slideLayouts/slideLayout334.xml"/><Relationship Id="rId6" Type="http://schemas.openxmlformats.org/officeDocument/2006/relationships/slideLayout" Target="../slideLayouts/slideLayout339.xml"/><Relationship Id="rId11" Type="http://schemas.openxmlformats.org/officeDocument/2006/relationships/slideLayout" Target="../slideLayouts/slideLayout344.xml"/><Relationship Id="rId24" Type="http://schemas.openxmlformats.org/officeDocument/2006/relationships/slideLayout" Target="../slideLayouts/slideLayout357.xml"/><Relationship Id="rId5" Type="http://schemas.openxmlformats.org/officeDocument/2006/relationships/slideLayout" Target="../slideLayouts/slideLayout338.xml"/><Relationship Id="rId15" Type="http://schemas.openxmlformats.org/officeDocument/2006/relationships/slideLayout" Target="../slideLayouts/slideLayout348.xml"/><Relationship Id="rId23" Type="http://schemas.openxmlformats.org/officeDocument/2006/relationships/slideLayout" Target="../slideLayouts/slideLayout356.xml"/><Relationship Id="rId28" Type="http://schemas.openxmlformats.org/officeDocument/2006/relationships/theme" Target="../theme/theme14.xml"/><Relationship Id="rId10" Type="http://schemas.openxmlformats.org/officeDocument/2006/relationships/slideLayout" Target="../slideLayouts/slideLayout343.xml"/><Relationship Id="rId19" Type="http://schemas.openxmlformats.org/officeDocument/2006/relationships/slideLayout" Target="../slideLayouts/slideLayout352.xml"/><Relationship Id="rId4" Type="http://schemas.openxmlformats.org/officeDocument/2006/relationships/slideLayout" Target="../slideLayouts/slideLayout337.xml"/><Relationship Id="rId9" Type="http://schemas.openxmlformats.org/officeDocument/2006/relationships/slideLayout" Target="../slideLayouts/slideLayout342.xml"/><Relationship Id="rId14" Type="http://schemas.openxmlformats.org/officeDocument/2006/relationships/slideLayout" Target="../slideLayouts/slideLayout347.xml"/><Relationship Id="rId22" Type="http://schemas.openxmlformats.org/officeDocument/2006/relationships/slideLayout" Target="../slideLayouts/slideLayout355.xml"/><Relationship Id="rId27" Type="http://schemas.openxmlformats.org/officeDocument/2006/relationships/slideLayout" Target="../slideLayouts/slideLayout360.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68.xml"/><Relationship Id="rId13" Type="http://schemas.openxmlformats.org/officeDocument/2006/relationships/slideLayout" Target="../slideLayouts/slideLayout373.xml"/><Relationship Id="rId3" Type="http://schemas.openxmlformats.org/officeDocument/2006/relationships/slideLayout" Target="../slideLayouts/slideLayout363.xml"/><Relationship Id="rId7" Type="http://schemas.openxmlformats.org/officeDocument/2006/relationships/slideLayout" Target="../slideLayouts/slideLayout367.xml"/><Relationship Id="rId12" Type="http://schemas.openxmlformats.org/officeDocument/2006/relationships/slideLayout" Target="../slideLayouts/slideLayout372.xml"/><Relationship Id="rId2" Type="http://schemas.openxmlformats.org/officeDocument/2006/relationships/slideLayout" Target="../slideLayouts/slideLayout362.xml"/><Relationship Id="rId1" Type="http://schemas.openxmlformats.org/officeDocument/2006/relationships/slideLayout" Target="../slideLayouts/slideLayout361.xml"/><Relationship Id="rId6" Type="http://schemas.openxmlformats.org/officeDocument/2006/relationships/slideLayout" Target="../slideLayouts/slideLayout366.xml"/><Relationship Id="rId11" Type="http://schemas.openxmlformats.org/officeDocument/2006/relationships/slideLayout" Target="../slideLayouts/slideLayout371.xml"/><Relationship Id="rId5" Type="http://schemas.openxmlformats.org/officeDocument/2006/relationships/slideLayout" Target="../slideLayouts/slideLayout365.xml"/><Relationship Id="rId10" Type="http://schemas.openxmlformats.org/officeDocument/2006/relationships/slideLayout" Target="../slideLayouts/slideLayout370.xml"/><Relationship Id="rId4" Type="http://schemas.openxmlformats.org/officeDocument/2006/relationships/slideLayout" Target="../slideLayouts/slideLayout364.xml"/><Relationship Id="rId9" Type="http://schemas.openxmlformats.org/officeDocument/2006/relationships/slideLayout" Target="../slideLayouts/slideLayout369.xml"/><Relationship Id="rId14" Type="http://schemas.openxmlformats.org/officeDocument/2006/relationships/theme" Target="../theme/theme1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1.emf"/><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2.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image" Target="../media/image1.emf"/><Relationship Id="rId5" Type="http://schemas.openxmlformats.org/officeDocument/2006/relationships/slideLayout" Target="../slideLayouts/slideLayout29.xml"/><Relationship Id="rId10" Type="http://schemas.openxmlformats.org/officeDocument/2006/relationships/theme" Target="../theme/theme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image" Target="../media/image6.emf"/><Relationship Id="rId21" Type="http://schemas.openxmlformats.org/officeDocument/2006/relationships/slideLayout" Target="../slideLayouts/slideLayout54.xml"/><Relationship Id="rId34" Type="http://schemas.openxmlformats.org/officeDocument/2006/relationships/slideLayout" Target="../slideLayouts/slideLayout67.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theme" Target="../theme/theme5.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8" Type="http://schemas.openxmlformats.org/officeDocument/2006/relationships/slideLayout" Target="../slideLayouts/slideLayout41.xml"/><Relationship Id="rId3" Type="http://schemas.openxmlformats.org/officeDocument/2006/relationships/slideLayout" Target="../slideLayouts/slideLayout3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slideLayout" Target="../slideLayouts/slideLayout109.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41" Type="http://schemas.openxmlformats.org/officeDocument/2006/relationships/image" Target="../media/image6.emf"/><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theme" Target="../theme/theme6.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8" Type="http://schemas.openxmlformats.org/officeDocument/2006/relationships/slideLayout" Target="../slideLayouts/slideLayout78.xml"/><Relationship Id="rId3" Type="http://schemas.openxmlformats.org/officeDocument/2006/relationships/slideLayout" Target="../slideLayouts/slideLayout73.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26" Type="http://schemas.openxmlformats.org/officeDocument/2006/relationships/image" Target="../media/image14.png"/><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theme" Target="../theme/theme7.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slideLayout" Target="../slideLayouts/slideLayout131.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46.xml"/><Relationship Id="rId18" Type="http://schemas.openxmlformats.org/officeDocument/2006/relationships/slideLayout" Target="../slideLayouts/slideLayout151.xml"/><Relationship Id="rId26" Type="http://schemas.openxmlformats.org/officeDocument/2006/relationships/slideLayout" Target="../slideLayouts/slideLayout159.xml"/><Relationship Id="rId39" Type="http://schemas.openxmlformats.org/officeDocument/2006/relationships/slideLayout" Target="../slideLayouts/slideLayout172.xml"/><Relationship Id="rId21" Type="http://schemas.openxmlformats.org/officeDocument/2006/relationships/slideLayout" Target="../slideLayouts/slideLayout154.xml"/><Relationship Id="rId34" Type="http://schemas.openxmlformats.org/officeDocument/2006/relationships/slideLayout" Target="../slideLayouts/slideLayout167.xml"/><Relationship Id="rId42" Type="http://schemas.openxmlformats.org/officeDocument/2006/relationships/slideLayout" Target="../slideLayouts/slideLayout175.xml"/><Relationship Id="rId7" Type="http://schemas.openxmlformats.org/officeDocument/2006/relationships/slideLayout" Target="../slideLayouts/slideLayout140.xml"/><Relationship Id="rId2" Type="http://schemas.openxmlformats.org/officeDocument/2006/relationships/slideLayout" Target="../slideLayouts/slideLayout135.xml"/><Relationship Id="rId16" Type="http://schemas.openxmlformats.org/officeDocument/2006/relationships/slideLayout" Target="../slideLayouts/slideLayout149.xml"/><Relationship Id="rId20" Type="http://schemas.openxmlformats.org/officeDocument/2006/relationships/slideLayout" Target="../slideLayouts/slideLayout153.xml"/><Relationship Id="rId29" Type="http://schemas.openxmlformats.org/officeDocument/2006/relationships/slideLayout" Target="../slideLayouts/slideLayout162.xml"/><Relationship Id="rId41" Type="http://schemas.openxmlformats.org/officeDocument/2006/relationships/slideLayout" Target="../slideLayouts/slideLayout174.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24" Type="http://schemas.openxmlformats.org/officeDocument/2006/relationships/slideLayout" Target="../slideLayouts/slideLayout157.xml"/><Relationship Id="rId32" Type="http://schemas.openxmlformats.org/officeDocument/2006/relationships/slideLayout" Target="../slideLayouts/slideLayout165.xml"/><Relationship Id="rId37" Type="http://schemas.openxmlformats.org/officeDocument/2006/relationships/slideLayout" Target="../slideLayouts/slideLayout170.xml"/><Relationship Id="rId40" Type="http://schemas.openxmlformats.org/officeDocument/2006/relationships/slideLayout" Target="../slideLayouts/slideLayout173.xml"/><Relationship Id="rId5" Type="http://schemas.openxmlformats.org/officeDocument/2006/relationships/slideLayout" Target="../slideLayouts/slideLayout138.xml"/><Relationship Id="rId15" Type="http://schemas.openxmlformats.org/officeDocument/2006/relationships/slideLayout" Target="../slideLayouts/slideLayout148.xml"/><Relationship Id="rId23" Type="http://schemas.openxmlformats.org/officeDocument/2006/relationships/slideLayout" Target="../slideLayouts/slideLayout156.xml"/><Relationship Id="rId28" Type="http://schemas.openxmlformats.org/officeDocument/2006/relationships/slideLayout" Target="../slideLayouts/slideLayout161.xml"/><Relationship Id="rId36" Type="http://schemas.openxmlformats.org/officeDocument/2006/relationships/slideLayout" Target="../slideLayouts/slideLayout169.xml"/><Relationship Id="rId10" Type="http://schemas.openxmlformats.org/officeDocument/2006/relationships/slideLayout" Target="../slideLayouts/slideLayout143.xml"/><Relationship Id="rId19" Type="http://schemas.openxmlformats.org/officeDocument/2006/relationships/slideLayout" Target="../slideLayouts/slideLayout152.xml"/><Relationship Id="rId31" Type="http://schemas.openxmlformats.org/officeDocument/2006/relationships/slideLayout" Target="../slideLayouts/slideLayout164.xml"/><Relationship Id="rId44" Type="http://schemas.openxmlformats.org/officeDocument/2006/relationships/image" Target="../media/image6.emf"/><Relationship Id="rId4" Type="http://schemas.openxmlformats.org/officeDocument/2006/relationships/slideLayout" Target="../slideLayouts/slideLayout137.xml"/><Relationship Id="rId9" Type="http://schemas.openxmlformats.org/officeDocument/2006/relationships/slideLayout" Target="../slideLayouts/slideLayout142.xml"/><Relationship Id="rId14" Type="http://schemas.openxmlformats.org/officeDocument/2006/relationships/slideLayout" Target="../slideLayouts/slideLayout147.xml"/><Relationship Id="rId22" Type="http://schemas.openxmlformats.org/officeDocument/2006/relationships/slideLayout" Target="../slideLayouts/slideLayout155.xml"/><Relationship Id="rId27" Type="http://schemas.openxmlformats.org/officeDocument/2006/relationships/slideLayout" Target="../slideLayouts/slideLayout160.xml"/><Relationship Id="rId30" Type="http://schemas.openxmlformats.org/officeDocument/2006/relationships/slideLayout" Target="../slideLayouts/slideLayout163.xml"/><Relationship Id="rId35" Type="http://schemas.openxmlformats.org/officeDocument/2006/relationships/slideLayout" Target="../slideLayouts/slideLayout168.xml"/><Relationship Id="rId43" Type="http://schemas.openxmlformats.org/officeDocument/2006/relationships/theme" Target="../theme/theme8.xml"/><Relationship Id="rId8" Type="http://schemas.openxmlformats.org/officeDocument/2006/relationships/slideLayout" Target="../slideLayouts/slideLayout141.xml"/><Relationship Id="rId3" Type="http://schemas.openxmlformats.org/officeDocument/2006/relationships/slideLayout" Target="../slideLayouts/slideLayout136.xml"/><Relationship Id="rId12" Type="http://schemas.openxmlformats.org/officeDocument/2006/relationships/slideLayout" Target="../slideLayouts/slideLayout145.xml"/><Relationship Id="rId17" Type="http://schemas.openxmlformats.org/officeDocument/2006/relationships/slideLayout" Target="../slideLayouts/slideLayout150.xml"/><Relationship Id="rId25" Type="http://schemas.openxmlformats.org/officeDocument/2006/relationships/slideLayout" Target="../slideLayouts/slideLayout158.xml"/><Relationship Id="rId33" Type="http://schemas.openxmlformats.org/officeDocument/2006/relationships/slideLayout" Target="../slideLayouts/slideLayout166.xml"/><Relationship Id="rId38" Type="http://schemas.openxmlformats.org/officeDocument/2006/relationships/slideLayout" Target="../slideLayouts/slideLayout17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18" Type="http://schemas.openxmlformats.org/officeDocument/2006/relationships/slideLayout" Target="../slideLayouts/slideLayout193.xml"/><Relationship Id="rId26" Type="http://schemas.openxmlformats.org/officeDocument/2006/relationships/slideLayout" Target="../slideLayouts/slideLayout201.xml"/><Relationship Id="rId3" Type="http://schemas.openxmlformats.org/officeDocument/2006/relationships/slideLayout" Target="../slideLayouts/slideLayout178.xml"/><Relationship Id="rId21" Type="http://schemas.openxmlformats.org/officeDocument/2006/relationships/slideLayout" Target="../slideLayouts/slideLayout196.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17" Type="http://schemas.openxmlformats.org/officeDocument/2006/relationships/slideLayout" Target="../slideLayouts/slideLayout192.xml"/><Relationship Id="rId25" Type="http://schemas.openxmlformats.org/officeDocument/2006/relationships/slideLayout" Target="../slideLayouts/slideLayout200.xml"/><Relationship Id="rId2" Type="http://schemas.openxmlformats.org/officeDocument/2006/relationships/slideLayout" Target="../slideLayouts/slideLayout177.xml"/><Relationship Id="rId16" Type="http://schemas.openxmlformats.org/officeDocument/2006/relationships/slideLayout" Target="../slideLayouts/slideLayout191.xml"/><Relationship Id="rId20" Type="http://schemas.openxmlformats.org/officeDocument/2006/relationships/slideLayout" Target="../slideLayouts/slideLayout195.xml"/><Relationship Id="rId29" Type="http://schemas.openxmlformats.org/officeDocument/2006/relationships/image" Target="../media/image1.emf"/><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24" Type="http://schemas.openxmlformats.org/officeDocument/2006/relationships/slideLayout" Target="../slideLayouts/slideLayout199.xml"/><Relationship Id="rId5" Type="http://schemas.openxmlformats.org/officeDocument/2006/relationships/slideLayout" Target="../slideLayouts/slideLayout180.xml"/><Relationship Id="rId15" Type="http://schemas.openxmlformats.org/officeDocument/2006/relationships/slideLayout" Target="../slideLayouts/slideLayout190.xml"/><Relationship Id="rId23" Type="http://schemas.openxmlformats.org/officeDocument/2006/relationships/slideLayout" Target="../slideLayouts/slideLayout198.xml"/><Relationship Id="rId28" Type="http://schemas.openxmlformats.org/officeDocument/2006/relationships/theme" Target="../theme/theme9.xml"/><Relationship Id="rId10" Type="http://schemas.openxmlformats.org/officeDocument/2006/relationships/slideLayout" Target="../slideLayouts/slideLayout185.xml"/><Relationship Id="rId19" Type="http://schemas.openxmlformats.org/officeDocument/2006/relationships/slideLayout" Target="../slideLayouts/slideLayout194.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 Id="rId22" Type="http://schemas.openxmlformats.org/officeDocument/2006/relationships/slideLayout" Target="../slideLayouts/slideLayout197.xml"/><Relationship Id="rId27" Type="http://schemas.openxmlformats.org/officeDocument/2006/relationships/slideLayout" Target="../slideLayouts/slideLayout2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5">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673" r:id="rId1"/>
    <p:sldLayoutId id="2147484679" r:id="rId2"/>
    <p:sldLayoutId id="2147484680" r:id="rId3"/>
    <p:sldLayoutId id="2147484681" r:id="rId4"/>
    <p:sldLayoutId id="2147484682" r:id="rId5"/>
    <p:sldLayoutId id="2147484683" r:id="rId6"/>
    <p:sldLayoutId id="2147484684" r:id="rId7"/>
    <p:sldLayoutId id="2147484685" r:id="rId8"/>
    <p:sldLayoutId id="2147484690" r:id="rId9"/>
    <p:sldLayoutId id="2147484692" r:id="rId10"/>
    <p:sldLayoutId id="2147484694" r:id="rId11"/>
    <p:sldLayoutId id="2147484698" r:id="rId12"/>
    <p:sldLayoutId id="2147485105" r:id="rId13"/>
  </p:sldLayoutIdLst>
  <p:transition>
    <p:fade/>
  </p:transition>
  <p:hf sldNum="0" hdr="0" ftr="0" dt="0"/>
  <p:txStyles>
    <p:title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6470"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2"/>
            <a:ext cx="11306470" cy="2389031"/>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6"/>
            <a:ext cx="11586710"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432278" y="2842060"/>
            <a:ext cx="6843270" cy="1164778"/>
          </a:xfrm>
          <a:prstGeom prst="rect">
            <a:avLst/>
          </a:prstGeom>
        </p:spPr>
      </p:pic>
    </p:spTree>
    <p:extLst>
      <p:ext uri="{BB962C8B-B14F-4D97-AF65-F5344CB8AC3E}">
        <p14:creationId xmlns:p14="http://schemas.microsoft.com/office/powerpoint/2010/main" val="2665755364"/>
      </p:ext>
    </p:extLst>
  </p:cSld>
  <p:clrMap bg1="lt1" tx1="dk1" bg2="lt2" tx2="dk2" accent1="accent1" accent2="accent2" accent3="accent3" accent4="accent4" accent5="accent5" accent6="accent6" hlink="hlink" folHlink="folHlink"/>
  <p:sldLayoutIdLst>
    <p:sldLayoutId id="2147485038" r:id="rId1"/>
    <p:sldLayoutId id="2147485039" r:id="rId2"/>
    <p:sldLayoutId id="2147485040" r:id="rId3"/>
    <p:sldLayoutId id="2147485041" r:id="rId4"/>
    <p:sldLayoutId id="2147485042" r:id="rId5"/>
    <p:sldLayoutId id="2147485043" r:id="rId6"/>
    <p:sldLayoutId id="2147485044" r:id="rId7"/>
    <p:sldLayoutId id="2147485045" r:id="rId8"/>
    <p:sldLayoutId id="2147485046" r:id="rId9"/>
    <p:sldLayoutId id="2147485047" r:id="rId10"/>
    <p:sldLayoutId id="2147485048" r:id="rId11"/>
    <p:sldLayoutId id="2147485049" r:id="rId12"/>
    <p:sldLayoutId id="2147485050" r:id="rId13"/>
    <p:sldLayoutId id="2147485051" r:id="rId14"/>
    <p:sldLayoutId id="2147485052" r:id="rId15"/>
    <p:sldLayoutId id="2147485053" r:id="rId16"/>
    <p:sldLayoutId id="2147485054" r:id="rId17"/>
    <p:sldLayoutId id="2147485055" r:id="rId18"/>
    <p:sldLayoutId id="2147485056" r:id="rId19"/>
    <p:sldLayoutId id="2147485057" r:id="rId20"/>
    <p:sldLayoutId id="2147485058" r:id="rId21"/>
    <p:sldLayoutId id="2147485059" r:id="rId22"/>
    <p:sldLayoutId id="2147485060" r:id="rId23"/>
    <p:sldLayoutId id="2147485061" r:id="rId24"/>
    <p:sldLayoutId id="2147485063" r:id="rId25"/>
    <p:sldLayoutId id="2147485064" r:id="rId26"/>
    <p:sldLayoutId id="2147485065" r:id="rId27"/>
  </p:sldLayoutIdLst>
  <p:transition>
    <p:fade/>
  </p:transition>
  <p:hf sldNum="0" hdr="0" dt="0"/>
  <p:txStyles>
    <p:titleStyle>
      <a:lvl1pPr algn="l" defTabSz="91403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2"/>
          </a:solidFill>
          <a:latin typeface="+mj-lt"/>
          <a:ea typeface="+mn-ea"/>
          <a:cs typeface="+mn-cs"/>
        </a:defRPr>
      </a:lvl3pPr>
      <a:lvl4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766" kern="1200" spc="0" baseline="0">
          <a:solidFill>
            <a:schemeClr val="tx1"/>
          </a:solidFill>
          <a:latin typeface="+mn-lt"/>
          <a:ea typeface="+mn-ea"/>
          <a:cs typeface="+mn-cs"/>
        </a:defRPr>
      </a:lvl4pPr>
      <a:lvl5pPr marL="0" marR="0" indent="0" algn="l" defTabSz="914038" rtl="0" eaLnBrk="1" fontAlgn="auto" latinLnBrk="0" hangingPunct="1">
        <a:lnSpc>
          <a:spcPct val="100000"/>
        </a:lnSpc>
        <a:spcBef>
          <a:spcPts val="0"/>
        </a:spcBef>
        <a:spcAft>
          <a:spcPts val="0"/>
        </a:spcAft>
        <a:buClrTx/>
        <a:buSzPct val="90000"/>
        <a:buFont typeface="Wingdings" panose="05000000000000000000" pitchFamily="2" charset="2"/>
        <a:buNone/>
        <a:tabLst/>
        <a:defRPr sz="1174" b="1" kern="1200" spc="0" baseline="0">
          <a:solidFill>
            <a:schemeClr val="tx1"/>
          </a:solidFill>
          <a:latin typeface="+mn-lt"/>
          <a:ea typeface="+mn-ea"/>
          <a:cs typeface="+mn-cs"/>
        </a:defRPr>
      </a:lvl5pPr>
      <a:lvl6pPr marL="2285094" indent="0" algn="l" defTabSz="91403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038" rtl="0" eaLnBrk="1" latinLnBrk="0" hangingPunct="1">
        <a:lnSpc>
          <a:spcPct val="100000"/>
        </a:lnSpc>
        <a:spcBef>
          <a:spcPts val="0"/>
        </a:spcBef>
        <a:spcAft>
          <a:spcPts val="0"/>
        </a:spcAft>
        <a:buFont typeface="Arial" pitchFamily="34" charset="0"/>
        <a:buNone/>
        <a:defRPr sz="1174" kern="1200">
          <a:solidFill>
            <a:schemeClr val="tx1"/>
          </a:solidFill>
          <a:latin typeface="+mn-lt"/>
          <a:ea typeface="+mn-ea"/>
          <a:cs typeface="+mn-cs"/>
        </a:defRPr>
      </a:lvl7pPr>
      <a:lvl8pPr marL="342764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664" indent="-228510" algn="l" defTabSz="91403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38" rtl="0" eaLnBrk="1" latinLnBrk="0" hangingPunct="1">
        <a:defRPr sz="1766" kern="1200">
          <a:solidFill>
            <a:schemeClr val="tx1"/>
          </a:solidFill>
          <a:latin typeface="+mn-lt"/>
          <a:ea typeface="+mn-ea"/>
          <a:cs typeface="+mn-cs"/>
        </a:defRPr>
      </a:lvl1pPr>
      <a:lvl2pPr marL="457018" algn="l" defTabSz="914038" rtl="0" eaLnBrk="1" latinLnBrk="0" hangingPunct="1">
        <a:defRPr sz="1766" kern="1200">
          <a:solidFill>
            <a:schemeClr val="tx1"/>
          </a:solidFill>
          <a:latin typeface="+mn-lt"/>
          <a:ea typeface="+mn-ea"/>
          <a:cs typeface="+mn-cs"/>
        </a:defRPr>
      </a:lvl2pPr>
      <a:lvl3pPr marL="914038" algn="l" defTabSz="914038" rtl="0" eaLnBrk="1" latinLnBrk="0" hangingPunct="1">
        <a:defRPr sz="1766" kern="1200">
          <a:solidFill>
            <a:schemeClr val="tx1"/>
          </a:solidFill>
          <a:latin typeface="+mn-lt"/>
          <a:ea typeface="+mn-ea"/>
          <a:cs typeface="+mn-cs"/>
        </a:defRPr>
      </a:lvl3pPr>
      <a:lvl4pPr marL="1371057" algn="l" defTabSz="914038" rtl="0" eaLnBrk="1" latinLnBrk="0" hangingPunct="1">
        <a:defRPr sz="1766" kern="1200">
          <a:solidFill>
            <a:schemeClr val="tx1"/>
          </a:solidFill>
          <a:latin typeface="+mn-lt"/>
          <a:ea typeface="+mn-ea"/>
          <a:cs typeface="+mn-cs"/>
        </a:defRPr>
      </a:lvl4pPr>
      <a:lvl5pPr marL="1828077" algn="l" defTabSz="914038" rtl="0" eaLnBrk="1" latinLnBrk="0" hangingPunct="1">
        <a:defRPr sz="1766" kern="1200">
          <a:solidFill>
            <a:schemeClr val="tx1"/>
          </a:solidFill>
          <a:latin typeface="+mn-lt"/>
          <a:ea typeface="+mn-ea"/>
          <a:cs typeface="+mn-cs"/>
        </a:defRPr>
      </a:lvl5pPr>
      <a:lvl6pPr marL="2285097" algn="l" defTabSz="914038" rtl="0" eaLnBrk="1" latinLnBrk="0" hangingPunct="1">
        <a:defRPr sz="1766" kern="1200">
          <a:solidFill>
            <a:schemeClr val="tx1"/>
          </a:solidFill>
          <a:latin typeface="+mn-lt"/>
          <a:ea typeface="+mn-ea"/>
          <a:cs typeface="+mn-cs"/>
        </a:defRPr>
      </a:lvl6pPr>
      <a:lvl7pPr marL="2742116" algn="l" defTabSz="914038" rtl="0" eaLnBrk="1" latinLnBrk="0" hangingPunct="1">
        <a:defRPr sz="1766" kern="1200">
          <a:solidFill>
            <a:schemeClr val="tx1"/>
          </a:solidFill>
          <a:latin typeface="+mn-lt"/>
          <a:ea typeface="+mn-ea"/>
          <a:cs typeface="+mn-cs"/>
        </a:defRPr>
      </a:lvl7pPr>
      <a:lvl8pPr marL="3199134" algn="l" defTabSz="914038" rtl="0" eaLnBrk="1" latinLnBrk="0" hangingPunct="1">
        <a:defRPr sz="1766" kern="1200">
          <a:solidFill>
            <a:schemeClr val="tx1"/>
          </a:solidFill>
          <a:latin typeface="+mn-lt"/>
          <a:ea typeface="+mn-ea"/>
          <a:cs typeface="+mn-cs"/>
        </a:defRPr>
      </a:lvl8pPr>
      <a:lvl9pPr marL="3656153" algn="l" defTabSz="914038" rtl="0" eaLnBrk="1" latinLnBrk="0" hangingPunct="1">
        <a:defRPr sz="1766"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3"/>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6"/>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screen">
            <a:extLst>
              <a:ext uri="{28A0092B-C50C-407E-A947-70E740481C1C}">
                <a14:useLocalDpi xmlns:a14="http://schemas.microsoft.com/office/drawing/2010/main"/>
              </a:ext>
            </a:extLst>
          </a:blip>
          <a:stretch>
            <a:fillRect/>
          </a:stretch>
        </p:blipFill>
        <p:spPr>
          <a:xfrm rot="5400000">
            <a:off x="9288990"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37"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54054662"/>
      </p:ext>
    </p:extLst>
  </p:cSld>
  <p:clrMap bg1="lt1" tx1="dk1" bg2="lt2" tx2="dk2" accent1="accent1" accent2="accent2" accent3="accent3" accent4="accent4" accent5="accent5" accent6="accent6" hlink="hlink" folHlink="folHlink"/>
  <p:sldLayoutIdLst>
    <p:sldLayoutId id="2147485067" r:id="rId1"/>
    <p:sldLayoutId id="2147485068" r:id="rId2"/>
    <p:sldLayoutId id="2147485069" r:id="rId3"/>
    <p:sldLayoutId id="2147485070" r:id="rId4"/>
    <p:sldLayoutId id="2147485071" r:id="rId5"/>
    <p:sldLayoutId id="2147485072" r:id="rId6"/>
    <p:sldLayoutId id="2147485073" r:id="rId7"/>
    <p:sldLayoutId id="2147485074" r:id="rId8"/>
    <p:sldLayoutId id="2147485075" r:id="rId9"/>
    <p:sldLayoutId id="2147485076" r:id="rId10"/>
    <p:sldLayoutId id="2147485077" r:id="rId11"/>
    <p:sldLayoutId id="2147485078" r:id="rId12"/>
    <p:sldLayoutId id="2147485079" r:id="rId13"/>
    <p:sldLayoutId id="2147485080" r:id="rId14"/>
    <p:sldLayoutId id="2147485081" r:id="rId15"/>
    <p:sldLayoutId id="2147485082" r:id="rId16"/>
    <p:sldLayoutId id="2147485083" r:id="rId17"/>
    <p:sldLayoutId id="2147485084" r:id="rId18"/>
    <p:sldLayoutId id="2147485085" r:id="rId19"/>
    <p:sldLayoutId id="2147485086" r:id="rId20"/>
    <p:sldLayoutId id="2147485087" r:id="rId21"/>
    <p:sldLayoutId id="2147485088" r:id="rId22"/>
    <p:sldLayoutId id="2147485089" r:id="rId23"/>
    <p:sldLayoutId id="2147485090" r:id="rId24"/>
    <p:sldLayoutId id="2147485091" r:id="rId25"/>
  </p:sldLayoutIdLst>
  <p:transition>
    <p:fade/>
  </p:transition>
  <p:hf sldNum="0" hdr="0" ftr="0" dt="0"/>
  <p:txStyles>
    <p:titleStyle>
      <a:lvl1pPr algn="l" defTabSz="932407" rtl="0" eaLnBrk="1" latinLnBrk="0" hangingPunct="1">
        <a:lnSpc>
          <a:spcPct val="100000"/>
        </a:lnSpc>
        <a:spcBef>
          <a:spcPct val="0"/>
        </a:spcBef>
        <a:buNone/>
        <a:defRPr lang="en-US" sz="3600"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8"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36" marR="0" indent="-228518"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90" marR="0" indent="-199954"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60" marR="0" indent="-180910"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70" marR="0" indent="-168215" algn="l" defTabSz="93240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11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22"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25"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28" indent="-233104" algn="l" defTabSz="93240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07" rtl="0" eaLnBrk="1" latinLnBrk="0" hangingPunct="1">
        <a:defRPr sz="1800" kern="1200">
          <a:solidFill>
            <a:schemeClr val="tx1"/>
          </a:solidFill>
          <a:latin typeface="+mn-lt"/>
          <a:ea typeface="+mn-ea"/>
          <a:cs typeface="+mn-cs"/>
        </a:defRPr>
      </a:lvl1pPr>
      <a:lvl2pPr marL="466202" algn="l" defTabSz="932407" rtl="0" eaLnBrk="1" latinLnBrk="0" hangingPunct="1">
        <a:defRPr sz="1800" kern="1200">
          <a:solidFill>
            <a:schemeClr val="tx1"/>
          </a:solidFill>
          <a:latin typeface="+mn-lt"/>
          <a:ea typeface="+mn-ea"/>
          <a:cs typeface="+mn-cs"/>
        </a:defRPr>
      </a:lvl2pPr>
      <a:lvl3pPr marL="932407" algn="l" defTabSz="932407" rtl="0" eaLnBrk="1" latinLnBrk="0" hangingPunct="1">
        <a:defRPr sz="1800" kern="1200">
          <a:solidFill>
            <a:schemeClr val="tx1"/>
          </a:solidFill>
          <a:latin typeface="+mn-lt"/>
          <a:ea typeface="+mn-ea"/>
          <a:cs typeface="+mn-cs"/>
        </a:defRPr>
      </a:lvl3pPr>
      <a:lvl4pPr marL="1398611" algn="l" defTabSz="932407" rtl="0" eaLnBrk="1" latinLnBrk="0" hangingPunct="1">
        <a:defRPr sz="1800" kern="1200">
          <a:solidFill>
            <a:schemeClr val="tx1"/>
          </a:solidFill>
          <a:latin typeface="+mn-lt"/>
          <a:ea typeface="+mn-ea"/>
          <a:cs typeface="+mn-cs"/>
        </a:defRPr>
      </a:lvl4pPr>
      <a:lvl5pPr marL="1864814" algn="l" defTabSz="932407" rtl="0" eaLnBrk="1" latinLnBrk="0" hangingPunct="1">
        <a:defRPr sz="1800" kern="1200">
          <a:solidFill>
            <a:schemeClr val="tx1"/>
          </a:solidFill>
          <a:latin typeface="+mn-lt"/>
          <a:ea typeface="+mn-ea"/>
          <a:cs typeface="+mn-cs"/>
        </a:defRPr>
      </a:lvl5pPr>
      <a:lvl6pPr marL="2331017" algn="l" defTabSz="932407" rtl="0" eaLnBrk="1" latinLnBrk="0" hangingPunct="1">
        <a:defRPr sz="1800" kern="1200">
          <a:solidFill>
            <a:schemeClr val="tx1"/>
          </a:solidFill>
          <a:latin typeface="+mn-lt"/>
          <a:ea typeface="+mn-ea"/>
          <a:cs typeface="+mn-cs"/>
        </a:defRPr>
      </a:lvl6pPr>
      <a:lvl7pPr marL="2797220" algn="l" defTabSz="932407" rtl="0" eaLnBrk="1" latinLnBrk="0" hangingPunct="1">
        <a:defRPr sz="1800" kern="1200">
          <a:solidFill>
            <a:schemeClr val="tx1"/>
          </a:solidFill>
          <a:latin typeface="+mn-lt"/>
          <a:ea typeface="+mn-ea"/>
          <a:cs typeface="+mn-cs"/>
        </a:defRPr>
      </a:lvl7pPr>
      <a:lvl8pPr marL="3263424" algn="l" defTabSz="932407" rtl="0" eaLnBrk="1" latinLnBrk="0" hangingPunct="1">
        <a:defRPr sz="1800" kern="1200">
          <a:solidFill>
            <a:schemeClr val="tx1"/>
          </a:solidFill>
          <a:latin typeface="+mn-lt"/>
          <a:ea typeface="+mn-ea"/>
          <a:cs typeface="+mn-cs"/>
        </a:defRPr>
      </a:lvl8pPr>
      <a:lvl9pPr marL="3729628" algn="l" defTabSz="93240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02278329"/>
      </p:ext>
    </p:extLst>
  </p:cSld>
  <p:clrMap bg1="lt1" tx1="dk1" bg2="lt2" tx2="dk2" accent1="accent1" accent2="accent2" accent3="accent3" accent4="accent4" accent5="accent5" accent6="accent6" hlink="hlink" folHlink="folHlink"/>
  <p:sldLayoutIdLst>
    <p:sldLayoutId id="2147485107" r:id="rId1"/>
    <p:sldLayoutId id="2147485108" r:id="rId2"/>
    <p:sldLayoutId id="2147485109" r:id="rId3"/>
    <p:sldLayoutId id="2147485110" r:id="rId4"/>
    <p:sldLayoutId id="2147485111" r:id="rId5"/>
    <p:sldLayoutId id="2147485112" r:id="rId6"/>
    <p:sldLayoutId id="2147485113" r:id="rId7"/>
    <p:sldLayoutId id="2147485114" r:id="rId8"/>
    <p:sldLayoutId id="2147485115" r:id="rId9"/>
    <p:sldLayoutId id="2147485116" r:id="rId10"/>
    <p:sldLayoutId id="2147485117" r:id="rId11"/>
    <p:sldLayoutId id="2147485118" r:id="rId12"/>
    <p:sldLayoutId id="2147485119" r:id="rId13"/>
    <p:sldLayoutId id="2147485120" r:id="rId14"/>
    <p:sldLayoutId id="2147485121" r:id="rId15"/>
    <p:sldLayoutId id="2147485122" r:id="rId16"/>
    <p:sldLayoutId id="2147485123" r:id="rId17"/>
    <p:sldLayoutId id="2147485124" r:id="rId18"/>
    <p:sldLayoutId id="2147485125" r:id="rId19"/>
    <p:sldLayoutId id="2147485126" r:id="rId20"/>
    <p:sldLayoutId id="2147485127" r:id="rId21"/>
    <p:sldLayoutId id="2147485128" r:id="rId22"/>
    <p:sldLayoutId id="2147485129" r:id="rId23"/>
    <p:sldLayoutId id="2147485130" r:id="rId24"/>
    <p:sldLayoutId id="2147485131" r:id="rId25"/>
    <p:sldLayoutId id="2147485132" r:id="rId26"/>
    <p:sldLayoutId id="2147485133" r:id="rId27"/>
    <p:sldLayoutId id="2147485134" r:id="rId28"/>
    <p:sldLayoutId id="2147485135" r:id="rId29"/>
    <p:sldLayoutId id="2147485136" r:id="rId30"/>
    <p:sldLayoutId id="2147485137" r:id="rId31"/>
    <p:sldLayoutId id="2147485138" r:id="rId32"/>
    <p:sldLayoutId id="2147485139" r:id="rId33"/>
    <p:sldLayoutId id="2147485140" r:id="rId34"/>
    <p:sldLayoutId id="2147485141" r:id="rId35"/>
    <p:sldLayoutId id="2147485145" r:id="rId36"/>
    <p:sldLayoutId id="2147485146" r:id="rId37"/>
    <p:sldLayoutId id="2147485147" r:id="rId38"/>
    <p:sldLayoutId id="2147485148" r:id="rId39"/>
    <p:sldLayoutId id="2147485149" r:id="rId40"/>
    <p:sldLayoutId id="2147485150" r:id="rId41"/>
    <p:sldLayoutId id="2147485151" r:id="rId42"/>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1644890209"/>
      </p:ext>
    </p:extLst>
  </p:cSld>
  <p:clrMap bg1="lt1" tx1="dk1" bg2="lt2" tx2="dk2" accent1="accent1" accent2="accent2" accent3="accent3" accent4="accent4" accent5="accent5" accent6="accent6" hlink="hlink" folHlink="folHlink"/>
  <p:sldLayoutIdLst>
    <p:sldLayoutId id="2147485200" r:id="rId1"/>
    <p:sldLayoutId id="2147485201" r:id="rId2"/>
    <p:sldLayoutId id="2147485202" r:id="rId3"/>
    <p:sldLayoutId id="2147485203" r:id="rId4"/>
    <p:sldLayoutId id="2147485204" r:id="rId5"/>
    <p:sldLayoutId id="2147485205" r:id="rId6"/>
    <p:sldLayoutId id="2147485206" r:id="rId7"/>
    <p:sldLayoutId id="2147485207" r:id="rId8"/>
    <p:sldLayoutId id="2147485208" r:id="rId9"/>
    <p:sldLayoutId id="2147485209" r:id="rId10"/>
    <p:sldLayoutId id="2147485210" r:id="rId11"/>
    <p:sldLayoutId id="2147485211" r:id="rId12"/>
    <p:sldLayoutId id="2147485212" r:id="rId13"/>
    <p:sldLayoutId id="2147485213" r:id="rId14"/>
    <p:sldLayoutId id="2147485214" r:id="rId15"/>
    <p:sldLayoutId id="2147485215" r:id="rId16"/>
    <p:sldLayoutId id="2147485216" r:id="rId17"/>
    <p:sldLayoutId id="2147485217" r:id="rId18"/>
    <p:sldLayoutId id="2147485218" r:id="rId19"/>
    <p:sldLayoutId id="2147485219" r:id="rId20"/>
    <p:sldLayoutId id="2147485220" r:id="rId21"/>
    <p:sldLayoutId id="2147485221" r:id="rId22"/>
    <p:sldLayoutId id="2147485222" r:id="rId23"/>
    <p:sldLayoutId id="2147485223" r:id="rId24"/>
    <p:sldLayoutId id="2147485224" r:id="rId25"/>
    <p:sldLayoutId id="2147485225" r:id="rId26"/>
    <p:sldLayoutId id="2147485226" r:id="rId27"/>
    <p:sldLayoutId id="2147485227" r:id="rId28"/>
    <p:sldLayoutId id="2147485228" r:id="rId29"/>
    <p:sldLayoutId id="2147485229" r:id="rId30"/>
    <p:sldLayoutId id="2147485230" r:id="rId31"/>
    <p:sldLayoutId id="2147485231" r:id="rId32"/>
    <p:sldLayoutId id="2147485232" r:id="rId33"/>
    <p:sldLayoutId id="2147485233" r:id="rId34"/>
    <p:sldLayoutId id="2147485234" r:id="rId35"/>
    <p:sldLayoutId id="2147485235" r:id="rId36"/>
    <p:sldLayoutId id="2147485236" r:id="rId3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30048441"/>
      </p:ext>
    </p:extLst>
  </p:cSld>
  <p:clrMap bg1="lt1" tx1="dk1" bg2="lt2" tx2="dk2" accent1="accent1" accent2="accent2" accent3="accent3" accent4="accent4" accent5="accent5" accent6="accent6" hlink="hlink" folHlink="folHlink"/>
  <p:sldLayoutIdLst>
    <p:sldLayoutId id="2147485239" r:id="rId1"/>
    <p:sldLayoutId id="2147485240" r:id="rId2"/>
    <p:sldLayoutId id="2147485241" r:id="rId3"/>
    <p:sldLayoutId id="2147485242" r:id="rId4"/>
    <p:sldLayoutId id="2147485243" r:id="rId5"/>
    <p:sldLayoutId id="2147485244" r:id="rId6"/>
    <p:sldLayoutId id="2147485245" r:id="rId7"/>
    <p:sldLayoutId id="2147485246" r:id="rId8"/>
    <p:sldLayoutId id="2147485247" r:id="rId9"/>
    <p:sldLayoutId id="2147485248" r:id="rId10"/>
    <p:sldLayoutId id="2147485249" r:id="rId11"/>
    <p:sldLayoutId id="2147485250" r:id="rId12"/>
    <p:sldLayoutId id="2147485251" r:id="rId13"/>
    <p:sldLayoutId id="2147485252" r:id="rId14"/>
    <p:sldLayoutId id="2147485253" r:id="rId15"/>
    <p:sldLayoutId id="2147485254" r:id="rId16"/>
    <p:sldLayoutId id="2147485255" r:id="rId17"/>
    <p:sldLayoutId id="2147485256" r:id="rId18"/>
    <p:sldLayoutId id="2147485257" r:id="rId19"/>
    <p:sldLayoutId id="2147485258" r:id="rId20"/>
    <p:sldLayoutId id="2147485259" r:id="rId21"/>
    <p:sldLayoutId id="2147485260" r:id="rId22"/>
    <p:sldLayoutId id="2147485261" r:id="rId23"/>
    <p:sldLayoutId id="2147485262" r:id="rId24"/>
    <p:sldLayoutId id="2147485263" r:id="rId25"/>
    <p:sldLayoutId id="2147485264" r:id="rId26"/>
    <p:sldLayoutId id="2147485265"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049D27CE-84BB-4CB5-AD47-5D59249B1661}" type="datetimeFigureOut">
              <a:rPr lang="en-US" smtClean="0"/>
              <a:t>8/17/2020</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FB3305E7-6B26-4122-B56B-2C59BFECEF57}" type="slidenum">
              <a:rPr lang="en-US" smtClean="0"/>
              <a:t>‹#›</a:t>
            </a:fld>
            <a:endParaRPr lang="en-US"/>
          </a:p>
        </p:txBody>
      </p:sp>
    </p:spTree>
    <p:extLst>
      <p:ext uri="{BB962C8B-B14F-4D97-AF65-F5344CB8AC3E}">
        <p14:creationId xmlns:p14="http://schemas.microsoft.com/office/powerpoint/2010/main" val="1633406490"/>
      </p:ext>
    </p:extLst>
  </p:cSld>
  <p:clrMap bg1="lt1" tx1="dk1" bg2="lt2" tx2="dk2" accent1="accent1" accent2="accent2" accent3="accent3" accent4="accent4" accent5="accent5" accent6="accent6" hlink="hlink" folHlink="folHlink"/>
  <p:sldLayoutIdLst>
    <p:sldLayoutId id="2147485272" r:id="rId1"/>
    <p:sldLayoutId id="2147485273" r:id="rId2"/>
    <p:sldLayoutId id="2147485274" r:id="rId3"/>
    <p:sldLayoutId id="2147485275" r:id="rId4"/>
    <p:sldLayoutId id="2147485276" r:id="rId5"/>
    <p:sldLayoutId id="2147485277" r:id="rId6"/>
    <p:sldLayoutId id="2147485278" r:id="rId7"/>
    <p:sldLayoutId id="2147485279" r:id="rId8"/>
    <p:sldLayoutId id="2147485280" r:id="rId9"/>
    <p:sldLayoutId id="2147485281" r:id="rId10"/>
    <p:sldLayoutId id="2147485282" r:id="rId11"/>
    <p:sldLayoutId id="2147485283" r:id="rId12"/>
    <p:sldLayoutId id="2147485284" r:id="rId13"/>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6332742"/>
      </p:ext>
    </p:extLst>
  </p:cSld>
  <p:clrMap bg1="lt1" tx1="dk1" bg2="lt2" tx2="dk2" accent1="accent1" accent2="accent2" accent3="accent3" accent4="accent4" accent5="accent5" accent6="accent6" hlink="hlink" folHlink="folHlink"/>
  <p:sldLayoutIdLst>
    <p:sldLayoutId id="2147484746" r:id="rId1"/>
    <p:sldLayoutId id="2147484747" r:id="rId2"/>
    <p:sldLayoutId id="2147484748" r:id="rId3"/>
    <p:sldLayoutId id="2147484749" r:id="rId4"/>
    <p:sldLayoutId id="2147484750" r:id="rId5"/>
    <p:sldLayoutId id="2147484751" r:id="rId6"/>
    <p:sldLayoutId id="2147484752" r:id="rId7"/>
    <p:sldLayoutId id="2147484755" r:id="rId8"/>
    <p:sldLayoutId id="2147484756" r:id="rId9"/>
    <p:sldLayoutId id="2147484763" r:id="rId10"/>
  </p:sldLayoutIdLst>
  <p:transition>
    <p:fade/>
  </p:transition>
  <p:hf sldNum="0" hdr="0" ftr="0" dt="0"/>
  <p:txStyles>
    <p:titleStyle>
      <a:lvl1pPr algn="l" defTabSz="932742" rtl="0" eaLnBrk="1" latinLnBrk="0" hangingPunct="1">
        <a:lnSpc>
          <a:spcPct val="100000"/>
        </a:lnSpc>
        <a:spcBef>
          <a:spcPct val="0"/>
        </a:spcBef>
        <a:buNone/>
        <a:defRPr lang="en-US" sz="32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433912"/>
            <a:ext cx="11655840" cy="75116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7428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02249361"/>
      </p:ext>
    </p:extLst>
  </p:cSld>
  <p:clrMap bg1="lt1" tx1="dk1" bg2="lt2" tx2="dk2" accent1="accent1" accent2="accent2" accent3="accent3" accent4="accent4" accent5="accent5" accent6="accent6" hlink="hlink" folHlink="folHlink"/>
  <p:sldLayoutIdLst>
    <p:sldLayoutId id="2147484838" r:id="rId1"/>
  </p:sldLayoutIdLst>
  <p:transition>
    <p:fade/>
  </p:transition>
  <p:txStyles>
    <p:titleStyle>
      <a:lvl1pPr algn="l" defTabSz="914192" rtl="0" eaLnBrk="1" latinLnBrk="0" hangingPunct="1">
        <a:lnSpc>
          <a:spcPct val="90000"/>
        </a:lnSpc>
        <a:spcBef>
          <a:spcPct val="0"/>
        </a:spcBef>
        <a:buNone/>
        <a:defRPr lang="en-US" sz="2800" b="1" i="0" kern="1200" cap="none" spc="0" baseline="0" dirty="0">
          <a:ln w="3175">
            <a:noFill/>
          </a:ln>
          <a:solidFill>
            <a:schemeClr val="accent1"/>
          </a:solidFill>
          <a:effectLst/>
          <a:latin typeface="Segoe UI Semibold" panose="020B0502040204020203" pitchFamily="34" charset="0"/>
          <a:ea typeface="+mn-ea"/>
          <a:cs typeface="Segoe UI Semibold"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1"/>
          </a:soli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accent1"/>
          </a:solidFill>
          <a:latin typeface="Segoe UI Semilight" panose="020B0402040204020203" pitchFamily="34" charset="0"/>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accent1"/>
          </a:solidFill>
          <a:latin typeface="Segoe UI Semilight" panose="020B0402040204020203" pitchFamily="34" charset="0"/>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accent1"/>
          </a:solidFill>
          <a:latin typeface="Segoe UI Semilight" panose="020B0402040204020203" pitchFamily="34" charset="0"/>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1"/>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5553209"/>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5266"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86423860"/>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 id="2147484870" r:id="rId21"/>
    <p:sldLayoutId id="2147484871" r:id="rId22"/>
    <p:sldLayoutId id="2147484872" r:id="rId23"/>
    <p:sldLayoutId id="2147484873" r:id="rId24"/>
    <p:sldLayoutId id="2147484874" r:id="rId25"/>
    <p:sldLayoutId id="2147484875" r:id="rId26"/>
    <p:sldLayoutId id="2147484876" r:id="rId27"/>
    <p:sldLayoutId id="2147484877" r:id="rId28"/>
    <p:sldLayoutId id="2147484878" r:id="rId29"/>
    <p:sldLayoutId id="2147484879" r:id="rId30"/>
    <p:sldLayoutId id="2147484880" r:id="rId31"/>
    <p:sldLayoutId id="2147484881" r:id="rId32"/>
    <p:sldLayoutId id="2147484882" r:id="rId33"/>
    <p:sldLayoutId id="2147484883" r:id="rId34"/>
    <p:sldLayoutId id="2147484884" r:id="rId35"/>
    <p:sldLayoutId id="2147484885" r:id="rId36"/>
    <p:sldLayoutId id="214748488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1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247604582"/>
      </p:ext>
    </p:extLst>
  </p:cSld>
  <p:clrMap bg1="lt1" tx1="dk1" bg2="lt2" tx2="dk2" accent1="accent1" accent2="accent2" accent3="accent3" accent4="accent4" accent5="accent5" accent6="accent6" hlink="hlink" folHlink="folHlink"/>
  <p:sldLayoutIdLst>
    <p:sldLayoutId id="2147484889" r:id="rId1"/>
    <p:sldLayoutId id="2147484890" r:id="rId2"/>
    <p:sldLayoutId id="2147484891" r:id="rId3"/>
    <p:sldLayoutId id="2147484892" r:id="rId4"/>
    <p:sldLayoutId id="2147484893" r:id="rId5"/>
    <p:sldLayoutId id="2147484894" r:id="rId6"/>
    <p:sldLayoutId id="2147484895" r:id="rId7"/>
    <p:sldLayoutId id="2147484896" r:id="rId8"/>
    <p:sldLayoutId id="2147484897" r:id="rId9"/>
    <p:sldLayoutId id="2147484898" r:id="rId10"/>
    <p:sldLayoutId id="2147484899" r:id="rId11"/>
    <p:sldLayoutId id="2147484900" r:id="rId12"/>
    <p:sldLayoutId id="2147484901" r:id="rId13"/>
    <p:sldLayoutId id="2147484902" r:id="rId14"/>
    <p:sldLayoutId id="2147484903" r:id="rId15"/>
    <p:sldLayoutId id="2147484904" r:id="rId16"/>
    <p:sldLayoutId id="2147484905" r:id="rId17"/>
    <p:sldLayoutId id="2147484906" r:id="rId18"/>
    <p:sldLayoutId id="2147484907" r:id="rId19"/>
    <p:sldLayoutId id="2147484908" r:id="rId20"/>
    <p:sldLayoutId id="2147484909" r:id="rId21"/>
    <p:sldLayoutId id="2147484910" r:id="rId22"/>
    <p:sldLayoutId id="2147484911" r:id="rId23"/>
    <p:sldLayoutId id="2147484912" r:id="rId24"/>
    <p:sldLayoutId id="2147484913" r:id="rId25"/>
    <p:sldLayoutId id="2147484914" r:id="rId26"/>
    <p:sldLayoutId id="2147484915" r:id="rId27"/>
    <p:sldLayoutId id="2147484916" r:id="rId28"/>
    <p:sldLayoutId id="2147484917" r:id="rId29"/>
    <p:sldLayoutId id="2147484918" r:id="rId30"/>
    <p:sldLayoutId id="2147484919" r:id="rId31"/>
    <p:sldLayoutId id="2147484920" r:id="rId32"/>
    <p:sldLayoutId id="2147484921" r:id="rId33"/>
    <p:sldLayoutId id="2147484922" r:id="rId34"/>
    <p:sldLayoutId id="2147484923" r:id="rId35"/>
    <p:sldLayoutId id="2147484924" r:id="rId36"/>
    <p:sldLayoutId id="2147484925" r:id="rId37"/>
    <p:sldLayoutId id="2147484926" r:id="rId38"/>
    <p:sldLayoutId id="2147484927" r:id="rId39"/>
  </p:sldLayoutIdLst>
  <p:transition>
    <p:fade/>
  </p:transition>
  <p:hf sldNum="0" hdr="0" ftr="0" dt="0"/>
  <p:txStyles>
    <p:titleStyle>
      <a:lvl1pPr algn="l" defTabSz="932587"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62"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24" marR="0" indent="-22856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116" marR="0" indent="-199992"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22" marR="0" indent="-180945"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67" marR="0" indent="-168247" algn="l" defTabSz="93258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61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04"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97"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0" indent="-233148" algn="l" defTabSz="9325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7" rtl="0" eaLnBrk="1" latinLnBrk="0" hangingPunct="1">
        <a:defRPr sz="1800" kern="1200">
          <a:solidFill>
            <a:schemeClr val="tx1"/>
          </a:solidFill>
          <a:latin typeface="+mn-lt"/>
          <a:ea typeface="+mn-ea"/>
          <a:cs typeface="+mn-cs"/>
        </a:defRPr>
      </a:lvl1pPr>
      <a:lvl2pPr marL="466292" algn="l" defTabSz="932587" rtl="0" eaLnBrk="1" latinLnBrk="0" hangingPunct="1">
        <a:defRPr sz="1800" kern="1200">
          <a:solidFill>
            <a:schemeClr val="tx1"/>
          </a:solidFill>
          <a:latin typeface="+mn-lt"/>
          <a:ea typeface="+mn-ea"/>
          <a:cs typeface="+mn-cs"/>
        </a:defRPr>
      </a:lvl2pPr>
      <a:lvl3pPr marL="932587" algn="l" defTabSz="932587" rtl="0" eaLnBrk="1" latinLnBrk="0" hangingPunct="1">
        <a:defRPr sz="1800" kern="1200">
          <a:solidFill>
            <a:schemeClr val="tx1"/>
          </a:solidFill>
          <a:latin typeface="+mn-lt"/>
          <a:ea typeface="+mn-ea"/>
          <a:cs typeface="+mn-cs"/>
        </a:defRPr>
      </a:lvl3pPr>
      <a:lvl4pPr marL="1398879" algn="l" defTabSz="932587" rtl="0" eaLnBrk="1" latinLnBrk="0" hangingPunct="1">
        <a:defRPr sz="1800" kern="1200">
          <a:solidFill>
            <a:schemeClr val="tx1"/>
          </a:solidFill>
          <a:latin typeface="+mn-lt"/>
          <a:ea typeface="+mn-ea"/>
          <a:cs typeface="+mn-cs"/>
        </a:defRPr>
      </a:lvl4pPr>
      <a:lvl5pPr marL="1865172" algn="l" defTabSz="932587" rtl="0" eaLnBrk="1" latinLnBrk="0" hangingPunct="1">
        <a:defRPr sz="1800" kern="1200">
          <a:solidFill>
            <a:schemeClr val="tx1"/>
          </a:solidFill>
          <a:latin typeface="+mn-lt"/>
          <a:ea typeface="+mn-ea"/>
          <a:cs typeface="+mn-cs"/>
        </a:defRPr>
      </a:lvl5pPr>
      <a:lvl6pPr marL="2331465" algn="l" defTabSz="932587" rtl="0" eaLnBrk="1" latinLnBrk="0" hangingPunct="1">
        <a:defRPr sz="1800" kern="1200">
          <a:solidFill>
            <a:schemeClr val="tx1"/>
          </a:solidFill>
          <a:latin typeface="+mn-lt"/>
          <a:ea typeface="+mn-ea"/>
          <a:cs typeface="+mn-cs"/>
        </a:defRPr>
      </a:lvl6pPr>
      <a:lvl7pPr marL="2797758" algn="l" defTabSz="932587" rtl="0" eaLnBrk="1" latinLnBrk="0" hangingPunct="1">
        <a:defRPr sz="1800" kern="1200">
          <a:solidFill>
            <a:schemeClr val="tx1"/>
          </a:solidFill>
          <a:latin typeface="+mn-lt"/>
          <a:ea typeface="+mn-ea"/>
          <a:cs typeface="+mn-cs"/>
        </a:defRPr>
      </a:lvl7pPr>
      <a:lvl8pPr marL="3264050" algn="l" defTabSz="932587" rtl="0" eaLnBrk="1" latinLnBrk="0" hangingPunct="1">
        <a:defRPr sz="1800" kern="1200">
          <a:solidFill>
            <a:schemeClr val="tx1"/>
          </a:solidFill>
          <a:latin typeface="+mn-lt"/>
          <a:ea typeface="+mn-ea"/>
          <a:cs typeface="+mn-cs"/>
        </a:defRPr>
      </a:lvl8pPr>
      <a:lvl9pPr marL="3730344" algn="l" defTabSz="93258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546685649"/>
      </p:ext>
    </p:extLst>
  </p:cSld>
  <p:clrMap bg1="lt1" tx1="dk1" bg2="lt2" tx2="dk2" accent1="accent1" accent2="accent2" accent3="accent3" accent4="accent4" accent5="accent5" accent6="accent6" hlink="hlink" folHlink="folHlink"/>
  <p:sldLayoutIdLst>
    <p:sldLayoutId id="2147484930" r:id="rId1"/>
    <p:sldLayoutId id="2147484931" r:id="rId2"/>
    <p:sldLayoutId id="2147484932" r:id="rId3"/>
    <p:sldLayoutId id="2147484933" r:id="rId4"/>
    <p:sldLayoutId id="2147484934" r:id="rId5"/>
    <p:sldLayoutId id="2147484935" r:id="rId6"/>
    <p:sldLayoutId id="2147484936" r:id="rId7"/>
    <p:sldLayoutId id="2147484937" r:id="rId8"/>
    <p:sldLayoutId id="2147484938" r:id="rId9"/>
    <p:sldLayoutId id="2147484939" r:id="rId10"/>
    <p:sldLayoutId id="2147484940" r:id="rId11"/>
    <p:sldLayoutId id="2147484941" r:id="rId12"/>
    <p:sldLayoutId id="2147484942" r:id="rId13"/>
    <p:sldLayoutId id="2147484943" r:id="rId14"/>
    <p:sldLayoutId id="2147484944" r:id="rId15"/>
    <p:sldLayoutId id="2147484945" r:id="rId16"/>
    <p:sldLayoutId id="2147484946" r:id="rId17"/>
    <p:sldLayoutId id="2147484947" r:id="rId18"/>
    <p:sldLayoutId id="2147484948" r:id="rId19"/>
    <p:sldLayoutId id="2147484949" r:id="rId20"/>
    <p:sldLayoutId id="2147484950" r:id="rId21"/>
    <p:sldLayoutId id="2147484951" r:id="rId22"/>
    <p:sldLayoutId id="2147484952" r:id="rId23"/>
    <p:sldLayoutId id="2147484953" r:id="rId24"/>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524127006"/>
      </p:ext>
    </p:extLst>
  </p:cSld>
  <p:clrMap bg1="lt1" tx1="dk1" bg2="lt2" tx2="dk2" accent1="accent1" accent2="accent2" accent3="accent3" accent4="accent4" accent5="accent5" accent6="accent6" hlink="hlink" folHlink="folHlink"/>
  <p:sldLayoutIdLst>
    <p:sldLayoutId id="2147484955" r:id="rId1"/>
    <p:sldLayoutId id="2147484956" r:id="rId2"/>
    <p:sldLayoutId id="2147484957" r:id="rId3"/>
    <p:sldLayoutId id="2147484958" r:id="rId4"/>
    <p:sldLayoutId id="2147484959" r:id="rId5"/>
    <p:sldLayoutId id="2147484960" r:id="rId6"/>
    <p:sldLayoutId id="2147484961" r:id="rId7"/>
    <p:sldLayoutId id="2147484962" r:id="rId8"/>
    <p:sldLayoutId id="2147484963" r:id="rId9"/>
    <p:sldLayoutId id="2147484964" r:id="rId10"/>
    <p:sldLayoutId id="2147484965" r:id="rId11"/>
    <p:sldLayoutId id="2147484966" r:id="rId12"/>
    <p:sldLayoutId id="2147484967" r:id="rId13"/>
    <p:sldLayoutId id="2147484968" r:id="rId14"/>
    <p:sldLayoutId id="2147484969" r:id="rId15"/>
    <p:sldLayoutId id="2147484970" r:id="rId16"/>
    <p:sldLayoutId id="2147484971" r:id="rId17"/>
    <p:sldLayoutId id="2147484972" r:id="rId18"/>
    <p:sldLayoutId id="2147484973" r:id="rId19"/>
    <p:sldLayoutId id="2147484974" r:id="rId20"/>
    <p:sldLayoutId id="2147484975" r:id="rId21"/>
    <p:sldLayoutId id="2147484976" r:id="rId22"/>
    <p:sldLayoutId id="2147484977" r:id="rId23"/>
    <p:sldLayoutId id="2147484978" r:id="rId24"/>
    <p:sldLayoutId id="2147484979" r:id="rId25"/>
    <p:sldLayoutId id="2147484980" r:id="rId26"/>
    <p:sldLayoutId id="2147484981" r:id="rId27"/>
    <p:sldLayoutId id="2147484982" r:id="rId28"/>
    <p:sldLayoutId id="2147484983" r:id="rId29"/>
    <p:sldLayoutId id="2147484984" r:id="rId30"/>
    <p:sldLayoutId id="2147484985" r:id="rId31"/>
    <p:sldLayoutId id="2147484986" r:id="rId32"/>
    <p:sldLayoutId id="2147484987" r:id="rId33"/>
    <p:sldLayoutId id="2147484988" r:id="rId34"/>
    <p:sldLayoutId id="2147484989" r:id="rId35"/>
    <p:sldLayoutId id="2147484991" r:id="rId36"/>
    <p:sldLayoutId id="2147484993" r:id="rId37"/>
    <p:sldLayoutId id="2147484994" r:id="rId38"/>
    <p:sldLayoutId id="2147484995" r:id="rId39"/>
    <p:sldLayoutId id="2147484996" r:id="rId40"/>
    <p:sldLayoutId id="2147484997" r:id="rId41"/>
    <p:sldLayoutId id="2147484998" r:id="rId42"/>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8635839"/>
      </p:ext>
    </p:extLst>
  </p:cSld>
  <p:clrMap bg1="lt1" tx1="dk1" bg2="lt2" tx2="dk2" accent1="accent1" accent2="accent2" accent3="accent3" accent4="accent4" accent5="accent5" accent6="accent6" hlink="hlink" folHlink="folHlink"/>
  <p:sldLayoutIdLst>
    <p:sldLayoutId id="2147485014" r:id="rId1"/>
    <p:sldLayoutId id="2147485015" r:id="rId2"/>
    <p:sldLayoutId id="2147485016" r:id="rId3"/>
    <p:sldLayoutId id="2147485017" r:id="rId4"/>
    <p:sldLayoutId id="2147485018" r:id="rId5"/>
    <p:sldLayoutId id="2147485019" r:id="rId6"/>
    <p:sldLayoutId id="2147485020" r:id="rId7"/>
    <p:sldLayoutId id="2147485021" r:id="rId8"/>
    <p:sldLayoutId id="2147485022" r:id="rId9"/>
    <p:sldLayoutId id="2147485023" r:id="rId10"/>
    <p:sldLayoutId id="2147485024" r:id="rId11"/>
    <p:sldLayoutId id="2147485025" r:id="rId12"/>
    <p:sldLayoutId id="2147485026" r:id="rId13"/>
    <p:sldLayoutId id="2147485027" r:id="rId14"/>
    <p:sldLayoutId id="2147485028" r:id="rId15"/>
    <p:sldLayoutId id="2147485029" r:id="rId16"/>
    <p:sldLayoutId id="2147485030" r:id="rId17"/>
    <p:sldLayoutId id="2147485031" r:id="rId18"/>
    <p:sldLayoutId id="2147485032" r:id="rId19"/>
    <p:sldLayoutId id="2147485033" r:id="rId20"/>
    <p:sldLayoutId id="2147485034" r:id="rId21"/>
    <p:sldLayoutId id="2147485035" r:id="rId22"/>
    <p:sldLayoutId id="2147485036" r:id="rId23"/>
    <p:sldLayoutId id="2147485267" r:id="rId24"/>
    <p:sldLayoutId id="2147485268" r:id="rId25"/>
    <p:sldLayoutId id="2147485269" r:id="rId26"/>
    <p:sldLayoutId id="2147485270" r:id="rId2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3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4.xml"/></Relationships>
</file>

<file path=ppt/slides/_rels/slide11.xml.rels><?xml version="1.0" encoding="UTF-8" standalone="yes"?>
<Relationships xmlns="http://schemas.openxmlformats.org/package/2006/relationships"><Relationship Id="rId3" Type="http://schemas.openxmlformats.org/officeDocument/2006/relationships/hyperlink" Target="https://azure.microsoft.com/en-us/resources/forrester-tei-sql-database-managed-instance/" TargetMode="External"/><Relationship Id="rId2" Type="http://schemas.openxmlformats.org/officeDocument/2006/relationships/notesSlide" Target="../notesSlides/notesSlide10.xml"/><Relationship Id="rId1" Type="http://schemas.openxmlformats.org/officeDocument/2006/relationships/slideLayout" Target="../slideLayouts/slideLayout344.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344.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hyperlink" Target="https://azure.microsoft.com/en-us/resources/forrester-tei-sql-database-managed-instanc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44.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44.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344.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4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9.xml"/></Relationships>
</file>

<file path=ppt/slides/_rels/slide19.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openxmlformats.org/officeDocument/2006/relationships/hyperlink" Target="https://es.wikipedia.org/wiki/Apple" TargetMode="External"/><Relationship Id="rId2" Type="http://schemas.openxmlformats.org/officeDocument/2006/relationships/notesSlide" Target="../notesSlides/notesSlide18.xml"/><Relationship Id="rId1" Type="http://schemas.openxmlformats.org/officeDocument/2006/relationships/slideLayout" Target="../slideLayouts/slideLayout344.xml"/><Relationship Id="rId6" Type="http://schemas.openxmlformats.org/officeDocument/2006/relationships/image" Target="../media/image43.png"/><Relationship Id="rId5" Type="http://schemas.openxmlformats.org/officeDocument/2006/relationships/image" Target="../media/image42.gif"/><Relationship Id="rId4" Type="http://schemas.openxmlformats.org/officeDocument/2006/relationships/image" Target="../media/image41.png"/><Relationship Id="rId9" Type="http://schemas.openxmlformats.org/officeDocument/2006/relationships/hyperlink" Target="http://pngimg.com/download/26986"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aka.ms/sqlworkshops" TargetMode="External"/><Relationship Id="rId2" Type="http://schemas.openxmlformats.org/officeDocument/2006/relationships/notesSlide" Target="../notesSlides/notesSlide2.xml"/><Relationship Id="rId1" Type="http://schemas.openxmlformats.org/officeDocument/2006/relationships/slideLayout" Target="../slideLayouts/slideLayout344.xml"/><Relationship Id="rId6" Type="http://schemas.openxmlformats.org/officeDocument/2006/relationships/hyperlink" Target="aka.ms/azuresqlfundamentals" TargetMode="External"/><Relationship Id="rId5" Type="http://schemas.openxmlformats.org/officeDocument/2006/relationships/image" Target="../media/image28.svg"/><Relationship Id="rId4" Type="http://schemas.openxmlformats.org/officeDocument/2006/relationships/image" Target="../media/image2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4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1.xml"/></Relationships>
</file>

<file path=ppt/slides/_rels/slide22.xml.rels><?xml version="1.0" encoding="UTF-8" standalone="yes"?>
<Relationships xmlns="http://schemas.openxmlformats.org/package/2006/relationships"><Relationship Id="rId3" Type="http://schemas.openxmlformats.org/officeDocument/2006/relationships/hyperlink" Target="aka.ms/AMP" TargetMode="External"/><Relationship Id="rId2" Type="http://schemas.openxmlformats.org/officeDocument/2006/relationships/notesSlide" Target="../notesSlides/notesSlide21.xml"/><Relationship Id="rId1" Type="http://schemas.openxmlformats.org/officeDocument/2006/relationships/slideLayout" Target="../slideLayouts/slideLayout186.xml"/></Relationships>
</file>

<file path=ppt/slides/_rels/slide23.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86.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48.svg"/><Relationship Id="rId4" Type="http://schemas.openxmlformats.org/officeDocument/2006/relationships/image" Target="../media/image34.svg"/><Relationship Id="rId9" Type="http://schemas.openxmlformats.org/officeDocument/2006/relationships/image" Target="../media/image4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6.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18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186.xml"/><Relationship Id="rId4" Type="http://schemas.openxmlformats.org/officeDocument/2006/relationships/image" Target="../media/image51.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6.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8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4.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186.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4.svg"/></Relationships>
</file>

<file path=ppt/slides/_rels/slide31.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52.png"/><Relationship Id="rId7" Type="http://schemas.openxmlformats.org/officeDocument/2006/relationships/image" Target="../media/image33.png"/><Relationship Id="rId12" Type="http://schemas.openxmlformats.org/officeDocument/2006/relationships/image" Target="../media/image59.svg"/><Relationship Id="rId2" Type="http://schemas.openxmlformats.org/officeDocument/2006/relationships/notesSlide" Target="../notesSlides/notesSlide30.xml"/><Relationship Id="rId1" Type="http://schemas.openxmlformats.org/officeDocument/2006/relationships/slideLayout" Target="../slideLayouts/slideLayout186.xml"/><Relationship Id="rId6" Type="http://schemas.openxmlformats.org/officeDocument/2006/relationships/image" Target="../media/image55.png"/><Relationship Id="rId11" Type="http://schemas.openxmlformats.org/officeDocument/2006/relationships/image" Target="../media/image58.png"/><Relationship Id="rId5" Type="http://schemas.openxmlformats.org/officeDocument/2006/relationships/image" Target="../media/image54.jpeg"/><Relationship Id="rId10" Type="http://schemas.openxmlformats.org/officeDocument/2006/relationships/image" Target="../media/image57.svg"/><Relationship Id="rId4" Type="http://schemas.openxmlformats.org/officeDocument/2006/relationships/image" Target="../media/image53.png"/><Relationship Id="rId9" Type="http://schemas.openxmlformats.org/officeDocument/2006/relationships/image" Target="../media/image5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8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8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86.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186.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39.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33.png"/><Relationship Id="rId7"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18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344.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18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8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8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6.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186.xml"/><Relationship Id="rId4" Type="http://schemas.openxmlformats.org/officeDocument/2006/relationships/image" Target="../media/image34.svg"/></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186.xml"/><Relationship Id="rId5" Type="http://schemas.openxmlformats.org/officeDocument/2006/relationships/image" Target="../media/image62.png"/><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8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186.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4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34.svg"/><Relationship Id="rId2" Type="http://schemas.openxmlformats.org/officeDocument/2006/relationships/notesSlide" Target="../notesSlides/notesSlide48.xml"/><Relationship Id="rId1" Type="http://schemas.openxmlformats.org/officeDocument/2006/relationships/slideLayout" Target="../slideLayouts/slideLayout186.xml"/><Relationship Id="rId6" Type="http://schemas.openxmlformats.org/officeDocument/2006/relationships/image" Target="../media/image33.png"/><Relationship Id="rId5" Type="http://schemas.openxmlformats.org/officeDocument/2006/relationships/image" Target="../media/image66.svg"/><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8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9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8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8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86.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5.xml"/><Relationship Id="rId1" Type="http://schemas.openxmlformats.org/officeDocument/2006/relationships/slideLayout" Target="../slideLayouts/slideLayout18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186.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6.svg"/></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186.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4.xml"/></Relationships>
</file>

<file path=ppt/slides/_rels/slide60.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86.xml"/><Relationship Id="rId5" Type="http://schemas.openxmlformats.org/officeDocument/2006/relationships/image" Target="../media/image36.svg"/><Relationship Id="rId4" Type="http://schemas.openxmlformats.org/officeDocument/2006/relationships/image" Target="../media/image35.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8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8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8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8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8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6.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3.xml"/><Relationship Id="rId1" Type="http://schemas.openxmlformats.org/officeDocument/2006/relationships/slideLayout" Target="../slideLayouts/slideLayout186.xml"/><Relationship Id="rId4" Type="http://schemas.openxmlformats.org/officeDocument/2006/relationships/image" Target="../media/image68.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8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89.xml"/></Relationships>
</file>

<file path=ppt/slides/_rels/slide7.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344.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9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8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86.xml"/></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9.xml"/><Relationship Id="rId1" Type="http://schemas.openxmlformats.org/officeDocument/2006/relationships/slideLayout" Target="../slideLayouts/slideLayout186.xml"/><Relationship Id="rId4" Type="http://schemas.openxmlformats.org/officeDocument/2006/relationships/image" Target="../media/image70.svg"/></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0.xml"/><Relationship Id="rId1" Type="http://schemas.openxmlformats.org/officeDocument/2006/relationships/slideLayout" Target="../slideLayouts/slideLayout186.xml"/><Relationship Id="rId4" Type="http://schemas.openxmlformats.org/officeDocument/2006/relationships/image" Target="../media/image70.svg"/></Relationships>
</file>

<file path=ppt/slides/_rels/slide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1.xml"/><Relationship Id="rId1" Type="http://schemas.openxmlformats.org/officeDocument/2006/relationships/slideLayout" Target="../slideLayouts/slideLayout186.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34.svg"/></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2.xml"/><Relationship Id="rId1" Type="http://schemas.openxmlformats.org/officeDocument/2006/relationships/slideLayout" Target="../slideLayouts/slideLayout186.xml"/><Relationship Id="rId4" Type="http://schemas.openxmlformats.org/officeDocument/2006/relationships/image" Target="../media/image70.svg"/></Relationships>
</file>

<file path=ppt/slides/_rels/slide77.xml.rels><?xml version="1.0" encoding="UTF-8" standalone="yes"?>
<Relationships xmlns="http://schemas.openxmlformats.org/package/2006/relationships"><Relationship Id="rId3" Type="http://schemas.openxmlformats.org/officeDocument/2006/relationships/hyperlink" Target="https://azure.microsoft.com/support/legal/sla/sql-database/" TargetMode="External"/><Relationship Id="rId2" Type="http://schemas.openxmlformats.org/officeDocument/2006/relationships/notesSlide" Target="../notesSlides/notesSlide73.xml"/><Relationship Id="rId1" Type="http://schemas.openxmlformats.org/officeDocument/2006/relationships/slideLayout" Target="../slideLayouts/slideLayout18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86.xml"/></Relationships>
</file>

<file path=ppt/slides/_rels/slide7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5.xml"/><Relationship Id="rId1" Type="http://schemas.openxmlformats.org/officeDocument/2006/relationships/slideLayout" Target="../slideLayouts/slideLayout186.xml"/><Relationship Id="rId4" Type="http://schemas.openxmlformats.org/officeDocument/2006/relationships/image" Target="../media/image34.sv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344.xml"/><Relationship Id="rId6" Type="http://schemas.openxmlformats.org/officeDocument/2006/relationships/hyperlink" Target="https://azure.microsoft.com/en-us/resources/forrester-tei-sql-database-managed-instance/" TargetMode="External"/><Relationship Id="rId5" Type="http://schemas.openxmlformats.org/officeDocument/2006/relationships/image" Target="../media/image37.png"/><Relationship Id="rId4" Type="http://schemas.openxmlformats.org/officeDocument/2006/relationships/image" Target="../media/image32.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86.xml"/></Relationships>
</file>

<file path=ppt/slides/_rels/slide81.xml.rels><?xml version="1.0" encoding="UTF-8" standalone="yes"?>
<Relationships xmlns="http://schemas.openxmlformats.org/package/2006/relationships"><Relationship Id="rId3" Type="http://schemas.openxmlformats.org/officeDocument/2006/relationships/hyperlink" Target="https://www.microsoft.com/en-us/research/publication/constant-time-recovery-in-azure-sql-database/" TargetMode="External"/><Relationship Id="rId2" Type="http://schemas.openxmlformats.org/officeDocument/2006/relationships/notesSlide" Target="../notesSlides/notesSlide77.xml"/><Relationship Id="rId1" Type="http://schemas.openxmlformats.org/officeDocument/2006/relationships/slideLayout" Target="../slideLayouts/slideLayout18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86.xml"/></Relationships>
</file>

<file path=ppt/slides/_rels/slide83.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79.xml"/><Relationship Id="rId1" Type="http://schemas.openxmlformats.org/officeDocument/2006/relationships/slideLayout" Target="../slideLayouts/slideLayout186.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8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8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9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8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8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8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86.xml"/></Relationships>
</file>

<file path=ppt/slides/_rels/slide91.xml.rels><?xml version="1.0" encoding="UTF-8" standalone="yes"?>
<Relationships xmlns="http://schemas.openxmlformats.org/package/2006/relationships"><Relationship Id="rId3" Type="http://schemas.openxmlformats.org/officeDocument/2006/relationships/hyperlink" Target="https://docs.microsoft.com/en-us/azure/azure-sql/database/troubleshoot-common-errors-issues" TargetMode="External"/><Relationship Id="rId2" Type="http://schemas.openxmlformats.org/officeDocument/2006/relationships/notesSlide" Target="../notesSlides/notesSlide87.xml"/><Relationship Id="rId1" Type="http://schemas.openxmlformats.org/officeDocument/2006/relationships/slideLayout" Target="../slideLayouts/slideLayout186.xml"/></Relationships>
</file>

<file path=ppt/slides/_rels/slide92.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1.png"/><Relationship Id="rId3" Type="http://schemas.openxmlformats.org/officeDocument/2006/relationships/image" Target="../media/image73.png"/><Relationship Id="rId7" Type="http://schemas.openxmlformats.org/officeDocument/2006/relationships/image" Target="../media/image77.svg"/><Relationship Id="rId12" Type="http://schemas.openxmlformats.org/officeDocument/2006/relationships/image" Target="../media/image80.svg"/><Relationship Id="rId2" Type="http://schemas.openxmlformats.org/officeDocument/2006/relationships/notesSlide" Target="../notesSlides/notesSlide88.xml"/><Relationship Id="rId1" Type="http://schemas.openxmlformats.org/officeDocument/2006/relationships/slideLayout" Target="../slideLayouts/slideLayout186.xml"/><Relationship Id="rId6" Type="http://schemas.openxmlformats.org/officeDocument/2006/relationships/image" Target="../media/image76.png"/><Relationship Id="rId11" Type="http://schemas.openxmlformats.org/officeDocument/2006/relationships/image" Target="../media/image79.png"/><Relationship Id="rId5" Type="http://schemas.openxmlformats.org/officeDocument/2006/relationships/image" Target="../media/image75.png"/><Relationship Id="rId10" Type="http://schemas.openxmlformats.org/officeDocument/2006/relationships/image" Target="../media/image28.svg"/><Relationship Id="rId4" Type="http://schemas.openxmlformats.org/officeDocument/2006/relationships/image" Target="../media/image74.svg"/><Relationship Id="rId9" Type="http://schemas.openxmlformats.org/officeDocument/2006/relationships/image" Target="../media/image27.png"/></Relationships>
</file>

<file path=ppt/slides/_rels/slide9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9.xml"/><Relationship Id="rId1" Type="http://schemas.openxmlformats.org/officeDocument/2006/relationships/slideLayout" Target="../slideLayouts/slideLayout362.xml"/></Relationships>
</file>

<file path=ppt/slides/_rels/slide94.xml.rels><?xml version="1.0" encoding="UTF-8" standalone="yes"?>
<Relationships xmlns="http://schemas.openxmlformats.org/package/2006/relationships"><Relationship Id="rId3" Type="http://schemas.openxmlformats.org/officeDocument/2006/relationships/hyperlink" Target="aka.ms/azuresqlfundamentals" TargetMode="External"/><Relationship Id="rId7" Type="http://schemas.openxmlformats.org/officeDocument/2006/relationships/hyperlink" Target="aka.ms/dataexposed" TargetMode="External"/><Relationship Id="rId2" Type="http://schemas.openxmlformats.org/officeDocument/2006/relationships/notesSlide" Target="../notesSlides/notesSlide90.xml"/><Relationship Id="rId1" Type="http://schemas.openxmlformats.org/officeDocument/2006/relationships/slideLayout" Target="../slideLayouts/slideLayout186.xml"/><Relationship Id="rId6" Type="http://schemas.openxmlformats.org/officeDocument/2006/relationships/hyperlink" Target="aka.ms/azuresqldocs" TargetMode="External"/><Relationship Id="rId5" Type="http://schemas.openxmlformats.org/officeDocument/2006/relationships/hyperlink" Target="aka.ms/chooseazuresql" TargetMode="External"/><Relationship Id="rId4" Type="http://schemas.openxmlformats.org/officeDocument/2006/relationships/hyperlink" Target="aka.ms/sqlworkshops" TargetMode="Externa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8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3090446"/>
            <a:ext cx="9144000" cy="677108"/>
          </a:xfrm>
        </p:spPr>
        <p:txBody>
          <a:bodyPr/>
          <a:lstStyle/>
          <a:p>
            <a:r>
              <a:rPr lang="en-US" sz="4400">
                <a:solidFill>
                  <a:schemeClr val="accent2"/>
                </a:solidFill>
              </a:rPr>
              <a:t>The Azure SQL Workshop</a:t>
            </a:r>
            <a:endParaRPr lang="en-US" sz="4400" spc="0">
              <a:solidFill>
                <a:schemeClr val="accent2"/>
              </a:solidFill>
            </a:endParaRPr>
          </a:p>
        </p:txBody>
      </p:sp>
    </p:spTree>
    <p:extLst>
      <p:ext uri="{BB962C8B-B14F-4D97-AF65-F5344CB8AC3E}">
        <p14:creationId xmlns:p14="http://schemas.microsoft.com/office/powerpoint/2010/main" val="3546600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927CA19-99CD-DA44-99CC-4090207E4051}"/>
              </a:ext>
            </a:extLst>
          </p:cNvPr>
          <p:cNvSpPr/>
          <p:nvPr/>
        </p:nvSpPr>
        <p:spPr bwMode="auto">
          <a:xfrm>
            <a:off x="1253850" y="1352599"/>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chemeClr val="accent1"/>
                </a:solidFill>
                <a:latin typeface="+mj-lt"/>
              </a:rPr>
              <a:t>Business continuity</a:t>
            </a:r>
          </a:p>
        </p:txBody>
      </p:sp>
      <p:sp>
        <p:nvSpPr>
          <p:cNvPr id="96" name="Rectangle 95">
            <a:extLst>
              <a:ext uri="{FF2B5EF4-FFF2-40B4-BE49-F238E27FC236}">
                <a16:creationId xmlns:a16="http://schemas.microsoft.com/office/drawing/2014/main" id="{84D70351-A2AC-9646-AED5-8AC8D8A0D55B}"/>
              </a:ext>
            </a:extLst>
          </p:cNvPr>
          <p:cNvSpPr/>
          <p:nvPr/>
        </p:nvSpPr>
        <p:spPr bwMode="auto">
          <a:xfrm>
            <a:off x="1253850" y="227709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High availability</a:t>
            </a:r>
          </a:p>
        </p:txBody>
      </p:sp>
      <p:sp>
        <p:nvSpPr>
          <p:cNvPr id="97" name="Rectangle 96">
            <a:extLst>
              <a:ext uri="{FF2B5EF4-FFF2-40B4-BE49-F238E27FC236}">
                <a16:creationId xmlns:a16="http://schemas.microsoft.com/office/drawing/2014/main" id="{28A09689-CC97-4B40-AF17-B3B86BBFADAF}"/>
              </a:ext>
            </a:extLst>
          </p:cNvPr>
          <p:cNvSpPr/>
          <p:nvPr/>
        </p:nvSpPr>
        <p:spPr bwMode="auto">
          <a:xfrm>
            <a:off x="1253850" y="3191564"/>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Automated backups </a:t>
            </a:r>
          </a:p>
        </p:txBody>
      </p:sp>
      <p:sp>
        <p:nvSpPr>
          <p:cNvPr id="98" name="Rectangle 97">
            <a:extLst>
              <a:ext uri="{FF2B5EF4-FFF2-40B4-BE49-F238E27FC236}">
                <a16:creationId xmlns:a16="http://schemas.microsoft.com/office/drawing/2014/main" id="{28D922CF-CCD8-8B4C-8F1B-C910412F8480}"/>
              </a:ext>
            </a:extLst>
          </p:cNvPr>
          <p:cNvSpPr/>
          <p:nvPr/>
        </p:nvSpPr>
        <p:spPr bwMode="auto">
          <a:xfrm>
            <a:off x="1253850" y="4125398"/>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Long term backup retention </a:t>
            </a:r>
          </a:p>
        </p:txBody>
      </p:sp>
      <p:sp>
        <p:nvSpPr>
          <p:cNvPr id="99" name="Rectangle 98">
            <a:extLst>
              <a:ext uri="{FF2B5EF4-FFF2-40B4-BE49-F238E27FC236}">
                <a16:creationId xmlns:a16="http://schemas.microsoft.com/office/drawing/2014/main" id="{16A4F30B-6997-CA43-B746-813B59332BB3}"/>
              </a:ext>
            </a:extLst>
          </p:cNvPr>
          <p:cNvSpPr/>
          <p:nvPr/>
        </p:nvSpPr>
        <p:spPr bwMode="auto">
          <a:xfrm>
            <a:off x="1253850" y="5065217"/>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Geo-replication</a:t>
            </a:r>
          </a:p>
        </p:txBody>
      </p:sp>
      <p:sp>
        <p:nvSpPr>
          <p:cNvPr id="234" name="Oval 233">
            <a:extLst>
              <a:ext uri="{FF2B5EF4-FFF2-40B4-BE49-F238E27FC236}">
                <a16:creationId xmlns:a16="http://schemas.microsoft.com/office/drawing/2014/main" id="{DA75DAF9-C861-374A-9B39-7DC8A501E06B}"/>
              </a:ext>
            </a:extLst>
          </p:cNvPr>
          <p:cNvSpPr/>
          <p:nvPr/>
        </p:nvSpPr>
        <p:spPr bwMode="auto">
          <a:xfrm>
            <a:off x="593480" y="214720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5" name="Oval 234">
            <a:extLst>
              <a:ext uri="{FF2B5EF4-FFF2-40B4-BE49-F238E27FC236}">
                <a16:creationId xmlns:a16="http://schemas.microsoft.com/office/drawing/2014/main" id="{45FD8F97-2302-ED42-9C34-286AC8379C50}"/>
              </a:ext>
            </a:extLst>
          </p:cNvPr>
          <p:cNvSpPr/>
          <p:nvPr/>
        </p:nvSpPr>
        <p:spPr bwMode="auto">
          <a:xfrm>
            <a:off x="593480" y="304360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6" name="Oval 235">
            <a:extLst>
              <a:ext uri="{FF2B5EF4-FFF2-40B4-BE49-F238E27FC236}">
                <a16:creationId xmlns:a16="http://schemas.microsoft.com/office/drawing/2014/main" id="{45CEA6AD-58CA-1D4F-99E1-434568AAEF0F}"/>
              </a:ext>
            </a:extLst>
          </p:cNvPr>
          <p:cNvSpPr/>
          <p:nvPr/>
        </p:nvSpPr>
        <p:spPr bwMode="auto">
          <a:xfrm>
            <a:off x="593480" y="3966688"/>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7" name="Oval 236">
            <a:extLst>
              <a:ext uri="{FF2B5EF4-FFF2-40B4-BE49-F238E27FC236}">
                <a16:creationId xmlns:a16="http://schemas.microsoft.com/office/drawing/2014/main" id="{DDEB3482-68A3-8440-AE1F-1CA77FA4F5F9}"/>
              </a:ext>
            </a:extLst>
          </p:cNvPr>
          <p:cNvSpPr/>
          <p:nvPr/>
        </p:nvSpPr>
        <p:spPr bwMode="auto">
          <a:xfrm>
            <a:off x="593480" y="493872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8" name="Oval 237">
            <a:extLst>
              <a:ext uri="{FF2B5EF4-FFF2-40B4-BE49-F238E27FC236}">
                <a16:creationId xmlns:a16="http://schemas.microsoft.com/office/drawing/2014/main" id="{EEFC4090-61B2-AA4D-8993-F7CDD33B9193}"/>
              </a:ext>
            </a:extLst>
          </p:cNvPr>
          <p:cNvSpPr/>
          <p:nvPr/>
        </p:nvSpPr>
        <p:spPr bwMode="auto">
          <a:xfrm>
            <a:off x="593480" y="121448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a:extLst>
              <a:ext uri="{FF2B5EF4-FFF2-40B4-BE49-F238E27FC236}">
                <a16:creationId xmlns:a16="http://schemas.microsoft.com/office/drawing/2014/main" id="{D0DAC20D-DEE8-9649-8038-41D82C139776}"/>
              </a:ext>
            </a:extLst>
          </p:cNvPr>
          <p:cNvSpPr/>
          <p:nvPr/>
        </p:nvSpPr>
        <p:spPr bwMode="auto">
          <a:xfrm>
            <a:off x="7307390" y="134568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chemeClr val="accent1"/>
                </a:solidFill>
                <a:latin typeface="+mj-lt"/>
              </a:rPr>
              <a:t>Scale</a:t>
            </a:r>
          </a:p>
        </p:txBody>
      </p:sp>
      <p:sp>
        <p:nvSpPr>
          <p:cNvPr id="101" name="Rectangle 100">
            <a:extLst>
              <a:ext uri="{FF2B5EF4-FFF2-40B4-BE49-F238E27FC236}">
                <a16:creationId xmlns:a16="http://schemas.microsoft.com/office/drawing/2014/main" id="{AA5EDA4A-0016-D147-B578-B60BB294057B}"/>
              </a:ext>
            </a:extLst>
          </p:cNvPr>
          <p:cNvSpPr/>
          <p:nvPr/>
        </p:nvSpPr>
        <p:spPr bwMode="auto">
          <a:xfrm>
            <a:off x="7307390" y="2256779"/>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Advanced security</a:t>
            </a:r>
          </a:p>
        </p:txBody>
      </p:sp>
      <p:sp>
        <p:nvSpPr>
          <p:cNvPr id="102" name="Rectangle 101">
            <a:extLst>
              <a:ext uri="{FF2B5EF4-FFF2-40B4-BE49-F238E27FC236}">
                <a16:creationId xmlns:a16="http://schemas.microsoft.com/office/drawing/2014/main" id="{379EB55E-748E-6F43-8A2A-1FFFA4CCFAB6}"/>
              </a:ext>
            </a:extLst>
          </p:cNvPr>
          <p:cNvSpPr/>
          <p:nvPr/>
        </p:nvSpPr>
        <p:spPr bwMode="auto">
          <a:xfrm>
            <a:off x="7307390" y="3197140"/>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Version-less</a:t>
            </a:r>
          </a:p>
        </p:txBody>
      </p:sp>
      <p:sp>
        <p:nvSpPr>
          <p:cNvPr id="103" name="Rectangle 102">
            <a:extLst>
              <a:ext uri="{FF2B5EF4-FFF2-40B4-BE49-F238E27FC236}">
                <a16:creationId xmlns:a16="http://schemas.microsoft.com/office/drawing/2014/main" id="{AC3C68D5-25B6-9647-B93B-9DAA20F56B66}"/>
              </a:ext>
            </a:extLst>
          </p:cNvPr>
          <p:cNvSpPr/>
          <p:nvPr/>
        </p:nvSpPr>
        <p:spPr bwMode="auto">
          <a:xfrm>
            <a:off x="7307390" y="4132296"/>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Built-in monitoring</a:t>
            </a:r>
          </a:p>
        </p:txBody>
      </p:sp>
      <p:sp>
        <p:nvSpPr>
          <p:cNvPr id="104" name="Rectangle 103">
            <a:extLst>
              <a:ext uri="{FF2B5EF4-FFF2-40B4-BE49-F238E27FC236}">
                <a16:creationId xmlns:a16="http://schemas.microsoft.com/office/drawing/2014/main" id="{15B78503-FEC0-4645-8411-D9FC7685FB85}"/>
              </a:ext>
            </a:extLst>
          </p:cNvPr>
          <p:cNvSpPr/>
          <p:nvPr/>
        </p:nvSpPr>
        <p:spPr bwMode="auto">
          <a:xfrm>
            <a:off x="7307390" y="5067452"/>
            <a:ext cx="4200399"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146304" rIns="182880" bIns="146304" numCol="1" spcCol="0" rtlCol="0" fromWordArt="0" anchor="ctr" anchorCtr="0" forceAA="0" compatLnSpc="1">
            <a:prstTxWarp prst="textNoShape">
              <a:avLst/>
            </a:prstTxWarp>
            <a:noAutofit/>
          </a:bodyPr>
          <a:lstStyle/>
          <a:p>
            <a:pPr lvl="0"/>
            <a:r>
              <a:rPr lang="en-US" sz="2000">
                <a:solidFill>
                  <a:schemeClr val="accent1"/>
                </a:solidFill>
                <a:latin typeface="+mj-lt"/>
              </a:rPr>
              <a:t>Built-in intelligence</a:t>
            </a:r>
          </a:p>
        </p:txBody>
      </p:sp>
      <p:sp>
        <p:nvSpPr>
          <p:cNvPr id="230" name="Oval 229">
            <a:extLst>
              <a:ext uri="{FF2B5EF4-FFF2-40B4-BE49-F238E27FC236}">
                <a16:creationId xmlns:a16="http://schemas.microsoft.com/office/drawing/2014/main" id="{0F5139B7-A6DD-D449-99ED-B68A1246B1AD}"/>
              </a:ext>
            </a:extLst>
          </p:cNvPr>
          <p:cNvSpPr/>
          <p:nvPr/>
        </p:nvSpPr>
        <p:spPr bwMode="auto">
          <a:xfrm>
            <a:off x="6692623" y="214720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1" name="Oval 230">
            <a:extLst>
              <a:ext uri="{FF2B5EF4-FFF2-40B4-BE49-F238E27FC236}">
                <a16:creationId xmlns:a16="http://schemas.microsoft.com/office/drawing/2014/main" id="{2D85E507-51AC-F844-9BA9-F7FCAED8EF2E}"/>
              </a:ext>
            </a:extLst>
          </p:cNvPr>
          <p:cNvSpPr/>
          <p:nvPr/>
        </p:nvSpPr>
        <p:spPr bwMode="auto">
          <a:xfrm>
            <a:off x="6692623" y="3043607"/>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a:extLst>
              <a:ext uri="{FF2B5EF4-FFF2-40B4-BE49-F238E27FC236}">
                <a16:creationId xmlns:a16="http://schemas.microsoft.com/office/drawing/2014/main" id="{0AB03042-6939-1540-8083-177F02102C2A}"/>
              </a:ext>
            </a:extLst>
          </p:cNvPr>
          <p:cNvSpPr/>
          <p:nvPr/>
        </p:nvSpPr>
        <p:spPr bwMode="auto">
          <a:xfrm>
            <a:off x="6692623" y="3966688"/>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3" name="Oval 232">
            <a:extLst>
              <a:ext uri="{FF2B5EF4-FFF2-40B4-BE49-F238E27FC236}">
                <a16:creationId xmlns:a16="http://schemas.microsoft.com/office/drawing/2014/main" id="{29F8511B-02C8-1849-9FB3-AB50BC3FE418}"/>
              </a:ext>
            </a:extLst>
          </p:cNvPr>
          <p:cNvSpPr/>
          <p:nvPr/>
        </p:nvSpPr>
        <p:spPr bwMode="auto">
          <a:xfrm>
            <a:off x="6692623" y="4938729"/>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6E5ED64D-202B-F74D-AE2D-0B9E734EDE06}"/>
              </a:ext>
            </a:extLst>
          </p:cNvPr>
          <p:cNvSpPr/>
          <p:nvPr/>
        </p:nvSpPr>
        <p:spPr bwMode="auto">
          <a:xfrm>
            <a:off x="6692623" y="1233341"/>
            <a:ext cx="773138" cy="773138"/>
          </a:xfrm>
          <a:prstGeom prst="ellipse">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t>IaaS vs PaaS</a:t>
            </a:r>
          </a:p>
        </p:txBody>
      </p:sp>
      <p:grpSp>
        <p:nvGrpSpPr>
          <p:cNvPr id="105" name="Group 162">
            <a:extLst>
              <a:ext uri="{FF2B5EF4-FFF2-40B4-BE49-F238E27FC236}">
                <a16:creationId xmlns:a16="http://schemas.microsoft.com/office/drawing/2014/main" id="{F4740CE7-6226-384A-8063-E0C9EFB81823}"/>
              </a:ext>
            </a:extLst>
          </p:cNvPr>
          <p:cNvGrpSpPr>
            <a:grpSpLocks noChangeAspect="1"/>
          </p:cNvGrpSpPr>
          <p:nvPr/>
        </p:nvGrpSpPr>
        <p:grpSpPr bwMode="auto">
          <a:xfrm>
            <a:off x="6884405" y="1425495"/>
            <a:ext cx="389574" cy="389573"/>
            <a:chOff x="5194" y="2529"/>
            <a:chExt cx="359" cy="359"/>
          </a:xfrm>
        </p:grpSpPr>
        <p:sp>
          <p:nvSpPr>
            <p:cNvPr id="106" name="AutoShape 161">
              <a:extLst>
                <a:ext uri="{FF2B5EF4-FFF2-40B4-BE49-F238E27FC236}">
                  <a16:creationId xmlns:a16="http://schemas.microsoft.com/office/drawing/2014/main" id="{6E3A033B-B8BA-6141-8D24-C30A137D8897}"/>
                </a:ext>
              </a:extLst>
            </p:cNvPr>
            <p:cNvSpPr>
              <a:spLocks noChangeAspect="1" noChangeArrowheads="1" noTextEdit="1"/>
            </p:cNvSpPr>
            <p:nvPr/>
          </p:nvSpPr>
          <p:spPr bwMode="auto">
            <a:xfrm>
              <a:off x="5194" y="2529"/>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63">
              <a:extLst>
                <a:ext uri="{FF2B5EF4-FFF2-40B4-BE49-F238E27FC236}">
                  <a16:creationId xmlns:a16="http://schemas.microsoft.com/office/drawing/2014/main" id="{F957AC32-3F71-8D4F-9FD0-9EE9D4285EEB}"/>
                </a:ext>
              </a:extLst>
            </p:cNvPr>
            <p:cNvSpPr>
              <a:spLocks/>
            </p:cNvSpPr>
            <p:nvPr/>
          </p:nvSpPr>
          <p:spPr bwMode="auto">
            <a:xfrm>
              <a:off x="5194" y="2718"/>
              <a:ext cx="170" cy="170"/>
            </a:xfrm>
            <a:custGeom>
              <a:avLst/>
              <a:gdLst>
                <a:gd name="T0" fmla="*/ 170 w 170"/>
                <a:gd name="T1" fmla="*/ 170 h 170"/>
                <a:gd name="T2" fmla="*/ 0 w 170"/>
                <a:gd name="T3" fmla="*/ 170 h 170"/>
                <a:gd name="T4" fmla="*/ 0 w 170"/>
                <a:gd name="T5" fmla="*/ 0 h 170"/>
                <a:gd name="T6" fmla="*/ 170 w 170"/>
                <a:gd name="T7" fmla="*/ 0 h 170"/>
                <a:gd name="T8" fmla="*/ 170 w 170"/>
                <a:gd name="T9" fmla="*/ 170 h 170"/>
                <a:gd name="T10" fmla="*/ 170 w 170"/>
                <a:gd name="T11" fmla="*/ 170 h 170"/>
              </a:gdLst>
              <a:ahLst/>
              <a:cxnLst>
                <a:cxn ang="0">
                  <a:pos x="T0" y="T1"/>
                </a:cxn>
                <a:cxn ang="0">
                  <a:pos x="T2" y="T3"/>
                </a:cxn>
                <a:cxn ang="0">
                  <a:pos x="T4" y="T5"/>
                </a:cxn>
                <a:cxn ang="0">
                  <a:pos x="T6" y="T7"/>
                </a:cxn>
                <a:cxn ang="0">
                  <a:pos x="T8" y="T9"/>
                </a:cxn>
                <a:cxn ang="0">
                  <a:pos x="T10" y="T11"/>
                </a:cxn>
              </a:cxnLst>
              <a:rect l="0" t="0" r="r" b="b"/>
              <a:pathLst>
                <a:path w="170" h="170">
                  <a:moveTo>
                    <a:pt x="170" y="170"/>
                  </a:moveTo>
                  <a:lnTo>
                    <a:pt x="0" y="170"/>
                  </a:lnTo>
                  <a:lnTo>
                    <a:pt x="0" y="0"/>
                  </a:lnTo>
                  <a:lnTo>
                    <a:pt x="170" y="0"/>
                  </a:lnTo>
                  <a:lnTo>
                    <a:pt x="170" y="170"/>
                  </a:lnTo>
                  <a:lnTo>
                    <a:pt x="170" y="17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64">
              <a:extLst>
                <a:ext uri="{FF2B5EF4-FFF2-40B4-BE49-F238E27FC236}">
                  <a16:creationId xmlns:a16="http://schemas.microsoft.com/office/drawing/2014/main" id="{2B8A2A7D-9A40-8C43-9E5B-348D199C1189}"/>
                </a:ext>
              </a:extLst>
            </p:cNvPr>
            <p:cNvSpPr>
              <a:spLocks/>
            </p:cNvSpPr>
            <p:nvPr/>
          </p:nvSpPr>
          <p:spPr bwMode="auto">
            <a:xfrm>
              <a:off x="5194" y="2529"/>
              <a:ext cx="359" cy="359"/>
            </a:xfrm>
            <a:custGeom>
              <a:avLst/>
              <a:gdLst>
                <a:gd name="T0" fmla="*/ 359 w 359"/>
                <a:gd name="T1" fmla="*/ 0 h 359"/>
                <a:gd name="T2" fmla="*/ 359 w 359"/>
                <a:gd name="T3" fmla="*/ 0 h 359"/>
                <a:gd name="T4" fmla="*/ 359 w 359"/>
                <a:gd name="T5" fmla="*/ 0 h 359"/>
                <a:gd name="T6" fmla="*/ 189 w 359"/>
                <a:gd name="T7" fmla="*/ 0 h 359"/>
                <a:gd name="T8" fmla="*/ 189 w 359"/>
                <a:gd name="T9" fmla="*/ 0 h 359"/>
                <a:gd name="T10" fmla="*/ 0 w 359"/>
                <a:gd name="T11" fmla="*/ 0 h 359"/>
                <a:gd name="T12" fmla="*/ 0 w 359"/>
                <a:gd name="T13" fmla="*/ 170 h 359"/>
                <a:gd name="T14" fmla="*/ 189 w 359"/>
                <a:gd name="T15" fmla="*/ 170 h 359"/>
                <a:gd name="T16" fmla="*/ 189 w 359"/>
                <a:gd name="T17" fmla="*/ 359 h 359"/>
                <a:gd name="T18" fmla="*/ 359 w 359"/>
                <a:gd name="T19" fmla="*/ 359 h 359"/>
                <a:gd name="T20" fmla="*/ 359 w 359"/>
                <a:gd name="T21" fmla="*/ 170 h 359"/>
                <a:gd name="T22" fmla="*/ 359 w 359"/>
                <a:gd name="T23" fmla="*/ 170 h 359"/>
                <a:gd name="T24" fmla="*/ 359 w 359"/>
                <a:gd name="T25" fmla="*/ 0 h 359"/>
                <a:gd name="T26" fmla="*/ 359 w 359"/>
                <a:gd name="T27"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9" h="359">
                  <a:moveTo>
                    <a:pt x="359" y="0"/>
                  </a:moveTo>
                  <a:lnTo>
                    <a:pt x="359" y="0"/>
                  </a:lnTo>
                  <a:lnTo>
                    <a:pt x="359" y="0"/>
                  </a:lnTo>
                  <a:lnTo>
                    <a:pt x="189" y="0"/>
                  </a:lnTo>
                  <a:lnTo>
                    <a:pt x="189" y="0"/>
                  </a:lnTo>
                  <a:lnTo>
                    <a:pt x="0" y="0"/>
                  </a:lnTo>
                  <a:lnTo>
                    <a:pt x="0" y="170"/>
                  </a:lnTo>
                  <a:lnTo>
                    <a:pt x="189" y="170"/>
                  </a:lnTo>
                  <a:lnTo>
                    <a:pt x="189" y="359"/>
                  </a:lnTo>
                  <a:lnTo>
                    <a:pt x="359" y="359"/>
                  </a:lnTo>
                  <a:lnTo>
                    <a:pt x="359" y="170"/>
                  </a:lnTo>
                  <a:lnTo>
                    <a:pt x="359" y="170"/>
                  </a:lnTo>
                  <a:lnTo>
                    <a:pt x="359" y="0"/>
                  </a:lnTo>
                  <a:lnTo>
                    <a:pt x="3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9" name="Group 13">
            <a:extLst>
              <a:ext uri="{FF2B5EF4-FFF2-40B4-BE49-F238E27FC236}">
                <a16:creationId xmlns:a16="http://schemas.microsoft.com/office/drawing/2014/main" id="{AE6E5BD7-CFEE-5A40-94D2-FB14A0FCA7CA}"/>
              </a:ext>
            </a:extLst>
          </p:cNvPr>
          <p:cNvGrpSpPr>
            <a:grpSpLocks noChangeAspect="1"/>
          </p:cNvGrpSpPr>
          <p:nvPr/>
        </p:nvGrpSpPr>
        <p:grpSpPr bwMode="auto">
          <a:xfrm>
            <a:off x="6921315" y="5100501"/>
            <a:ext cx="334609" cy="463992"/>
            <a:chOff x="1057" y="999"/>
            <a:chExt cx="225" cy="312"/>
          </a:xfrm>
        </p:grpSpPr>
        <p:sp>
          <p:nvSpPr>
            <p:cNvPr id="110" name="AutoShape 12">
              <a:extLst>
                <a:ext uri="{FF2B5EF4-FFF2-40B4-BE49-F238E27FC236}">
                  <a16:creationId xmlns:a16="http://schemas.microsoft.com/office/drawing/2014/main" id="{F30F8D97-7038-4143-BAA9-C3118967864D}"/>
                </a:ext>
              </a:extLst>
            </p:cNvPr>
            <p:cNvSpPr>
              <a:spLocks noChangeAspect="1" noChangeArrowheads="1" noTextEdit="1"/>
            </p:cNvSpPr>
            <p:nvPr/>
          </p:nvSpPr>
          <p:spPr bwMode="auto">
            <a:xfrm>
              <a:off x="1057" y="999"/>
              <a:ext cx="22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14">
              <a:extLst>
                <a:ext uri="{FF2B5EF4-FFF2-40B4-BE49-F238E27FC236}">
                  <a16:creationId xmlns:a16="http://schemas.microsoft.com/office/drawing/2014/main" id="{AEAC3B4F-FC04-4D43-A749-1751203A9DC7}"/>
                </a:ext>
              </a:extLst>
            </p:cNvPr>
            <p:cNvSpPr>
              <a:spLocks noChangeArrowheads="1"/>
            </p:cNvSpPr>
            <p:nvPr/>
          </p:nvSpPr>
          <p:spPr bwMode="auto">
            <a:xfrm>
              <a:off x="1057" y="999"/>
              <a:ext cx="225" cy="22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5">
              <a:extLst>
                <a:ext uri="{FF2B5EF4-FFF2-40B4-BE49-F238E27FC236}">
                  <a16:creationId xmlns:a16="http://schemas.microsoft.com/office/drawing/2014/main" id="{D790E764-1855-EC48-ABC3-2105EE6D3CA8}"/>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57DB1CAA-2BC5-AA49-8D17-73183014A484}"/>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7">
              <a:extLst>
                <a:ext uri="{FF2B5EF4-FFF2-40B4-BE49-F238E27FC236}">
                  <a16:creationId xmlns:a16="http://schemas.microsoft.com/office/drawing/2014/main" id="{37BA732D-637B-FE4B-94E9-4ABF395ADED6}"/>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5" name="Group 4">
            <a:extLst>
              <a:ext uri="{FF2B5EF4-FFF2-40B4-BE49-F238E27FC236}">
                <a16:creationId xmlns:a16="http://schemas.microsoft.com/office/drawing/2014/main" id="{5C04DFB5-9758-8641-BB50-FC538986DF45}"/>
              </a:ext>
            </a:extLst>
          </p:cNvPr>
          <p:cNvGrpSpPr>
            <a:grpSpLocks noChangeAspect="1"/>
          </p:cNvGrpSpPr>
          <p:nvPr/>
        </p:nvGrpSpPr>
        <p:grpSpPr bwMode="auto">
          <a:xfrm>
            <a:off x="6859627" y="4107288"/>
            <a:ext cx="476838" cy="476838"/>
            <a:chOff x="410" y="999"/>
            <a:chExt cx="312" cy="312"/>
          </a:xfrm>
        </p:grpSpPr>
        <p:sp>
          <p:nvSpPr>
            <p:cNvPr id="116" name="AutoShape 3">
              <a:extLst>
                <a:ext uri="{FF2B5EF4-FFF2-40B4-BE49-F238E27FC236}">
                  <a16:creationId xmlns:a16="http://schemas.microsoft.com/office/drawing/2014/main" id="{20B9B06C-3B35-6745-BDA6-37EFBBEBDF32}"/>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5">
              <a:extLst>
                <a:ext uri="{FF2B5EF4-FFF2-40B4-BE49-F238E27FC236}">
                  <a16:creationId xmlns:a16="http://schemas.microsoft.com/office/drawing/2014/main" id="{290EF2C8-1393-AA46-B65D-498B8E763490}"/>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7">
              <a:extLst>
                <a:ext uri="{FF2B5EF4-FFF2-40B4-BE49-F238E27FC236}">
                  <a16:creationId xmlns:a16="http://schemas.microsoft.com/office/drawing/2014/main" id="{ED12424F-9E97-8B43-B08D-85FFD6B6D13C}"/>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7">
              <a:extLst>
                <a:ext uri="{FF2B5EF4-FFF2-40B4-BE49-F238E27FC236}">
                  <a16:creationId xmlns:a16="http://schemas.microsoft.com/office/drawing/2014/main" id="{ADC20245-420A-3A48-9E71-27142DCC82EE}"/>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20" name="Graphic 291" descr="gear, wrench, engineer">
            <a:extLst>
              <a:ext uri="{FF2B5EF4-FFF2-40B4-BE49-F238E27FC236}">
                <a16:creationId xmlns:a16="http://schemas.microsoft.com/office/drawing/2014/main" id="{28B8E4ED-C24E-4F46-AF2E-45827A01A590}"/>
              </a:ext>
            </a:extLst>
          </p:cNvPr>
          <p:cNvGrpSpPr/>
          <p:nvPr/>
        </p:nvGrpSpPr>
        <p:grpSpPr>
          <a:xfrm>
            <a:off x="6854047" y="3196351"/>
            <a:ext cx="469145" cy="463993"/>
            <a:chOff x="3513079" y="2994448"/>
            <a:chExt cx="498751" cy="498751"/>
          </a:xfrm>
        </p:grpSpPr>
        <p:sp>
          <p:nvSpPr>
            <p:cNvPr id="121" name="Freeform: Shape 82">
              <a:extLst>
                <a:ext uri="{FF2B5EF4-FFF2-40B4-BE49-F238E27FC236}">
                  <a16:creationId xmlns:a16="http://schemas.microsoft.com/office/drawing/2014/main" id="{3AB2270A-BAF3-CB42-9EAF-71623F9AD0DE}"/>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2" name="Freeform: Shape 83">
              <a:extLst>
                <a:ext uri="{FF2B5EF4-FFF2-40B4-BE49-F238E27FC236}">
                  <a16:creationId xmlns:a16="http://schemas.microsoft.com/office/drawing/2014/main" id="{AA7DFFC8-8717-234D-AC2F-137EB7DEFC0C}"/>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23" name="Group 122">
            <a:extLst>
              <a:ext uri="{FF2B5EF4-FFF2-40B4-BE49-F238E27FC236}">
                <a16:creationId xmlns:a16="http://schemas.microsoft.com/office/drawing/2014/main" id="{4C5C694C-5746-0B4A-BF49-8DE5EE8B02AE}"/>
              </a:ext>
            </a:extLst>
          </p:cNvPr>
          <p:cNvGrpSpPr>
            <a:grpSpLocks noChangeAspect="1"/>
          </p:cNvGrpSpPr>
          <p:nvPr/>
        </p:nvGrpSpPr>
        <p:grpSpPr>
          <a:xfrm>
            <a:off x="6904402" y="2287577"/>
            <a:ext cx="368434" cy="454695"/>
            <a:chOff x="1980078" y="253998"/>
            <a:chExt cx="3830386" cy="4727197"/>
          </a:xfrm>
        </p:grpSpPr>
        <p:sp>
          <p:nvSpPr>
            <p:cNvPr id="124" name="Rectangle 27">
              <a:extLst>
                <a:ext uri="{FF2B5EF4-FFF2-40B4-BE49-F238E27FC236}">
                  <a16:creationId xmlns:a16="http://schemas.microsoft.com/office/drawing/2014/main" id="{E45B346E-538A-8840-A6CC-FAD4AFB0D73E}"/>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5" name="Freeform 29">
              <a:extLst>
                <a:ext uri="{FF2B5EF4-FFF2-40B4-BE49-F238E27FC236}">
                  <a16:creationId xmlns:a16="http://schemas.microsoft.com/office/drawing/2014/main" id="{BCBCE1A3-D8CA-CE40-8DCC-E02E33513D0D}"/>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6" name="Freeform 30">
              <a:extLst>
                <a:ext uri="{FF2B5EF4-FFF2-40B4-BE49-F238E27FC236}">
                  <a16:creationId xmlns:a16="http://schemas.microsoft.com/office/drawing/2014/main" id="{310245A4-4DD8-4B40-9B0C-81B8851E302F}"/>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7" name="Freeform: Shape 136">
              <a:extLst>
                <a:ext uri="{FF2B5EF4-FFF2-40B4-BE49-F238E27FC236}">
                  <a16:creationId xmlns:a16="http://schemas.microsoft.com/office/drawing/2014/main" id="{C6CE4911-EC9C-984A-AEAA-E813FB6F7496}"/>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46" name="Group 52">
            <a:extLst>
              <a:ext uri="{FF2B5EF4-FFF2-40B4-BE49-F238E27FC236}">
                <a16:creationId xmlns:a16="http://schemas.microsoft.com/office/drawing/2014/main" id="{DC4E6925-F336-6041-9B38-23ACCB882879}"/>
              </a:ext>
            </a:extLst>
          </p:cNvPr>
          <p:cNvGrpSpPr>
            <a:grpSpLocks noChangeAspect="1"/>
          </p:cNvGrpSpPr>
          <p:nvPr/>
        </p:nvGrpSpPr>
        <p:grpSpPr bwMode="auto">
          <a:xfrm>
            <a:off x="756517" y="4134699"/>
            <a:ext cx="465917" cy="465917"/>
            <a:chOff x="3411" y="999"/>
            <a:chExt cx="312" cy="312"/>
          </a:xfrm>
        </p:grpSpPr>
        <p:sp>
          <p:nvSpPr>
            <p:cNvPr id="147" name="AutoShape 51">
              <a:extLst>
                <a:ext uri="{FF2B5EF4-FFF2-40B4-BE49-F238E27FC236}">
                  <a16:creationId xmlns:a16="http://schemas.microsoft.com/office/drawing/2014/main" id="{E03FC742-4025-7549-8EED-72E07EF44733}"/>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Rectangle 53">
              <a:extLst>
                <a:ext uri="{FF2B5EF4-FFF2-40B4-BE49-F238E27FC236}">
                  <a16:creationId xmlns:a16="http://schemas.microsoft.com/office/drawing/2014/main" id="{0B85F376-A4D5-D74C-BF96-65510EC5CE3E}"/>
                </a:ext>
              </a:extLst>
            </p:cNvPr>
            <p:cNvSpPr>
              <a:spLocks noChangeArrowheads="1"/>
            </p:cNvSpPr>
            <p:nvPr/>
          </p:nvSpPr>
          <p:spPr bwMode="auto">
            <a:xfrm>
              <a:off x="3548" y="1067"/>
              <a:ext cx="29" cy="1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54">
              <a:extLst>
                <a:ext uri="{FF2B5EF4-FFF2-40B4-BE49-F238E27FC236}">
                  <a16:creationId xmlns:a16="http://schemas.microsoft.com/office/drawing/2014/main" id="{4696B60B-B2FC-CF4C-8547-E5D47A428DCE}"/>
                </a:ext>
              </a:extLst>
            </p:cNvPr>
            <p:cNvSpPr>
              <a:spLocks/>
            </p:cNvSpPr>
            <p:nvPr/>
          </p:nvSpPr>
          <p:spPr bwMode="auto">
            <a:xfrm>
              <a:off x="3548" y="1147"/>
              <a:ext cx="79" cy="79"/>
            </a:xfrm>
            <a:custGeom>
              <a:avLst/>
              <a:gdLst>
                <a:gd name="T0" fmla="*/ 79 w 79"/>
                <a:gd name="T1" fmla="*/ 58 h 79"/>
                <a:gd name="T2" fmla="*/ 58 w 79"/>
                <a:gd name="T3" fmla="*/ 79 h 79"/>
                <a:gd name="T4" fmla="*/ 0 w 79"/>
                <a:gd name="T5" fmla="*/ 20 h 79"/>
                <a:gd name="T6" fmla="*/ 20 w 79"/>
                <a:gd name="T7" fmla="*/ 0 h 79"/>
                <a:gd name="T8" fmla="*/ 79 w 79"/>
                <a:gd name="T9" fmla="*/ 58 h 79"/>
              </a:gdLst>
              <a:ahLst/>
              <a:cxnLst>
                <a:cxn ang="0">
                  <a:pos x="T0" y="T1"/>
                </a:cxn>
                <a:cxn ang="0">
                  <a:pos x="T2" y="T3"/>
                </a:cxn>
                <a:cxn ang="0">
                  <a:pos x="T4" y="T5"/>
                </a:cxn>
                <a:cxn ang="0">
                  <a:pos x="T6" y="T7"/>
                </a:cxn>
                <a:cxn ang="0">
                  <a:pos x="T8" y="T9"/>
                </a:cxn>
              </a:cxnLst>
              <a:rect l="0" t="0" r="r" b="b"/>
              <a:pathLst>
                <a:path w="79" h="79">
                  <a:moveTo>
                    <a:pt x="79" y="58"/>
                  </a:moveTo>
                  <a:lnTo>
                    <a:pt x="58" y="79"/>
                  </a:lnTo>
                  <a:lnTo>
                    <a:pt x="0" y="20"/>
                  </a:lnTo>
                  <a:lnTo>
                    <a:pt x="20" y="0"/>
                  </a:lnTo>
                  <a:lnTo>
                    <a:pt x="79" y="5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55">
              <a:extLst>
                <a:ext uri="{FF2B5EF4-FFF2-40B4-BE49-F238E27FC236}">
                  <a16:creationId xmlns:a16="http://schemas.microsoft.com/office/drawing/2014/main" id="{A89D607D-DCF7-194A-8443-6238467B58B4}"/>
                </a:ext>
              </a:extLst>
            </p:cNvPr>
            <p:cNvSpPr>
              <a:spLocks/>
            </p:cNvSpPr>
            <p:nvPr/>
          </p:nvSpPr>
          <p:spPr bwMode="auto">
            <a:xfrm>
              <a:off x="3411" y="999"/>
              <a:ext cx="312" cy="312"/>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56">
              <a:extLst>
                <a:ext uri="{FF2B5EF4-FFF2-40B4-BE49-F238E27FC236}">
                  <a16:creationId xmlns:a16="http://schemas.microsoft.com/office/drawing/2014/main" id="{8AB17054-38CE-084A-9EA9-158E75201040}"/>
                </a:ext>
              </a:extLst>
            </p:cNvPr>
            <p:cNvSpPr>
              <a:spLocks/>
            </p:cNvSpPr>
            <p:nvPr/>
          </p:nvSpPr>
          <p:spPr bwMode="auto">
            <a:xfrm>
              <a:off x="3635" y="1028"/>
              <a:ext cx="88" cy="88"/>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2" name="Group 56">
            <a:extLst>
              <a:ext uri="{FF2B5EF4-FFF2-40B4-BE49-F238E27FC236}">
                <a16:creationId xmlns:a16="http://schemas.microsoft.com/office/drawing/2014/main" id="{5C482716-9F98-C14D-A80C-C2F38F581B41}"/>
              </a:ext>
            </a:extLst>
          </p:cNvPr>
          <p:cNvGrpSpPr>
            <a:grpSpLocks noChangeAspect="1"/>
          </p:cNvGrpSpPr>
          <p:nvPr/>
        </p:nvGrpSpPr>
        <p:grpSpPr bwMode="auto">
          <a:xfrm>
            <a:off x="776605" y="1410514"/>
            <a:ext cx="420737" cy="420737"/>
            <a:chOff x="410" y="999"/>
            <a:chExt cx="312" cy="312"/>
          </a:xfrm>
        </p:grpSpPr>
        <p:sp>
          <p:nvSpPr>
            <p:cNvPr id="153" name="Oval 57">
              <a:extLst>
                <a:ext uri="{FF2B5EF4-FFF2-40B4-BE49-F238E27FC236}">
                  <a16:creationId xmlns:a16="http://schemas.microsoft.com/office/drawing/2014/main" id="{195BE2D8-9E90-864B-B1B2-C00D5BECBA0F}"/>
                </a:ext>
              </a:extLst>
            </p:cNvPr>
            <p:cNvSpPr>
              <a:spLocks noChangeArrowheads="1"/>
            </p:cNvSpPr>
            <p:nvPr/>
          </p:nvSpPr>
          <p:spPr bwMode="auto">
            <a:xfrm>
              <a:off x="410"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4" name="Oval 58">
              <a:extLst>
                <a:ext uri="{FF2B5EF4-FFF2-40B4-BE49-F238E27FC236}">
                  <a16:creationId xmlns:a16="http://schemas.microsoft.com/office/drawing/2014/main" id="{24F0EED8-9B06-F547-B6AE-5EB34E95F9F9}"/>
                </a:ext>
              </a:extLst>
            </p:cNvPr>
            <p:cNvSpPr>
              <a:spLocks noChangeArrowheads="1"/>
            </p:cNvSpPr>
            <p:nvPr/>
          </p:nvSpPr>
          <p:spPr bwMode="auto">
            <a:xfrm>
              <a:off x="468" y="999"/>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5" name="Oval 59">
              <a:extLst>
                <a:ext uri="{FF2B5EF4-FFF2-40B4-BE49-F238E27FC236}">
                  <a16:creationId xmlns:a16="http://schemas.microsoft.com/office/drawing/2014/main" id="{359F151A-75D4-5849-A8C5-C3759F002C35}"/>
                </a:ext>
              </a:extLst>
            </p:cNvPr>
            <p:cNvSpPr>
              <a:spLocks noChangeArrowheads="1"/>
            </p:cNvSpPr>
            <p:nvPr/>
          </p:nvSpPr>
          <p:spPr bwMode="auto">
            <a:xfrm>
              <a:off x="525"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6" name="Oval 60">
              <a:extLst>
                <a:ext uri="{FF2B5EF4-FFF2-40B4-BE49-F238E27FC236}">
                  <a16:creationId xmlns:a16="http://schemas.microsoft.com/office/drawing/2014/main" id="{565DEE4C-40D0-AE4A-BFCE-CA84F8788709}"/>
                </a:ext>
              </a:extLst>
            </p:cNvPr>
            <p:cNvSpPr>
              <a:spLocks noChangeArrowheads="1"/>
            </p:cNvSpPr>
            <p:nvPr/>
          </p:nvSpPr>
          <p:spPr bwMode="auto">
            <a:xfrm>
              <a:off x="643"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7" name="Oval 61">
              <a:extLst>
                <a:ext uri="{FF2B5EF4-FFF2-40B4-BE49-F238E27FC236}">
                  <a16:creationId xmlns:a16="http://schemas.microsoft.com/office/drawing/2014/main" id="{6A0F03FD-E029-9D4D-9DF2-A1F4341834D0}"/>
                </a:ext>
              </a:extLst>
            </p:cNvPr>
            <p:cNvSpPr>
              <a:spLocks noChangeArrowheads="1"/>
            </p:cNvSpPr>
            <p:nvPr/>
          </p:nvSpPr>
          <p:spPr bwMode="auto">
            <a:xfrm>
              <a:off x="697" y="99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8" name="Oval 62">
              <a:extLst>
                <a:ext uri="{FF2B5EF4-FFF2-40B4-BE49-F238E27FC236}">
                  <a16:creationId xmlns:a16="http://schemas.microsoft.com/office/drawing/2014/main" id="{D048A4DF-A0C4-E843-9110-5A27CECE45D2}"/>
                </a:ext>
              </a:extLst>
            </p:cNvPr>
            <p:cNvSpPr>
              <a:spLocks noChangeArrowheads="1"/>
            </p:cNvSpPr>
            <p:nvPr/>
          </p:nvSpPr>
          <p:spPr bwMode="auto">
            <a:xfrm>
              <a:off x="410" y="1057"/>
              <a:ext cx="20" cy="1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9" name="Oval 63">
              <a:extLst>
                <a:ext uri="{FF2B5EF4-FFF2-40B4-BE49-F238E27FC236}">
                  <a16:creationId xmlns:a16="http://schemas.microsoft.com/office/drawing/2014/main" id="{D7592026-0AE1-F54F-9B2D-9FAF159DBF06}"/>
                </a:ext>
              </a:extLst>
            </p:cNvPr>
            <p:cNvSpPr>
              <a:spLocks noChangeArrowheads="1"/>
            </p:cNvSpPr>
            <p:nvPr/>
          </p:nvSpPr>
          <p:spPr bwMode="auto">
            <a:xfrm>
              <a:off x="468" y="1057"/>
              <a:ext cx="19" cy="1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0" name="Oval 64">
              <a:extLst>
                <a:ext uri="{FF2B5EF4-FFF2-40B4-BE49-F238E27FC236}">
                  <a16:creationId xmlns:a16="http://schemas.microsoft.com/office/drawing/2014/main" id="{0AD55B51-FA57-0444-BB09-45F4C4C9218A}"/>
                </a:ext>
              </a:extLst>
            </p:cNvPr>
            <p:cNvSpPr>
              <a:spLocks noChangeArrowheads="1"/>
            </p:cNvSpPr>
            <p:nvPr/>
          </p:nvSpPr>
          <p:spPr bwMode="auto">
            <a:xfrm>
              <a:off x="520"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1" name="Oval 65">
              <a:extLst>
                <a:ext uri="{FF2B5EF4-FFF2-40B4-BE49-F238E27FC236}">
                  <a16:creationId xmlns:a16="http://schemas.microsoft.com/office/drawing/2014/main" id="{96047637-AC44-314A-8189-99C0EE1543E8}"/>
                </a:ext>
              </a:extLst>
            </p:cNvPr>
            <p:cNvSpPr>
              <a:spLocks noChangeArrowheads="1"/>
            </p:cNvSpPr>
            <p:nvPr/>
          </p:nvSpPr>
          <p:spPr bwMode="auto">
            <a:xfrm>
              <a:off x="638"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2" name="Oval 66">
              <a:extLst>
                <a:ext uri="{FF2B5EF4-FFF2-40B4-BE49-F238E27FC236}">
                  <a16:creationId xmlns:a16="http://schemas.microsoft.com/office/drawing/2014/main" id="{5B521695-AFEF-C642-9038-2C4F879E75C1}"/>
                </a:ext>
              </a:extLst>
            </p:cNvPr>
            <p:cNvSpPr>
              <a:spLocks noChangeArrowheads="1"/>
            </p:cNvSpPr>
            <p:nvPr/>
          </p:nvSpPr>
          <p:spPr bwMode="auto">
            <a:xfrm>
              <a:off x="692" y="1052"/>
              <a:ext cx="30" cy="2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3" name="Oval 67">
              <a:extLst>
                <a:ext uri="{FF2B5EF4-FFF2-40B4-BE49-F238E27FC236}">
                  <a16:creationId xmlns:a16="http://schemas.microsoft.com/office/drawing/2014/main" id="{B5894744-CD69-3D46-9D12-AB609A4168F4}"/>
                </a:ext>
              </a:extLst>
            </p:cNvPr>
            <p:cNvSpPr>
              <a:spLocks noChangeArrowheads="1"/>
            </p:cNvSpPr>
            <p:nvPr/>
          </p:nvSpPr>
          <p:spPr bwMode="auto">
            <a:xfrm>
              <a:off x="410" y="1114"/>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4" name="Oval 68">
              <a:extLst>
                <a:ext uri="{FF2B5EF4-FFF2-40B4-BE49-F238E27FC236}">
                  <a16:creationId xmlns:a16="http://schemas.microsoft.com/office/drawing/2014/main" id="{4D74566A-3363-D843-9AF5-0835524E944F}"/>
                </a:ext>
              </a:extLst>
            </p:cNvPr>
            <p:cNvSpPr>
              <a:spLocks noChangeArrowheads="1"/>
            </p:cNvSpPr>
            <p:nvPr/>
          </p:nvSpPr>
          <p:spPr bwMode="auto">
            <a:xfrm>
              <a:off x="463" y="1109"/>
              <a:ext cx="29"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5" name="Oval 69">
              <a:extLst>
                <a:ext uri="{FF2B5EF4-FFF2-40B4-BE49-F238E27FC236}">
                  <a16:creationId xmlns:a16="http://schemas.microsoft.com/office/drawing/2014/main" id="{2C8312A1-33E4-BF4A-9826-C9B939CB0CD7}"/>
                </a:ext>
              </a:extLst>
            </p:cNvPr>
            <p:cNvSpPr>
              <a:spLocks noChangeArrowheads="1"/>
            </p:cNvSpPr>
            <p:nvPr/>
          </p:nvSpPr>
          <p:spPr bwMode="auto">
            <a:xfrm>
              <a:off x="692" y="1109"/>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6" name="Oval 70">
              <a:extLst>
                <a:ext uri="{FF2B5EF4-FFF2-40B4-BE49-F238E27FC236}">
                  <a16:creationId xmlns:a16="http://schemas.microsoft.com/office/drawing/2014/main" id="{5BE16C43-5361-AF4B-A68C-5646E4B139D1}"/>
                </a:ext>
              </a:extLst>
            </p:cNvPr>
            <p:cNvSpPr>
              <a:spLocks noChangeArrowheads="1"/>
            </p:cNvSpPr>
            <p:nvPr/>
          </p:nvSpPr>
          <p:spPr bwMode="auto">
            <a:xfrm>
              <a:off x="410" y="1172"/>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7" name="Oval 71">
              <a:extLst>
                <a:ext uri="{FF2B5EF4-FFF2-40B4-BE49-F238E27FC236}">
                  <a16:creationId xmlns:a16="http://schemas.microsoft.com/office/drawing/2014/main" id="{85E15439-3DCF-E647-A9F1-FABA1CA8A97E}"/>
                </a:ext>
              </a:extLst>
            </p:cNvPr>
            <p:cNvSpPr>
              <a:spLocks noChangeArrowheads="1"/>
            </p:cNvSpPr>
            <p:nvPr/>
          </p:nvSpPr>
          <p:spPr bwMode="auto">
            <a:xfrm>
              <a:off x="410" y="1229"/>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8" name="Oval 72">
              <a:extLst>
                <a:ext uri="{FF2B5EF4-FFF2-40B4-BE49-F238E27FC236}">
                  <a16:creationId xmlns:a16="http://schemas.microsoft.com/office/drawing/2014/main" id="{C4D3866F-FA5D-5F4E-A332-E84A975763B9}"/>
                </a:ext>
              </a:extLst>
            </p:cNvPr>
            <p:cNvSpPr>
              <a:spLocks noChangeArrowheads="1"/>
            </p:cNvSpPr>
            <p:nvPr/>
          </p:nvSpPr>
          <p:spPr bwMode="auto">
            <a:xfrm>
              <a:off x="468" y="1229"/>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9" name="Oval 73">
              <a:extLst>
                <a:ext uri="{FF2B5EF4-FFF2-40B4-BE49-F238E27FC236}">
                  <a16:creationId xmlns:a16="http://schemas.microsoft.com/office/drawing/2014/main" id="{BCD44474-0446-5B4A-904E-F1DE797FA82A}"/>
                </a:ext>
              </a:extLst>
            </p:cNvPr>
            <p:cNvSpPr>
              <a:spLocks noChangeArrowheads="1"/>
            </p:cNvSpPr>
            <p:nvPr/>
          </p:nvSpPr>
          <p:spPr bwMode="auto">
            <a:xfrm>
              <a:off x="410" y="1286"/>
              <a:ext cx="20"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0" name="Oval 74">
              <a:extLst>
                <a:ext uri="{FF2B5EF4-FFF2-40B4-BE49-F238E27FC236}">
                  <a16:creationId xmlns:a16="http://schemas.microsoft.com/office/drawing/2014/main" id="{05844DC5-4AA1-C34F-B74D-06D5DF7553F3}"/>
                </a:ext>
              </a:extLst>
            </p:cNvPr>
            <p:cNvSpPr>
              <a:spLocks noChangeArrowheads="1"/>
            </p:cNvSpPr>
            <p:nvPr/>
          </p:nvSpPr>
          <p:spPr bwMode="auto">
            <a:xfrm>
              <a:off x="468" y="1286"/>
              <a:ext cx="19" cy="2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1" name="Oval 75">
              <a:extLst>
                <a:ext uri="{FF2B5EF4-FFF2-40B4-BE49-F238E27FC236}">
                  <a16:creationId xmlns:a16="http://schemas.microsoft.com/office/drawing/2014/main" id="{BAA34138-6754-7F4F-B5E6-1AA06D5D277A}"/>
                </a:ext>
              </a:extLst>
            </p:cNvPr>
            <p:cNvSpPr>
              <a:spLocks noChangeArrowheads="1"/>
            </p:cNvSpPr>
            <p:nvPr/>
          </p:nvSpPr>
          <p:spPr bwMode="auto">
            <a:xfrm>
              <a:off x="520" y="1281"/>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2" name="Oval 76">
              <a:extLst>
                <a:ext uri="{FF2B5EF4-FFF2-40B4-BE49-F238E27FC236}">
                  <a16:creationId xmlns:a16="http://schemas.microsoft.com/office/drawing/2014/main" id="{D168501C-B4AF-344A-9608-D1B1C5387A25}"/>
                </a:ext>
              </a:extLst>
            </p:cNvPr>
            <p:cNvSpPr>
              <a:spLocks noChangeArrowheads="1"/>
            </p:cNvSpPr>
            <p:nvPr/>
          </p:nvSpPr>
          <p:spPr bwMode="auto">
            <a:xfrm>
              <a:off x="638" y="1281"/>
              <a:ext cx="30" cy="3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3" name="Oval 77">
              <a:extLst>
                <a:ext uri="{FF2B5EF4-FFF2-40B4-BE49-F238E27FC236}">
                  <a16:creationId xmlns:a16="http://schemas.microsoft.com/office/drawing/2014/main" id="{88EC98DC-C52A-794C-B196-576BDC70BBAC}"/>
                </a:ext>
              </a:extLst>
            </p:cNvPr>
            <p:cNvSpPr>
              <a:spLocks noChangeArrowheads="1"/>
            </p:cNvSpPr>
            <p:nvPr/>
          </p:nvSpPr>
          <p:spPr bwMode="auto">
            <a:xfrm>
              <a:off x="583" y="999"/>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4" name="Oval 78">
              <a:extLst>
                <a:ext uri="{FF2B5EF4-FFF2-40B4-BE49-F238E27FC236}">
                  <a16:creationId xmlns:a16="http://schemas.microsoft.com/office/drawing/2014/main" id="{8232B095-7CDE-DE41-8883-F4D1C12A814D}"/>
                </a:ext>
              </a:extLst>
            </p:cNvPr>
            <p:cNvSpPr>
              <a:spLocks noChangeArrowheads="1"/>
            </p:cNvSpPr>
            <p:nvPr/>
          </p:nvSpPr>
          <p:spPr bwMode="auto">
            <a:xfrm>
              <a:off x="579" y="1052"/>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5" name="Oval 79">
              <a:extLst>
                <a:ext uri="{FF2B5EF4-FFF2-40B4-BE49-F238E27FC236}">
                  <a16:creationId xmlns:a16="http://schemas.microsoft.com/office/drawing/2014/main" id="{1134B4F1-87BC-8947-AFD1-D33080F48D47}"/>
                </a:ext>
              </a:extLst>
            </p:cNvPr>
            <p:cNvSpPr>
              <a:spLocks noChangeArrowheads="1"/>
            </p:cNvSpPr>
            <p:nvPr/>
          </p:nvSpPr>
          <p:spPr bwMode="auto">
            <a:xfrm>
              <a:off x="520" y="11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6" name="Oval 80">
              <a:extLst>
                <a:ext uri="{FF2B5EF4-FFF2-40B4-BE49-F238E27FC236}">
                  <a16:creationId xmlns:a16="http://schemas.microsoft.com/office/drawing/2014/main" id="{55E99FFE-664E-A14B-9EB2-C3C799AD6A6D}"/>
                </a:ext>
              </a:extLst>
            </p:cNvPr>
            <p:cNvSpPr>
              <a:spLocks noChangeArrowheads="1"/>
            </p:cNvSpPr>
            <p:nvPr/>
          </p:nvSpPr>
          <p:spPr bwMode="auto">
            <a:xfrm>
              <a:off x="573" y="1104"/>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7" name="Oval 81">
              <a:extLst>
                <a:ext uri="{FF2B5EF4-FFF2-40B4-BE49-F238E27FC236}">
                  <a16:creationId xmlns:a16="http://schemas.microsoft.com/office/drawing/2014/main" id="{D7A5BC21-AE1B-8A44-A494-74B18DED96E5}"/>
                </a:ext>
              </a:extLst>
            </p:cNvPr>
            <p:cNvSpPr>
              <a:spLocks noChangeArrowheads="1"/>
            </p:cNvSpPr>
            <p:nvPr/>
          </p:nvSpPr>
          <p:spPr bwMode="auto">
            <a:xfrm>
              <a:off x="638" y="11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8" name="Oval 82">
              <a:extLst>
                <a:ext uri="{FF2B5EF4-FFF2-40B4-BE49-F238E27FC236}">
                  <a16:creationId xmlns:a16="http://schemas.microsoft.com/office/drawing/2014/main" id="{4DC805E2-38F8-9C43-B4B0-2909D44F2F83}"/>
                </a:ext>
              </a:extLst>
            </p:cNvPr>
            <p:cNvSpPr>
              <a:spLocks noChangeArrowheads="1"/>
            </p:cNvSpPr>
            <p:nvPr/>
          </p:nvSpPr>
          <p:spPr bwMode="auto">
            <a:xfrm>
              <a:off x="463" y="116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79" name="Oval 83">
              <a:extLst>
                <a:ext uri="{FF2B5EF4-FFF2-40B4-BE49-F238E27FC236}">
                  <a16:creationId xmlns:a16="http://schemas.microsoft.com/office/drawing/2014/main" id="{C387EF5B-CB59-014F-A70E-71DF09C07089}"/>
                </a:ext>
              </a:extLst>
            </p:cNvPr>
            <p:cNvSpPr>
              <a:spLocks noChangeArrowheads="1"/>
            </p:cNvSpPr>
            <p:nvPr/>
          </p:nvSpPr>
          <p:spPr bwMode="auto">
            <a:xfrm>
              <a:off x="515" y="1162"/>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0" name="Oval 84">
              <a:extLst>
                <a:ext uri="{FF2B5EF4-FFF2-40B4-BE49-F238E27FC236}">
                  <a16:creationId xmlns:a16="http://schemas.microsoft.com/office/drawing/2014/main" id="{C62BE5F5-3FB3-DF42-9A00-321606D45B74}"/>
                </a:ext>
              </a:extLst>
            </p:cNvPr>
            <p:cNvSpPr>
              <a:spLocks noChangeArrowheads="1"/>
            </p:cNvSpPr>
            <p:nvPr/>
          </p:nvSpPr>
          <p:spPr bwMode="auto">
            <a:xfrm>
              <a:off x="564" y="1153"/>
              <a:ext cx="59" cy="5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1" name="Oval 85">
              <a:extLst>
                <a:ext uri="{FF2B5EF4-FFF2-40B4-BE49-F238E27FC236}">
                  <a16:creationId xmlns:a16="http://schemas.microsoft.com/office/drawing/2014/main" id="{98AC720C-4B48-6B49-9947-1E4640DD0004}"/>
                </a:ext>
              </a:extLst>
            </p:cNvPr>
            <p:cNvSpPr>
              <a:spLocks noChangeArrowheads="1"/>
            </p:cNvSpPr>
            <p:nvPr/>
          </p:nvSpPr>
          <p:spPr bwMode="auto">
            <a:xfrm>
              <a:off x="633" y="1162"/>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2" name="Oval 86">
              <a:extLst>
                <a:ext uri="{FF2B5EF4-FFF2-40B4-BE49-F238E27FC236}">
                  <a16:creationId xmlns:a16="http://schemas.microsoft.com/office/drawing/2014/main" id="{92A7E788-2BD4-DF4F-878B-D77C432168A7}"/>
                </a:ext>
              </a:extLst>
            </p:cNvPr>
            <p:cNvSpPr>
              <a:spLocks noChangeArrowheads="1"/>
            </p:cNvSpPr>
            <p:nvPr/>
          </p:nvSpPr>
          <p:spPr bwMode="auto">
            <a:xfrm>
              <a:off x="697" y="1172"/>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3" name="Oval 87">
              <a:extLst>
                <a:ext uri="{FF2B5EF4-FFF2-40B4-BE49-F238E27FC236}">
                  <a16:creationId xmlns:a16="http://schemas.microsoft.com/office/drawing/2014/main" id="{361AA5D9-69A8-394A-BBB7-0F0FE9CD9070}"/>
                </a:ext>
              </a:extLst>
            </p:cNvPr>
            <p:cNvSpPr>
              <a:spLocks noChangeArrowheads="1"/>
            </p:cNvSpPr>
            <p:nvPr/>
          </p:nvSpPr>
          <p:spPr bwMode="auto">
            <a:xfrm>
              <a:off x="520" y="1224"/>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4" name="Oval 88">
              <a:extLst>
                <a:ext uri="{FF2B5EF4-FFF2-40B4-BE49-F238E27FC236}">
                  <a16:creationId xmlns:a16="http://schemas.microsoft.com/office/drawing/2014/main" id="{8C251155-E802-B44E-9BFC-430959CA5A5E}"/>
                </a:ext>
              </a:extLst>
            </p:cNvPr>
            <p:cNvSpPr>
              <a:spLocks noChangeArrowheads="1"/>
            </p:cNvSpPr>
            <p:nvPr/>
          </p:nvSpPr>
          <p:spPr bwMode="auto">
            <a:xfrm>
              <a:off x="573" y="1219"/>
              <a:ext cx="40" cy="4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5" name="Oval 89">
              <a:extLst>
                <a:ext uri="{FF2B5EF4-FFF2-40B4-BE49-F238E27FC236}">
                  <a16:creationId xmlns:a16="http://schemas.microsoft.com/office/drawing/2014/main" id="{1FA45F94-A6BB-9E4F-82DC-CE9262BA32C2}"/>
                </a:ext>
              </a:extLst>
            </p:cNvPr>
            <p:cNvSpPr>
              <a:spLocks noChangeArrowheads="1"/>
            </p:cNvSpPr>
            <p:nvPr/>
          </p:nvSpPr>
          <p:spPr bwMode="auto">
            <a:xfrm>
              <a:off x="638" y="1226"/>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6" name="Oval 90">
              <a:extLst>
                <a:ext uri="{FF2B5EF4-FFF2-40B4-BE49-F238E27FC236}">
                  <a16:creationId xmlns:a16="http://schemas.microsoft.com/office/drawing/2014/main" id="{A819185D-D819-CF4B-85C5-B334E1C5AC67}"/>
                </a:ext>
              </a:extLst>
            </p:cNvPr>
            <p:cNvSpPr>
              <a:spLocks noChangeArrowheads="1"/>
            </p:cNvSpPr>
            <p:nvPr/>
          </p:nvSpPr>
          <p:spPr bwMode="auto">
            <a:xfrm>
              <a:off x="697" y="1229"/>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7" name="Oval 91">
              <a:extLst>
                <a:ext uri="{FF2B5EF4-FFF2-40B4-BE49-F238E27FC236}">
                  <a16:creationId xmlns:a16="http://schemas.microsoft.com/office/drawing/2014/main" id="{147F81E7-26D2-AD4F-89C0-CAE7071331AB}"/>
                </a:ext>
              </a:extLst>
            </p:cNvPr>
            <p:cNvSpPr>
              <a:spLocks noChangeArrowheads="1"/>
            </p:cNvSpPr>
            <p:nvPr/>
          </p:nvSpPr>
          <p:spPr bwMode="auto">
            <a:xfrm>
              <a:off x="579" y="1281"/>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8" name="Oval 92">
              <a:extLst>
                <a:ext uri="{FF2B5EF4-FFF2-40B4-BE49-F238E27FC236}">
                  <a16:creationId xmlns:a16="http://schemas.microsoft.com/office/drawing/2014/main" id="{3E7BD891-4D2F-4545-B9BE-AA1367F7185F}"/>
                </a:ext>
              </a:extLst>
            </p:cNvPr>
            <p:cNvSpPr>
              <a:spLocks noChangeArrowheads="1"/>
            </p:cNvSpPr>
            <p:nvPr/>
          </p:nvSpPr>
          <p:spPr bwMode="auto">
            <a:xfrm>
              <a:off x="697" y="1286"/>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95" name="Group 183">
            <a:extLst>
              <a:ext uri="{FF2B5EF4-FFF2-40B4-BE49-F238E27FC236}">
                <a16:creationId xmlns:a16="http://schemas.microsoft.com/office/drawing/2014/main" id="{49CDE810-F3A3-2142-B340-9AF5751DFD6E}"/>
              </a:ext>
            </a:extLst>
          </p:cNvPr>
          <p:cNvGrpSpPr>
            <a:grpSpLocks noChangeAspect="1"/>
          </p:cNvGrpSpPr>
          <p:nvPr/>
        </p:nvGrpSpPr>
        <p:grpSpPr bwMode="auto">
          <a:xfrm>
            <a:off x="798817" y="2352596"/>
            <a:ext cx="398940" cy="398940"/>
            <a:chOff x="2812" y="2781"/>
            <a:chExt cx="312" cy="312"/>
          </a:xfrm>
        </p:grpSpPr>
        <p:sp>
          <p:nvSpPr>
            <p:cNvPr id="196" name="AutoShape 182">
              <a:extLst>
                <a:ext uri="{FF2B5EF4-FFF2-40B4-BE49-F238E27FC236}">
                  <a16:creationId xmlns:a16="http://schemas.microsoft.com/office/drawing/2014/main" id="{3FD92566-2DA2-EB4F-9AEC-B2BE1B102B96}"/>
                </a:ext>
              </a:extLst>
            </p:cNvPr>
            <p:cNvSpPr>
              <a:spLocks noChangeAspect="1" noChangeArrowheads="1" noTextEdit="1"/>
            </p:cNvSpPr>
            <p:nvPr/>
          </p:nvSpPr>
          <p:spPr bwMode="auto">
            <a:xfrm>
              <a:off x="2812"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Rectangle 184">
              <a:extLst>
                <a:ext uri="{FF2B5EF4-FFF2-40B4-BE49-F238E27FC236}">
                  <a16:creationId xmlns:a16="http://schemas.microsoft.com/office/drawing/2014/main" id="{83581270-BEE7-BD46-B37F-5C1590A85803}"/>
                </a:ext>
              </a:extLst>
            </p:cNvPr>
            <p:cNvSpPr>
              <a:spLocks noChangeArrowheads="1"/>
            </p:cNvSpPr>
            <p:nvPr/>
          </p:nvSpPr>
          <p:spPr bwMode="auto">
            <a:xfrm>
              <a:off x="3095" y="2781"/>
              <a:ext cx="2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Rectangle 185">
              <a:extLst>
                <a:ext uri="{FF2B5EF4-FFF2-40B4-BE49-F238E27FC236}">
                  <a16:creationId xmlns:a16="http://schemas.microsoft.com/office/drawing/2014/main" id="{ADF12804-5D73-9C4F-8EAF-A5A669B0CE30}"/>
                </a:ext>
              </a:extLst>
            </p:cNvPr>
            <p:cNvSpPr>
              <a:spLocks noChangeArrowheads="1"/>
            </p:cNvSpPr>
            <p:nvPr/>
          </p:nvSpPr>
          <p:spPr bwMode="auto">
            <a:xfrm>
              <a:off x="3027" y="2781"/>
              <a:ext cx="97"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Rectangle 186">
              <a:extLst>
                <a:ext uri="{FF2B5EF4-FFF2-40B4-BE49-F238E27FC236}">
                  <a16:creationId xmlns:a16="http://schemas.microsoft.com/office/drawing/2014/main" id="{89103319-D310-E947-8DB7-4EDCEFE803E3}"/>
                </a:ext>
              </a:extLst>
            </p:cNvPr>
            <p:cNvSpPr>
              <a:spLocks noChangeArrowheads="1"/>
            </p:cNvSpPr>
            <p:nvPr/>
          </p:nvSpPr>
          <p:spPr bwMode="auto">
            <a:xfrm>
              <a:off x="3027" y="3064"/>
              <a:ext cx="97"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Rectangle 187">
              <a:extLst>
                <a:ext uri="{FF2B5EF4-FFF2-40B4-BE49-F238E27FC236}">
                  <a16:creationId xmlns:a16="http://schemas.microsoft.com/office/drawing/2014/main" id="{9F1C7119-0914-6844-9887-AD9C37C78077}"/>
                </a:ext>
              </a:extLst>
            </p:cNvPr>
            <p:cNvSpPr>
              <a:spLocks noChangeArrowheads="1"/>
            </p:cNvSpPr>
            <p:nvPr/>
          </p:nvSpPr>
          <p:spPr bwMode="auto">
            <a:xfrm>
              <a:off x="3095"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Rectangle 188">
              <a:extLst>
                <a:ext uri="{FF2B5EF4-FFF2-40B4-BE49-F238E27FC236}">
                  <a16:creationId xmlns:a16="http://schemas.microsoft.com/office/drawing/2014/main" id="{497E5595-C8BF-EA4B-AF02-7CF85326BF44}"/>
                </a:ext>
              </a:extLst>
            </p:cNvPr>
            <p:cNvSpPr>
              <a:spLocks noChangeArrowheads="1"/>
            </p:cNvSpPr>
            <p:nvPr/>
          </p:nvSpPr>
          <p:spPr bwMode="auto">
            <a:xfrm>
              <a:off x="2812"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Rectangle 189">
              <a:extLst>
                <a:ext uri="{FF2B5EF4-FFF2-40B4-BE49-F238E27FC236}">
                  <a16:creationId xmlns:a16="http://schemas.microsoft.com/office/drawing/2014/main" id="{3D55E8E3-4396-414B-BBC7-9DB07D2B247B}"/>
                </a:ext>
              </a:extLst>
            </p:cNvPr>
            <p:cNvSpPr>
              <a:spLocks noChangeArrowheads="1"/>
            </p:cNvSpPr>
            <p:nvPr/>
          </p:nvSpPr>
          <p:spPr bwMode="auto">
            <a:xfrm>
              <a:off x="2812" y="3064"/>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190">
              <a:extLst>
                <a:ext uri="{FF2B5EF4-FFF2-40B4-BE49-F238E27FC236}">
                  <a16:creationId xmlns:a16="http://schemas.microsoft.com/office/drawing/2014/main" id="{8592A7EE-FA92-E248-950F-835217B063F8}"/>
                </a:ext>
              </a:extLst>
            </p:cNvPr>
            <p:cNvSpPr>
              <a:spLocks/>
            </p:cNvSpPr>
            <p:nvPr/>
          </p:nvSpPr>
          <p:spPr bwMode="auto">
            <a:xfrm>
              <a:off x="2949" y="2789"/>
              <a:ext cx="167" cy="168"/>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191">
              <a:extLst>
                <a:ext uri="{FF2B5EF4-FFF2-40B4-BE49-F238E27FC236}">
                  <a16:creationId xmlns:a16="http://schemas.microsoft.com/office/drawing/2014/main" id="{7A5637F3-37EC-7B4C-B4F9-4377675BC832}"/>
                </a:ext>
              </a:extLst>
            </p:cNvPr>
            <p:cNvSpPr>
              <a:spLocks/>
            </p:cNvSpPr>
            <p:nvPr/>
          </p:nvSpPr>
          <p:spPr bwMode="auto">
            <a:xfrm>
              <a:off x="2948" y="2918"/>
              <a:ext cx="168" cy="167"/>
            </a:xfrm>
            <a:custGeom>
              <a:avLst/>
              <a:gdLst>
                <a:gd name="T0" fmla="*/ 168 w 168"/>
                <a:gd name="T1" fmla="*/ 146 h 167"/>
                <a:gd name="T2" fmla="*/ 147 w 168"/>
                <a:gd name="T3" fmla="*/ 167 h 167"/>
                <a:gd name="T4" fmla="*/ 0 w 168"/>
                <a:gd name="T5" fmla="*/ 20 h 167"/>
                <a:gd name="T6" fmla="*/ 21 w 168"/>
                <a:gd name="T7" fmla="*/ 0 h 167"/>
                <a:gd name="T8" fmla="*/ 168 w 168"/>
                <a:gd name="T9" fmla="*/ 146 h 167"/>
              </a:gdLst>
              <a:ahLst/>
              <a:cxnLst>
                <a:cxn ang="0">
                  <a:pos x="T0" y="T1"/>
                </a:cxn>
                <a:cxn ang="0">
                  <a:pos x="T2" y="T3"/>
                </a:cxn>
                <a:cxn ang="0">
                  <a:pos x="T4" y="T5"/>
                </a:cxn>
                <a:cxn ang="0">
                  <a:pos x="T6" y="T7"/>
                </a:cxn>
                <a:cxn ang="0">
                  <a:pos x="T8" y="T9"/>
                </a:cxn>
              </a:cxnLst>
              <a:rect l="0" t="0" r="r" b="b"/>
              <a:pathLst>
                <a:path w="168" h="167">
                  <a:moveTo>
                    <a:pt x="168" y="146"/>
                  </a:moveTo>
                  <a:lnTo>
                    <a:pt x="147" y="167"/>
                  </a:lnTo>
                  <a:lnTo>
                    <a:pt x="0" y="20"/>
                  </a:lnTo>
                  <a:lnTo>
                    <a:pt x="21" y="0"/>
                  </a:lnTo>
                  <a:lnTo>
                    <a:pt x="168" y="1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192">
              <a:extLst>
                <a:ext uri="{FF2B5EF4-FFF2-40B4-BE49-F238E27FC236}">
                  <a16:creationId xmlns:a16="http://schemas.microsoft.com/office/drawing/2014/main" id="{5C36BC63-3D48-CF47-B2EC-695566C4F489}"/>
                </a:ext>
              </a:extLst>
            </p:cNvPr>
            <p:cNvSpPr>
              <a:spLocks/>
            </p:cNvSpPr>
            <p:nvPr/>
          </p:nvSpPr>
          <p:spPr bwMode="auto">
            <a:xfrm>
              <a:off x="2820" y="2917"/>
              <a:ext cx="167" cy="168"/>
            </a:xfrm>
            <a:custGeom>
              <a:avLst/>
              <a:gdLst>
                <a:gd name="T0" fmla="*/ 20 w 167"/>
                <a:gd name="T1" fmla="*/ 168 h 168"/>
                <a:gd name="T2" fmla="*/ 0 w 167"/>
                <a:gd name="T3" fmla="*/ 147 h 168"/>
                <a:gd name="T4" fmla="*/ 147 w 167"/>
                <a:gd name="T5" fmla="*/ 0 h 168"/>
                <a:gd name="T6" fmla="*/ 167 w 167"/>
                <a:gd name="T7" fmla="*/ 21 h 168"/>
                <a:gd name="T8" fmla="*/ 20 w 167"/>
                <a:gd name="T9" fmla="*/ 168 h 168"/>
              </a:gdLst>
              <a:ahLst/>
              <a:cxnLst>
                <a:cxn ang="0">
                  <a:pos x="T0" y="T1"/>
                </a:cxn>
                <a:cxn ang="0">
                  <a:pos x="T2" y="T3"/>
                </a:cxn>
                <a:cxn ang="0">
                  <a:pos x="T4" y="T5"/>
                </a:cxn>
                <a:cxn ang="0">
                  <a:pos x="T6" y="T7"/>
                </a:cxn>
                <a:cxn ang="0">
                  <a:pos x="T8" y="T9"/>
                </a:cxn>
              </a:cxnLst>
              <a:rect l="0" t="0" r="r" b="b"/>
              <a:pathLst>
                <a:path w="167" h="168">
                  <a:moveTo>
                    <a:pt x="20" y="168"/>
                  </a:moveTo>
                  <a:lnTo>
                    <a:pt x="0" y="147"/>
                  </a:lnTo>
                  <a:lnTo>
                    <a:pt x="147" y="0"/>
                  </a:lnTo>
                  <a:lnTo>
                    <a:pt x="167" y="21"/>
                  </a:lnTo>
                  <a:lnTo>
                    <a:pt x="20" y="1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193">
              <a:extLst>
                <a:ext uri="{FF2B5EF4-FFF2-40B4-BE49-F238E27FC236}">
                  <a16:creationId xmlns:a16="http://schemas.microsoft.com/office/drawing/2014/main" id="{D40062E0-E966-134A-84BA-A43114490195}"/>
                </a:ext>
              </a:extLst>
            </p:cNvPr>
            <p:cNvSpPr>
              <a:spLocks/>
            </p:cNvSpPr>
            <p:nvPr/>
          </p:nvSpPr>
          <p:spPr bwMode="auto">
            <a:xfrm>
              <a:off x="2820" y="2789"/>
              <a:ext cx="168" cy="167"/>
            </a:xfrm>
            <a:custGeom>
              <a:avLst/>
              <a:gdLst>
                <a:gd name="T0" fmla="*/ 0 w 168"/>
                <a:gd name="T1" fmla="*/ 21 h 167"/>
                <a:gd name="T2" fmla="*/ 21 w 168"/>
                <a:gd name="T3" fmla="*/ 0 h 167"/>
                <a:gd name="T4" fmla="*/ 168 w 168"/>
                <a:gd name="T5" fmla="*/ 147 h 167"/>
                <a:gd name="T6" fmla="*/ 147 w 168"/>
                <a:gd name="T7" fmla="*/ 167 h 167"/>
                <a:gd name="T8" fmla="*/ 0 w 168"/>
                <a:gd name="T9" fmla="*/ 21 h 167"/>
              </a:gdLst>
              <a:ahLst/>
              <a:cxnLst>
                <a:cxn ang="0">
                  <a:pos x="T0" y="T1"/>
                </a:cxn>
                <a:cxn ang="0">
                  <a:pos x="T2" y="T3"/>
                </a:cxn>
                <a:cxn ang="0">
                  <a:pos x="T4" y="T5"/>
                </a:cxn>
                <a:cxn ang="0">
                  <a:pos x="T6" y="T7"/>
                </a:cxn>
                <a:cxn ang="0">
                  <a:pos x="T8" y="T9"/>
                </a:cxn>
              </a:cxnLst>
              <a:rect l="0" t="0" r="r" b="b"/>
              <a:pathLst>
                <a:path w="168" h="167">
                  <a:moveTo>
                    <a:pt x="0" y="21"/>
                  </a:moveTo>
                  <a:lnTo>
                    <a:pt x="21" y="0"/>
                  </a:lnTo>
                  <a:lnTo>
                    <a:pt x="168" y="147"/>
                  </a:lnTo>
                  <a:lnTo>
                    <a:pt x="147" y="167"/>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Rectangle 194">
              <a:extLst>
                <a:ext uri="{FF2B5EF4-FFF2-40B4-BE49-F238E27FC236}">
                  <a16:creationId xmlns:a16="http://schemas.microsoft.com/office/drawing/2014/main" id="{D8C22DA2-FAD9-4B43-ACF5-C1B1F228C4BC}"/>
                </a:ext>
              </a:extLst>
            </p:cNvPr>
            <p:cNvSpPr>
              <a:spLocks noChangeArrowheads="1"/>
            </p:cNvSpPr>
            <p:nvPr/>
          </p:nvSpPr>
          <p:spPr bwMode="auto">
            <a:xfrm>
              <a:off x="2812" y="2781"/>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Rectangle 195">
              <a:extLst>
                <a:ext uri="{FF2B5EF4-FFF2-40B4-BE49-F238E27FC236}">
                  <a16:creationId xmlns:a16="http://schemas.microsoft.com/office/drawing/2014/main" id="{9919E656-819D-4F42-84D7-11F4864662A4}"/>
                </a:ext>
              </a:extLst>
            </p:cNvPr>
            <p:cNvSpPr>
              <a:spLocks noChangeArrowheads="1"/>
            </p:cNvSpPr>
            <p:nvPr/>
          </p:nvSpPr>
          <p:spPr bwMode="auto">
            <a:xfrm>
              <a:off x="2812" y="2781"/>
              <a:ext cx="30" cy="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11" name="Group 20">
            <a:extLst>
              <a:ext uri="{FF2B5EF4-FFF2-40B4-BE49-F238E27FC236}">
                <a16:creationId xmlns:a16="http://schemas.microsoft.com/office/drawing/2014/main" id="{975F5D21-2C31-AB4C-82D1-0A740C181E24}"/>
              </a:ext>
            </a:extLst>
          </p:cNvPr>
          <p:cNvGrpSpPr>
            <a:grpSpLocks noChangeAspect="1"/>
          </p:cNvGrpSpPr>
          <p:nvPr/>
        </p:nvGrpSpPr>
        <p:grpSpPr bwMode="auto">
          <a:xfrm>
            <a:off x="789403" y="3253522"/>
            <a:ext cx="404026" cy="389367"/>
            <a:chOff x="3764" y="3313"/>
            <a:chExt cx="353" cy="309"/>
          </a:xfrm>
        </p:grpSpPr>
        <p:sp>
          <p:nvSpPr>
            <p:cNvPr id="212" name="Freeform 21">
              <a:extLst>
                <a:ext uri="{FF2B5EF4-FFF2-40B4-BE49-F238E27FC236}">
                  <a16:creationId xmlns:a16="http://schemas.microsoft.com/office/drawing/2014/main" id="{C333B8F8-E4EB-8046-A468-FD24D818B489}"/>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3" name="Freeform 22">
              <a:extLst>
                <a:ext uri="{FF2B5EF4-FFF2-40B4-BE49-F238E27FC236}">
                  <a16:creationId xmlns:a16="http://schemas.microsoft.com/office/drawing/2014/main" id="{20CB90DF-84D5-6146-A55B-3C56BDE3F5AC}"/>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4" name="Freeform 23">
              <a:extLst>
                <a:ext uri="{FF2B5EF4-FFF2-40B4-BE49-F238E27FC236}">
                  <a16:creationId xmlns:a16="http://schemas.microsoft.com/office/drawing/2014/main" id="{44D3B4FC-57ED-7449-A6EC-05CF7CCDF350}"/>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5" name="Freeform 24">
              <a:extLst>
                <a:ext uri="{FF2B5EF4-FFF2-40B4-BE49-F238E27FC236}">
                  <a16:creationId xmlns:a16="http://schemas.microsoft.com/office/drawing/2014/main" id="{9DD2C02A-0728-864E-8C77-CA61911A889F}"/>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6" name="Freeform 25">
              <a:extLst>
                <a:ext uri="{FF2B5EF4-FFF2-40B4-BE49-F238E27FC236}">
                  <a16:creationId xmlns:a16="http://schemas.microsoft.com/office/drawing/2014/main" id="{E8BEBF60-ADFB-4A47-8B9F-802E9D119EE4}"/>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7" name="Freeform 26">
              <a:extLst>
                <a:ext uri="{FF2B5EF4-FFF2-40B4-BE49-F238E27FC236}">
                  <a16:creationId xmlns:a16="http://schemas.microsoft.com/office/drawing/2014/main" id="{86FD151A-2723-AB48-A124-6FF7CBEC465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8" name="Freeform 27">
              <a:extLst>
                <a:ext uri="{FF2B5EF4-FFF2-40B4-BE49-F238E27FC236}">
                  <a16:creationId xmlns:a16="http://schemas.microsoft.com/office/drawing/2014/main" id="{3A2F74D6-66F0-7041-B6DA-B23157E21908}"/>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9" name="Freeform 28">
              <a:extLst>
                <a:ext uri="{FF2B5EF4-FFF2-40B4-BE49-F238E27FC236}">
                  <a16:creationId xmlns:a16="http://schemas.microsoft.com/office/drawing/2014/main" id="{64FEBD05-FED0-634B-8BC8-98AA8D71718A}"/>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0" name="Freeform 29">
              <a:extLst>
                <a:ext uri="{FF2B5EF4-FFF2-40B4-BE49-F238E27FC236}">
                  <a16:creationId xmlns:a16="http://schemas.microsoft.com/office/drawing/2014/main" id="{3582BC60-6208-2A4D-8EFE-BD3575981D69}"/>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1" name="Freeform 30">
              <a:extLst>
                <a:ext uri="{FF2B5EF4-FFF2-40B4-BE49-F238E27FC236}">
                  <a16:creationId xmlns:a16="http://schemas.microsoft.com/office/drawing/2014/main" id="{CCCBCB5C-CDFC-5541-9A6E-6B3701BD3989}"/>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2" name="Freeform 31">
              <a:extLst>
                <a:ext uri="{FF2B5EF4-FFF2-40B4-BE49-F238E27FC236}">
                  <a16:creationId xmlns:a16="http://schemas.microsoft.com/office/drawing/2014/main" id="{6789DA14-4580-2345-8B53-5495AC197317}"/>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3" name="Freeform 32">
              <a:extLst>
                <a:ext uri="{FF2B5EF4-FFF2-40B4-BE49-F238E27FC236}">
                  <a16:creationId xmlns:a16="http://schemas.microsoft.com/office/drawing/2014/main" id="{12AD7FD1-3414-3344-833F-2CDC17B8EE0D}"/>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4" name="Freeform 33">
              <a:extLst>
                <a:ext uri="{FF2B5EF4-FFF2-40B4-BE49-F238E27FC236}">
                  <a16:creationId xmlns:a16="http://schemas.microsoft.com/office/drawing/2014/main" id="{7B43CE1C-A1B8-6C44-B739-E46DD1A9A9E5}"/>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5" name="Freeform 34">
              <a:extLst>
                <a:ext uri="{FF2B5EF4-FFF2-40B4-BE49-F238E27FC236}">
                  <a16:creationId xmlns:a16="http://schemas.microsoft.com/office/drawing/2014/main" id="{D4F7D4EA-1136-5D43-8973-D4F61CFFFC42}"/>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6" name="Freeform 35">
              <a:extLst>
                <a:ext uri="{FF2B5EF4-FFF2-40B4-BE49-F238E27FC236}">
                  <a16:creationId xmlns:a16="http://schemas.microsoft.com/office/drawing/2014/main" id="{F3889F15-22B6-AA44-A1EB-FE678B8BF25C}"/>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7" name="Freeform 36">
              <a:extLst>
                <a:ext uri="{FF2B5EF4-FFF2-40B4-BE49-F238E27FC236}">
                  <a16:creationId xmlns:a16="http://schemas.microsoft.com/office/drawing/2014/main" id="{E154B59A-8FA6-AD4D-83AD-10CBC9A17221}"/>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8" name="Freeform 37">
              <a:extLst>
                <a:ext uri="{FF2B5EF4-FFF2-40B4-BE49-F238E27FC236}">
                  <a16:creationId xmlns:a16="http://schemas.microsoft.com/office/drawing/2014/main" id="{6C7550A3-70F2-1845-BD7E-BBF6ABCFF3F0}"/>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9" name="Freeform 38">
              <a:extLst>
                <a:ext uri="{FF2B5EF4-FFF2-40B4-BE49-F238E27FC236}">
                  <a16:creationId xmlns:a16="http://schemas.microsoft.com/office/drawing/2014/main" id="{7574B285-2E50-214C-A7F4-BDFBF5F9BECC}"/>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9" name="Group 138">
            <a:extLst>
              <a:ext uri="{FF2B5EF4-FFF2-40B4-BE49-F238E27FC236}">
                <a16:creationId xmlns:a16="http://schemas.microsoft.com/office/drawing/2014/main" id="{AE8CA10F-5413-B944-9B8E-9B2FE8DD6A2A}"/>
              </a:ext>
            </a:extLst>
          </p:cNvPr>
          <p:cNvGrpSpPr/>
          <p:nvPr/>
        </p:nvGrpSpPr>
        <p:grpSpPr>
          <a:xfrm>
            <a:off x="0" y="6215635"/>
            <a:ext cx="11444140" cy="324677"/>
            <a:chOff x="0" y="6058468"/>
            <a:chExt cx="11444140" cy="324677"/>
          </a:xfrm>
        </p:grpSpPr>
        <p:cxnSp>
          <p:nvCxnSpPr>
            <p:cNvPr id="140" name="Straight Arrow Connector 139">
              <a:extLst>
                <a:ext uri="{FF2B5EF4-FFF2-40B4-BE49-F238E27FC236}">
                  <a16:creationId xmlns:a16="http://schemas.microsoft.com/office/drawing/2014/main" id="{7D094BB5-1C84-8443-A366-340BC887715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1" name="Oval 140">
              <a:extLst>
                <a:ext uri="{FF2B5EF4-FFF2-40B4-BE49-F238E27FC236}">
                  <a16:creationId xmlns:a16="http://schemas.microsoft.com/office/drawing/2014/main" id="{721EECFC-D108-FF43-8E57-E49156A1767E}"/>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2" name="Oval 141">
              <a:extLst>
                <a:ext uri="{FF2B5EF4-FFF2-40B4-BE49-F238E27FC236}">
                  <a16:creationId xmlns:a16="http://schemas.microsoft.com/office/drawing/2014/main" id="{0B9F3F94-2728-2D4E-BCB1-B5CD8238712C}"/>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3" name="Oval 142">
              <a:extLst>
                <a:ext uri="{FF2B5EF4-FFF2-40B4-BE49-F238E27FC236}">
                  <a16:creationId xmlns:a16="http://schemas.microsoft.com/office/drawing/2014/main" id="{B326DE6F-EAD4-3340-B3B7-D9167CF5566C}"/>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4" name="Oval 143">
              <a:extLst>
                <a:ext uri="{FF2B5EF4-FFF2-40B4-BE49-F238E27FC236}">
                  <a16:creationId xmlns:a16="http://schemas.microsoft.com/office/drawing/2014/main" id="{11DB4927-83C4-2641-AEA5-5C1FD2590A6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5" name="Oval 144">
              <a:extLst>
                <a:ext uri="{FF2B5EF4-FFF2-40B4-BE49-F238E27FC236}">
                  <a16:creationId xmlns:a16="http://schemas.microsoft.com/office/drawing/2014/main" id="{EDFC4531-C742-7C4B-BB0D-229A6FD4629D}"/>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9" name="TextBox 208">
              <a:extLst>
                <a:ext uri="{FF2B5EF4-FFF2-40B4-BE49-F238E27FC236}">
                  <a16:creationId xmlns:a16="http://schemas.microsoft.com/office/drawing/2014/main" id="{4BFBA05F-A2BC-F945-89D9-D2666EC4853A}"/>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10" name="TextBox 209">
              <a:extLst>
                <a:ext uri="{FF2B5EF4-FFF2-40B4-BE49-F238E27FC236}">
                  <a16:creationId xmlns:a16="http://schemas.microsoft.com/office/drawing/2014/main" id="{2EB7B850-084A-1849-96F9-E9102C164537}"/>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accent1"/>
                  </a:solidFill>
                </a:rPr>
                <a:t>SQL Server on Azure VMs</a:t>
              </a:r>
            </a:p>
          </p:txBody>
        </p:sp>
        <p:sp>
          <p:nvSpPr>
            <p:cNvPr id="239" name="TextBox 238">
              <a:extLst>
                <a:ext uri="{FF2B5EF4-FFF2-40B4-BE49-F238E27FC236}">
                  <a16:creationId xmlns:a16="http://schemas.microsoft.com/office/drawing/2014/main" id="{0CCC62C2-15A0-6341-9DDA-020D40F9BAE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240" name="TextBox 239">
              <a:extLst>
                <a:ext uri="{FF2B5EF4-FFF2-40B4-BE49-F238E27FC236}">
                  <a16:creationId xmlns:a16="http://schemas.microsoft.com/office/drawing/2014/main" id="{7E216DD2-8840-0A46-9070-26F4E0E20FBA}"/>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241" name="TextBox 240">
              <a:extLst>
                <a:ext uri="{FF2B5EF4-FFF2-40B4-BE49-F238E27FC236}">
                  <a16:creationId xmlns:a16="http://schemas.microsoft.com/office/drawing/2014/main" id="{E3B51927-B91A-3B44-A3F4-597B9D1D0EF4}"/>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grpSp>
        <p:nvGrpSpPr>
          <p:cNvPr id="242" name="Group 241">
            <a:extLst>
              <a:ext uri="{FF2B5EF4-FFF2-40B4-BE49-F238E27FC236}">
                <a16:creationId xmlns:a16="http://schemas.microsoft.com/office/drawing/2014/main" id="{40ABB54D-0BC8-464E-A90E-71D54C8DECDD}"/>
              </a:ext>
            </a:extLst>
          </p:cNvPr>
          <p:cNvGrpSpPr/>
          <p:nvPr/>
        </p:nvGrpSpPr>
        <p:grpSpPr>
          <a:xfrm>
            <a:off x="733415" y="5076351"/>
            <a:ext cx="491675" cy="491677"/>
            <a:chOff x="587828" y="3719272"/>
            <a:chExt cx="1442357" cy="1442360"/>
          </a:xfrm>
        </p:grpSpPr>
        <p:sp>
          <p:nvSpPr>
            <p:cNvPr id="243" name="Oval 242">
              <a:extLst>
                <a:ext uri="{FF2B5EF4-FFF2-40B4-BE49-F238E27FC236}">
                  <a16:creationId xmlns:a16="http://schemas.microsoft.com/office/drawing/2014/main" id="{DF20E4FF-CE2C-497B-9051-1B9AFAFFB780}"/>
                </a:ext>
              </a:extLst>
            </p:cNvPr>
            <p:cNvSpPr/>
            <p:nvPr/>
          </p:nvSpPr>
          <p:spPr bwMode="auto">
            <a:xfrm>
              <a:off x="587828" y="3719275"/>
              <a:ext cx="1442357" cy="1442357"/>
            </a:xfrm>
            <a:prstGeom prst="ellipse">
              <a:avLst/>
            </a:prstGeom>
            <a:solidFill>
              <a:schemeClr val="accent1"/>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44" name="Freeform: Shape 557">
              <a:extLst>
                <a:ext uri="{FF2B5EF4-FFF2-40B4-BE49-F238E27FC236}">
                  <a16:creationId xmlns:a16="http://schemas.microsoft.com/office/drawing/2014/main" id="{8EC4A9D0-159B-4A68-B97D-19634BB1922B}"/>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chemeClr val="accent1"/>
            </a:solidFill>
            <a:ln w="9525" cap="flat">
              <a:noFill/>
              <a:prstDash val="solid"/>
              <a:miter/>
            </a:ln>
          </p:spPr>
          <p:txBody>
            <a:bodyPr rtlCol="0" anchor="ctr"/>
            <a:lstStyle/>
            <a:p>
              <a:endParaRPr lang="en-US"/>
            </a:p>
          </p:txBody>
        </p:sp>
        <p:sp>
          <p:nvSpPr>
            <p:cNvPr id="245" name="Freeform: Shape 558">
              <a:extLst>
                <a:ext uri="{FF2B5EF4-FFF2-40B4-BE49-F238E27FC236}">
                  <a16:creationId xmlns:a16="http://schemas.microsoft.com/office/drawing/2014/main" id="{AAD961E0-84A9-4A70-B625-A51692D261A4}"/>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241622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fade">
                                      <p:cBhvr>
                                        <p:cTn id="10" dur="500"/>
                                        <p:tgtEl>
                                          <p:spTgt spid="9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500"/>
                                        <p:tgtEl>
                                          <p:spTgt spid="9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500"/>
                                        <p:tgtEl>
                                          <p:spTgt spid="9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4"/>
                                        </p:tgtEl>
                                        <p:attrNameLst>
                                          <p:attrName>style.visibility</p:attrName>
                                        </p:attrNameLst>
                                      </p:cBhvr>
                                      <p:to>
                                        <p:strVal val="visible"/>
                                      </p:to>
                                    </p:set>
                                    <p:animEffect transition="in" filter="fade">
                                      <p:cBhvr>
                                        <p:cTn id="22" dur="500"/>
                                        <p:tgtEl>
                                          <p:spTgt spid="23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5"/>
                                        </p:tgtEl>
                                        <p:attrNameLst>
                                          <p:attrName>style.visibility</p:attrName>
                                        </p:attrNameLst>
                                      </p:cBhvr>
                                      <p:to>
                                        <p:strVal val="visible"/>
                                      </p:to>
                                    </p:set>
                                    <p:animEffect transition="in" filter="fade">
                                      <p:cBhvr>
                                        <p:cTn id="25" dur="500"/>
                                        <p:tgtEl>
                                          <p:spTgt spid="2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6"/>
                                        </p:tgtEl>
                                        <p:attrNameLst>
                                          <p:attrName>style.visibility</p:attrName>
                                        </p:attrNameLst>
                                      </p:cBhvr>
                                      <p:to>
                                        <p:strVal val="visible"/>
                                      </p:to>
                                    </p:set>
                                    <p:animEffect transition="in" filter="fade">
                                      <p:cBhvr>
                                        <p:cTn id="28" dur="500"/>
                                        <p:tgtEl>
                                          <p:spTgt spid="23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7"/>
                                        </p:tgtEl>
                                        <p:attrNameLst>
                                          <p:attrName>style.visibility</p:attrName>
                                        </p:attrNameLst>
                                      </p:cBhvr>
                                      <p:to>
                                        <p:strVal val="visible"/>
                                      </p:to>
                                    </p:set>
                                    <p:animEffect transition="in" filter="fade">
                                      <p:cBhvr>
                                        <p:cTn id="31" dur="500"/>
                                        <p:tgtEl>
                                          <p:spTgt spid="2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38"/>
                                        </p:tgtEl>
                                        <p:attrNameLst>
                                          <p:attrName>style.visibility</p:attrName>
                                        </p:attrNameLst>
                                      </p:cBhvr>
                                      <p:to>
                                        <p:strVal val="visible"/>
                                      </p:to>
                                    </p:set>
                                    <p:animEffect transition="in" filter="fade">
                                      <p:cBhvr>
                                        <p:cTn id="34" dur="500"/>
                                        <p:tgtEl>
                                          <p:spTgt spid="238"/>
                                        </p:tgtEl>
                                      </p:cBhvr>
                                    </p:animEffect>
                                  </p:childTnLst>
                                </p:cTn>
                              </p:par>
                              <p:par>
                                <p:cTn id="35" presetID="10" presetClass="entr" presetSubtype="0" fill="hold" nodeType="with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nodeType="withEffect">
                                  <p:stCondLst>
                                    <p:cond delay="0"/>
                                  </p:stCondLst>
                                  <p:childTnLst>
                                    <p:set>
                                      <p:cBhvr>
                                        <p:cTn id="39" dur="1" fill="hold">
                                          <p:stCondLst>
                                            <p:cond delay="0"/>
                                          </p:stCondLst>
                                        </p:cTn>
                                        <p:tgtEl>
                                          <p:spTgt spid="152"/>
                                        </p:tgtEl>
                                        <p:attrNameLst>
                                          <p:attrName>style.visibility</p:attrName>
                                        </p:attrNameLst>
                                      </p:cBhvr>
                                      <p:to>
                                        <p:strVal val="visible"/>
                                      </p:to>
                                    </p:set>
                                    <p:animEffect transition="in" filter="fade">
                                      <p:cBhvr>
                                        <p:cTn id="40" dur="500"/>
                                        <p:tgtEl>
                                          <p:spTgt spid="152"/>
                                        </p:tgtEl>
                                      </p:cBhvr>
                                    </p:animEffect>
                                  </p:childTnLst>
                                </p:cTn>
                              </p:par>
                              <p:par>
                                <p:cTn id="41" presetID="10" presetClass="entr" presetSubtype="0" fill="hold" nodeType="withEffect">
                                  <p:stCondLst>
                                    <p:cond delay="0"/>
                                  </p:stCondLst>
                                  <p:childTnLst>
                                    <p:set>
                                      <p:cBhvr>
                                        <p:cTn id="42" dur="1" fill="hold">
                                          <p:stCondLst>
                                            <p:cond delay="0"/>
                                          </p:stCondLst>
                                        </p:cTn>
                                        <p:tgtEl>
                                          <p:spTgt spid="195"/>
                                        </p:tgtEl>
                                        <p:attrNameLst>
                                          <p:attrName>style.visibility</p:attrName>
                                        </p:attrNameLst>
                                      </p:cBhvr>
                                      <p:to>
                                        <p:strVal val="visible"/>
                                      </p:to>
                                    </p:set>
                                    <p:animEffect transition="in" filter="fade">
                                      <p:cBhvr>
                                        <p:cTn id="43" dur="500"/>
                                        <p:tgtEl>
                                          <p:spTgt spid="195"/>
                                        </p:tgtEl>
                                      </p:cBhvr>
                                    </p:animEffect>
                                  </p:childTnLst>
                                </p:cTn>
                              </p:par>
                              <p:par>
                                <p:cTn id="44" presetID="10" presetClass="entr" presetSubtype="0" fill="hold" nodeType="withEffect">
                                  <p:stCondLst>
                                    <p:cond delay="0"/>
                                  </p:stCondLst>
                                  <p:childTnLst>
                                    <p:set>
                                      <p:cBhvr>
                                        <p:cTn id="45" dur="1" fill="hold">
                                          <p:stCondLst>
                                            <p:cond delay="0"/>
                                          </p:stCondLst>
                                        </p:cTn>
                                        <p:tgtEl>
                                          <p:spTgt spid="211"/>
                                        </p:tgtEl>
                                        <p:attrNameLst>
                                          <p:attrName>style.visibility</p:attrName>
                                        </p:attrNameLst>
                                      </p:cBhvr>
                                      <p:to>
                                        <p:strVal val="visible"/>
                                      </p:to>
                                    </p:set>
                                    <p:animEffect transition="in" filter="fade">
                                      <p:cBhvr>
                                        <p:cTn id="46" dur="500"/>
                                        <p:tgtEl>
                                          <p:spTgt spid="211"/>
                                        </p:tgtEl>
                                      </p:cBhvr>
                                    </p:animEffect>
                                  </p:childTnLst>
                                </p:cTn>
                              </p:par>
                              <p:par>
                                <p:cTn id="47" presetID="10" presetClass="entr" presetSubtype="0" fill="hold" nodeType="withEffect">
                                  <p:stCondLst>
                                    <p:cond delay="0"/>
                                  </p:stCondLst>
                                  <p:childTnLst>
                                    <p:set>
                                      <p:cBhvr>
                                        <p:cTn id="48" dur="1" fill="hold">
                                          <p:stCondLst>
                                            <p:cond delay="0"/>
                                          </p:stCondLst>
                                        </p:cTn>
                                        <p:tgtEl>
                                          <p:spTgt spid="242"/>
                                        </p:tgtEl>
                                        <p:attrNameLst>
                                          <p:attrName>style.visibility</p:attrName>
                                        </p:attrNameLst>
                                      </p:cBhvr>
                                      <p:to>
                                        <p:strVal val="visible"/>
                                      </p:to>
                                    </p:set>
                                    <p:animEffect transition="in" filter="fade">
                                      <p:cBhvr>
                                        <p:cTn id="49" dur="500"/>
                                        <p:tgtEl>
                                          <p:spTgt spid="24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00"/>
                                        </p:tgtEl>
                                        <p:attrNameLst>
                                          <p:attrName>style.visibility</p:attrName>
                                        </p:attrNameLst>
                                      </p:cBhvr>
                                      <p:to>
                                        <p:strVal val="visible"/>
                                      </p:to>
                                    </p:set>
                                    <p:animEffect transition="in" filter="fade">
                                      <p:cBhvr>
                                        <p:cTn id="54" dur="500"/>
                                        <p:tgtEl>
                                          <p:spTgt spid="10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01"/>
                                        </p:tgtEl>
                                        <p:attrNameLst>
                                          <p:attrName>style.visibility</p:attrName>
                                        </p:attrNameLst>
                                      </p:cBhvr>
                                      <p:to>
                                        <p:strVal val="visible"/>
                                      </p:to>
                                    </p:set>
                                    <p:animEffect transition="in" filter="fade">
                                      <p:cBhvr>
                                        <p:cTn id="57" dur="500"/>
                                        <p:tgtEl>
                                          <p:spTgt spid="10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02"/>
                                        </p:tgtEl>
                                        <p:attrNameLst>
                                          <p:attrName>style.visibility</p:attrName>
                                        </p:attrNameLst>
                                      </p:cBhvr>
                                      <p:to>
                                        <p:strVal val="visible"/>
                                      </p:to>
                                    </p:set>
                                    <p:animEffect transition="in" filter="fade">
                                      <p:cBhvr>
                                        <p:cTn id="60" dur="500"/>
                                        <p:tgtEl>
                                          <p:spTgt spid="10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03"/>
                                        </p:tgtEl>
                                        <p:attrNameLst>
                                          <p:attrName>style.visibility</p:attrName>
                                        </p:attrNameLst>
                                      </p:cBhvr>
                                      <p:to>
                                        <p:strVal val="visible"/>
                                      </p:to>
                                    </p:set>
                                    <p:animEffect transition="in" filter="fade">
                                      <p:cBhvr>
                                        <p:cTn id="63" dur="500"/>
                                        <p:tgtEl>
                                          <p:spTgt spid="10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4"/>
                                        </p:tgtEl>
                                        <p:attrNameLst>
                                          <p:attrName>style.visibility</p:attrName>
                                        </p:attrNameLst>
                                      </p:cBhvr>
                                      <p:to>
                                        <p:strVal val="visible"/>
                                      </p:to>
                                    </p:set>
                                    <p:animEffect transition="in" filter="fade">
                                      <p:cBhvr>
                                        <p:cTn id="66" dur="500"/>
                                        <p:tgtEl>
                                          <p:spTgt spid="10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30"/>
                                        </p:tgtEl>
                                        <p:attrNameLst>
                                          <p:attrName>style.visibility</p:attrName>
                                        </p:attrNameLst>
                                      </p:cBhvr>
                                      <p:to>
                                        <p:strVal val="visible"/>
                                      </p:to>
                                    </p:set>
                                    <p:animEffect transition="in" filter="fade">
                                      <p:cBhvr>
                                        <p:cTn id="69" dur="500"/>
                                        <p:tgtEl>
                                          <p:spTgt spid="23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1"/>
                                        </p:tgtEl>
                                        <p:attrNameLst>
                                          <p:attrName>style.visibility</p:attrName>
                                        </p:attrNameLst>
                                      </p:cBhvr>
                                      <p:to>
                                        <p:strVal val="visible"/>
                                      </p:to>
                                    </p:set>
                                    <p:animEffect transition="in" filter="fade">
                                      <p:cBhvr>
                                        <p:cTn id="72" dur="500"/>
                                        <p:tgtEl>
                                          <p:spTgt spid="23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32"/>
                                        </p:tgtEl>
                                        <p:attrNameLst>
                                          <p:attrName>style.visibility</p:attrName>
                                        </p:attrNameLst>
                                      </p:cBhvr>
                                      <p:to>
                                        <p:strVal val="visible"/>
                                      </p:to>
                                    </p:set>
                                    <p:animEffect transition="in" filter="fade">
                                      <p:cBhvr>
                                        <p:cTn id="75" dur="500"/>
                                        <p:tgtEl>
                                          <p:spTgt spid="2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33"/>
                                        </p:tgtEl>
                                        <p:attrNameLst>
                                          <p:attrName>style.visibility</p:attrName>
                                        </p:attrNameLst>
                                      </p:cBhvr>
                                      <p:to>
                                        <p:strVal val="visible"/>
                                      </p:to>
                                    </p:set>
                                    <p:animEffect transition="in" filter="fade">
                                      <p:cBhvr>
                                        <p:cTn id="78" dur="500"/>
                                        <p:tgtEl>
                                          <p:spTgt spid="23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
                                        </p:tgtEl>
                                        <p:attrNameLst>
                                          <p:attrName>style.visibility</p:attrName>
                                        </p:attrNameLst>
                                      </p:cBhvr>
                                      <p:to>
                                        <p:strVal val="visible"/>
                                      </p:to>
                                    </p:set>
                                    <p:animEffect transition="in" filter="fade">
                                      <p:cBhvr>
                                        <p:cTn id="81" dur="500"/>
                                        <p:tgtEl>
                                          <p:spTgt spid="8"/>
                                        </p:tgtEl>
                                      </p:cBhvr>
                                    </p:animEffect>
                                  </p:childTnLst>
                                </p:cTn>
                              </p:par>
                              <p:par>
                                <p:cTn id="82" presetID="10" presetClass="entr" presetSubtype="0" fill="hold" nodeType="withEffect">
                                  <p:stCondLst>
                                    <p:cond delay="0"/>
                                  </p:stCondLst>
                                  <p:childTnLst>
                                    <p:set>
                                      <p:cBhvr>
                                        <p:cTn id="83" dur="1" fill="hold">
                                          <p:stCondLst>
                                            <p:cond delay="0"/>
                                          </p:stCondLst>
                                        </p:cTn>
                                        <p:tgtEl>
                                          <p:spTgt spid="105"/>
                                        </p:tgtEl>
                                        <p:attrNameLst>
                                          <p:attrName>style.visibility</p:attrName>
                                        </p:attrNameLst>
                                      </p:cBhvr>
                                      <p:to>
                                        <p:strVal val="visible"/>
                                      </p:to>
                                    </p:set>
                                    <p:animEffect transition="in" filter="fade">
                                      <p:cBhvr>
                                        <p:cTn id="84" dur="500"/>
                                        <p:tgtEl>
                                          <p:spTgt spid="105"/>
                                        </p:tgtEl>
                                      </p:cBhvr>
                                    </p:animEffect>
                                  </p:childTnLst>
                                </p:cTn>
                              </p:par>
                              <p:par>
                                <p:cTn id="85" presetID="10" presetClass="entr" presetSubtype="0" fill="hold"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115"/>
                                        </p:tgtEl>
                                        <p:attrNameLst>
                                          <p:attrName>style.visibility</p:attrName>
                                        </p:attrNameLst>
                                      </p:cBhvr>
                                      <p:to>
                                        <p:strVal val="visible"/>
                                      </p:to>
                                    </p:set>
                                    <p:animEffect transition="in" filter="fade">
                                      <p:cBhvr>
                                        <p:cTn id="90" dur="500"/>
                                        <p:tgtEl>
                                          <p:spTgt spid="115"/>
                                        </p:tgtEl>
                                      </p:cBhvr>
                                    </p:animEffect>
                                  </p:childTnLst>
                                </p:cTn>
                              </p:par>
                              <p:par>
                                <p:cTn id="91" presetID="10" presetClass="entr" presetSubtype="0" fill="hold" nodeType="withEffect">
                                  <p:stCondLst>
                                    <p:cond delay="0"/>
                                  </p:stCondLst>
                                  <p:childTnLst>
                                    <p:set>
                                      <p:cBhvr>
                                        <p:cTn id="92" dur="1" fill="hold">
                                          <p:stCondLst>
                                            <p:cond delay="0"/>
                                          </p:stCondLst>
                                        </p:cTn>
                                        <p:tgtEl>
                                          <p:spTgt spid="120"/>
                                        </p:tgtEl>
                                        <p:attrNameLst>
                                          <p:attrName>style.visibility</p:attrName>
                                        </p:attrNameLst>
                                      </p:cBhvr>
                                      <p:to>
                                        <p:strVal val="visible"/>
                                      </p:to>
                                    </p:set>
                                    <p:animEffect transition="in" filter="fade">
                                      <p:cBhvr>
                                        <p:cTn id="93" dur="500"/>
                                        <p:tgtEl>
                                          <p:spTgt spid="120"/>
                                        </p:tgtEl>
                                      </p:cBhvr>
                                    </p:animEffect>
                                  </p:childTnLst>
                                </p:cTn>
                              </p:par>
                              <p:par>
                                <p:cTn id="94" presetID="10" presetClass="entr" presetSubtype="0" fill="hold" nodeType="withEffect">
                                  <p:stCondLst>
                                    <p:cond delay="0"/>
                                  </p:stCondLst>
                                  <p:childTnLst>
                                    <p:set>
                                      <p:cBhvr>
                                        <p:cTn id="95" dur="1" fill="hold">
                                          <p:stCondLst>
                                            <p:cond delay="0"/>
                                          </p:stCondLst>
                                        </p:cTn>
                                        <p:tgtEl>
                                          <p:spTgt spid="123"/>
                                        </p:tgtEl>
                                        <p:attrNameLst>
                                          <p:attrName>style.visibility</p:attrName>
                                        </p:attrNameLst>
                                      </p:cBhvr>
                                      <p:to>
                                        <p:strVal val="visible"/>
                                      </p:to>
                                    </p:set>
                                    <p:animEffect transition="in" filter="fade">
                                      <p:cBhvr>
                                        <p:cTn id="96"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6" grpId="0" animBg="1"/>
      <p:bldP spid="97" grpId="0" animBg="1"/>
      <p:bldP spid="98" grpId="0" animBg="1"/>
      <p:bldP spid="99" grpId="0" animBg="1"/>
      <p:bldP spid="234" grpId="0" animBg="1"/>
      <p:bldP spid="235" grpId="0" animBg="1"/>
      <p:bldP spid="236" grpId="0" animBg="1"/>
      <p:bldP spid="237" grpId="0" animBg="1"/>
      <p:bldP spid="238" grpId="0" animBg="1"/>
      <p:bldP spid="100" grpId="0" animBg="1"/>
      <p:bldP spid="101" grpId="0" animBg="1"/>
      <p:bldP spid="102" grpId="0" animBg="1"/>
      <p:bldP spid="103" grpId="0" animBg="1"/>
      <p:bldP spid="104" grpId="0" animBg="1"/>
      <p:bldP spid="230" grpId="0" animBg="1"/>
      <p:bldP spid="231" grpId="0" animBg="1"/>
      <p:bldP spid="232" grpId="0" animBg="1"/>
      <p:bldP spid="233"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4E0460CD-1190-1B45-BE1F-E513C7309582}"/>
              </a:ext>
            </a:extLst>
          </p:cNvPr>
          <p:cNvSpPr/>
          <p:nvPr/>
        </p:nvSpPr>
        <p:spPr bwMode="auto">
          <a:xfrm>
            <a:off x="8456202" y="1917589"/>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Azure differentiators </a:t>
            </a:r>
          </a:p>
          <a:p>
            <a:pPr lvl="0" defTabSz="914400">
              <a:spcBef>
                <a:spcPts val="600"/>
              </a:spcBef>
              <a:defRPr/>
            </a:pPr>
            <a:r>
              <a:rPr lang="en-US" sz="1200">
                <a:solidFill>
                  <a:srgbClr val="000000"/>
                </a:solidFill>
              </a:rPr>
              <a:t>Near zero downtime migration using log shipping</a:t>
            </a:r>
          </a:p>
          <a:p>
            <a:pPr lvl="0" defTabSz="914400">
              <a:spcBef>
                <a:spcPts val="600"/>
              </a:spcBef>
              <a:defRPr/>
            </a:pPr>
            <a:r>
              <a:rPr lang="en-US" sz="1200">
                <a:solidFill>
                  <a:srgbClr val="000000"/>
                </a:solidFill>
              </a:rPr>
              <a:t>Fully managed business continuity with failover groups</a:t>
            </a:r>
          </a:p>
          <a:p>
            <a:pPr lvl="0" defTabSz="914400">
              <a:spcBef>
                <a:spcPts val="600"/>
              </a:spcBef>
              <a:defRPr/>
            </a:pPr>
            <a:r>
              <a:rPr lang="en-US" sz="1200">
                <a:solidFill>
                  <a:srgbClr val="000000"/>
                </a:solidFill>
              </a:rPr>
              <a:t>Projected return on investment of 212 percent over three years</a:t>
            </a:r>
            <a:r>
              <a:rPr lang="en-US" sz="1200" baseline="30000">
                <a:solidFill>
                  <a:srgbClr val="000000"/>
                </a:solidFill>
              </a:rPr>
              <a:t>1</a:t>
            </a:r>
            <a:r>
              <a:rPr lang="en-US" sz="1200">
                <a:solidFill>
                  <a:srgbClr val="000000"/>
                </a:solidFill>
              </a:rPr>
              <a:t> </a:t>
            </a:r>
          </a:p>
          <a:p>
            <a:pPr lvl="0" defTabSz="914400">
              <a:spcBef>
                <a:spcPts val="600"/>
              </a:spcBef>
              <a:defRPr/>
            </a:pPr>
            <a:r>
              <a:rPr lang="en-US" sz="1200">
                <a:solidFill>
                  <a:srgbClr val="000000"/>
                </a:solidFill>
              </a:rPr>
              <a:t>The best of SQL Server with the benefits of a managed service</a:t>
            </a:r>
          </a:p>
        </p:txBody>
      </p:sp>
      <p:sp>
        <p:nvSpPr>
          <p:cNvPr id="78" name="Rectangle 77">
            <a:extLst>
              <a:ext uri="{FF2B5EF4-FFF2-40B4-BE49-F238E27FC236}">
                <a16:creationId xmlns:a16="http://schemas.microsoft.com/office/drawing/2014/main" id="{8BAC70B4-8BC3-3341-B192-7412C50BC503}"/>
              </a:ext>
            </a:extLst>
          </p:cNvPr>
          <p:cNvSpPr/>
          <p:nvPr/>
        </p:nvSpPr>
        <p:spPr bwMode="auto">
          <a:xfrm>
            <a:off x="5157669" y="1917589"/>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Key features </a:t>
            </a:r>
          </a:p>
          <a:p>
            <a:pPr lvl="0" defTabSz="914400">
              <a:spcBef>
                <a:spcPts val="600"/>
              </a:spcBef>
              <a:defRPr/>
            </a:pPr>
            <a:r>
              <a:rPr lang="en-US" sz="1200">
                <a:solidFill>
                  <a:srgbClr val="000000"/>
                </a:solidFill>
              </a:rPr>
              <a:t>Single instance or instance pool</a:t>
            </a:r>
          </a:p>
          <a:p>
            <a:pPr lvl="0" defTabSz="914400">
              <a:spcBef>
                <a:spcPts val="600"/>
              </a:spcBef>
              <a:defRPr/>
            </a:pPr>
            <a:r>
              <a:rPr lang="en-US" sz="1200">
                <a:solidFill>
                  <a:srgbClr val="000000"/>
                </a:solidFill>
              </a:rPr>
              <a:t>SQL Server surface area (vast majority)</a:t>
            </a:r>
          </a:p>
          <a:p>
            <a:pPr lvl="0" defTabSz="914400">
              <a:spcBef>
                <a:spcPts val="600"/>
              </a:spcBef>
              <a:defRPr/>
            </a:pPr>
            <a:r>
              <a:rPr lang="en-US" sz="1200">
                <a:solidFill>
                  <a:srgbClr val="000000"/>
                </a:solidFill>
              </a:rPr>
              <a:t>Native virtual network support</a:t>
            </a:r>
          </a:p>
          <a:p>
            <a:pPr lvl="0" defTabSz="914400">
              <a:spcBef>
                <a:spcPts val="600"/>
              </a:spcBef>
              <a:defRPr/>
            </a:pPr>
            <a:r>
              <a:rPr lang="en-US" sz="1200">
                <a:solidFill>
                  <a:srgbClr val="000000"/>
                </a:solidFill>
              </a:rPr>
              <a:t>Fully managed service</a:t>
            </a:r>
          </a:p>
          <a:p>
            <a:pPr lvl="0" defTabSz="914400">
              <a:spcBef>
                <a:spcPts val="600"/>
              </a:spcBef>
              <a:defRPr/>
            </a:pPr>
            <a:r>
              <a:rPr lang="en-US" sz="1200">
                <a:solidFill>
                  <a:srgbClr val="000000"/>
                </a:solidFill>
              </a:rPr>
              <a:t>On-premise identities enabled with Azure AD and AD Connect</a:t>
            </a:r>
          </a:p>
        </p:txBody>
      </p:sp>
      <p:grpSp>
        <p:nvGrpSpPr>
          <p:cNvPr id="79" name="Group 78">
            <a:extLst>
              <a:ext uri="{FF2B5EF4-FFF2-40B4-BE49-F238E27FC236}">
                <a16:creationId xmlns:a16="http://schemas.microsoft.com/office/drawing/2014/main" id="{EF0BC9CF-C22F-7B49-AC13-E9FBADB16BEC}"/>
              </a:ext>
            </a:extLst>
          </p:cNvPr>
          <p:cNvGrpSpPr/>
          <p:nvPr/>
        </p:nvGrpSpPr>
        <p:grpSpPr>
          <a:xfrm>
            <a:off x="587292" y="2113670"/>
            <a:ext cx="462577" cy="392404"/>
            <a:chOff x="456592" y="1787773"/>
            <a:chExt cx="341665" cy="310625"/>
          </a:xfrm>
        </p:grpSpPr>
        <p:sp>
          <p:nvSpPr>
            <p:cNvPr id="80" name="Freeform 5">
              <a:extLst>
                <a:ext uri="{FF2B5EF4-FFF2-40B4-BE49-F238E27FC236}">
                  <a16:creationId xmlns:a16="http://schemas.microsoft.com/office/drawing/2014/main" id="{BCEF70EB-3542-C547-A49B-BEA413E1ADE5}"/>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81" name="Group 80">
              <a:extLst>
                <a:ext uri="{FF2B5EF4-FFF2-40B4-BE49-F238E27FC236}">
                  <a16:creationId xmlns:a16="http://schemas.microsoft.com/office/drawing/2014/main" id="{B3753C6B-5FCB-AC4E-8A09-C055F8D51DD0}"/>
                </a:ext>
              </a:extLst>
            </p:cNvPr>
            <p:cNvGrpSpPr/>
            <p:nvPr/>
          </p:nvGrpSpPr>
          <p:grpSpPr>
            <a:xfrm>
              <a:off x="627425" y="1886736"/>
              <a:ext cx="0" cy="160366"/>
              <a:chOff x="4791447" y="2616042"/>
              <a:chExt cx="0" cy="1427764"/>
            </a:xfrm>
            <a:solidFill>
              <a:srgbClr val="0078D7"/>
            </a:solidFill>
          </p:grpSpPr>
          <p:cxnSp>
            <p:nvCxnSpPr>
              <p:cNvPr id="82" name="Straight Connector 81">
                <a:extLst>
                  <a:ext uri="{FF2B5EF4-FFF2-40B4-BE49-F238E27FC236}">
                    <a16:creationId xmlns:a16="http://schemas.microsoft.com/office/drawing/2014/main" id="{172E4378-BFB9-244A-9BBA-7928465684AF}"/>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83" name="Straight Connector 82">
                <a:extLst>
                  <a:ext uri="{FF2B5EF4-FFF2-40B4-BE49-F238E27FC236}">
                    <a16:creationId xmlns:a16="http://schemas.microsoft.com/office/drawing/2014/main" id="{DBBC2A18-D533-924D-B442-EEA82BE89868}"/>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84" name="Group 83">
            <a:extLst>
              <a:ext uri="{FF2B5EF4-FFF2-40B4-BE49-F238E27FC236}">
                <a16:creationId xmlns:a16="http://schemas.microsoft.com/office/drawing/2014/main" id="{450EEC88-19E1-3D4E-BBC1-0FBC0C55A5E4}"/>
              </a:ext>
            </a:extLst>
          </p:cNvPr>
          <p:cNvGrpSpPr/>
          <p:nvPr/>
        </p:nvGrpSpPr>
        <p:grpSpPr>
          <a:xfrm>
            <a:off x="587292" y="3548022"/>
            <a:ext cx="462565" cy="462565"/>
            <a:chOff x="4696146" y="2848968"/>
            <a:chExt cx="399327" cy="399327"/>
          </a:xfrm>
          <a:solidFill>
            <a:srgbClr val="0078D4"/>
          </a:solidFill>
        </p:grpSpPr>
        <p:sp>
          <p:nvSpPr>
            <p:cNvPr id="85" name="Oval 84">
              <a:extLst>
                <a:ext uri="{FF2B5EF4-FFF2-40B4-BE49-F238E27FC236}">
                  <a16:creationId xmlns:a16="http://schemas.microsoft.com/office/drawing/2014/main" id="{6316CFFA-FFB8-E045-97C2-9E3BEF1DB45C}"/>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E7F12E74-AD43-0547-A961-EBDAF8665741}"/>
                </a:ext>
              </a:extLst>
            </p:cNvPr>
            <p:cNvGrpSpPr/>
            <p:nvPr/>
          </p:nvGrpSpPr>
          <p:grpSpPr>
            <a:xfrm>
              <a:off x="4777867" y="2968337"/>
              <a:ext cx="236281" cy="177211"/>
              <a:chOff x="4801015" y="2979911"/>
              <a:chExt cx="236281" cy="177211"/>
            </a:xfrm>
            <a:grpFill/>
          </p:grpSpPr>
          <p:sp>
            <p:nvSpPr>
              <p:cNvPr id="87" name="Freeform 95">
                <a:extLst>
                  <a:ext uri="{FF2B5EF4-FFF2-40B4-BE49-F238E27FC236}">
                    <a16:creationId xmlns:a16="http://schemas.microsoft.com/office/drawing/2014/main" id="{583ED792-43B3-1E49-97E0-56677A1C1B9B}"/>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Freeform 96">
                <a:extLst>
                  <a:ext uri="{FF2B5EF4-FFF2-40B4-BE49-F238E27FC236}">
                    <a16:creationId xmlns:a16="http://schemas.microsoft.com/office/drawing/2014/main" id="{FA5F0358-AFEA-DF46-88A5-6C0ED3DABC97}"/>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89" name="Text Placeholder 99">
            <a:extLst>
              <a:ext uri="{FF2B5EF4-FFF2-40B4-BE49-F238E27FC236}">
                <a16:creationId xmlns:a16="http://schemas.microsoft.com/office/drawing/2014/main" id="{EDCAB021-9E91-4541-995A-692115928126}"/>
              </a:ext>
            </a:extLst>
          </p:cNvPr>
          <p:cNvSpPr txBox="1">
            <a:spLocks/>
          </p:cNvSpPr>
          <p:nvPr/>
        </p:nvSpPr>
        <p:spPr>
          <a:xfrm>
            <a:off x="1215158" y="2073346"/>
            <a:ext cx="3731176"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Clr>
                <a:srgbClr val="0078D4"/>
              </a:buClr>
              <a:defRPr/>
            </a:pPr>
            <a:r>
              <a:rPr lang="en-US">
                <a:solidFill>
                  <a:srgbClr val="000000"/>
                </a:solidFill>
              </a:rPr>
              <a:t>Customer challenge </a:t>
            </a:r>
          </a:p>
          <a:p>
            <a:pPr lvl="0" defTabSz="914314">
              <a:buClr>
                <a:srgbClr val="0078D4"/>
              </a:buClr>
              <a:defRPr/>
            </a:pPr>
            <a:r>
              <a:rPr lang="en-US" sz="1200" b="0">
                <a:solidFill>
                  <a:srgbClr val="000000"/>
                </a:solidFill>
                <a:latin typeface="Segoe UI"/>
              </a:rPr>
              <a:t>I want to migrate to the cloud, remove management overhead, but I need instance-scoped features (Service Broker, SQL Server Agent, CLR…)</a:t>
            </a:r>
          </a:p>
        </p:txBody>
      </p:sp>
      <p:sp>
        <p:nvSpPr>
          <p:cNvPr id="90" name="Text Placeholder 99">
            <a:extLst>
              <a:ext uri="{FF2B5EF4-FFF2-40B4-BE49-F238E27FC236}">
                <a16:creationId xmlns:a16="http://schemas.microsoft.com/office/drawing/2014/main" id="{31855790-0CC8-004D-9523-05B030D468A9}"/>
              </a:ext>
            </a:extLst>
          </p:cNvPr>
          <p:cNvSpPr txBox="1">
            <a:spLocks/>
          </p:cNvSpPr>
          <p:nvPr/>
        </p:nvSpPr>
        <p:spPr>
          <a:xfrm>
            <a:off x="1215157" y="3528580"/>
            <a:ext cx="374519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buClr>
                <a:srgbClr val="0078D4"/>
              </a:buClr>
              <a:defRPr/>
            </a:pPr>
            <a:r>
              <a:rPr lang="en-US"/>
              <a:t>Solution </a:t>
            </a:r>
          </a:p>
          <a:p>
            <a:pPr lvl="1">
              <a:buClr>
                <a:srgbClr val="0078D4"/>
              </a:buClr>
              <a:defRPr/>
            </a:pPr>
            <a:r>
              <a:rPr lang="en-US" sz="1200">
                <a:solidFill>
                  <a:schemeClr val="tx1"/>
                </a:solidFill>
                <a:latin typeface="Segoe UI" panose="020B0502040204020203" pitchFamily="34" charset="0"/>
              </a:rPr>
              <a:t>Managed instance combines leading security features with SQL Server compatibility and  business model designed for on-premises customers</a:t>
            </a:r>
          </a:p>
        </p:txBody>
      </p:sp>
      <p:cxnSp>
        <p:nvCxnSpPr>
          <p:cNvPr id="91" name="Straight Connector 90">
            <a:extLst>
              <a:ext uri="{FF2B5EF4-FFF2-40B4-BE49-F238E27FC236}">
                <a16:creationId xmlns:a16="http://schemas.microsoft.com/office/drawing/2014/main" id="{C035C4DE-A02F-B94E-A40B-877C328D3104}"/>
              </a:ext>
            </a:extLst>
          </p:cNvPr>
          <p:cNvCxnSpPr>
            <a:cxnSpLocks/>
          </p:cNvCxnSpPr>
          <p:nvPr/>
        </p:nvCxnSpPr>
        <p:spPr>
          <a:xfrm>
            <a:off x="2660836" y="4765764"/>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3A3B85F-F861-F548-B1A1-0738D3EA6D49}"/>
              </a:ext>
            </a:extLst>
          </p:cNvPr>
          <p:cNvCxnSpPr>
            <a:cxnSpLocks/>
          </p:cNvCxnSpPr>
          <p:nvPr/>
        </p:nvCxnSpPr>
        <p:spPr>
          <a:xfrm>
            <a:off x="587292" y="4758436"/>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EDBD2A07-FB6F-0C4E-96A4-2A09DA306610}"/>
              </a:ext>
            </a:extLst>
          </p:cNvPr>
          <p:cNvSpPr txBox="1"/>
          <p:nvPr/>
        </p:nvSpPr>
        <p:spPr>
          <a:xfrm>
            <a:off x="566174" y="5685856"/>
            <a:ext cx="9481868" cy="107722"/>
          </a:xfrm>
          <a:prstGeom prst="rect">
            <a:avLst/>
          </a:prstGeom>
          <a:noFill/>
        </p:spPr>
        <p:txBody>
          <a:bodyPr wrap="square" lIns="0" tIns="0" rIns="0" bIns="0" rtlCol="0">
            <a:spAutoFit/>
          </a:bodyPr>
          <a:lstStyle/>
          <a:p>
            <a:pPr lvl="0" defTabSz="914400">
              <a:defRPr/>
            </a:pPr>
            <a:r>
              <a:rPr kumimoji="0" lang="en-US" sz="700" b="0" i="0" u="none" strike="noStrike" kern="1200" cap="none" spc="0" normalizeH="0" baseline="0" noProof="0">
                <a:ln>
                  <a:noFill/>
                </a:ln>
                <a:solidFill>
                  <a:schemeClr val="accent4"/>
                </a:solidFill>
                <a:effectLst/>
                <a:uLnTx/>
                <a:uFillTx/>
                <a:latin typeface="Segoe UI"/>
                <a:ea typeface="+mn-ea"/>
                <a:cs typeface="+mn-cs"/>
              </a:rPr>
              <a:t>1. </a:t>
            </a:r>
            <a:r>
              <a:rPr lang="en-US" sz="700">
                <a:solidFill>
                  <a:schemeClr val="accent4"/>
                </a:solidFill>
                <a:hlinkClick r:id="rId3">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chemeClr val="accent4"/>
              </a:solidFill>
              <a:effectLst/>
              <a:uLnTx/>
              <a:uFillTx/>
              <a:latin typeface="Segoe UI"/>
              <a:ea typeface="+mn-ea"/>
              <a:cs typeface="+mn-cs"/>
            </a:endParaRP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3"/>
            <a:ext cx="8216372" cy="902273"/>
          </a:xfrm>
        </p:spPr>
        <p:txBody>
          <a:bodyPr/>
          <a:lstStyle/>
          <a:p>
            <a:pPr algn="l"/>
            <a:r>
              <a:rPr lang="en-US"/>
              <a:t>Azure SQL managed instance eases cloud migration  </a:t>
            </a:r>
          </a:p>
        </p:txBody>
      </p:sp>
      <p:sp>
        <p:nvSpPr>
          <p:cNvPr id="40" name="Rectangle 39">
            <a:extLst>
              <a:ext uri="{FF2B5EF4-FFF2-40B4-BE49-F238E27FC236}">
                <a16:creationId xmlns:a16="http://schemas.microsoft.com/office/drawing/2014/main" id="{4405A422-47EC-F44D-BFAD-91BE07509476}"/>
              </a:ext>
            </a:extLst>
          </p:cNvPr>
          <p:cNvSpPr/>
          <p:nvPr/>
        </p:nvSpPr>
        <p:spPr>
          <a:xfrm>
            <a:off x="2981390" y="4832461"/>
            <a:ext cx="7925986"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Komatsu easily migrated 1.5 TBs of data thanks to near complete compatibility with SQL Server, plus 49% cost reduction and 25-30% performance gains. </a:t>
            </a:r>
          </a:p>
        </p:txBody>
      </p:sp>
      <p:pic>
        <p:nvPicPr>
          <p:cNvPr id="4" name="Picture 3">
            <a:extLst>
              <a:ext uri="{FF2B5EF4-FFF2-40B4-BE49-F238E27FC236}">
                <a16:creationId xmlns:a16="http://schemas.microsoft.com/office/drawing/2014/main" id="{3CD683EB-CB65-AC42-B5FA-58DFEF3797E0}"/>
              </a:ext>
            </a:extLst>
          </p:cNvPr>
          <p:cNvPicPr>
            <a:picLocks noChangeAspect="1"/>
          </p:cNvPicPr>
          <p:nvPr/>
        </p:nvPicPr>
        <p:blipFill>
          <a:blip r:embed="rId4"/>
          <a:stretch>
            <a:fillRect/>
          </a:stretch>
        </p:blipFill>
        <p:spPr>
          <a:xfrm>
            <a:off x="750378" y="4904587"/>
            <a:ext cx="1589906" cy="297874"/>
          </a:xfrm>
          <a:prstGeom prst="rect">
            <a:avLst/>
          </a:prstGeom>
        </p:spPr>
      </p:pic>
      <p:pic>
        <p:nvPicPr>
          <p:cNvPr id="63" name="Graphic 62">
            <a:extLst>
              <a:ext uri="{FF2B5EF4-FFF2-40B4-BE49-F238E27FC236}">
                <a16:creationId xmlns:a16="http://schemas.microsoft.com/office/drawing/2014/main" id="{0238280F-C055-D845-925C-EB451F52BE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45270" y="537940"/>
            <a:ext cx="699811" cy="695905"/>
          </a:xfrm>
          <a:prstGeom prst="rect">
            <a:avLst/>
          </a:prstGeom>
        </p:spPr>
      </p:pic>
      <p:grpSp>
        <p:nvGrpSpPr>
          <p:cNvPr id="34" name="Group 33">
            <a:extLst>
              <a:ext uri="{FF2B5EF4-FFF2-40B4-BE49-F238E27FC236}">
                <a16:creationId xmlns:a16="http://schemas.microsoft.com/office/drawing/2014/main" id="{FBE96220-9CB9-D24C-B622-9360525341AB}"/>
              </a:ext>
            </a:extLst>
          </p:cNvPr>
          <p:cNvGrpSpPr/>
          <p:nvPr/>
        </p:nvGrpSpPr>
        <p:grpSpPr>
          <a:xfrm>
            <a:off x="0" y="6215635"/>
            <a:ext cx="11444140" cy="324677"/>
            <a:chOff x="0" y="6058468"/>
            <a:chExt cx="11444140" cy="324677"/>
          </a:xfrm>
        </p:grpSpPr>
        <p:cxnSp>
          <p:nvCxnSpPr>
            <p:cNvPr id="35" name="Straight Arrow Connector 34">
              <a:extLst>
                <a:ext uri="{FF2B5EF4-FFF2-40B4-BE49-F238E27FC236}">
                  <a16:creationId xmlns:a16="http://schemas.microsoft.com/office/drawing/2014/main" id="{C45CF3B7-074C-F04B-84D5-6B58B3FB528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E85DBF0F-9F81-314C-BA70-8AFA4BF09CA4}"/>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D7D10A6D-A4AF-E544-B789-6301150FDCF0}"/>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729C9ABA-0E23-F141-BC39-0881FAB04C7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39461B9A-59EF-564F-AA79-78EEBECC61A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DF701ED1-59EC-2F4A-9583-38C75662217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351E1170-C027-804F-845C-74919CFD3E17}"/>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3" name="TextBox 42">
              <a:extLst>
                <a:ext uri="{FF2B5EF4-FFF2-40B4-BE49-F238E27FC236}">
                  <a16:creationId xmlns:a16="http://schemas.microsoft.com/office/drawing/2014/main" id="{8E77A2EF-F981-7245-93D3-4EFA936330F6}"/>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4" name="TextBox 43">
              <a:extLst>
                <a:ext uri="{FF2B5EF4-FFF2-40B4-BE49-F238E27FC236}">
                  <a16:creationId xmlns:a16="http://schemas.microsoft.com/office/drawing/2014/main" id="{EA63CB58-AFB0-5042-BF3A-5C90EC4BFA40}"/>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accent1"/>
                  </a:solidFill>
                </a:rPr>
                <a:t>Azure SQL MI</a:t>
              </a:r>
            </a:p>
          </p:txBody>
        </p:sp>
        <p:sp>
          <p:nvSpPr>
            <p:cNvPr id="45" name="TextBox 44">
              <a:extLst>
                <a:ext uri="{FF2B5EF4-FFF2-40B4-BE49-F238E27FC236}">
                  <a16:creationId xmlns:a16="http://schemas.microsoft.com/office/drawing/2014/main" id="{DDEF70CC-5736-7E4C-BD9E-4DAAD9F9CDBC}"/>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6" name="TextBox 45">
              <a:extLst>
                <a:ext uri="{FF2B5EF4-FFF2-40B4-BE49-F238E27FC236}">
                  <a16:creationId xmlns:a16="http://schemas.microsoft.com/office/drawing/2014/main" id="{054E120C-7A94-4747-9416-AF1B1C7A3F07}"/>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1863109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fade">
                                      <p:cBhvr>
                                        <p:cTn id="15" dur="500"/>
                                        <p:tgtEl>
                                          <p:spTgt spid="91"/>
                                        </p:tgtEl>
                                      </p:cBhvr>
                                    </p:animEffect>
                                  </p:childTnLst>
                                </p:cTn>
                              </p:par>
                              <p:par>
                                <p:cTn id="16" presetID="10" presetClass="entr" presetSubtype="0" fill="hold" nodeType="withEffect">
                                  <p:stCondLst>
                                    <p:cond delay="0"/>
                                  </p:stCondLst>
                                  <p:childTnLst>
                                    <p:set>
                                      <p:cBhvr>
                                        <p:cTn id="17" dur="1" fill="hold">
                                          <p:stCondLst>
                                            <p:cond delay="0"/>
                                          </p:stCondLst>
                                        </p:cTn>
                                        <p:tgtEl>
                                          <p:spTgt spid="92"/>
                                        </p:tgtEl>
                                        <p:attrNameLst>
                                          <p:attrName>style.visibility</p:attrName>
                                        </p:attrNameLst>
                                      </p:cBhvr>
                                      <p:to>
                                        <p:strVal val="visible"/>
                                      </p:to>
                                    </p:set>
                                    <p:animEffect transition="in" filter="fade">
                                      <p:cBhvr>
                                        <p:cTn id="18" dur="500"/>
                                        <p:tgtEl>
                                          <p:spTgt spid="9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3"/>
                                        </p:tgtEl>
                                        <p:attrNameLst>
                                          <p:attrName>style.visibility</p:attrName>
                                        </p:attrNameLst>
                                      </p:cBhvr>
                                      <p:to>
                                        <p:strVal val="visible"/>
                                      </p:to>
                                    </p:set>
                                    <p:animEffect transition="in" filter="fade">
                                      <p:cBhvr>
                                        <p:cTn id="21" dur="500"/>
                                        <p:tgtEl>
                                          <p:spTgt spid="9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93" grpId="0"/>
      <p:bldP spid="4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2897DB74-F463-224C-989A-20BDC408AB65}"/>
              </a:ext>
            </a:extLst>
          </p:cNvPr>
          <p:cNvSpPr/>
          <p:nvPr/>
        </p:nvSpPr>
        <p:spPr bwMode="auto">
          <a:xfrm>
            <a:off x="8456202"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Azure differentiators </a:t>
            </a:r>
          </a:p>
          <a:p>
            <a:pPr lvl="0" defTabSz="914400">
              <a:spcBef>
                <a:spcPts val="600"/>
              </a:spcBef>
              <a:defRPr/>
            </a:pPr>
            <a:r>
              <a:rPr lang="en-US" sz="1200">
                <a:solidFill>
                  <a:srgbClr val="000000"/>
                </a:solidFill>
              </a:rPr>
              <a:t>Industry highest availability SLA of 99.995%</a:t>
            </a:r>
          </a:p>
          <a:p>
            <a:pPr lvl="0" defTabSz="914400">
              <a:spcBef>
                <a:spcPts val="600"/>
              </a:spcBef>
              <a:defRPr/>
            </a:pPr>
            <a:r>
              <a:rPr lang="en-US" sz="1200">
                <a:solidFill>
                  <a:srgbClr val="000000"/>
                </a:solidFill>
              </a:rPr>
              <a:t>Industry only business continuity SLA with 5 second RPO and 30 second RTO</a:t>
            </a:r>
          </a:p>
          <a:p>
            <a:pPr lvl="0" defTabSz="914400">
              <a:spcBef>
                <a:spcPts val="600"/>
              </a:spcBef>
              <a:defRPr/>
            </a:pPr>
            <a:r>
              <a:rPr lang="en-US" sz="1200">
                <a:solidFill>
                  <a:srgbClr val="000000"/>
                </a:solidFill>
              </a:rPr>
              <a:t>Price-performance leader for mission-critical workloads while costing up to 86 percent less than AWS RDS (</a:t>
            </a:r>
            <a:r>
              <a:rPr lang="en-US" sz="1200" err="1">
                <a:solidFill>
                  <a:srgbClr val="000000"/>
                </a:solidFill>
              </a:rPr>
              <a:t>GigaOm</a:t>
            </a:r>
            <a:r>
              <a:rPr lang="en-US" sz="1200">
                <a:solidFill>
                  <a:srgbClr val="000000"/>
                </a:solidFill>
              </a:rPr>
              <a:t>)</a:t>
            </a:r>
          </a:p>
        </p:txBody>
      </p:sp>
      <p:sp>
        <p:nvSpPr>
          <p:cNvPr id="46" name="Rectangle 45">
            <a:extLst>
              <a:ext uri="{FF2B5EF4-FFF2-40B4-BE49-F238E27FC236}">
                <a16:creationId xmlns:a16="http://schemas.microsoft.com/office/drawing/2014/main" id="{211703A6-679B-9D4F-BB37-B3109D3B87EF}"/>
              </a:ext>
            </a:extLst>
          </p:cNvPr>
          <p:cNvSpPr/>
          <p:nvPr/>
        </p:nvSpPr>
        <p:spPr bwMode="auto">
          <a:xfrm>
            <a:off x="5157669"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Key features </a:t>
            </a:r>
          </a:p>
          <a:p>
            <a:pPr lvl="0" defTabSz="914400">
              <a:spcBef>
                <a:spcPts val="600"/>
              </a:spcBef>
              <a:defRPr/>
            </a:pPr>
            <a:r>
              <a:rPr lang="en-US" sz="1200">
                <a:solidFill>
                  <a:srgbClr val="000000"/>
                </a:solidFill>
              </a:rPr>
              <a:t>Single database or elastic pool</a:t>
            </a:r>
          </a:p>
          <a:p>
            <a:pPr lvl="0" defTabSz="914400">
              <a:spcBef>
                <a:spcPts val="600"/>
              </a:spcBef>
              <a:defRPr/>
            </a:pPr>
            <a:r>
              <a:rPr lang="en-US" sz="1200">
                <a:solidFill>
                  <a:srgbClr val="000000"/>
                </a:solidFill>
              </a:rPr>
              <a:t>Hyperscale storage (100TB+)</a:t>
            </a:r>
          </a:p>
          <a:p>
            <a:pPr lvl="0" defTabSz="914400">
              <a:spcBef>
                <a:spcPts val="600"/>
              </a:spcBef>
              <a:defRPr/>
            </a:pPr>
            <a:r>
              <a:rPr lang="en-US" sz="1200">
                <a:solidFill>
                  <a:srgbClr val="000000"/>
                </a:solidFill>
              </a:rPr>
              <a:t>Serverless compute</a:t>
            </a:r>
          </a:p>
          <a:p>
            <a:pPr lvl="0" defTabSz="914400">
              <a:spcBef>
                <a:spcPts val="600"/>
              </a:spcBef>
              <a:defRPr/>
            </a:pPr>
            <a:r>
              <a:rPr lang="en-US" sz="1200">
                <a:solidFill>
                  <a:srgbClr val="000000"/>
                </a:solidFill>
              </a:rPr>
              <a:t>Fully managed service</a:t>
            </a:r>
          </a:p>
          <a:p>
            <a:pPr lvl="0" defTabSz="914400">
              <a:spcBef>
                <a:spcPts val="600"/>
              </a:spcBef>
              <a:defRPr/>
            </a:pPr>
            <a:r>
              <a:rPr lang="en-US" sz="1200">
                <a:solidFill>
                  <a:srgbClr val="000000"/>
                </a:solidFill>
              </a:rPr>
              <a:t>Private link support </a:t>
            </a:r>
          </a:p>
          <a:p>
            <a:pPr lvl="0" defTabSz="914400">
              <a:spcBef>
                <a:spcPts val="600"/>
              </a:spcBef>
              <a:defRPr/>
            </a:pPr>
            <a:r>
              <a:rPr lang="en-US" sz="1200">
                <a:solidFill>
                  <a:srgbClr val="000000"/>
                </a:solidFill>
              </a:rPr>
              <a:t>High availability with AZ isolation</a:t>
            </a: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4"/>
            <a:ext cx="9027077" cy="553998"/>
          </a:xfrm>
        </p:spPr>
        <p:txBody>
          <a:bodyPr/>
          <a:lstStyle/>
          <a:p>
            <a:pPr algn="l"/>
            <a:r>
              <a:rPr lang="en-US"/>
              <a:t>Azure SQL Database is built for modern cloud apps </a:t>
            </a:r>
          </a:p>
        </p:txBody>
      </p:sp>
      <p:sp>
        <p:nvSpPr>
          <p:cNvPr id="13" name="Text Placeholder 99">
            <a:extLst>
              <a:ext uri="{FF2B5EF4-FFF2-40B4-BE49-F238E27FC236}">
                <a16:creationId xmlns:a16="http://schemas.microsoft.com/office/drawing/2014/main" id="{DD4F3D84-F109-4E82-AB86-54F3815814F6}"/>
              </a:ext>
            </a:extLst>
          </p:cNvPr>
          <p:cNvSpPr txBox="1">
            <a:spLocks/>
          </p:cNvSpPr>
          <p:nvPr/>
        </p:nvSpPr>
        <p:spPr>
          <a:xfrm>
            <a:off x="1215511" y="2076609"/>
            <a:ext cx="3170169"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 want to build modern apps, potentially multi-tenanted, with the highest uptime and predictable performance</a:t>
            </a:r>
          </a:p>
        </p:txBody>
      </p:sp>
      <p:sp>
        <p:nvSpPr>
          <p:cNvPr id="14" name="Text Placeholder 99">
            <a:extLst>
              <a:ext uri="{FF2B5EF4-FFF2-40B4-BE49-F238E27FC236}">
                <a16:creationId xmlns:a16="http://schemas.microsoft.com/office/drawing/2014/main" id="{AF0F4F87-9887-43DC-BEBA-42136A03EE45}"/>
              </a:ext>
            </a:extLst>
          </p:cNvPr>
          <p:cNvSpPr txBox="1">
            <a:spLocks/>
          </p:cNvSpPr>
          <p:nvPr/>
        </p:nvSpPr>
        <p:spPr>
          <a:xfrm>
            <a:off x="1212943" y="3536964"/>
            <a:ext cx="326160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Azure SQL Database is a highly scalable cloud database service with built-in high availability and machine learning </a:t>
            </a:r>
          </a:p>
        </p:txBody>
      </p:sp>
      <p:sp>
        <p:nvSpPr>
          <p:cNvPr id="22" name="Rectangle 21">
            <a:extLst>
              <a:ext uri="{FF2B5EF4-FFF2-40B4-BE49-F238E27FC236}">
                <a16:creationId xmlns:a16="http://schemas.microsoft.com/office/drawing/2014/main" id="{E3A4D6B5-BE20-4E3A-86F2-67A9FD451A7E}"/>
              </a:ext>
            </a:extLst>
          </p:cNvPr>
          <p:cNvSpPr/>
          <p:nvPr/>
        </p:nvSpPr>
        <p:spPr>
          <a:xfrm>
            <a:off x="2949469" y="4841275"/>
            <a:ext cx="8654268"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rPr>
              <a:t>AccuWeather uses Azure SQL Database to provide an automated, scalable weather prediction service </a:t>
            </a:r>
            <a:endParaRPr kumimoji="0" lang="en-US" sz="1400" b="0" i="0" u="none" strike="noStrike" kern="1200" cap="none" spc="0" normalizeH="0" baseline="0" noProof="0">
              <a:ln>
                <a:noFill/>
              </a:ln>
              <a:solidFill>
                <a:srgbClr val="0177D7"/>
              </a:solidFill>
              <a:effectLst/>
              <a:uLnTx/>
              <a:uFillTx/>
              <a:latin typeface="Segoe UI Semibold"/>
              <a:ea typeface="Segoe UI Semilight" charset="0"/>
              <a:cs typeface="Segoe UI Semilight" charset="0"/>
            </a:endParaRPr>
          </a:p>
        </p:txBody>
      </p:sp>
      <p:pic>
        <p:nvPicPr>
          <p:cNvPr id="17" name="Picture 16">
            <a:extLst>
              <a:ext uri="{FF2B5EF4-FFF2-40B4-BE49-F238E27FC236}">
                <a16:creationId xmlns:a16="http://schemas.microsoft.com/office/drawing/2014/main" id="{379D4587-75C9-0C47-A879-B629A71ECA2F}"/>
              </a:ext>
            </a:extLst>
          </p:cNvPr>
          <p:cNvPicPr>
            <a:picLocks noChangeAspect="1"/>
          </p:cNvPicPr>
          <p:nvPr/>
        </p:nvPicPr>
        <p:blipFill>
          <a:blip r:embed="rId3"/>
          <a:stretch>
            <a:fillRect/>
          </a:stretch>
        </p:blipFill>
        <p:spPr>
          <a:xfrm>
            <a:off x="566174" y="4959869"/>
            <a:ext cx="1873918" cy="285772"/>
          </a:xfrm>
          <a:prstGeom prst="rect">
            <a:avLst/>
          </a:prstGeom>
        </p:spPr>
      </p:pic>
      <p:grpSp>
        <p:nvGrpSpPr>
          <p:cNvPr id="31" name="Group 30">
            <a:extLst>
              <a:ext uri="{FF2B5EF4-FFF2-40B4-BE49-F238E27FC236}">
                <a16:creationId xmlns:a16="http://schemas.microsoft.com/office/drawing/2014/main" id="{A9509E6D-9ACE-3C46-B034-A4AB6B4F281C}"/>
              </a:ext>
            </a:extLst>
          </p:cNvPr>
          <p:cNvGrpSpPr/>
          <p:nvPr/>
        </p:nvGrpSpPr>
        <p:grpSpPr>
          <a:xfrm>
            <a:off x="587292" y="2113671"/>
            <a:ext cx="462577" cy="392404"/>
            <a:chOff x="456592" y="1787773"/>
            <a:chExt cx="341665" cy="310625"/>
          </a:xfrm>
        </p:grpSpPr>
        <p:sp>
          <p:nvSpPr>
            <p:cNvPr id="33" name="Freeform 5">
              <a:extLst>
                <a:ext uri="{FF2B5EF4-FFF2-40B4-BE49-F238E27FC236}">
                  <a16:creationId xmlns:a16="http://schemas.microsoft.com/office/drawing/2014/main" id="{B8F8B354-B5BB-C444-A76D-A62C5A109267}"/>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A21F551F-E4D2-3A43-A204-858B85A2E987}"/>
                </a:ext>
              </a:extLst>
            </p:cNvPr>
            <p:cNvGrpSpPr/>
            <p:nvPr/>
          </p:nvGrpSpPr>
          <p:grpSpPr>
            <a:xfrm>
              <a:off x="627425" y="1886736"/>
              <a:ext cx="0" cy="160366"/>
              <a:chOff x="4791447" y="2616042"/>
              <a:chExt cx="0" cy="1427764"/>
            </a:xfrm>
            <a:solidFill>
              <a:srgbClr val="0078D7"/>
            </a:solidFill>
          </p:grpSpPr>
          <p:cxnSp>
            <p:nvCxnSpPr>
              <p:cNvPr id="35" name="Straight Connector 34">
                <a:extLst>
                  <a:ext uri="{FF2B5EF4-FFF2-40B4-BE49-F238E27FC236}">
                    <a16:creationId xmlns:a16="http://schemas.microsoft.com/office/drawing/2014/main" id="{6B8E336A-1F93-B345-990E-F0DD82648449}"/>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6" name="Straight Connector 35">
                <a:extLst>
                  <a:ext uri="{FF2B5EF4-FFF2-40B4-BE49-F238E27FC236}">
                    <a16:creationId xmlns:a16="http://schemas.microsoft.com/office/drawing/2014/main" id="{94F6350A-4180-A84A-92B2-EAEF38F9EE5A}"/>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7" name="Group 36">
            <a:extLst>
              <a:ext uri="{FF2B5EF4-FFF2-40B4-BE49-F238E27FC236}">
                <a16:creationId xmlns:a16="http://schemas.microsoft.com/office/drawing/2014/main" id="{F719C8E3-1061-3D47-99DD-57BA468CF59D}"/>
              </a:ext>
            </a:extLst>
          </p:cNvPr>
          <p:cNvGrpSpPr/>
          <p:nvPr/>
        </p:nvGrpSpPr>
        <p:grpSpPr>
          <a:xfrm>
            <a:off x="587292" y="3548023"/>
            <a:ext cx="462565" cy="462565"/>
            <a:chOff x="4696146" y="2848968"/>
            <a:chExt cx="399327" cy="399327"/>
          </a:xfrm>
          <a:solidFill>
            <a:srgbClr val="0078D4"/>
          </a:solidFill>
        </p:grpSpPr>
        <p:sp>
          <p:nvSpPr>
            <p:cNvPr id="38" name="Oval 37">
              <a:extLst>
                <a:ext uri="{FF2B5EF4-FFF2-40B4-BE49-F238E27FC236}">
                  <a16:creationId xmlns:a16="http://schemas.microsoft.com/office/drawing/2014/main" id="{7E0210EB-F7B2-4C43-860A-77B4C38AEEE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B1996806-26BF-4140-BC1B-2ADA014A0072}"/>
                </a:ext>
              </a:extLst>
            </p:cNvPr>
            <p:cNvGrpSpPr/>
            <p:nvPr/>
          </p:nvGrpSpPr>
          <p:grpSpPr>
            <a:xfrm>
              <a:off x="4777867" y="2968337"/>
              <a:ext cx="236281" cy="177211"/>
              <a:chOff x="4801015" y="2979911"/>
              <a:chExt cx="236281" cy="177211"/>
            </a:xfrm>
            <a:grpFill/>
          </p:grpSpPr>
          <p:sp>
            <p:nvSpPr>
              <p:cNvPr id="40" name="Freeform 95">
                <a:extLst>
                  <a:ext uri="{FF2B5EF4-FFF2-40B4-BE49-F238E27FC236}">
                    <a16:creationId xmlns:a16="http://schemas.microsoft.com/office/drawing/2014/main" id="{E4AAC311-ABB1-E340-9D50-AB013086E4FC}"/>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Freeform 96">
                <a:extLst>
                  <a:ext uri="{FF2B5EF4-FFF2-40B4-BE49-F238E27FC236}">
                    <a16:creationId xmlns:a16="http://schemas.microsoft.com/office/drawing/2014/main" id="{BB914130-93DA-0B4A-8461-C5D350125561}"/>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cxnSp>
        <p:nvCxnSpPr>
          <p:cNvPr id="42" name="Straight Connector 41">
            <a:extLst>
              <a:ext uri="{FF2B5EF4-FFF2-40B4-BE49-F238E27FC236}">
                <a16:creationId xmlns:a16="http://schemas.microsoft.com/office/drawing/2014/main" id="{7F230382-CEA8-A040-838E-351623684811}"/>
              </a:ext>
            </a:extLst>
          </p:cNvPr>
          <p:cNvCxnSpPr>
            <a:cxnSpLocks/>
          </p:cNvCxnSpPr>
          <p:nvPr/>
        </p:nvCxnSpPr>
        <p:spPr>
          <a:xfrm>
            <a:off x="2660836" y="4765765"/>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1E33044-DF67-E54F-84C7-F3D39A015578}"/>
              </a:ext>
            </a:extLst>
          </p:cNvPr>
          <p:cNvCxnSpPr>
            <a:cxnSpLocks/>
          </p:cNvCxnSpPr>
          <p:nvPr/>
        </p:nvCxnSpPr>
        <p:spPr>
          <a:xfrm>
            <a:off x="587292" y="4758437"/>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BFF647C-01E5-0E45-88BD-F712C33E5439}"/>
              </a:ext>
            </a:extLst>
          </p:cNvPr>
          <p:cNvSpPr txBox="1"/>
          <p:nvPr/>
        </p:nvSpPr>
        <p:spPr>
          <a:xfrm>
            <a:off x="566174" y="5685857"/>
            <a:ext cx="9481868" cy="107722"/>
          </a:xfrm>
          <a:prstGeom prst="rect">
            <a:avLst/>
          </a:prstGeom>
          <a:noFill/>
        </p:spPr>
        <p:txBody>
          <a:bodyPr wrap="square" lIns="0" tIns="0" rIns="0" bIns="0" rtlCol="0">
            <a:spAutoFit/>
          </a:bodyPr>
          <a:lstStyle/>
          <a:p>
            <a:pPr lvl="0" defTabSz="914400">
              <a:defRPr/>
            </a:pPr>
            <a:r>
              <a:rPr kumimoji="0" lang="en-US" sz="700" b="0" i="0" u="none" strike="noStrike" kern="1200" cap="none" spc="0" normalizeH="0" baseline="0" noProof="0">
                <a:ln>
                  <a:noFill/>
                </a:ln>
                <a:solidFill>
                  <a:schemeClr val="accent4"/>
                </a:solidFill>
                <a:effectLst/>
                <a:uLnTx/>
                <a:uFillTx/>
                <a:latin typeface="Segoe UI"/>
                <a:ea typeface="+mn-ea"/>
                <a:cs typeface="+mn-cs"/>
              </a:rPr>
              <a:t>1. </a:t>
            </a:r>
            <a:r>
              <a:rPr lang="en-US" sz="700">
                <a:solidFill>
                  <a:schemeClr val="accent4"/>
                </a:solidFill>
                <a:hlinkClick r:id="rId4">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chemeClr val="accent4"/>
              </a:solidFill>
              <a:effectLst/>
              <a:uLnTx/>
              <a:uFillTx/>
              <a:latin typeface="Segoe UI"/>
              <a:ea typeface="+mn-ea"/>
              <a:cs typeface="+mn-cs"/>
            </a:endParaRPr>
          </a:p>
        </p:txBody>
      </p:sp>
      <p:pic>
        <p:nvPicPr>
          <p:cNvPr id="47" name="Graphic 46">
            <a:extLst>
              <a:ext uri="{FF2B5EF4-FFF2-40B4-BE49-F238E27FC236}">
                <a16:creationId xmlns:a16="http://schemas.microsoft.com/office/drawing/2014/main" id="{C978A9F1-9D82-214A-B820-94467CDEEE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96384" y="485026"/>
            <a:ext cx="701096" cy="697183"/>
          </a:xfrm>
          <a:prstGeom prst="rect">
            <a:avLst/>
          </a:prstGeom>
        </p:spPr>
      </p:pic>
      <p:grpSp>
        <p:nvGrpSpPr>
          <p:cNvPr id="48" name="Group 47">
            <a:extLst>
              <a:ext uri="{FF2B5EF4-FFF2-40B4-BE49-F238E27FC236}">
                <a16:creationId xmlns:a16="http://schemas.microsoft.com/office/drawing/2014/main" id="{FB2CCD63-EF40-CD46-9F64-620E0D18E3C7}"/>
              </a:ext>
            </a:extLst>
          </p:cNvPr>
          <p:cNvGrpSpPr/>
          <p:nvPr/>
        </p:nvGrpSpPr>
        <p:grpSpPr>
          <a:xfrm>
            <a:off x="0" y="6215635"/>
            <a:ext cx="11444140" cy="324677"/>
            <a:chOff x="0" y="6058468"/>
            <a:chExt cx="11444140" cy="324677"/>
          </a:xfrm>
        </p:grpSpPr>
        <p:cxnSp>
          <p:nvCxnSpPr>
            <p:cNvPr id="60" name="Straight Arrow Connector 59">
              <a:extLst>
                <a:ext uri="{FF2B5EF4-FFF2-40B4-BE49-F238E27FC236}">
                  <a16:creationId xmlns:a16="http://schemas.microsoft.com/office/drawing/2014/main" id="{B419B289-F427-A24E-A34D-3033A2555F9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1" name="Oval 60">
              <a:extLst>
                <a:ext uri="{FF2B5EF4-FFF2-40B4-BE49-F238E27FC236}">
                  <a16:creationId xmlns:a16="http://schemas.microsoft.com/office/drawing/2014/main" id="{6E7DC919-7B67-F644-AED5-9F7A7162F5B2}"/>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6B5CC696-154C-D744-B359-F082A2294CA2}"/>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8305A3CF-2BF7-744B-BB3A-25AF9B5D0694}"/>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1E47C483-3F48-F94D-8BB3-EB9C33FDC52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F9F0000B-826E-6945-8B4F-C8FDEA5ABE95}"/>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TextBox 65">
              <a:extLst>
                <a:ext uri="{FF2B5EF4-FFF2-40B4-BE49-F238E27FC236}">
                  <a16:creationId xmlns:a16="http://schemas.microsoft.com/office/drawing/2014/main" id="{C51819B8-0390-B340-A93B-F34A1DFA7265}"/>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7" name="TextBox 66">
              <a:extLst>
                <a:ext uri="{FF2B5EF4-FFF2-40B4-BE49-F238E27FC236}">
                  <a16:creationId xmlns:a16="http://schemas.microsoft.com/office/drawing/2014/main" id="{D0859C81-3AE9-614F-B231-88CB0B87497D}"/>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68" name="TextBox 67">
              <a:extLst>
                <a:ext uri="{FF2B5EF4-FFF2-40B4-BE49-F238E27FC236}">
                  <a16:creationId xmlns:a16="http://schemas.microsoft.com/office/drawing/2014/main" id="{2825AA1F-2471-6F40-8B47-48C8948F900D}"/>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69" name="TextBox 68">
              <a:extLst>
                <a:ext uri="{FF2B5EF4-FFF2-40B4-BE49-F238E27FC236}">
                  <a16:creationId xmlns:a16="http://schemas.microsoft.com/office/drawing/2014/main" id="{FCC4B115-3F3F-204A-A2B8-96CE99F6E202}"/>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accent1"/>
                  </a:solidFill>
                </a:rPr>
                <a:t>Azure SQL Database</a:t>
              </a:r>
            </a:p>
          </p:txBody>
        </p:sp>
        <p:sp>
          <p:nvSpPr>
            <p:cNvPr id="70" name="TextBox 69">
              <a:extLst>
                <a:ext uri="{FF2B5EF4-FFF2-40B4-BE49-F238E27FC236}">
                  <a16:creationId xmlns:a16="http://schemas.microsoft.com/office/drawing/2014/main" id="{E248EEB8-5371-3C4E-A8D1-0CEF407A110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3356053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22" grpId="0"/>
      <p:bldP spid="4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p:txBody>
          <a:bodyPr/>
          <a:lstStyle/>
          <a:p>
            <a:r>
              <a:rPr lang="en-GB"/>
              <a:t>Azure SQL MI or DB? </a:t>
            </a:r>
            <a:endParaRPr lang="en-US"/>
          </a:p>
        </p:txBody>
      </p:sp>
      <p:sp>
        <p:nvSpPr>
          <p:cNvPr id="30" name="Rectangle 29">
            <a:extLst>
              <a:ext uri="{FF2B5EF4-FFF2-40B4-BE49-F238E27FC236}">
                <a16:creationId xmlns:a16="http://schemas.microsoft.com/office/drawing/2014/main" id="{C61A462B-6E21-BB40-BDA2-BDF433E5099D}"/>
              </a:ext>
            </a:extLst>
          </p:cNvPr>
          <p:cNvSpPr/>
          <p:nvPr/>
        </p:nvSpPr>
        <p:spPr>
          <a:xfrm>
            <a:off x="1130946" y="2356338"/>
            <a:ext cx="3266652" cy="677108"/>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2000" i="0" u="none" strike="noStrike" kern="0" cap="none" spc="0" normalizeH="0" baseline="0" noProof="0">
                <a:ln>
                  <a:noFill/>
                </a:ln>
                <a:effectLst/>
                <a:uLnTx/>
                <a:uFillTx/>
                <a:latin typeface="Segoe UI Semibold"/>
                <a:ea typeface="+mn-ea"/>
                <a:cs typeface="Segoe UI Semibold" panose="020B0502040204020203" pitchFamily="34" charset="0"/>
              </a:rPr>
              <a:t>Azure SQL managed instance</a:t>
            </a:r>
          </a:p>
        </p:txBody>
      </p:sp>
      <p:sp>
        <p:nvSpPr>
          <p:cNvPr id="32" name="Rectangle 31">
            <a:extLst>
              <a:ext uri="{FF2B5EF4-FFF2-40B4-BE49-F238E27FC236}">
                <a16:creationId xmlns:a16="http://schemas.microsoft.com/office/drawing/2014/main" id="{09FF419A-31FE-0F43-98CD-A568B10D0F94}"/>
              </a:ext>
            </a:extLst>
          </p:cNvPr>
          <p:cNvSpPr/>
          <p:nvPr/>
        </p:nvSpPr>
        <p:spPr>
          <a:xfrm>
            <a:off x="6531894" y="2356338"/>
            <a:ext cx="2940019" cy="384721"/>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2000" i="0" u="none" strike="noStrike" kern="0" cap="none" spc="0" normalizeH="0" baseline="0" noProof="0">
                <a:ln>
                  <a:noFill/>
                </a:ln>
                <a:effectLst/>
                <a:uLnTx/>
                <a:uFillTx/>
                <a:latin typeface="Segoe UI Semibold"/>
                <a:ea typeface="+mn-ea"/>
                <a:cs typeface="Segoe UI Semibold" panose="020B0502040204020203" pitchFamily="34" charset="0"/>
              </a:rPr>
              <a:t>Azure SQL Database</a:t>
            </a:r>
          </a:p>
        </p:txBody>
      </p:sp>
      <p:sp>
        <p:nvSpPr>
          <p:cNvPr id="78" name="Rectangle 77">
            <a:extLst>
              <a:ext uri="{FF2B5EF4-FFF2-40B4-BE49-F238E27FC236}">
                <a16:creationId xmlns:a16="http://schemas.microsoft.com/office/drawing/2014/main" id="{0ACE39A9-2063-394F-9AFD-E5D3C178639D}"/>
              </a:ext>
            </a:extLst>
          </p:cNvPr>
          <p:cNvSpPr/>
          <p:nvPr/>
        </p:nvSpPr>
        <p:spPr bwMode="auto">
          <a:xfrm>
            <a:off x="6641688" y="3190169"/>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Single database</a:t>
            </a:r>
          </a:p>
          <a:p>
            <a:pPr defTabSz="914400">
              <a:spcBef>
                <a:spcPts val="600"/>
              </a:spcBef>
              <a:defRPr/>
            </a:pPr>
            <a:r>
              <a:rPr lang="en-US" sz="1200">
                <a:solidFill>
                  <a:srgbClr val="000000"/>
                </a:solidFill>
              </a:rPr>
              <a:t>Hyperscale storage (up to 100TB)</a:t>
            </a:r>
          </a:p>
          <a:p>
            <a:pPr defTabSz="914400">
              <a:spcBef>
                <a:spcPts val="600"/>
              </a:spcBef>
              <a:defRPr/>
            </a:pPr>
            <a:r>
              <a:rPr lang="en-US" sz="1200">
                <a:solidFill>
                  <a:srgbClr val="000000"/>
                </a:solidFill>
              </a:rPr>
              <a:t>Serverless compute</a:t>
            </a:r>
          </a:p>
          <a:p>
            <a:pPr defTabSz="914400">
              <a:spcBef>
                <a:spcPts val="600"/>
              </a:spcBef>
              <a:defRPr/>
            </a:pPr>
            <a:r>
              <a:rPr lang="en-US" sz="1200">
                <a:solidFill>
                  <a:srgbClr val="000000"/>
                </a:solidFill>
              </a:rPr>
              <a:t>Fully managed service</a:t>
            </a:r>
          </a:p>
          <a:p>
            <a:pPr lvl="0" defTabSz="914400">
              <a:defRPr/>
            </a:pPr>
            <a:endParaRPr lang="en-US" sz="1600" b="1">
              <a:solidFill>
                <a:srgbClr val="0078D4"/>
              </a:solidFill>
              <a:latin typeface="Segoe UI Semibold"/>
            </a:endParaRPr>
          </a:p>
        </p:txBody>
      </p:sp>
      <p:sp>
        <p:nvSpPr>
          <p:cNvPr id="81" name="Rectangle 80">
            <a:extLst>
              <a:ext uri="{FF2B5EF4-FFF2-40B4-BE49-F238E27FC236}">
                <a16:creationId xmlns:a16="http://schemas.microsoft.com/office/drawing/2014/main" id="{AF5039ED-50D2-7148-8607-6205B6F0B304}"/>
              </a:ext>
            </a:extLst>
          </p:cNvPr>
          <p:cNvSpPr/>
          <p:nvPr/>
        </p:nvSpPr>
        <p:spPr bwMode="auto">
          <a:xfrm>
            <a:off x="8917188" y="3190169"/>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Elastic pool</a:t>
            </a:r>
          </a:p>
          <a:p>
            <a:pPr lvl="0" defTabSz="914400">
              <a:spcBef>
                <a:spcPts val="600"/>
              </a:spcBef>
              <a:defRPr/>
            </a:pPr>
            <a:r>
              <a:rPr lang="en-US" sz="1200">
                <a:solidFill>
                  <a:srgbClr val="000000"/>
                </a:solidFill>
              </a:rPr>
              <a:t>Resource sharing between multiple databases to price optimize</a:t>
            </a:r>
          </a:p>
          <a:p>
            <a:pPr lvl="0" defTabSz="914400">
              <a:spcBef>
                <a:spcPts val="600"/>
              </a:spcBef>
              <a:defRPr/>
            </a:pPr>
            <a:r>
              <a:rPr lang="en-US" sz="1200">
                <a:solidFill>
                  <a:srgbClr val="000000"/>
                </a:solidFill>
              </a:rPr>
              <a:t>Simplified performance management for multiple databases</a:t>
            </a:r>
          </a:p>
          <a:p>
            <a:pPr lvl="0" defTabSz="914400">
              <a:spcBef>
                <a:spcPts val="600"/>
              </a:spcBef>
              <a:defRPr/>
            </a:pPr>
            <a:r>
              <a:rPr lang="en-US" sz="1200">
                <a:solidFill>
                  <a:srgbClr val="000000"/>
                </a:solidFill>
              </a:rPr>
              <a:t>Fully managed service</a:t>
            </a:r>
          </a:p>
          <a:p>
            <a:pPr lvl="0" defTabSz="914400">
              <a:defRPr/>
            </a:pPr>
            <a:endParaRPr lang="en-US" sz="1600" b="1">
              <a:solidFill>
                <a:srgbClr val="0078D4"/>
              </a:solidFill>
              <a:latin typeface="Segoe UI Semibold"/>
            </a:endParaRPr>
          </a:p>
        </p:txBody>
      </p:sp>
      <p:sp>
        <p:nvSpPr>
          <p:cNvPr id="85" name="Rectangle 84">
            <a:extLst>
              <a:ext uri="{FF2B5EF4-FFF2-40B4-BE49-F238E27FC236}">
                <a16:creationId xmlns:a16="http://schemas.microsoft.com/office/drawing/2014/main" id="{4CDE4152-D725-2543-84A0-CE574A2FDD0F}"/>
              </a:ext>
            </a:extLst>
          </p:cNvPr>
          <p:cNvSpPr/>
          <p:nvPr/>
        </p:nvSpPr>
        <p:spPr bwMode="auto">
          <a:xfrm>
            <a:off x="1214944" y="3188836"/>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Single instance</a:t>
            </a:r>
          </a:p>
          <a:p>
            <a:pPr defTabSz="914400">
              <a:spcBef>
                <a:spcPts val="600"/>
              </a:spcBef>
              <a:defRPr/>
            </a:pPr>
            <a:r>
              <a:rPr lang="en-US" sz="1200">
                <a:solidFill>
                  <a:srgbClr val="000000"/>
                </a:solidFill>
              </a:rPr>
              <a:t>SQL Server surface area (vast majority)</a:t>
            </a:r>
          </a:p>
          <a:p>
            <a:pPr defTabSz="914400">
              <a:spcBef>
                <a:spcPts val="600"/>
              </a:spcBef>
              <a:defRPr/>
            </a:pPr>
            <a:r>
              <a:rPr lang="en-US" sz="1200">
                <a:solidFill>
                  <a:srgbClr val="000000"/>
                </a:solidFill>
              </a:rPr>
              <a:t>Native virtual network support</a:t>
            </a:r>
          </a:p>
          <a:p>
            <a:pPr defTabSz="914400">
              <a:spcBef>
                <a:spcPts val="600"/>
              </a:spcBef>
              <a:defRPr/>
            </a:pPr>
            <a:r>
              <a:rPr lang="en-US" sz="1200">
                <a:solidFill>
                  <a:srgbClr val="000000"/>
                </a:solidFill>
              </a:rPr>
              <a:t>Fully managed service</a:t>
            </a:r>
          </a:p>
          <a:p>
            <a:pPr lvl="0" defTabSz="914400">
              <a:defRPr/>
            </a:pPr>
            <a:endParaRPr lang="en-US" sz="1600" b="1">
              <a:solidFill>
                <a:srgbClr val="0078D4"/>
              </a:solidFill>
              <a:latin typeface="Segoe UI Semibold"/>
            </a:endParaRPr>
          </a:p>
        </p:txBody>
      </p:sp>
      <p:sp>
        <p:nvSpPr>
          <p:cNvPr id="88" name="Rectangle 87">
            <a:extLst>
              <a:ext uri="{FF2B5EF4-FFF2-40B4-BE49-F238E27FC236}">
                <a16:creationId xmlns:a16="http://schemas.microsoft.com/office/drawing/2014/main" id="{B39886AE-1720-884B-81C8-6E7A10E1600A}"/>
              </a:ext>
            </a:extLst>
          </p:cNvPr>
          <p:cNvSpPr/>
          <p:nvPr/>
        </p:nvSpPr>
        <p:spPr bwMode="auto">
          <a:xfrm>
            <a:off x="3490444" y="3188836"/>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Instance pool</a:t>
            </a:r>
          </a:p>
          <a:p>
            <a:pPr defTabSz="914400">
              <a:spcBef>
                <a:spcPts val="600"/>
              </a:spcBef>
              <a:defRPr/>
            </a:pPr>
            <a:r>
              <a:rPr lang="en-US" sz="1200">
                <a:solidFill>
                  <a:srgbClr val="000000"/>
                </a:solidFill>
              </a:rPr>
              <a:t>Pre-provision compute resources for migration</a:t>
            </a:r>
          </a:p>
          <a:p>
            <a:pPr defTabSz="914400">
              <a:spcBef>
                <a:spcPts val="600"/>
              </a:spcBef>
              <a:defRPr/>
            </a:pPr>
            <a:r>
              <a:rPr lang="en-US" sz="1200">
                <a:solidFill>
                  <a:srgbClr val="000000"/>
                </a:solidFill>
              </a:rPr>
              <a:t>Enables cost-efficient migration.</a:t>
            </a:r>
          </a:p>
          <a:p>
            <a:pPr defTabSz="914400">
              <a:spcBef>
                <a:spcPts val="600"/>
              </a:spcBef>
              <a:defRPr/>
            </a:pPr>
            <a:r>
              <a:rPr lang="en-US" sz="1200">
                <a:solidFill>
                  <a:srgbClr val="000000"/>
                </a:solidFill>
              </a:rPr>
              <a:t>Ability to host smaller instances (2Vcore)</a:t>
            </a:r>
          </a:p>
          <a:p>
            <a:pPr defTabSz="914400">
              <a:spcBef>
                <a:spcPts val="600"/>
              </a:spcBef>
              <a:defRPr/>
            </a:pPr>
            <a:r>
              <a:rPr lang="en-US" sz="1200">
                <a:solidFill>
                  <a:srgbClr val="000000"/>
                </a:solidFill>
              </a:rPr>
              <a:t>Currently in public preview</a:t>
            </a:r>
          </a:p>
          <a:p>
            <a:pPr lvl="0" defTabSz="914400">
              <a:defRPr/>
            </a:pPr>
            <a:endParaRPr lang="en-US" sz="1600" b="1">
              <a:solidFill>
                <a:srgbClr val="0078D4"/>
              </a:solidFill>
              <a:latin typeface="Segoe UI Semibold"/>
            </a:endParaRPr>
          </a:p>
        </p:txBody>
      </p:sp>
      <p:cxnSp>
        <p:nvCxnSpPr>
          <p:cNvPr id="12" name="Straight Connector 11">
            <a:extLst>
              <a:ext uri="{FF2B5EF4-FFF2-40B4-BE49-F238E27FC236}">
                <a16:creationId xmlns:a16="http://schemas.microsoft.com/office/drawing/2014/main" id="{0F0F2B5D-7EB6-7B4C-BBE2-290F32049C76}"/>
              </a:ext>
            </a:extLst>
          </p:cNvPr>
          <p:cNvCxnSpPr>
            <a:cxnSpLocks/>
          </p:cNvCxnSpPr>
          <p:nvPr/>
        </p:nvCxnSpPr>
        <p:spPr>
          <a:xfrm>
            <a:off x="6641688" y="3038359"/>
            <a:ext cx="442640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C9F0F40-C55E-1043-A49D-A0B99E775B7E}"/>
              </a:ext>
            </a:extLst>
          </p:cNvPr>
          <p:cNvCxnSpPr/>
          <p:nvPr/>
        </p:nvCxnSpPr>
        <p:spPr>
          <a:xfrm>
            <a:off x="1203068" y="3037026"/>
            <a:ext cx="442640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CC0C4666-4F41-474A-83FC-FF2F9278C9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31894" y="1493538"/>
            <a:ext cx="699811" cy="695905"/>
          </a:xfrm>
          <a:prstGeom prst="rect">
            <a:avLst/>
          </a:prstGeom>
        </p:spPr>
      </p:pic>
      <p:pic>
        <p:nvPicPr>
          <p:cNvPr id="71" name="Graphic 70">
            <a:extLst>
              <a:ext uri="{FF2B5EF4-FFF2-40B4-BE49-F238E27FC236}">
                <a16:creationId xmlns:a16="http://schemas.microsoft.com/office/drawing/2014/main" id="{B9D0CEC4-46EE-824B-8A9E-F567AAD702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97898" y="1521967"/>
            <a:ext cx="699811" cy="695905"/>
          </a:xfrm>
          <a:prstGeom prst="rect">
            <a:avLst/>
          </a:prstGeom>
        </p:spPr>
      </p:pic>
      <p:grpSp>
        <p:nvGrpSpPr>
          <p:cNvPr id="24" name="Group 23">
            <a:extLst>
              <a:ext uri="{FF2B5EF4-FFF2-40B4-BE49-F238E27FC236}">
                <a16:creationId xmlns:a16="http://schemas.microsoft.com/office/drawing/2014/main" id="{B29B8B9E-4FE0-0F40-8F4E-CAB88192EFAE}"/>
              </a:ext>
            </a:extLst>
          </p:cNvPr>
          <p:cNvGrpSpPr/>
          <p:nvPr/>
        </p:nvGrpSpPr>
        <p:grpSpPr>
          <a:xfrm>
            <a:off x="0" y="6215635"/>
            <a:ext cx="11444140" cy="324677"/>
            <a:chOff x="0" y="6058468"/>
            <a:chExt cx="11444140" cy="324677"/>
          </a:xfrm>
        </p:grpSpPr>
        <p:cxnSp>
          <p:nvCxnSpPr>
            <p:cNvPr id="25" name="Straight Arrow Connector 24">
              <a:extLst>
                <a:ext uri="{FF2B5EF4-FFF2-40B4-BE49-F238E27FC236}">
                  <a16:creationId xmlns:a16="http://schemas.microsoft.com/office/drawing/2014/main" id="{F6118308-300C-9744-B716-1784FBF2F4D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3C3B5F2A-0B14-804C-A7E9-1082918C5F64}"/>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7965B03B-F8B8-E849-A487-E7B009D2D2BD}"/>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F6A66B88-B494-D946-89BC-4E1769DB6A80}"/>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2B9AC852-BB17-E840-99E6-03822D674B4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46F08287-B1CB-7945-8BB1-DF409A7F725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29EBC10B-A4E5-F44C-B877-1C1FF380C9C1}"/>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4" name="TextBox 33">
              <a:extLst>
                <a:ext uri="{FF2B5EF4-FFF2-40B4-BE49-F238E27FC236}">
                  <a16:creationId xmlns:a16="http://schemas.microsoft.com/office/drawing/2014/main" id="{55477B60-23A5-3540-AE1F-0681CF456D0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35" name="TextBox 34">
              <a:extLst>
                <a:ext uri="{FF2B5EF4-FFF2-40B4-BE49-F238E27FC236}">
                  <a16:creationId xmlns:a16="http://schemas.microsoft.com/office/drawing/2014/main" id="{56B29221-C5EC-9246-BFD2-E3CDED786B9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36" name="TextBox 35">
              <a:extLst>
                <a:ext uri="{FF2B5EF4-FFF2-40B4-BE49-F238E27FC236}">
                  <a16:creationId xmlns:a16="http://schemas.microsoft.com/office/drawing/2014/main" id="{12FDA7FC-2F3D-E541-A2FF-7FE24C3E7A2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37" name="TextBox 36">
              <a:extLst>
                <a:ext uri="{FF2B5EF4-FFF2-40B4-BE49-F238E27FC236}">
                  <a16:creationId xmlns:a16="http://schemas.microsoft.com/office/drawing/2014/main" id="{284C9F8A-CD2D-B942-B400-1F748014C9C1}"/>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191901661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a:t>Service tiers – Managed Instance</a:t>
            </a:r>
          </a:p>
        </p:txBody>
      </p:sp>
      <p:sp>
        <p:nvSpPr>
          <p:cNvPr id="20" name="TextBox 19">
            <a:extLst>
              <a:ext uri="{FF2B5EF4-FFF2-40B4-BE49-F238E27FC236}">
                <a16:creationId xmlns:a16="http://schemas.microsoft.com/office/drawing/2014/main" id="{4921B42A-37AD-4EDF-8197-5FAA8BEA4763}"/>
              </a:ext>
            </a:extLst>
          </p:cNvPr>
          <p:cNvSpPr txBox="1"/>
          <p:nvPr/>
        </p:nvSpPr>
        <p:spPr>
          <a:xfrm>
            <a:off x="5087551" y="3067726"/>
            <a:ext cx="2016898" cy="615553"/>
          </a:xfrm>
          <a:prstGeom prst="rect">
            <a:avLst/>
          </a:prstGeom>
          <a:noFill/>
        </p:spPr>
        <p:txBody>
          <a:bodyPr wrap="none" rtlCol="0">
            <a:spAutoFit/>
          </a:bodyPr>
          <a:lstStyle/>
          <a:p>
            <a:pPr marR="0" indent="0" algn="ctr" fontAlgn="auto">
              <a:lnSpc>
                <a:spcPct val="100000"/>
              </a:lnSpc>
              <a:spcBef>
                <a:spcPts val="0"/>
              </a:spcBef>
              <a:spcAft>
                <a:spcPts val="0"/>
              </a:spcAft>
              <a:buClrTx/>
              <a:buSzTx/>
              <a:buFontTx/>
              <a:buNone/>
              <a:tabLst/>
              <a:defRPr/>
            </a:pPr>
            <a:r>
              <a:rPr lang="en-US" sz="2000">
                <a:solidFill>
                  <a:schemeClr val="accent1"/>
                </a:solidFill>
                <a:latin typeface="+mj-lt"/>
              </a:rPr>
              <a:t>vCore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a:ea typeface="+mn-ea"/>
                <a:cs typeface="+mn-cs"/>
              </a:rPr>
              <a:t>Independent scalability</a:t>
            </a:r>
          </a:p>
        </p:txBody>
      </p:sp>
      <p:cxnSp>
        <p:nvCxnSpPr>
          <p:cNvPr id="5" name="Straight Connector 4">
            <a:extLst>
              <a:ext uri="{FF2B5EF4-FFF2-40B4-BE49-F238E27FC236}">
                <a16:creationId xmlns:a16="http://schemas.microsoft.com/office/drawing/2014/main" id="{5B99BF65-C062-4E57-A532-5E82B56F40CB}"/>
              </a:ext>
            </a:extLst>
          </p:cNvPr>
          <p:cNvCxnSpPr>
            <a:cxnSpLocks/>
          </p:cNvCxnSpPr>
          <p:nvPr/>
        </p:nvCxnSpPr>
        <p:spPr>
          <a:xfrm>
            <a:off x="6088096" y="3811008"/>
            <a:ext cx="0" cy="1747562"/>
          </a:xfrm>
          <a:prstGeom prst="line">
            <a:avLst/>
          </a:prstGeom>
          <a:ln w="12700">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1910A269-6FA7-2841-A18C-8244C0DF2FA3}"/>
              </a:ext>
            </a:extLst>
          </p:cNvPr>
          <p:cNvSpPr/>
          <p:nvPr/>
        </p:nvSpPr>
        <p:spPr bwMode="auto">
          <a:xfrm>
            <a:off x="6366564" y="3720987"/>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Local storage</a:t>
            </a:r>
          </a:p>
        </p:txBody>
      </p:sp>
      <p:sp>
        <p:nvSpPr>
          <p:cNvPr id="53" name="Rectangle 52">
            <a:extLst>
              <a:ext uri="{FF2B5EF4-FFF2-40B4-BE49-F238E27FC236}">
                <a16:creationId xmlns:a16="http://schemas.microsoft.com/office/drawing/2014/main" id="{E90047F7-C6BE-CF4A-A4C3-BD15359D6364}"/>
              </a:ext>
            </a:extLst>
          </p:cNvPr>
          <p:cNvSpPr/>
          <p:nvPr/>
        </p:nvSpPr>
        <p:spPr bwMode="auto">
          <a:xfrm>
            <a:off x="2483050" y="3720987"/>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Remote storage</a:t>
            </a:r>
          </a:p>
        </p:txBody>
      </p:sp>
      <p:sp>
        <p:nvSpPr>
          <p:cNvPr id="54" name="Freeform 182">
            <a:extLst>
              <a:ext uri="{FF2B5EF4-FFF2-40B4-BE49-F238E27FC236}">
                <a16:creationId xmlns:a16="http://schemas.microsoft.com/office/drawing/2014/main" id="{C18962C4-EF73-BD4D-9F66-4890E8490AD8}"/>
              </a:ext>
            </a:extLst>
          </p:cNvPr>
          <p:cNvSpPr/>
          <p:nvPr/>
        </p:nvSpPr>
        <p:spPr bwMode="auto">
          <a:xfrm>
            <a:off x="3931878"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55" name="Freeform 182">
            <a:extLst>
              <a:ext uri="{FF2B5EF4-FFF2-40B4-BE49-F238E27FC236}">
                <a16:creationId xmlns:a16="http://schemas.microsoft.com/office/drawing/2014/main" id="{CCE2E5AE-4135-0842-99EA-0B3DE27099F4}"/>
              </a:ext>
            </a:extLst>
          </p:cNvPr>
          <p:cNvSpPr/>
          <p:nvPr/>
        </p:nvSpPr>
        <p:spPr bwMode="auto">
          <a:xfrm>
            <a:off x="7266880"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56" name="Freeform 182">
            <a:extLst>
              <a:ext uri="{FF2B5EF4-FFF2-40B4-BE49-F238E27FC236}">
                <a16:creationId xmlns:a16="http://schemas.microsoft.com/office/drawing/2014/main" id="{B6B10921-5C82-7748-8AE1-22B8F5DA2155}"/>
              </a:ext>
            </a:extLst>
          </p:cNvPr>
          <p:cNvSpPr/>
          <p:nvPr/>
        </p:nvSpPr>
        <p:spPr bwMode="auto">
          <a:xfrm>
            <a:off x="7661757"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57" name="Freeform 182">
            <a:extLst>
              <a:ext uri="{FF2B5EF4-FFF2-40B4-BE49-F238E27FC236}">
                <a16:creationId xmlns:a16="http://schemas.microsoft.com/office/drawing/2014/main" id="{0A9DF0F4-0841-F240-83E6-418286F46E57}"/>
              </a:ext>
            </a:extLst>
          </p:cNvPr>
          <p:cNvSpPr/>
          <p:nvPr/>
        </p:nvSpPr>
        <p:spPr bwMode="auto">
          <a:xfrm>
            <a:off x="8050005"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58" name="Freeform 182">
            <a:extLst>
              <a:ext uri="{FF2B5EF4-FFF2-40B4-BE49-F238E27FC236}">
                <a16:creationId xmlns:a16="http://schemas.microsoft.com/office/drawing/2014/main" id="{DEC76DF0-2AAA-9946-9129-E9AD35D26640}"/>
              </a:ext>
            </a:extLst>
          </p:cNvPr>
          <p:cNvSpPr/>
          <p:nvPr/>
        </p:nvSpPr>
        <p:spPr bwMode="auto">
          <a:xfrm>
            <a:off x="8438253" y="500665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lang="en-US" sz="2000" kern="0">
                <a:gradFill>
                  <a:gsLst>
                    <a:gs pos="0">
                      <a:srgbClr val="FFFFFF"/>
                    </a:gs>
                    <a:gs pos="100000">
                      <a:srgbClr val="FFFFFF"/>
                    </a:gs>
                  </a:gsLst>
                  <a:lin ang="5400000" scaled="0"/>
                </a:gradFill>
                <a:latin typeface="Segoe UI"/>
                <a:ea typeface="Segoe UI" pitchFamily="34" charset="0"/>
                <a:cs typeface="Segoe UI" pitchFamily="34" charset="0"/>
              </a:rPr>
              <a:t>R</a:t>
            </a: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AFB3DB72-21DE-BA4B-AF1C-91C86C748513}"/>
              </a:ext>
            </a:extLst>
          </p:cNvPr>
          <p:cNvSpPr/>
          <p:nvPr/>
        </p:nvSpPr>
        <p:spPr bwMode="auto">
          <a:xfrm>
            <a:off x="24830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2000">
                <a:solidFill>
                  <a:schemeClr val="accent1"/>
                </a:solidFill>
                <a:latin typeface="+mj-lt"/>
              </a:rPr>
              <a:t>General purpose</a:t>
            </a:r>
          </a:p>
        </p:txBody>
      </p:sp>
      <p:sp>
        <p:nvSpPr>
          <p:cNvPr id="60" name="Rectangle 59">
            <a:extLst>
              <a:ext uri="{FF2B5EF4-FFF2-40B4-BE49-F238E27FC236}">
                <a16:creationId xmlns:a16="http://schemas.microsoft.com/office/drawing/2014/main" id="{B7ED2DDC-EFCC-EB4B-B352-0F2106131284}"/>
              </a:ext>
            </a:extLst>
          </p:cNvPr>
          <p:cNvSpPr/>
          <p:nvPr/>
        </p:nvSpPr>
        <p:spPr bwMode="auto">
          <a:xfrm>
            <a:off x="6366564"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Business critical</a:t>
            </a:r>
          </a:p>
        </p:txBody>
      </p:sp>
      <p:sp>
        <p:nvSpPr>
          <p:cNvPr id="61" name="Rectangle 60">
            <a:extLst>
              <a:ext uri="{FF2B5EF4-FFF2-40B4-BE49-F238E27FC236}">
                <a16:creationId xmlns:a16="http://schemas.microsoft.com/office/drawing/2014/main" id="{584D4AC3-502F-C041-98CE-8BAF1C8EFD67}"/>
              </a:ext>
            </a:extLst>
          </p:cNvPr>
          <p:cNvSpPr/>
          <p:nvPr/>
        </p:nvSpPr>
        <p:spPr bwMode="auto">
          <a:xfrm>
            <a:off x="24830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a:t>
            </a:r>
          </a:p>
        </p:txBody>
      </p:sp>
      <p:sp>
        <p:nvSpPr>
          <p:cNvPr id="62" name="Rectangle 61">
            <a:extLst>
              <a:ext uri="{FF2B5EF4-FFF2-40B4-BE49-F238E27FC236}">
                <a16:creationId xmlns:a16="http://schemas.microsoft.com/office/drawing/2014/main" id="{7834BDFB-27E6-184D-BE74-67A055289AB4}"/>
              </a:ext>
            </a:extLst>
          </p:cNvPr>
          <p:cNvSpPr/>
          <p:nvPr/>
        </p:nvSpPr>
        <p:spPr bwMode="auto">
          <a:xfrm>
            <a:off x="6366564"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Workloads that require low latency, fast recovery, and a  readable secondary</a:t>
            </a:r>
          </a:p>
        </p:txBody>
      </p:sp>
      <p:sp>
        <p:nvSpPr>
          <p:cNvPr id="63" name="TextBox 62">
            <a:extLst>
              <a:ext uri="{FF2B5EF4-FFF2-40B4-BE49-F238E27FC236}">
                <a16:creationId xmlns:a16="http://schemas.microsoft.com/office/drawing/2014/main" id="{9C7C9ADD-F98D-3A41-ACD8-E29FBDFF4817}"/>
              </a:ext>
            </a:extLst>
          </p:cNvPr>
          <p:cNvSpPr txBox="1"/>
          <p:nvPr/>
        </p:nvSpPr>
        <p:spPr>
          <a:xfrm>
            <a:off x="2654399" y="4141938"/>
            <a:ext cx="2865747"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endParaRPr lang="en-US" sz="1600">
              <a:gradFill>
                <a:gsLst>
                  <a:gs pos="2917">
                    <a:schemeClr val="tx1"/>
                  </a:gs>
                  <a:gs pos="30000">
                    <a:schemeClr val="tx1"/>
                  </a:gs>
                </a:gsLst>
                <a:lin ang="5400000" scaled="0"/>
              </a:gradFill>
            </a:endParaRPr>
          </a:p>
        </p:txBody>
      </p:sp>
      <p:sp>
        <p:nvSpPr>
          <p:cNvPr id="64" name="TextBox 63">
            <a:extLst>
              <a:ext uri="{FF2B5EF4-FFF2-40B4-BE49-F238E27FC236}">
                <a16:creationId xmlns:a16="http://schemas.microsoft.com/office/drawing/2014/main" id="{330F3D22-380B-534A-9BA8-CB5CCBDF453C}"/>
              </a:ext>
            </a:extLst>
          </p:cNvPr>
          <p:cNvSpPr txBox="1"/>
          <p:nvPr/>
        </p:nvSpPr>
        <p:spPr>
          <a:xfrm>
            <a:off x="6560449" y="4141938"/>
            <a:ext cx="2861693"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In-memory</a:t>
            </a:r>
          </a:p>
        </p:txBody>
      </p:sp>
      <p:cxnSp>
        <p:nvCxnSpPr>
          <p:cNvPr id="65" name="Straight Arrow Connector 64">
            <a:extLst>
              <a:ext uri="{FF2B5EF4-FFF2-40B4-BE49-F238E27FC236}">
                <a16:creationId xmlns:a16="http://schemas.microsoft.com/office/drawing/2014/main" id="{651706B4-314A-6D4F-887B-BF1FE09EEF1C}"/>
              </a:ext>
            </a:extLst>
          </p:cNvPr>
          <p:cNvCxnSpPr>
            <a:cxnSpLocks/>
            <a:stCxn id="59" idx="2"/>
            <a:endCxn id="61" idx="0"/>
          </p:cNvCxnSpPr>
          <p:nvPr/>
        </p:nvCxnSpPr>
        <p:spPr>
          <a:xfrm>
            <a:off x="4116697"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E84CD5E3-0DD0-6041-A316-045E323DB8BB}"/>
              </a:ext>
            </a:extLst>
          </p:cNvPr>
          <p:cNvCxnSpPr/>
          <p:nvPr/>
        </p:nvCxnSpPr>
        <p:spPr>
          <a:xfrm>
            <a:off x="7912517"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78944D86-87F1-CF4D-A9A4-D23E132E16E2}"/>
              </a:ext>
            </a:extLst>
          </p:cNvPr>
          <p:cNvGrpSpPr/>
          <p:nvPr/>
        </p:nvGrpSpPr>
        <p:grpSpPr>
          <a:xfrm>
            <a:off x="0" y="6215635"/>
            <a:ext cx="11444140" cy="324677"/>
            <a:chOff x="0" y="6058468"/>
            <a:chExt cx="11444140" cy="324677"/>
          </a:xfrm>
        </p:grpSpPr>
        <p:cxnSp>
          <p:nvCxnSpPr>
            <p:cNvPr id="33" name="Straight Arrow Connector 32">
              <a:extLst>
                <a:ext uri="{FF2B5EF4-FFF2-40B4-BE49-F238E27FC236}">
                  <a16:creationId xmlns:a16="http://schemas.microsoft.com/office/drawing/2014/main" id="{9CEF2398-DE8C-F24F-A8D3-1A38E4721A4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91DB0FC3-3FB9-9F49-84D5-0DA5CB2C52AE}"/>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6447E6E2-2090-5A45-ABC3-917BFE4205C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009F9EA6-6D4D-834B-8BF4-A311D06E76BE}"/>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B618046D-99EF-F441-8214-01F66CE65B38}"/>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4C0F127B-59CE-6D49-8319-CEB541750979}"/>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a:extLst>
                <a:ext uri="{FF2B5EF4-FFF2-40B4-BE49-F238E27FC236}">
                  <a16:creationId xmlns:a16="http://schemas.microsoft.com/office/drawing/2014/main" id="{3786C467-4ABB-3549-BACD-4B973756BEF1}"/>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4" name="TextBox 43">
              <a:extLst>
                <a:ext uri="{FF2B5EF4-FFF2-40B4-BE49-F238E27FC236}">
                  <a16:creationId xmlns:a16="http://schemas.microsoft.com/office/drawing/2014/main" id="{D6293C5C-8B4C-2C4F-A6ED-57C31DD23EB1}"/>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5" name="TextBox 44">
              <a:extLst>
                <a:ext uri="{FF2B5EF4-FFF2-40B4-BE49-F238E27FC236}">
                  <a16:creationId xmlns:a16="http://schemas.microsoft.com/office/drawing/2014/main" id="{5C04A897-C95F-184C-94E2-7B110F607B4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6" name="TextBox 45">
              <a:extLst>
                <a:ext uri="{FF2B5EF4-FFF2-40B4-BE49-F238E27FC236}">
                  <a16:creationId xmlns:a16="http://schemas.microsoft.com/office/drawing/2014/main" id="{147BAE3C-C689-4540-8757-C7203FF13432}"/>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7" name="TextBox 46">
              <a:extLst>
                <a:ext uri="{FF2B5EF4-FFF2-40B4-BE49-F238E27FC236}">
                  <a16:creationId xmlns:a16="http://schemas.microsoft.com/office/drawing/2014/main" id="{683704D0-B076-114D-923E-F4A7500B74F1}"/>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17854676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fade">
                                      <p:cBhvr>
                                        <p:cTn id="18" dur="500"/>
                                        <p:tgtEl>
                                          <p:spTgt spid="6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par>
                                <p:cTn id="22" presetID="10" presetClass="entr" presetSubtype="0" fill="hold" nodeType="with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fade">
                                      <p:cBhvr>
                                        <p:cTn id="24" dur="500"/>
                                        <p:tgtEl>
                                          <p:spTgt spid="6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fade">
                                      <p:cBhvr>
                                        <p:cTn id="34" dur="500"/>
                                        <p:tgtEl>
                                          <p:spTgt spid="53"/>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fade">
                                      <p:cBhvr>
                                        <p:cTn id="48" dur="500"/>
                                        <p:tgtEl>
                                          <p:spTgt spid="5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animEffect transition="in" filter="fade">
                                      <p:cBhvr>
                                        <p:cTn id="51" dur="500"/>
                                        <p:tgtEl>
                                          <p:spTgt spid="5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6"/>
                                        </p:tgtEl>
                                        <p:attrNameLst>
                                          <p:attrName>style.visibility</p:attrName>
                                        </p:attrNameLst>
                                      </p:cBhvr>
                                      <p:to>
                                        <p:strVal val="visible"/>
                                      </p:to>
                                    </p:set>
                                    <p:animEffect transition="in" filter="fade">
                                      <p:cBhvr>
                                        <p:cTn id="54" dur="500"/>
                                        <p:tgtEl>
                                          <p:spTgt spid="56"/>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500"/>
                                        <p:tgtEl>
                                          <p:spTgt spid="5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fade">
                                      <p:cBhvr>
                                        <p:cTn id="60" dur="500"/>
                                        <p:tgtEl>
                                          <p:spTgt spid="5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64"/>
                                        </p:tgtEl>
                                        <p:attrNameLst>
                                          <p:attrName>style.visibility</p:attrName>
                                        </p:attrNameLst>
                                      </p:cBhvr>
                                      <p:to>
                                        <p:strVal val="visible"/>
                                      </p:to>
                                    </p:set>
                                    <p:animEffect transition="in" filter="fade">
                                      <p:cBhvr>
                                        <p:cTn id="63"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p:bldP spid="6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D216C-4109-46DF-A51A-B30113BFAFB5}"/>
              </a:ext>
            </a:extLst>
          </p:cNvPr>
          <p:cNvSpPr>
            <a:spLocks noGrp="1"/>
          </p:cNvSpPr>
          <p:nvPr>
            <p:ph type="title"/>
          </p:nvPr>
        </p:nvSpPr>
        <p:spPr/>
        <p:txBody>
          <a:bodyPr/>
          <a:lstStyle/>
          <a:p>
            <a:r>
              <a:rPr lang="en-GB"/>
              <a:t>Azure SQL MI or DB? </a:t>
            </a:r>
            <a:endParaRPr lang="en-US"/>
          </a:p>
        </p:txBody>
      </p:sp>
      <p:sp>
        <p:nvSpPr>
          <p:cNvPr id="30" name="Rectangle 29">
            <a:extLst>
              <a:ext uri="{FF2B5EF4-FFF2-40B4-BE49-F238E27FC236}">
                <a16:creationId xmlns:a16="http://schemas.microsoft.com/office/drawing/2014/main" id="{C61A462B-6E21-BB40-BDA2-BDF433E5099D}"/>
              </a:ext>
            </a:extLst>
          </p:cNvPr>
          <p:cNvSpPr/>
          <p:nvPr/>
        </p:nvSpPr>
        <p:spPr>
          <a:xfrm>
            <a:off x="1130946" y="2356338"/>
            <a:ext cx="3266652" cy="677108"/>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2000" i="0" u="none" strike="noStrike" kern="0" cap="none" spc="0" normalizeH="0" baseline="0" noProof="0">
                <a:ln>
                  <a:noFill/>
                </a:ln>
                <a:effectLst/>
                <a:uLnTx/>
                <a:uFillTx/>
                <a:latin typeface="Segoe UI Semibold"/>
                <a:ea typeface="+mn-ea"/>
                <a:cs typeface="Segoe UI Semibold" panose="020B0502040204020203" pitchFamily="34" charset="0"/>
              </a:rPr>
              <a:t>Azure SQL managed instance</a:t>
            </a:r>
          </a:p>
        </p:txBody>
      </p:sp>
      <p:sp>
        <p:nvSpPr>
          <p:cNvPr id="32" name="Rectangle 31">
            <a:extLst>
              <a:ext uri="{FF2B5EF4-FFF2-40B4-BE49-F238E27FC236}">
                <a16:creationId xmlns:a16="http://schemas.microsoft.com/office/drawing/2014/main" id="{09FF419A-31FE-0F43-98CD-A568B10D0F94}"/>
              </a:ext>
            </a:extLst>
          </p:cNvPr>
          <p:cNvSpPr/>
          <p:nvPr/>
        </p:nvSpPr>
        <p:spPr>
          <a:xfrm>
            <a:off x="6531894" y="2356338"/>
            <a:ext cx="2940019" cy="384721"/>
          </a:xfrm>
          <a:prstGeom prst="rect">
            <a:avLst/>
          </a:prstGeom>
        </p:spPr>
        <p:txBody>
          <a:bodyPr wrap="square" lIns="91427">
            <a:spAutoFit/>
          </a:bodyPr>
          <a:lstStyle/>
          <a:p>
            <a:pPr marL="0" marR="0" lvl="0" indent="0" algn="l" defTabSz="913882" rtl="0" eaLnBrk="1" fontAlgn="base" latinLnBrk="0" hangingPunct="1">
              <a:lnSpc>
                <a:spcPct val="95000"/>
              </a:lnSpc>
              <a:spcBef>
                <a:spcPct val="0"/>
              </a:spcBef>
              <a:spcAft>
                <a:spcPct val="0"/>
              </a:spcAft>
              <a:buClrTx/>
              <a:buSzTx/>
              <a:buFontTx/>
              <a:buNone/>
              <a:tabLst/>
              <a:defRPr/>
            </a:pPr>
            <a:r>
              <a:rPr kumimoji="0" lang="en-US" sz="2000" i="0" u="none" strike="noStrike" kern="0" cap="none" spc="0" normalizeH="0" baseline="0" noProof="0">
                <a:ln>
                  <a:noFill/>
                </a:ln>
                <a:effectLst/>
                <a:uLnTx/>
                <a:uFillTx/>
                <a:latin typeface="Segoe UI Semibold"/>
                <a:ea typeface="+mn-ea"/>
                <a:cs typeface="Segoe UI Semibold" panose="020B0502040204020203" pitchFamily="34" charset="0"/>
              </a:rPr>
              <a:t>Azure SQL Database</a:t>
            </a:r>
          </a:p>
        </p:txBody>
      </p:sp>
      <p:sp>
        <p:nvSpPr>
          <p:cNvPr id="78" name="Rectangle 77">
            <a:extLst>
              <a:ext uri="{FF2B5EF4-FFF2-40B4-BE49-F238E27FC236}">
                <a16:creationId xmlns:a16="http://schemas.microsoft.com/office/drawing/2014/main" id="{0ACE39A9-2063-394F-9AFD-E5D3C178639D}"/>
              </a:ext>
            </a:extLst>
          </p:cNvPr>
          <p:cNvSpPr/>
          <p:nvPr/>
        </p:nvSpPr>
        <p:spPr bwMode="auto">
          <a:xfrm>
            <a:off x="6641688" y="3190169"/>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Single database</a:t>
            </a:r>
          </a:p>
          <a:p>
            <a:pPr defTabSz="914400">
              <a:spcBef>
                <a:spcPts val="600"/>
              </a:spcBef>
              <a:defRPr/>
            </a:pPr>
            <a:r>
              <a:rPr lang="en-US" sz="1200">
                <a:solidFill>
                  <a:srgbClr val="000000"/>
                </a:solidFill>
              </a:rPr>
              <a:t>Hyperscale storage (up to 100TB)</a:t>
            </a:r>
          </a:p>
          <a:p>
            <a:pPr defTabSz="914400">
              <a:spcBef>
                <a:spcPts val="600"/>
              </a:spcBef>
              <a:defRPr/>
            </a:pPr>
            <a:r>
              <a:rPr lang="en-US" sz="1200">
                <a:solidFill>
                  <a:srgbClr val="000000"/>
                </a:solidFill>
              </a:rPr>
              <a:t>Serverless compute</a:t>
            </a:r>
          </a:p>
          <a:p>
            <a:pPr defTabSz="914400">
              <a:spcBef>
                <a:spcPts val="600"/>
              </a:spcBef>
              <a:defRPr/>
            </a:pPr>
            <a:r>
              <a:rPr lang="en-US" sz="1200">
                <a:solidFill>
                  <a:srgbClr val="000000"/>
                </a:solidFill>
              </a:rPr>
              <a:t>Fully managed service</a:t>
            </a:r>
          </a:p>
          <a:p>
            <a:pPr lvl="0" defTabSz="914400">
              <a:defRPr/>
            </a:pPr>
            <a:endParaRPr lang="en-US" sz="1600" b="1">
              <a:solidFill>
                <a:srgbClr val="0078D4"/>
              </a:solidFill>
              <a:latin typeface="Segoe UI Semibold"/>
            </a:endParaRPr>
          </a:p>
        </p:txBody>
      </p:sp>
      <p:sp>
        <p:nvSpPr>
          <p:cNvPr id="81" name="Rectangle 80">
            <a:extLst>
              <a:ext uri="{FF2B5EF4-FFF2-40B4-BE49-F238E27FC236}">
                <a16:creationId xmlns:a16="http://schemas.microsoft.com/office/drawing/2014/main" id="{AF5039ED-50D2-7148-8607-6205B6F0B304}"/>
              </a:ext>
            </a:extLst>
          </p:cNvPr>
          <p:cNvSpPr/>
          <p:nvPr/>
        </p:nvSpPr>
        <p:spPr bwMode="auto">
          <a:xfrm>
            <a:off x="8917188" y="3190169"/>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Elastic pool</a:t>
            </a:r>
          </a:p>
          <a:p>
            <a:pPr lvl="0" defTabSz="914400">
              <a:spcBef>
                <a:spcPts val="600"/>
              </a:spcBef>
              <a:defRPr/>
            </a:pPr>
            <a:r>
              <a:rPr lang="en-US" sz="1200">
                <a:solidFill>
                  <a:srgbClr val="000000"/>
                </a:solidFill>
              </a:rPr>
              <a:t>Resource sharing between multiple databases to price optimize</a:t>
            </a:r>
          </a:p>
          <a:p>
            <a:pPr lvl="0" defTabSz="914400">
              <a:spcBef>
                <a:spcPts val="600"/>
              </a:spcBef>
              <a:defRPr/>
            </a:pPr>
            <a:r>
              <a:rPr lang="en-US" sz="1200">
                <a:solidFill>
                  <a:srgbClr val="000000"/>
                </a:solidFill>
              </a:rPr>
              <a:t>Simplified performance management for multiple databases</a:t>
            </a:r>
          </a:p>
          <a:p>
            <a:pPr lvl="0" defTabSz="914400">
              <a:spcBef>
                <a:spcPts val="600"/>
              </a:spcBef>
              <a:defRPr/>
            </a:pPr>
            <a:r>
              <a:rPr lang="en-US" sz="1200">
                <a:solidFill>
                  <a:srgbClr val="000000"/>
                </a:solidFill>
              </a:rPr>
              <a:t>Fully managed service</a:t>
            </a:r>
          </a:p>
          <a:p>
            <a:pPr lvl="0" defTabSz="914400">
              <a:defRPr/>
            </a:pPr>
            <a:endParaRPr lang="en-US" sz="1600" b="1">
              <a:solidFill>
                <a:srgbClr val="0078D4"/>
              </a:solidFill>
              <a:latin typeface="Segoe UI Semibold"/>
            </a:endParaRPr>
          </a:p>
        </p:txBody>
      </p:sp>
      <p:sp>
        <p:nvSpPr>
          <p:cNvPr id="85" name="Rectangle 84">
            <a:extLst>
              <a:ext uri="{FF2B5EF4-FFF2-40B4-BE49-F238E27FC236}">
                <a16:creationId xmlns:a16="http://schemas.microsoft.com/office/drawing/2014/main" id="{4CDE4152-D725-2543-84A0-CE574A2FDD0F}"/>
              </a:ext>
            </a:extLst>
          </p:cNvPr>
          <p:cNvSpPr/>
          <p:nvPr/>
        </p:nvSpPr>
        <p:spPr bwMode="auto">
          <a:xfrm>
            <a:off x="1214944" y="3188836"/>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Single instance</a:t>
            </a:r>
          </a:p>
          <a:p>
            <a:pPr defTabSz="914400">
              <a:spcBef>
                <a:spcPts val="600"/>
              </a:spcBef>
              <a:defRPr/>
            </a:pPr>
            <a:r>
              <a:rPr lang="en-US" sz="1200">
                <a:solidFill>
                  <a:srgbClr val="000000"/>
                </a:solidFill>
              </a:rPr>
              <a:t>SQL Server surface area (vast majority)</a:t>
            </a:r>
          </a:p>
          <a:p>
            <a:pPr defTabSz="914400">
              <a:spcBef>
                <a:spcPts val="600"/>
              </a:spcBef>
              <a:defRPr/>
            </a:pPr>
            <a:r>
              <a:rPr lang="en-US" sz="1200">
                <a:solidFill>
                  <a:srgbClr val="000000"/>
                </a:solidFill>
              </a:rPr>
              <a:t>Native virtual network support</a:t>
            </a:r>
          </a:p>
          <a:p>
            <a:pPr defTabSz="914400">
              <a:spcBef>
                <a:spcPts val="600"/>
              </a:spcBef>
              <a:defRPr/>
            </a:pPr>
            <a:r>
              <a:rPr lang="en-US" sz="1200">
                <a:solidFill>
                  <a:srgbClr val="000000"/>
                </a:solidFill>
              </a:rPr>
              <a:t>Fully managed service</a:t>
            </a:r>
          </a:p>
          <a:p>
            <a:pPr lvl="0" defTabSz="914400">
              <a:defRPr/>
            </a:pPr>
            <a:endParaRPr lang="en-US" sz="1600" b="1">
              <a:solidFill>
                <a:srgbClr val="0078D4"/>
              </a:solidFill>
              <a:latin typeface="Segoe UI Semibold"/>
            </a:endParaRPr>
          </a:p>
        </p:txBody>
      </p:sp>
      <p:sp>
        <p:nvSpPr>
          <p:cNvPr id="88" name="Rectangle 87">
            <a:extLst>
              <a:ext uri="{FF2B5EF4-FFF2-40B4-BE49-F238E27FC236}">
                <a16:creationId xmlns:a16="http://schemas.microsoft.com/office/drawing/2014/main" id="{B39886AE-1720-884B-81C8-6E7A10E1600A}"/>
              </a:ext>
            </a:extLst>
          </p:cNvPr>
          <p:cNvSpPr/>
          <p:nvPr/>
        </p:nvSpPr>
        <p:spPr bwMode="auto">
          <a:xfrm>
            <a:off x="3490444" y="3188836"/>
            <a:ext cx="2150908" cy="21482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Instance pool</a:t>
            </a:r>
          </a:p>
          <a:p>
            <a:pPr defTabSz="914400">
              <a:spcBef>
                <a:spcPts val="600"/>
              </a:spcBef>
              <a:defRPr/>
            </a:pPr>
            <a:r>
              <a:rPr lang="en-US" sz="1200">
                <a:solidFill>
                  <a:srgbClr val="000000"/>
                </a:solidFill>
              </a:rPr>
              <a:t>Pre-provision compute resources for migration</a:t>
            </a:r>
          </a:p>
          <a:p>
            <a:pPr defTabSz="914400">
              <a:spcBef>
                <a:spcPts val="600"/>
              </a:spcBef>
              <a:defRPr/>
            </a:pPr>
            <a:r>
              <a:rPr lang="en-US" sz="1200">
                <a:solidFill>
                  <a:srgbClr val="000000"/>
                </a:solidFill>
              </a:rPr>
              <a:t>Enables cost-efficient migration.</a:t>
            </a:r>
          </a:p>
          <a:p>
            <a:pPr defTabSz="914400">
              <a:spcBef>
                <a:spcPts val="600"/>
              </a:spcBef>
              <a:defRPr/>
            </a:pPr>
            <a:r>
              <a:rPr lang="en-US" sz="1200">
                <a:solidFill>
                  <a:srgbClr val="000000"/>
                </a:solidFill>
              </a:rPr>
              <a:t>Ability to host smaller instances (2Vcore)</a:t>
            </a:r>
          </a:p>
          <a:p>
            <a:pPr defTabSz="914400">
              <a:spcBef>
                <a:spcPts val="600"/>
              </a:spcBef>
              <a:defRPr/>
            </a:pPr>
            <a:r>
              <a:rPr lang="en-US" sz="1200">
                <a:solidFill>
                  <a:srgbClr val="000000"/>
                </a:solidFill>
              </a:rPr>
              <a:t>Currently in public preview</a:t>
            </a:r>
          </a:p>
          <a:p>
            <a:pPr lvl="0" defTabSz="914400">
              <a:defRPr/>
            </a:pPr>
            <a:endParaRPr lang="en-US" sz="1600" b="1">
              <a:solidFill>
                <a:srgbClr val="0078D4"/>
              </a:solidFill>
              <a:latin typeface="Segoe UI Semibold"/>
            </a:endParaRPr>
          </a:p>
        </p:txBody>
      </p:sp>
      <p:cxnSp>
        <p:nvCxnSpPr>
          <p:cNvPr id="12" name="Straight Connector 11">
            <a:extLst>
              <a:ext uri="{FF2B5EF4-FFF2-40B4-BE49-F238E27FC236}">
                <a16:creationId xmlns:a16="http://schemas.microsoft.com/office/drawing/2014/main" id="{0F0F2B5D-7EB6-7B4C-BBE2-290F32049C76}"/>
              </a:ext>
            </a:extLst>
          </p:cNvPr>
          <p:cNvCxnSpPr>
            <a:cxnSpLocks/>
          </p:cNvCxnSpPr>
          <p:nvPr/>
        </p:nvCxnSpPr>
        <p:spPr>
          <a:xfrm>
            <a:off x="6641688" y="3038359"/>
            <a:ext cx="442640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C9F0F40-C55E-1043-A49D-A0B99E775B7E}"/>
              </a:ext>
            </a:extLst>
          </p:cNvPr>
          <p:cNvCxnSpPr/>
          <p:nvPr/>
        </p:nvCxnSpPr>
        <p:spPr>
          <a:xfrm>
            <a:off x="1203068" y="3037026"/>
            <a:ext cx="4426408"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0" name="Graphic 69">
            <a:extLst>
              <a:ext uri="{FF2B5EF4-FFF2-40B4-BE49-F238E27FC236}">
                <a16:creationId xmlns:a16="http://schemas.microsoft.com/office/drawing/2014/main" id="{CC0C4666-4F41-474A-83FC-FF2F9278C9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31894" y="1493538"/>
            <a:ext cx="699811" cy="695905"/>
          </a:xfrm>
          <a:prstGeom prst="rect">
            <a:avLst/>
          </a:prstGeom>
        </p:spPr>
      </p:pic>
      <p:pic>
        <p:nvPicPr>
          <p:cNvPr id="71" name="Graphic 70">
            <a:extLst>
              <a:ext uri="{FF2B5EF4-FFF2-40B4-BE49-F238E27FC236}">
                <a16:creationId xmlns:a16="http://schemas.microsoft.com/office/drawing/2014/main" id="{B9D0CEC4-46EE-824B-8A9E-F567AAD702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97898" y="1521967"/>
            <a:ext cx="699811" cy="695905"/>
          </a:xfrm>
          <a:prstGeom prst="rect">
            <a:avLst/>
          </a:prstGeom>
        </p:spPr>
      </p:pic>
      <p:grpSp>
        <p:nvGrpSpPr>
          <p:cNvPr id="24" name="Group 23">
            <a:extLst>
              <a:ext uri="{FF2B5EF4-FFF2-40B4-BE49-F238E27FC236}">
                <a16:creationId xmlns:a16="http://schemas.microsoft.com/office/drawing/2014/main" id="{B29B8B9E-4FE0-0F40-8F4E-CAB88192EFAE}"/>
              </a:ext>
            </a:extLst>
          </p:cNvPr>
          <p:cNvGrpSpPr/>
          <p:nvPr/>
        </p:nvGrpSpPr>
        <p:grpSpPr>
          <a:xfrm>
            <a:off x="0" y="6215635"/>
            <a:ext cx="11444140" cy="324677"/>
            <a:chOff x="0" y="6058468"/>
            <a:chExt cx="11444140" cy="324677"/>
          </a:xfrm>
        </p:grpSpPr>
        <p:cxnSp>
          <p:nvCxnSpPr>
            <p:cNvPr id="25" name="Straight Arrow Connector 24">
              <a:extLst>
                <a:ext uri="{FF2B5EF4-FFF2-40B4-BE49-F238E27FC236}">
                  <a16:creationId xmlns:a16="http://schemas.microsoft.com/office/drawing/2014/main" id="{F6118308-300C-9744-B716-1784FBF2F4D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3C3B5F2A-0B14-804C-A7E9-1082918C5F64}"/>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7965B03B-F8B8-E849-A487-E7B009D2D2BD}"/>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F6A66B88-B494-D946-89BC-4E1769DB6A80}"/>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2B9AC852-BB17-E840-99E6-03822D674B4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46F08287-B1CB-7945-8BB1-DF409A7F725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29EBC10B-A4E5-F44C-B877-1C1FF380C9C1}"/>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4" name="TextBox 33">
              <a:extLst>
                <a:ext uri="{FF2B5EF4-FFF2-40B4-BE49-F238E27FC236}">
                  <a16:creationId xmlns:a16="http://schemas.microsoft.com/office/drawing/2014/main" id="{55477B60-23A5-3540-AE1F-0681CF456D0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35" name="TextBox 34">
              <a:extLst>
                <a:ext uri="{FF2B5EF4-FFF2-40B4-BE49-F238E27FC236}">
                  <a16:creationId xmlns:a16="http://schemas.microsoft.com/office/drawing/2014/main" id="{56B29221-C5EC-9246-BFD2-E3CDED786B95}"/>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36" name="TextBox 35">
              <a:extLst>
                <a:ext uri="{FF2B5EF4-FFF2-40B4-BE49-F238E27FC236}">
                  <a16:creationId xmlns:a16="http://schemas.microsoft.com/office/drawing/2014/main" id="{12FDA7FC-2F3D-E541-A2FF-7FE24C3E7A2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37" name="TextBox 36">
              <a:extLst>
                <a:ext uri="{FF2B5EF4-FFF2-40B4-BE49-F238E27FC236}">
                  <a16:creationId xmlns:a16="http://schemas.microsoft.com/office/drawing/2014/main" id="{284C9F8A-CD2D-B942-B400-1F748014C9C1}"/>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19312027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F5599C-BE8B-41E5-BAAE-130FA2E7BA79}"/>
              </a:ext>
            </a:extLst>
          </p:cNvPr>
          <p:cNvSpPr txBox="1"/>
          <p:nvPr/>
        </p:nvSpPr>
        <p:spPr>
          <a:xfrm>
            <a:off x="456108" y="3851804"/>
            <a:ext cx="5357904" cy="510909"/>
          </a:xfrm>
          <a:prstGeom prst="rect">
            <a:avLst/>
          </a:prstGeom>
          <a:noFill/>
        </p:spPr>
        <p:txBody>
          <a:bodyPr wrap="square" lIns="182880" tIns="146304" rIns="182880" bIns="146304" rtlCol="0">
            <a:spAutoFit/>
          </a:bodyPr>
          <a:lstStyle/>
          <a:p>
            <a:pPr marL="0" marR="0" lvl="1" indent="0" algn="l" defTabSz="914400" rtl="0" eaLnBrk="1" fontAlgn="auto" latinLnBrk="0" hangingPunct="1">
              <a:lnSpc>
                <a:spcPct val="100000"/>
              </a:lnSpc>
              <a:spcBef>
                <a:spcPts val="60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cxnSp>
        <p:nvCxnSpPr>
          <p:cNvPr id="218" name="Straight Connector 217">
            <a:extLst>
              <a:ext uri="{FF2B5EF4-FFF2-40B4-BE49-F238E27FC236}">
                <a16:creationId xmlns:a16="http://schemas.microsoft.com/office/drawing/2014/main" id="{956BB68D-3B7D-4E02-86D0-E01DD8B9A349}"/>
              </a:ext>
            </a:extLst>
          </p:cNvPr>
          <p:cNvCxnSpPr>
            <a:cxnSpLocks/>
          </p:cNvCxnSpPr>
          <p:nvPr/>
        </p:nvCxnSpPr>
        <p:spPr>
          <a:xfrm flipV="1">
            <a:off x="6119909" y="1272619"/>
            <a:ext cx="0" cy="4392890"/>
          </a:xfrm>
          <a:prstGeom prst="line">
            <a:avLst/>
          </a:prstGeom>
          <a:noFill/>
          <a:ln w="12700" cap="flat" cmpd="sng" algn="ctr">
            <a:solidFill>
              <a:schemeClr val="accent1"/>
            </a:solidFill>
            <a:prstDash val="solid"/>
          </a:ln>
          <a:effectLst/>
        </p:spPr>
      </p:cxnSp>
      <p:grpSp>
        <p:nvGrpSpPr>
          <p:cNvPr id="2" name="Group 1">
            <a:extLst>
              <a:ext uri="{FF2B5EF4-FFF2-40B4-BE49-F238E27FC236}">
                <a16:creationId xmlns:a16="http://schemas.microsoft.com/office/drawing/2014/main" id="{2910F77A-6C17-D041-8059-F27E2E1573D2}"/>
              </a:ext>
            </a:extLst>
          </p:cNvPr>
          <p:cNvGrpSpPr/>
          <p:nvPr/>
        </p:nvGrpSpPr>
        <p:grpSpPr>
          <a:xfrm>
            <a:off x="807623" y="2005997"/>
            <a:ext cx="4915943" cy="2152169"/>
            <a:chOff x="807623" y="2005997"/>
            <a:chExt cx="4915943" cy="2152169"/>
          </a:xfrm>
        </p:grpSpPr>
        <p:cxnSp>
          <p:nvCxnSpPr>
            <p:cNvPr id="219" name="Straight Connector 218">
              <a:extLst>
                <a:ext uri="{FF2B5EF4-FFF2-40B4-BE49-F238E27FC236}">
                  <a16:creationId xmlns:a16="http://schemas.microsoft.com/office/drawing/2014/main" id="{0BA81CE5-1C40-48D8-8647-72F0D282D342}"/>
                </a:ext>
              </a:extLst>
            </p:cNvPr>
            <p:cNvCxnSpPr>
              <a:cxnSpLocks/>
            </p:cNvCxnSpPr>
            <p:nvPr/>
          </p:nvCxnSpPr>
          <p:spPr>
            <a:xfrm>
              <a:off x="807623" y="4145095"/>
              <a:ext cx="4915943" cy="0"/>
            </a:xfrm>
            <a:prstGeom prst="line">
              <a:avLst/>
            </a:prstGeom>
            <a:noFill/>
            <a:ln w="12700" cap="flat" cmpd="sng" algn="ctr">
              <a:solidFill>
                <a:schemeClr val="accent1"/>
              </a:solidFill>
              <a:prstDash val="solid"/>
              <a:tailEnd type="triangle"/>
            </a:ln>
            <a:effectLst/>
          </p:spPr>
        </p:cxnSp>
        <p:cxnSp>
          <p:nvCxnSpPr>
            <p:cNvPr id="220" name="Straight Connector 219">
              <a:extLst>
                <a:ext uri="{FF2B5EF4-FFF2-40B4-BE49-F238E27FC236}">
                  <a16:creationId xmlns:a16="http://schemas.microsoft.com/office/drawing/2014/main" id="{0745E966-44E2-45B2-844C-663DEF25D3C3}"/>
                </a:ext>
              </a:extLst>
            </p:cNvPr>
            <p:cNvCxnSpPr>
              <a:cxnSpLocks/>
            </p:cNvCxnSpPr>
            <p:nvPr/>
          </p:nvCxnSpPr>
          <p:spPr>
            <a:xfrm flipV="1">
              <a:off x="814048" y="2005997"/>
              <a:ext cx="0" cy="2136302"/>
            </a:xfrm>
            <a:prstGeom prst="line">
              <a:avLst/>
            </a:prstGeom>
            <a:noFill/>
            <a:ln w="12700" cap="flat" cmpd="sng" algn="ctr">
              <a:solidFill>
                <a:schemeClr val="accent1"/>
              </a:solidFill>
              <a:prstDash val="solid"/>
              <a:headEnd type="none"/>
              <a:tailEnd type="triangle"/>
            </a:ln>
            <a:effectLst/>
          </p:spPr>
        </p:cxnSp>
        <p:cxnSp>
          <p:nvCxnSpPr>
            <p:cNvPr id="221" name="Straight Connector 220">
              <a:extLst>
                <a:ext uri="{FF2B5EF4-FFF2-40B4-BE49-F238E27FC236}">
                  <a16:creationId xmlns:a16="http://schemas.microsoft.com/office/drawing/2014/main" id="{91AECABD-0569-48F1-9007-DC8460F6DEAA}"/>
                </a:ext>
              </a:extLst>
            </p:cNvPr>
            <p:cNvCxnSpPr>
              <a:cxnSpLocks/>
            </p:cNvCxnSpPr>
            <p:nvPr/>
          </p:nvCxnSpPr>
          <p:spPr>
            <a:xfrm flipV="1">
              <a:off x="820475" y="2263248"/>
              <a:ext cx="4651485" cy="1867867"/>
            </a:xfrm>
            <a:prstGeom prst="line">
              <a:avLst/>
            </a:prstGeom>
            <a:noFill/>
            <a:ln w="12700" cap="flat" cmpd="sng" algn="ctr">
              <a:solidFill>
                <a:schemeClr val="tx1"/>
              </a:solidFill>
              <a:prstDash val="solid"/>
              <a:tailEnd type="triangle"/>
            </a:ln>
            <a:effectLst/>
          </p:spPr>
        </p:cxnSp>
        <p:sp>
          <p:nvSpPr>
            <p:cNvPr id="222" name="Rectangle 221">
              <a:extLst>
                <a:ext uri="{FF2B5EF4-FFF2-40B4-BE49-F238E27FC236}">
                  <a16:creationId xmlns:a16="http://schemas.microsoft.com/office/drawing/2014/main" id="{467FCCA3-ED3B-4283-A20D-8D033736A26F}"/>
                </a:ext>
              </a:extLst>
            </p:cNvPr>
            <p:cNvSpPr/>
            <p:nvPr/>
          </p:nvSpPr>
          <p:spPr>
            <a:xfrm>
              <a:off x="3968324" y="2757268"/>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23" name="Straight Connector 222">
              <a:extLst>
                <a:ext uri="{FF2B5EF4-FFF2-40B4-BE49-F238E27FC236}">
                  <a16:creationId xmlns:a16="http://schemas.microsoft.com/office/drawing/2014/main" id="{ACC038C3-7C07-4D97-84C2-3D71F9472473}"/>
                </a:ext>
              </a:extLst>
            </p:cNvPr>
            <p:cNvCxnSpPr>
              <a:cxnSpLocks/>
              <a:endCxn id="222" idx="2"/>
            </p:cNvCxnSpPr>
            <p:nvPr/>
          </p:nvCxnSpPr>
          <p:spPr>
            <a:xfrm flipV="1">
              <a:off x="4055066" y="2925040"/>
              <a:ext cx="0" cy="1227078"/>
            </a:xfrm>
            <a:prstGeom prst="line">
              <a:avLst/>
            </a:prstGeom>
            <a:noFill/>
            <a:ln w="12700" cap="flat" cmpd="sng" algn="ctr">
              <a:solidFill>
                <a:schemeClr val="tx1"/>
              </a:solidFill>
              <a:prstDash val="dash"/>
            </a:ln>
            <a:effectLst/>
          </p:spPr>
        </p:cxnSp>
        <p:cxnSp>
          <p:nvCxnSpPr>
            <p:cNvPr id="224" name="Straight Connector 223">
              <a:extLst>
                <a:ext uri="{FF2B5EF4-FFF2-40B4-BE49-F238E27FC236}">
                  <a16:creationId xmlns:a16="http://schemas.microsoft.com/office/drawing/2014/main" id="{A03E9735-6DF7-4E15-9A6B-2C7805504327}"/>
                </a:ext>
              </a:extLst>
            </p:cNvPr>
            <p:cNvCxnSpPr>
              <a:cxnSpLocks/>
              <a:endCxn id="222" idx="1"/>
            </p:cNvCxnSpPr>
            <p:nvPr/>
          </p:nvCxnSpPr>
          <p:spPr>
            <a:xfrm>
              <a:off x="831157" y="2841153"/>
              <a:ext cx="3137165" cy="0"/>
            </a:xfrm>
            <a:prstGeom prst="line">
              <a:avLst/>
            </a:prstGeom>
            <a:noFill/>
            <a:ln w="12700" cap="flat" cmpd="sng" algn="ctr">
              <a:solidFill>
                <a:schemeClr val="tx1"/>
              </a:solidFill>
              <a:prstDash val="dash"/>
            </a:ln>
            <a:effectLst/>
          </p:spPr>
        </p:cxnSp>
        <p:cxnSp>
          <p:nvCxnSpPr>
            <p:cNvPr id="225" name="Straight Connector 224">
              <a:extLst>
                <a:ext uri="{FF2B5EF4-FFF2-40B4-BE49-F238E27FC236}">
                  <a16:creationId xmlns:a16="http://schemas.microsoft.com/office/drawing/2014/main" id="{8E59F3BC-737F-4BA1-B93D-0EB664FA3124}"/>
                </a:ext>
              </a:extLst>
            </p:cNvPr>
            <p:cNvCxnSpPr>
              <a:cxnSpLocks/>
              <a:endCxn id="227" idx="1"/>
            </p:cNvCxnSpPr>
            <p:nvPr/>
          </p:nvCxnSpPr>
          <p:spPr>
            <a:xfrm>
              <a:off x="838106" y="2523055"/>
              <a:ext cx="3903103" cy="0"/>
            </a:xfrm>
            <a:prstGeom prst="line">
              <a:avLst/>
            </a:prstGeom>
            <a:noFill/>
            <a:ln w="12700" cap="flat" cmpd="sng" algn="ctr">
              <a:solidFill>
                <a:schemeClr val="tx1"/>
              </a:solidFill>
              <a:prstDash val="dash"/>
            </a:ln>
            <a:effectLst/>
          </p:spPr>
        </p:cxnSp>
        <p:cxnSp>
          <p:nvCxnSpPr>
            <p:cNvPr id="226" name="Straight Connector 225">
              <a:extLst>
                <a:ext uri="{FF2B5EF4-FFF2-40B4-BE49-F238E27FC236}">
                  <a16:creationId xmlns:a16="http://schemas.microsoft.com/office/drawing/2014/main" id="{08EBE635-C664-4B0B-9A12-D3F4CF3B7C89}"/>
                </a:ext>
              </a:extLst>
            </p:cNvPr>
            <p:cNvCxnSpPr>
              <a:cxnSpLocks/>
              <a:endCxn id="227" idx="2"/>
            </p:cNvCxnSpPr>
            <p:nvPr/>
          </p:nvCxnSpPr>
          <p:spPr>
            <a:xfrm flipV="1">
              <a:off x="4827952" y="2606942"/>
              <a:ext cx="0" cy="1551224"/>
            </a:xfrm>
            <a:prstGeom prst="line">
              <a:avLst/>
            </a:prstGeom>
            <a:noFill/>
            <a:ln w="12700" cap="flat" cmpd="sng" algn="ctr">
              <a:solidFill>
                <a:schemeClr val="tx1"/>
              </a:solidFill>
              <a:prstDash val="dash"/>
            </a:ln>
            <a:effectLst/>
          </p:spPr>
        </p:cxnSp>
        <p:sp>
          <p:nvSpPr>
            <p:cNvPr id="227" name="Rectangle 226">
              <a:extLst>
                <a:ext uri="{FF2B5EF4-FFF2-40B4-BE49-F238E27FC236}">
                  <a16:creationId xmlns:a16="http://schemas.microsoft.com/office/drawing/2014/main" id="{2B8928BF-EA53-4B5B-A2B8-1E7AD3EDA4E3}"/>
                </a:ext>
              </a:extLst>
            </p:cNvPr>
            <p:cNvSpPr/>
            <p:nvPr/>
          </p:nvSpPr>
          <p:spPr>
            <a:xfrm>
              <a:off x="4741209" y="2439169"/>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8" name="Rectangle 227">
              <a:extLst>
                <a:ext uri="{FF2B5EF4-FFF2-40B4-BE49-F238E27FC236}">
                  <a16:creationId xmlns:a16="http://schemas.microsoft.com/office/drawing/2014/main" id="{0F5DFC0C-04F7-466B-A9CE-CBE21F785503}"/>
                </a:ext>
              </a:extLst>
            </p:cNvPr>
            <p:cNvSpPr/>
            <p:nvPr/>
          </p:nvSpPr>
          <p:spPr>
            <a:xfrm>
              <a:off x="3220366" y="3051911"/>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29" name="Rectangle 228">
              <a:extLst>
                <a:ext uri="{FF2B5EF4-FFF2-40B4-BE49-F238E27FC236}">
                  <a16:creationId xmlns:a16="http://schemas.microsoft.com/office/drawing/2014/main" id="{88A69EB3-AA25-4300-92E6-FBB15F812A7E}"/>
                </a:ext>
              </a:extLst>
            </p:cNvPr>
            <p:cNvSpPr/>
            <p:nvPr/>
          </p:nvSpPr>
          <p:spPr>
            <a:xfrm>
              <a:off x="2445621" y="3367346"/>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230" name="Rectangle 229">
              <a:extLst>
                <a:ext uri="{FF2B5EF4-FFF2-40B4-BE49-F238E27FC236}">
                  <a16:creationId xmlns:a16="http://schemas.microsoft.com/office/drawing/2014/main" id="{FE19DAAB-255D-4AA4-A808-304FFBD99DD8}"/>
                </a:ext>
              </a:extLst>
            </p:cNvPr>
            <p:cNvSpPr/>
            <p:nvPr/>
          </p:nvSpPr>
          <p:spPr>
            <a:xfrm>
              <a:off x="1693323" y="3674533"/>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231" name="Straight Connector 230">
              <a:extLst>
                <a:ext uri="{FF2B5EF4-FFF2-40B4-BE49-F238E27FC236}">
                  <a16:creationId xmlns:a16="http://schemas.microsoft.com/office/drawing/2014/main" id="{28DDB5DF-4E0D-425D-BE7F-BA788D105A0B}"/>
                </a:ext>
              </a:extLst>
            </p:cNvPr>
            <p:cNvCxnSpPr>
              <a:cxnSpLocks/>
              <a:endCxn id="228" idx="1"/>
            </p:cNvCxnSpPr>
            <p:nvPr/>
          </p:nvCxnSpPr>
          <p:spPr>
            <a:xfrm>
              <a:off x="810313" y="3135798"/>
              <a:ext cx="2410053" cy="0"/>
            </a:xfrm>
            <a:prstGeom prst="line">
              <a:avLst/>
            </a:prstGeom>
            <a:noFill/>
            <a:ln w="12700" cap="flat" cmpd="sng" algn="ctr">
              <a:solidFill>
                <a:schemeClr val="tx1"/>
              </a:solidFill>
              <a:prstDash val="dash"/>
            </a:ln>
            <a:effectLst/>
          </p:spPr>
        </p:cxnSp>
        <p:cxnSp>
          <p:nvCxnSpPr>
            <p:cNvPr id="232" name="Straight Connector 231">
              <a:extLst>
                <a:ext uri="{FF2B5EF4-FFF2-40B4-BE49-F238E27FC236}">
                  <a16:creationId xmlns:a16="http://schemas.microsoft.com/office/drawing/2014/main" id="{89091686-A155-41A0-9A1B-1E8D4B1D9DDA}"/>
                </a:ext>
              </a:extLst>
            </p:cNvPr>
            <p:cNvCxnSpPr>
              <a:cxnSpLocks/>
              <a:endCxn id="229" idx="1"/>
            </p:cNvCxnSpPr>
            <p:nvPr/>
          </p:nvCxnSpPr>
          <p:spPr>
            <a:xfrm>
              <a:off x="824209" y="3451233"/>
              <a:ext cx="1621412" cy="0"/>
            </a:xfrm>
            <a:prstGeom prst="line">
              <a:avLst/>
            </a:prstGeom>
            <a:noFill/>
            <a:ln w="12700" cap="flat" cmpd="sng" algn="ctr">
              <a:solidFill>
                <a:schemeClr val="tx1"/>
              </a:solidFill>
              <a:prstDash val="dash"/>
            </a:ln>
            <a:effectLst/>
          </p:spPr>
        </p:cxnSp>
        <p:cxnSp>
          <p:nvCxnSpPr>
            <p:cNvPr id="233" name="Straight Connector 232">
              <a:extLst>
                <a:ext uri="{FF2B5EF4-FFF2-40B4-BE49-F238E27FC236}">
                  <a16:creationId xmlns:a16="http://schemas.microsoft.com/office/drawing/2014/main" id="{548D10EE-0B11-4530-A0DB-0F0406BEA681}"/>
                </a:ext>
              </a:extLst>
            </p:cNvPr>
            <p:cNvCxnSpPr>
              <a:cxnSpLocks/>
              <a:endCxn id="230" idx="1"/>
            </p:cNvCxnSpPr>
            <p:nvPr/>
          </p:nvCxnSpPr>
          <p:spPr>
            <a:xfrm>
              <a:off x="824208" y="3758420"/>
              <a:ext cx="869114" cy="0"/>
            </a:xfrm>
            <a:prstGeom prst="line">
              <a:avLst/>
            </a:prstGeom>
            <a:noFill/>
            <a:ln w="12700" cap="flat" cmpd="sng" algn="ctr">
              <a:solidFill>
                <a:schemeClr val="tx1"/>
              </a:solidFill>
              <a:prstDash val="dash"/>
            </a:ln>
            <a:effectLst/>
          </p:spPr>
        </p:cxnSp>
        <p:cxnSp>
          <p:nvCxnSpPr>
            <p:cNvPr id="234" name="Straight Connector 233">
              <a:extLst>
                <a:ext uri="{FF2B5EF4-FFF2-40B4-BE49-F238E27FC236}">
                  <a16:creationId xmlns:a16="http://schemas.microsoft.com/office/drawing/2014/main" id="{5A8328C5-DDE4-4948-A1EF-26168D9B087F}"/>
                </a:ext>
              </a:extLst>
            </p:cNvPr>
            <p:cNvCxnSpPr>
              <a:cxnSpLocks/>
              <a:endCxn id="228" idx="2"/>
            </p:cNvCxnSpPr>
            <p:nvPr/>
          </p:nvCxnSpPr>
          <p:spPr>
            <a:xfrm flipV="1">
              <a:off x="3307109" y="3219684"/>
              <a:ext cx="0" cy="932434"/>
            </a:xfrm>
            <a:prstGeom prst="line">
              <a:avLst/>
            </a:prstGeom>
            <a:noFill/>
            <a:ln w="12700" cap="flat" cmpd="sng" algn="ctr">
              <a:solidFill>
                <a:schemeClr val="tx1"/>
              </a:solidFill>
              <a:prstDash val="dash"/>
            </a:ln>
            <a:effectLst/>
          </p:spPr>
        </p:cxnSp>
        <p:cxnSp>
          <p:nvCxnSpPr>
            <p:cNvPr id="235" name="Straight Connector 234">
              <a:extLst>
                <a:ext uri="{FF2B5EF4-FFF2-40B4-BE49-F238E27FC236}">
                  <a16:creationId xmlns:a16="http://schemas.microsoft.com/office/drawing/2014/main" id="{B940A4B0-5FF5-49CE-9586-16088A450FF3}"/>
                </a:ext>
              </a:extLst>
            </p:cNvPr>
            <p:cNvCxnSpPr>
              <a:cxnSpLocks/>
              <a:endCxn id="229" idx="2"/>
            </p:cNvCxnSpPr>
            <p:nvPr/>
          </p:nvCxnSpPr>
          <p:spPr>
            <a:xfrm flipV="1">
              <a:off x="2532363" y="3535120"/>
              <a:ext cx="0" cy="616999"/>
            </a:xfrm>
            <a:prstGeom prst="line">
              <a:avLst/>
            </a:prstGeom>
            <a:noFill/>
            <a:ln w="12700" cap="flat" cmpd="sng" algn="ctr">
              <a:solidFill>
                <a:schemeClr val="tx1"/>
              </a:solidFill>
              <a:prstDash val="dash"/>
            </a:ln>
            <a:effectLst/>
          </p:spPr>
        </p:cxnSp>
        <p:cxnSp>
          <p:nvCxnSpPr>
            <p:cNvPr id="236" name="Straight Connector 235">
              <a:extLst>
                <a:ext uri="{FF2B5EF4-FFF2-40B4-BE49-F238E27FC236}">
                  <a16:creationId xmlns:a16="http://schemas.microsoft.com/office/drawing/2014/main" id="{97927AC5-E1C9-435F-B0FC-9460F03D2D6D}"/>
                </a:ext>
              </a:extLst>
            </p:cNvPr>
            <p:cNvCxnSpPr>
              <a:cxnSpLocks/>
              <a:endCxn id="230" idx="2"/>
            </p:cNvCxnSpPr>
            <p:nvPr/>
          </p:nvCxnSpPr>
          <p:spPr>
            <a:xfrm flipV="1">
              <a:off x="1780066" y="3842306"/>
              <a:ext cx="0" cy="303765"/>
            </a:xfrm>
            <a:prstGeom prst="line">
              <a:avLst/>
            </a:prstGeom>
            <a:noFill/>
            <a:ln w="12700" cap="flat" cmpd="sng" algn="ctr">
              <a:solidFill>
                <a:schemeClr val="tx1"/>
              </a:solidFill>
              <a:prstDash val="dash"/>
            </a:ln>
            <a:effectLst/>
          </p:spPr>
        </p:cxnSp>
      </p:grpSp>
      <p:sp>
        <p:nvSpPr>
          <p:cNvPr id="237" name="TextBox 236">
            <a:extLst>
              <a:ext uri="{FF2B5EF4-FFF2-40B4-BE49-F238E27FC236}">
                <a16:creationId xmlns:a16="http://schemas.microsoft.com/office/drawing/2014/main" id="{1DE64F3D-9832-42E9-81C2-A7F99755A23D}"/>
              </a:ext>
            </a:extLst>
          </p:cNvPr>
          <p:cNvSpPr txBox="1"/>
          <p:nvPr/>
        </p:nvSpPr>
        <p:spPr>
          <a:xfrm>
            <a:off x="2739897" y="4155196"/>
            <a:ext cx="712054"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Storage</a:t>
            </a:r>
          </a:p>
        </p:txBody>
      </p:sp>
      <p:sp>
        <p:nvSpPr>
          <p:cNvPr id="238" name="TextBox 237">
            <a:extLst>
              <a:ext uri="{FF2B5EF4-FFF2-40B4-BE49-F238E27FC236}">
                <a16:creationId xmlns:a16="http://schemas.microsoft.com/office/drawing/2014/main" id="{BB459EC4-29FC-47D6-A4C2-206FB165B12E}"/>
              </a:ext>
            </a:extLst>
          </p:cNvPr>
          <p:cNvSpPr txBox="1"/>
          <p:nvPr/>
        </p:nvSpPr>
        <p:spPr>
          <a:xfrm rot="16200000">
            <a:off x="203952" y="3252956"/>
            <a:ext cx="811441"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Compute</a:t>
            </a:r>
          </a:p>
        </p:txBody>
      </p:sp>
      <p:sp>
        <p:nvSpPr>
          <p:cNvPr id="245" name="TextBox 244">
            <a:extLst>
              <a:ext uri="{FF2B5EF4-FFF2-40B4-BE49-F238E27FC236}">
                <a16:creationId xmlns:a16="http://schemas.microsoft.com/office/drawing/2014/main" id="{6C6210D5-AD49-4408-B6B7-81F3DF922031}"/>
              </a:ext>
            </a:extLst>
          </p:cNvPr>
          <p:cNvSpPr txBox="1"/>
          <p:nvPr/>
        </p:nvSpPr>
        <p:spPr>
          <a:xfrm>
            <a:off x="8689444" y="4155196"/>
            <a:ext cx="712054"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mn-cs"/>
              </a:rPr>
              <a:t>Storage</a:t>
            </a:r>
          </a:p>
        </p:txBody>
      </p:sp>
      <p:sp>
        <p:nvSpPr>
          <p:cNvPr id="246" name="TextBox 245">
            <a:extLst>
              <a:ext uri="{FF2B5EF4-FFF2-40B4-BE49-F238E27FC236}">
                <a16:creationId xmlns:a16="http://schemas.microsoft.com/office/drawing/2014/main" id="{36DE97CC-3518-486F-9BCC-2983DAB4024E}"/>
              </a:ext>
            </a:extLst>
          </p:cNvPr>
          <p:cNvSpPr txBox="1"/>
          <p:nvPr/>
        </p:nvSpPr>
        <p:spPr>
          <a:xfrm rot="16200000">
            <a:off x="6153500" y="3252956"/>
            <a:ext cx="811441" cy="276999"/>
          </a:xfrm>
          <a:prstGeom prst="rect">
            <a:avLst/>
          </a:prstGeom>
          <a:noFill/>
        </p:spPr>
        <p:txBody>
          <a:bodyPr wrap="none" rtlCol="0">
            <a:sp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mn-cs"/>
              </a:rPr>
              <a:t>Compute</a:t>
            </a:r>
          </a:p>
        </p:txBody>
      </p:sp>
      <p:sp>
        <p:nvSpPr>
          <p:cNvPr id="259" name="TextBox 258">
            <a:extLst>
              <a:ext uri="{FF2B5EF4-FFF2-40B4-BE49-F238E27FC236}">
                <a16:creationId xmlns:a16="http://schemas.microsoft.com/office/drawing/2014/main" id="{9C3DE6E9-37E8-4F75-ABE7-9E291C37E4DC}"/>
              </a:ext>
            </a:extLst>
          </p:cNvPr>
          <p:cNvSpPr txBox="1"/>
          <p:nvPr/>
        </p:nvSpPr>
        <p:spPr>
          <a:xfrm>
            <a:off x="8012281" y="1185213"/>
            <a:ext cx="2016898" cy="615553"/>
          </a:xfrm>
          <a:prstGeom prst="rect">
            <a:avLst/>
          </a:prstGeom>
          <a:noFill/>
        </p:spPr>
        <p:txBody>
          <a:bodyPr wrap="none" rtlCol="0">
            <a:spAutoFit/>
          </a:bodyPr>
          <a:lstStyle/>
          <a:p>
            <a:pPr marR="0" indent="0" algn="ctr" fontAlgn="auto">
              <a:lnSpc>
                <a:spcPct val="100000"/>
              </a:lnSpc>
              <a:spcBef>
                <a:spcPts val="0"/>
              </a:spcBef>
              <a:spcAft>
                <a:spcPts val="0"/>
              </a:spcAft>
              <a:buClrTx/>
              <a:buSzTx/>
              <a:buFontTx/>
              <a:buNone/>
              <a:tabLst/>
              <a:defRPr/>
            </a:pPr>
            <a:r>
              <a:rPr lang="en-US" sz="2000" err="1">
                <a:solidFill>
                  <a:schemeClr val="accent1"/>
                </a:solidFill>
                <a:latin typeface="+mj-lt"/>
              </a:rPr>
              <a:t>vCore</a:t>
            </a:r>
            <a:r>
              <a:rPr lang="en-US" sz="2000">
                <a:solidFill>
                  <a:schemeClr val="accent1"/>
                </a:solidFill>
                <a:latin typeface="+mj-lt"/>
              </a:rPr>
              <a:t> model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a:ea typeface="+mn-ea"/>
                <a:cs typeface="+mn-cs"/>
              </a:rPr>
              <a:t>Independent scalability</a:t>
            </a:r>
          </a:p>
        </p:txBody>
      </p:sp>
      <p:sp>
        <p:nvSpPr>
          <p:cNvPr id="260" name="TextBox 259">
            <a:extLst>
              <a:ext uri="{FF2B5EF4-FFF2-40B4-BE49-F238E27FC236}">
                <a16:creationId xmlns:a16="http://schemas.microsoft.com/office/drawing/2014/main" id="{F25673ED-36BB-4973-B547-5015EFC785E4}"/>
              </a:ext>
            </a:extLst>
          </p:cNvPr>
          <p:cNvSpPr txBox="1"/>
          <p:nvPr/>
        </p:nvSpPr>
        <p:spPr>
          <a:xfrm>
            <a:off x="2129953" y="1185896"/>
            <a:ext cx="1931939" cy="615553"/>
          </a:xfrm>
          <a:prstGeom prst="rect">
            <a:avLst/>
          </a:prstGeom>
          <a:noFill/>
        </p:spPr>
        <p:txBody>
          <a:bodyPr wrap="none" rtlCol="0">
            <a:spAutoFit/>
          </a:bodyPr>
          <a:lstStyle/>
          <a:p>
            <a:pPr marR="0" indent="0" algn="ctr" fontAlgn="auto">
              <a:lnSpc>
                <a:spcPct val="100000"/>
              </a:lnSpc>
              <a:spcBef>
                <a:spcPts val="0"/>
              </a:spcBef>
              <a:spcAft>
                <a:spcPts val="0"/>
              </a:spcAft>
              <a:buClrTx/>
              <a:buSzTx/>
              <a:buFontTx/>
              <a:buNone/>
              <a:tabLst/>
              <a:defRPr/>
            </a:pPr>
            <a:r>
              <a:rPr lang="en-US" sz="2000">
                <a:solidFill>
                  <a:schemeClr val="accent1"/>
                </a:solidFill>
                <a:latin typeface="+mj-lt"/>
              </a:rPr>
              <a:t>DTU model</a:t>
            </a:r>
          </a:p>
          <a:p>
            <a:pPr algn="ctr" defTabSz="1219140">
              <a:defRPr/>
            </a:pPr>
            <a:r>
              <a:rPr lang="en-US" sz="1400" kern="0">
                <a:latin typeface="Segoe UI"/>
              </a:rPr>
              <a:t>Simple, preconfigured</a:t>
            </a:r>
          </a:p>
        </p:txBody>
      </p:sp>
      <p:sp>
        <p:nvSpPr>
          <p:cNvPr id="4" name="TextBox 3">
            <a:extLst>
              <a:ext uri="{FF2B5EF4-FFF2-40B4-BE49-F238E27FC236}">
                <a16:creationId xmlns:a16="http://schemas.microsoft.com/office/drawing/2014/main" id="{C63B084C-F0A5-48F5-AA2A-A116950E04C1}"/>
              </a:ext>
            </a:extLst>
          </p:cNvPr>
          <p:cNvSpPr txBox="1"/>
          <p:nvPr/>
        </p:nvSpPr>
        <p:spPr>
          <a:xfrm>
            <a:off x="6551631" y="4515490"/>
            <a:ext cx="5194163" cy="1298817"/>
          </a:xfrm>
          <a:prstGeom prst="rect">
            <a:avLst/>
          </a:prstGeom>
          <a:noFill/>
        </p:spPr>
        <p:txBody>
          <a:bodyPr wrap="square" lIns="182880" tIns="91440" rIns="182880" bIns="146304" rtlCol="0" anchor="t">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This model allows you to independently choose compute and storage resources. It also allows you to use Azure Hybrid Benefit for SQL Server to gain cost savings.</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Best for customers who value flexibility, control and transparency</a:t>
            </a:r>
          </a:p>
          <a:p>
            <a:pPr marL="0" marR="0" lvl="0" indent="0" algn="l" defTabSz="914400" rtl="0" eaLnBrk="1" fontAlgn="auto" latinLnBrk="0" hangingPunct="1">
              <a:lnSpc>
                <a:spcPct val="90000"/>
              </a:lnSpc>
              <a:spcBef>
                <a:spcPts val="600"/>
              </a:spcBef>
              <a:spcAft>
                <a:spcPts val="600"/>
              </a:spcAft>
              <a:buClrTx/>
              <a:buSzTx/>
              <a:buFontTx/>
              <a:buNone/>
              <a:tabLst/>
              <a:defRPr/>
            </a:pPr>
            <a:endParaRPr kumimoji="0" lang="en-US" sz="1200" b="0" i="0" u="none" strike="noStrike" kern="1200" cap="none" spc="0" normalizeH="0" baseline="0" noProof="0">
              <a:ln>
                <a:noFill/>
              </a:ln>
              <a:effectLst/>
              <a:uLnTx/>
              <a:uFillTx/>
              <a:latin typeface="Segoe UI"/>
              <a:ea typeface="+mn-ea"/>
              <a:cs typeface="+mn-cs"/>
            </a:endParaRPr>
          </a:p>
        </p:txBody>
      </p:sp>
      <p:sp>
        <p:nvSpPr>
          <p:cNvPr id="50" name="Title 1">
            <a:extLst>
              <a:ext uri="{FF2B5EF4-FFF2-40B4-BE49-F238E27FC236}">
                <a16:creationId xmlns:a16="http://schemas.microsoft.com/office/drawing/2014/main" id="{957FABD2-8103-4B5A-A137-B28E28F3DB6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1" normalizeH="0" baseline="0" noProof="0">
                <a:ln w="3175">
                  <a:noFill/>
                </a:ln>
                <a:solidFill>
                  <a:srgbClr val="000000"/>
                </a:solidFill>
                <a:effectLst/>
                <a:uLnTx/>
                <a:uFillTx/>
                <a:latin typeface="Segoe UI Semibold"/>
                <a:ea typeface="+mn-ea"/>
                <a:cs typeface="Segoe UI" pitchFamily="34" charset="0"/>
              </a:rPr>
              <a:t>Purchasing models - Single Database</a:t>
            </a:r>
          </a:p>
        </p:txBody>
      </p:sp>
      <p:sp>
        <p:nvSpPr>
          <p:cNvPr id="8" name="Rectangle 7">
            <a:extLst>
              <a:ext uri="{FF2B5EF4-FFF2-40B4-BE49-F238E27FC236}">
                <a16:creationId xmlns:a16="http://schemas.microsoft.com/office/drawing/2014/main" id="{483FA791-BAAC-7B45-8B0D-57A3BE8C8CE7}"/>
              </a:ext>
            </a:extLst>
          </p:cNvPr>
          <p:cNvSpPr/>
          <p:nvPr/>
        </p:nvSpPr>
        <p:spPr>
          <a:xfrm>
            <a:off x="737303" y="4575087"/>
            <a:ext cx="4717241" cy="984885"/>
          </a:xfrm>
          <a:prstGeom prst="rect">
            <a:avLst/>
          </a:prstGeom>
        </p:spPr>
        <p:txBody>
          <a:bodyPr wrap="square" anchor="t">
            <a:spAutoFit/>
          </a:bodyPr>
          <a:lstStyle/>
          <a:p>
            <a:pPr marL="0" lvl="1" defTabSz="914400">
              <a:spcBef>
                <a:spcPts val="600"/>
              </a:spcBef>
              <a:defRPr/>
            </a:pPr>
            <a:r>
              <a:rPr lang="en-US" sz="1200">
                <a:solidFill>
                  <a:srgbClr val="000000"/>
                </a:solidFill>
              </a:rPr>
              <a:t>Pre-packaged, bundled unit that represents the database power </a:t>
            </a:r>
          </a:p>
          <a:p>
            <a:pPr marL="0" lvl="1" defTabSz="914400">
              <a:spcBef>
                <a:spcPts val="600"/>
              </a:spcBef>
              <a:defRPr/>
            </a:pPr>
            <a:r>
              <a:rPr lang="en-US" sz="1200">
                <a:solidFill>
                  <a:srgbClr val="000000"/>
                </a:solidFill>
              </a:rPr>
              <a:t>Designed for predictable performance, but somewhat inflexible and limited in options</a:t>
            </a:r>
          </a:p>
          <a:p>
            <a:pPr marL="0" lvl="1" defTabSz="914400">
              <a:spcBef>
                <a:spcPts val="600"/>
              </a:spcBef>
              <a:defRPr/>
            </a:pPr>
            <a:r>
              <a:rPr lang="en-ZA" sz="1200">
                <a:solidFill>
                  <a:srgbClr val="000000"/>
                </a:solidFill>
              </a:rPr>
              <a:t>D</a:t>
            </a:r>
            <a:r>
              <a:rPr lang="en-US" sz="1200">
                <a:solidFill>
                  <a:srgbClr val="000000"/>
                </a:solidFill>
              </a:rPr>
              <a:t>TU sizing offers simplicity of choice </a:t>
            </a:r>
          </a:p>
        </p:txBody>
      </p:sp>
      <p:grpSp>
        <p:nvGrpSpPr>
          <p:cNvPr id="5" name="Group 4">
            <a:extLst>
              <a:ext uri="{FF2B5EF4-FFF2-40B4-BE49-F238E27FC236}">
                <a16:creationId xmlns:a16="http://schemas.microsoft.com/office/drawing/2014/main" id="{0A4B0C6B-7739-AF4B-8931-286958AB0FC9}"/>
              </a:ext>
            </a:extLst>
          </p:cNvPr>
          <p:cNvGrpSpPr/>
          <p:nvPr/>
        </p:nvGrpSpPr>
        <p:grpSpPr>
          <a:xfrm>
            <a:off x="6755934" y="1926799"/>
            <a:ext cx="4915943" cy="2218296"/>
            <a:chOff x="6755934" y="1926799"/>
            <a:chExt cx="4915943" cy="2218296"/>
          </a:xfrm>
        </p:grpSpPr>
        <p:grpSp>
          <p:nvGrpSpPr>
            <p:cNvPr id="251" name="Group 250">
              <a:extLst>
                <a:ext uri="{FF2B5EF4-FFF2-40B4-BE49-F238E27FC236}">
                  <a16:creationId xmlns:a16="http://schemas.microsoft.com/office/drawing/2014/main" id="{D4A676CA-C575-4E4E-BFA7-4DDDD1031C2B}"/>
                </a:ext>
              </a:extLst>
            </p:cNvPr>
            <p:cNvGrpSpPr/>
            <p:nvPr/>
          </p:nvGrpSpPr>
          <p:grpSpPr>
            <a:xfrm>
              <a:off x="7186149" y="1926799"/>
              <a:ext cx="621465" cy="403756"/>
              <a:chOff x="7948868" y="2430382"/>
              <a:chExt cx="475488" cy="473240"/>
            </a:xfrm>
          </p:grpSpPr>
          <p:cxnSp>
            <p:nvCxnSpPr>
              <p:cNvPr id="252" name="Straight Connector 251">
                <a:extLst>
                  <a:ext uri="{FF2B5EF4-FFF2-40B4-BE49-F238E27FC236}">
                    <a16:creationId xmlns:a16="http://schemas.microsoft.com/office/drawing/2014/main" id="{FF4B53B5-BE4B-4B84-8548-AD892080B3CE}"/>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253" name="Straight Connector 252">
                <a:extLst>
                  <a:ext uri="{FF2B5EF4-FFF2-40B4-BE49-F238E27FC236}">
                    <a16:creationId xmlns:a16="http://schemas.microsoft.com/office/drawing/2014/main" id="{58CE5C9A-4984-4130-861B-158264A16D04}"/>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254" name="Rectangle 253">
                <a:extLst>
                  <a:ext uri="{FF2B5EF4-FFF2-40B4-BE49-F238E27FC236}">
                    <a16:creationId xmlns:a16="http://schemas.microsoft.com/office/drawing/2014/main" id="{5897E675-4EAF-425C-8AEA-F752697F21EA}"/>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65" name="Group 64">
              <a:extLst>
                <a:ext uri="{FF2B5EF4-FFF2-40B4-BE49-F238E27FC236}">
                  <a16:creationId xmlns:a16="http://schemas.microsoft.com/office/drawing/2014/main" id="{104ABF47-7D72-3D4A-9E7E-8A1963969E8F}"/>
                </a:ext>
              </a:extLst>
            </p:cNvPr>
            <p:cNvGrpSpPr/>
            <p:nvPr/>
          </p:nvGrpSpPr>
          <p:grpSpPr>
            <a:xfrm>
              <a:off x="8322990" y="2940401"/>
              <a:ext cx="621465" cy="403756"/>
              <a:chOff x="7948868" y="2430382"/>
              <a:chExt cx="475488" cy="473240"/>
            </a:xfrm>
          </p:grpSpPr>
          <p:cxnSp>
            <p:nvCxnSpPr>
              <p:cNvPr id="66" name="Straight Connector 65">
                <a:extLst>
                  <a:ext uri="{FF2B5EF4-FFF2-40B4-BE49-F238E27FC236}">
                    <a16:creationId xmlns:a16="http://schemas.microsoft.com/office/drawing/2014/main" id="{51855AD8-7CDF-E845-B084-880C334CBC5D}"/>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67" name="Straight Connector 66">
                <a:extLst>
                  <a:ext uri="{FF2B5EF4-FFF2-40B4-BE49-F238E27FC236}">
                    <a16:creationId xmlns:a16="http://schemas.microsoft.com/office/drawing/2014/main" id="{DA070DC6-F35C-7E48-84E1-5F63A92B71EA}"/>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68" name="Rectangle 67">
                <a:extLst>
                  <a:ext uri="{FF2B5EF4-FFF2-40B4-BE49-F238E27FC236}">
                    <a16:creationId xmlns:a16="http://schemas.microsoft.com/office/drawing/2014/main" id="{1DFD133A-D2D8-7648-BD2C-26011EC120E7}"/>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40F5D31C-46CA-B34D-A172-4DB24C5B5910}"/>
                </a:ext>
              </a:extLst>
            </p:cNvPr>
            <p:cNvGrpSpPr/>
            <p:nvPr/>
          </p:nvGrpSpPr>
          <p:grpSpPr>
            <a:xfrm>
              <a:off x="9533423" y="2051123"/>
              <a:ext cx="621465" cy="403756"/>
              <a:chOff x="7948868" y="2430382"/>
              <a:chExt cx="475488" cy="473240"/>
            </a:xfrm>
          </p:grpSpPr>
          <p:cxnSp>
            <p:nvCxnSpPr>
              <p:cNvPr id="70" name="Straight Connector 69">
                <a:extLst>
                  <a:ext uri="{FF2B5EF4-FFF2-40B4-BE49-F238E27FC236}">
                    <a16:creationId xmlns:a16="http://schemas.microsoft.com/office/drawing/2014/main" id="{B7DFB83A-6DF0-BD46-9A47-475052D63938}"/>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71" name="Straight Connector 70">
                <a:extLst>
                  <a:ext uri="{FF2B5EF4-FFF2-40B4-BE49-F238E27FC236}">
                    <a16:creationId xmlns:a16="http://schemas.microsoft.com/office/drawing/2014/main" id="{830B3D10-843E-DE43-BC3E-90E460E83528}"/>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72" name="Rectangle 71">
                <a:extLst>
                  <a:ext uri="{FF2B5EF4-FFF2-40B4-BE49-F238E27FC236}">
                    <a16:creationId xmlns:a16="http://schemas.microsoft.com/office/drawing/2014/main" id="{6490EA2F-43D6-744F-A5DA-9EE4C269C3B5}"/>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F68FA6E1-A8C2-5A47-ABC4-795B54A62C3C}"/>
                </a:ext>
              </a:extLst>
            </p:cNvPr>
            <p:cNvGrpSpPr/>
            <p:nvPr/>
          </p:nvGrpSpPr>
          <p:grpSpPr>
            <a:xfrm>
              <a:off x="10482959" y="2497782"/>
              <a:ext cx="621465" cy="403756"/>
              <a:chOff x="7948868" y="2430382"/>
              <a:chExt cx="475488" cy="473240"/>
            </a:xfrm>
          </p:grpSpPr>
          <p:cxnSp>
            <p:nvCxnSpPr>
              <p:cNvPr id="74" name="Straight Connector 73">
                <a:extLst>
                  <a:ext uri="{FF2B5EF4-FFF2-40B4-BE49-F238E27FC236}">
                    <a16:creationId xmlns:a16="http://schemas.microsoft.com/office/drawing/2014/main" id="{4C4058C6-EA2C-AC45-80E3-16C899AD1593}"/>
                  </a:ext>
                </a:extLst>
              </p:cNvPr>
              <p:cNvCxnSpPr>
                <a:cxnSpLocks/>
              </p:cNvCxnSpPr>
              <p:nvPr/>
            </p:nvCxnSpPr>
            <p:spPr>
              <a:xfrm flipV="1">
                <a:off x="7948868" y="2667004"/>
                <a:ext cx="475488" cy="0"/>
              </a:xfrm>
              <a:prstGeom prst="line">
                <a:avLst/>
              </a:prstGeom>
              <a:noFill/>
              <a:ln w="12700" cap="flat" cmpd="sng" algn="ctr">
                <a:solidFill>
                  <a:schemeClr val="tx1"/>
                </a:solidFill>
                <a:prstDash val="solid"/>
                <a:headEnd type="triangle"/>
                <a:tailEnd type="triangle"/>
              </a:ln>
              <a:effectLst/>
            </p:spPr>
          </p:cxnSp>
          <p:cxnSp>
            <p:nvCxnSpPr>
              <p:cNvPr id="75" name="Straight Connector 74">
                <a:extLst>
                  <a:ext uri="{FF2B5EF4-FFF2-40B4-BE49-F238E27FC236}">
                    <a16:creationId xmlns:a16="http://schemas.microsoft.com/office/drawing/2014/main" id="{0A39F92D-D245-FC4A-97B4-F31D3C466D47}"/>
                  </a:ext>
                </a:extLst>
              </p:cNvPr>
              <p:cNvCxnSpPr>
                <a:cxnSpLocks/>
              </p:cNvCxnSpPr>
              <p:nvPr/>
            </p:nvCxnSpPr>
            <p:spPr>
              <a:xfrm flipV="1">
                <a:off x="8186048" y="2430382"/>
                <a:ext cx="0" cy="473240"/>
              </a:xfrm>
              <a:prstGeom prst="line">
                <a:avLst/>
              </a:prstGeom>
              <a:noFill/>
              <a:ln w="12700" cap="flat" cmpd="sng" algn="ctr">
                <a:solidFill>
                  <a:schemeClr val="tx1"/>
                </a:solidFill>
                <a:prstDash val="solid"/>
                <a:headEnd type="triangle"/>
                <a:tailEnd type="triangle"/>
              </a:ln>
              <a:effectLst/>
            </p:spPr>
          </p:cxnSp>
          <p:sp>
            <p:nvSpPr>
              <p:cNvPr id="76" name="Rectangle 75">
                <a:extLst>
                  <a:ext uri="{FF2B5EF4-FFF2-40B4-BE49-F238E27FC236}">
                    <a16:creationId xmlns:a16="http://schemas.microsoft.com/office/drawing/2014/main" id="{FDC674DE-39CC-8044-B509-7839DB357FF9}"/>
                  </a:ext>
                </a:extLst>
              </p:cNvPr>
              <p:cNvSpPr/>
              <p:nvPr/>
            </p:nvSpPr>
            <p:spPr>
              <a:xfrm>
                <a:off x="8119680" y="2593049"/>
                <a:ext cx="132736" cy="147483"/>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cxnSp>
          <p:nvCxnSpPr>
            <p:cNvPr id="78" name="Straight Connector 77">
              <a:extLst>
                <a:ext uri="{FF2B5EF4-FFF2-40B4-BE49-F238E27FC236}">
                  <a16:creationId xmlns:a16="http://schemas.microsoft.com/office/drawing/2014/main" id="{69B556DC-3381-8845-B758-595B301616D0}"/>
                </a:ext>
              </a:extLst>
            </p:cNvPr>
            <p:cNvCxnSpPr>
              <a:cxnSpLocks/>
            </p:cNvCxnSpPr>
            <p:nvPr/>
          </p:nvCxnSpPr>
          <p:spPr>
            <a:xfrm>
              <a:off x="6755934" y="4145095"/>
              <a:ext cx="4915943" cy="0"/>
            </a:xfrm>
            <a:prstGeom prst="line">
              <a:avLst/>
            </a:prstGeom>
            <a:noFill/>
            <a:ln w="12700" cap="flat" cmpd="sng" algn="ctr">
              <a:solidFill>
                <a:schemeClr val="accent1"/>
              </a:solidFill>
              <a:prstDash val="solid"/>
              <a:tailEnd type="triangle"/>
            </a:ln>
            <a:effectLst/>
          </p:spPr>
        </p:cxnSp>
        <p:cxnSp>
          <p:nvCxnSpPr>
            <p:cNvPr id="79" name="Straight Connector 78">
              <a:extLst>
                <a:ext uri="{FF2B5EF4-FFF2-40B4-BE49-F238E27FC236}">
                  <a16:creationId xmlns:a16="http://schemas.microsoft.com/office/drawing/2014/main" id="{5ECAA71D-2DB7-B84D-B836-E03C7048D492}"/>
                </a:ext>
              </a:extLst>
            </p:cNvPr>
            <p:cNvCxnSpPr>
              <a:cxnSpLocks/>
            </p:cNvCxnSpPr>
            <p:nvPr/>
          </p:nvCxnSpPr>
          <p:spPr>
            <a:xfrm flipV="1">
              <a:off x="6762359" y="2005997"/>
              <a:ext cx="0" cy="2136302"/>
            </a:xfrm>
            <a:prstGeom prst="line">
              <a:avLst/>
            </a:prstGeom>
            <a:noFill/>
            <a:ln w="12700" cap="flat" cmpd="sng" algn="ctr">
              <a:solidFill>
                <a:schemeClr val="accent1"/>
              </a:solidFill>
              <a:prstDash val="solid"/>
              <a:headEnd type="none"/>
              <a:tailEnd type="triangle"/>
            </a:ln>
            <a:effectLst/>
          </p:spPr>
        </p:cxnSp>
      </p:grpSp>
      <p:sp>
        <p:nvSpPr>
          <p:cNvPr id="12" name="Rectangle 11">
            <a:extLst>
              <a:ext uri="{FF2B5EF4-FFF2-40B4-BE49-F238E27FC236}">
                <a16:creationId xmlns:a16="http://schemas.microsoft.com/office/drawing/2014/main" id="{805EAA5F-98D2-5246-A904-B95AD7937A24}"/>
              </a:ext>
            </a:extLst>
          </p:cNvPr>
          <p:cNvSpPr/>
          <p:nvPr/>
        </p:nvSpPr>
        <p:spPr bwMode="auto">
          <a:xfrm>
            <a:off x="9533423" y="3294147"/>
            <a:ext cx="2016899" cy="72229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Microsoft’s recommendation</a:t>
            </a:r>
          </a:p>
        </p:txBody>
      </p:sp>
      <p:grpSp>
        <p:nvGrpSpPr>
          <p:cNvPr id="77" name="Group 76">
            <a:extLst>
              <a:ext uri="{FF2B5EF4-FFF2-40B4-BE49-F238E27FC236}">
                <a16:creationId xmlns:a16="http://schemas.microsoft.com/office/drawing/2014/main" id="{F46EB97F-9A81-1A46-9499-E610C61EE787}"/>
              </a:ext>
            </a:extLst>
          </p:cNvPr>
          <p:cNvGrpSpPr/>
          <p:nvPr/>
        </p:nvGrpSpPr>
        <p:grpSpPr>
          <a:xfrm>
            <a:off x="0" y="6215635"/>
            <a:ext cx="11444140" cy="324677"/>
            <a:chOff x="0" y="6058468"/>
            <a:chExt cx="11444140" cy="324677"/>
          </a:xfrm>
        </p:grpSpPr>
        <p:cxnSp>
          <p:nvCxnSpPr>
            <p:cNvPr id="80" name="Straight Arrow Connector 79">
              <a:extLst>
                <a:ext uri="{FF2B5EF4-FFF2-40B4-BE49-F238E27FC236}">
                  <a16:creationId xmlns:a16="http://schemas.microsoft.com/office/drawing/2014/main" id="{8D1F7872-098D-C742-B277-CD70A33DE2A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EF8730B2-B736-634E-807E-B20BD7838CBA}"/>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2" name="Oval 81">
              <a:extLst>
                <a:ext uri="{FF2B5EF4-FFF2-40B4-BE49-F238E27FC236}">
                  <a16:creationId xmlns:a16="http://schemas.microsoft.com/office/drawing/2014/main" id="{9C0746A2-E09B-984B-AF13-9A767385E5A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3" name="Oval 82">
              <a:extLst>
                <a:ext uri="{FF2B5EF4-FFF2-40B4-BE49-F238E27FC236}">
                  <a16:creationId xmlns:a16="http://schemas.microsoft.com/office/drawing/2014/main" id="{038EAD98-E029-EA40-9B5C-E5C3A331E813}"/>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4FD12CCD-D356-0140-9A1A-003C6D8CF956}"/>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48B514BE-8200-2A4B-B2B4-2B26ADA46B60}"/>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6" name="TextBox 85">
              <a:extLst>
                <a:ext uri="{FF2B5EF4-FFF2-40B4-BE49-F238E27FC236}">
                  <a16:creationId xmlns:a16="http://schemas.microsoft.com/office/drawing/2014/main" id="{53A31BD9-CBB3-2241-B81C-223E1D2E5062}"/>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7" name="TextBox 86">
              <a:extLst>
                <a:ext uri="{FF2B5EF4-FFF2-40B4-BE49-F238E27FC236}">
                  <a16:creationId xmlns:a16="http://schemas.microsoft.com/office/drawing/2014/main" id="{498F201D-8024-4C40-8C69-BEB91351F20D}"/>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88" name="TextBox 87">
              <a:extLst>
                <a:ext uri="{FF2B5EF4-FFF2-40B4-BE49-F238E27FC236}">
                  <a16:creationId xmlns:a16="http://schemas.microsoft.com/office/drawing/2014/main" id="{233C2F48-AFF2-C548-A125-BD65D47CCD0D}"/>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89" name="TextBox 88">
              <a:extLst>
                <a:ext uri="{FF2B5EF4-FFF2-40B4-BE49-F238E27FC236}">
                  <a16:creationId xmlns:a16="http://schemas.microsoft.com/office/drawing/2014/main" id="{310205F8-E41E-3C4B-8224-27FC32DA6996}"/>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90" name="TextBox 89">
              <a:extLst>
                <a:ext uri="{FF2B5EF4-FFF2-40B4-BE49-F238E27FC236}">
                  <a16:creationId xmlns:a16="http://schemas.microsoft.com/office/drawing/2014/main" id="{920E8681-C6F3-BB4B-B2DD-307E287E7F6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304958708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9261083-CF6E-D248-A3B5-7D140296FA56}"/>
              </a:ext>
            </a:extLst>
          </p:cNvPr>
          <p:cNvSpPr/>
          <p:nvPr/>
        </p:nvSpPr>
        <p:spPr bwMode="auto">
          <a:xfrm>
            <a:off x="8345864"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fontAlgn="base">
              <a:spcBef>
                <a:spcPct val="0"/>
              </a:spcBef>
              <a:spcAft>
                <a:spcPct val="0"/>
              </a:spcAft>
            </a:pPr>
            <a:r>
              <a:rPr lang="en-US" sz="1600">
                <a:gradFill>
                  <a:gsLst>
                    <a:gs pos="2917">
                      <a:schemeClr val="tx1"/>
                    </a:gs>
                    <a:gs pos="30000">
                      <a:schemeClr val="tx1"/>
                    </a:gs>
                  </a:gsLst>
                  <a:lin ang="5400000" scaled="0"/>
                </a:gradFill>
              </a:rPr>
              <a:t>Local + remote storage</a:t>
            </a:r>
          </a:p>
        </p:txBody>
      </p:sp>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a:t>Service tiers – SQL Database</a:t>
            </a:r>
          </a:p>
        </p:txBody>
      </p:sp>
      <p:sp>
        <p:nvSpPr>
          <p:cNvPr id="21" name="Freeform 182">
            <a:extLst>
              <a:ext uri="{FF2B5EF4-FFF2-40B4-BE49-F238E27FC236}">
                <a16:creationId xmlns:a16="http://schemas.microsoft.com/office/drawing/2014/main" id="{F6B3C2EE-F32F-42CE-BF0A-F6F3498F9278}"/>
              </a:ext>
            </a:extLst>
          </p:cNvPr>
          <p:cNvSpPr/>
          <p:nvPr/>
        </p:nvSpPr>
        <p:spPr bwMode="auto">
          <a:xfrm>
            <a:off x="895512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22" name="Freeform 182">
            <a:extLst>
              <a:ext uri="{FF2B5EF4-FFF2-40B4-BE49-F238E27FC236}">
                <a16:creationId xmlns:a16="http://schemas.microsoft.com/office/drawing/2014/main" id="{F61950ED-BE68-46AE-825E-29CE17008F97}"/>
              </a:ext>
            </a:extLst>
          </p:cNvPr>
          <p:cNvSpPr/>
          <p:nvPr/>
        </p:nvSpPr>
        <p:spPr bwMode="auto">
          <a:xfrm>
            <a:off x="9466268"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3" name="Freeform 182">
            <a:extLst>
              <a:ext uri="{FF2B5EF4-FFF2-40B4-BE49-F238E27FC236}">
                <a16:creationId xmlns:a16="http://schemas.microsoft.com/office/drawing/2014/main" id="{9C82DF1F-B669-48A2-A1F7-DAB4CCA88887}"/>
              </a:ext>
            </a:extLst>
          </p:cNvPr>
          <p:cNvSpPr/>
          <p:nvPr/>
        </p:nvSpPr>
        <p:spPr bwMode="auto">
          <a:xfrm>
            <a:off x="988449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4" name="Freeform 182">
            <a:extLst>
              <a:ext uri="{FF2B5EF4-FFF2-40B4-BE49-F238E27FC236}">
                <a16:creationId xmlns:a16="http://schemas.microsoft.com/office/drawing/2014/main" id="{88201A31-F735-4DF0-8E61-4D590AF2C376}"/>
              </a:ext>
            </a:extLst>
          </p:cNvPr>
          <p:cNvSpPr/>
          <p:nvPr/>
        </p:nvSpPr>
        <p:spPr bwMode="auto">
          <a:xfrm>
            <a:off x="1030272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5" name="Freeform 182">
            <a:extLst>
              <a:ext uri="{FF2B5EF4-FFF2-40B4-BE49-F238E27FC236}">
                <a16:creationId xmlns:a16="http://schemas.microsoft.com/office/drawing/2014/main" id="{16EAE4FA-5B77-4E1C-ACF5-5A6EF3FE8FD4}"/>
              </a:ext>
            </a:extLst>
          </p:cNvPr>
          <p:cNvSpPr/>
          <p:nvPr/>
        </p:nvSpPr>
        <p:spPr bwMode="auto">
          <a:xfrm>
            <a:off x="10720955"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35" name="Rectangle: Rounded Corners 34">
            <a:extLst>
              <a:ext uri="{FF2B5EF4-FFF2-40B4-BE49-F238E27FC236}">
                <a16:creationId xmlns:a16="http://schemas.microsoft.com/office/drawing/2014/main" id="{8B0E9518-CE6C-449F-8B62-A3438B84F7AC}"/>
              </a:ext>
            </a:extLst>
          </p:cNvPr>
          <p:cNvSpPr/>
          <p:nvPr/>
        </p:nvSpPr>
        <p:spPr bwMode="auto">
          <a:xfrm>
            <a:off x="9350066" y="4624207"/>
            <a:ext cx="1786103" cy="528858"/>
          </a:xfrm>
          <a:prstGeom prst="roundRect">
            <a:avLst/>
          </a:prstGeom>
          <a:noFill/>
          <a:ln w="12700">
            <a:solidFill>
              <a:schemeClr val="accent1"/>
            </a:solidFill>
            <a:prstDash val="dash"/>
            <a:headEnd type="none" w="med" len="med"/>
            <a:tailEnd type="none" w="med" len="med"/>
            <a:extLst>
              <a:ext uri="{C807C97D-BFC1-408E-A445-0C87EB9F89A2}">
                <ask:lineSketchStyleProps xmlns:ask="http://schemas.microsoft.com/office/drawing/2018/sketchyshapes" sd="2214188587">
                  <a:custGeom>
                    <a:avLst/>
                    <a:gdLst>
                      <a:gd name="connsiteX0" fmla="*/ 0 w 1611339"/>
                      <a:gd name="connsiteY0" fmla="*/ 139126 h 834737"/>
                      <a:gd name="connsiteX1" fmla="*/ 139126 w 1611339"/>
                      <a:gd name="connsiteY1" fmla="*/ 0 h 834737"/>
                      <a:gd name="connsiteX2" fmla="*/ 556827 w 1611339"/>
                      <a:gd name="connsiteY2" fmla="*/ 0 h 834737"/>
                      <a:gd name="connsiteX3" fmla="*/ 987858 w 1611339"/>
                      <a:gd name="connsiteY3" fmla="*/ 0 h 834737"/>
                      <a:gd name="connsiteX4" fmla="*/ 1472213 w 1611339"/>
                      <a:gd name="connsiteY4" fmla="*/ 0 h 834737"/>
                      <a:gd name="connsiteX5" fmla="*/ 1611339 w 1611339"/>
                      <a:gd name="connsiteY5" fmla="*/ 139126 h 834737"/>
                      <a:gd name="connsiteX6" fmla="*/ 1611339 w 1611339"/>
                      <a:gd name="connsiteY6" fmla="*/ 695611 h 834737"/>
                      <a:gd name="connsiteX7" fmla="*/ 1472213 w 1611339"/>
                      <a:gd name="connsiteY7" fmla="*/ 834737 h 834737"/>
                      <a:gd name="connsiteX8" fmla="*/ 1014520 w 1611339"/>
                      <a:gd name="connsiteY8" fmla="*/ 834737 h 834737"/>
                      <a:gd name="connsiteX9" fmla="*/ 583488 w 1611339"/>
                      <a:gd name="connsiteY9" fmla="*/ 834737 h 834737"/>
                      <a:gd name="connsiteX10" fmla="*/ 139126 w 1611339"/>
                      <a:gd name="connsiteY10" fmla="*/ 834737 h 834737"/>
                      <a:gd name="connsiteX11" fmla="*/ 0 w 1611339"/>
                      <a:gd name="connsiteY11" fmla="*/ 695611 h 834737"/>
                      <a:gd name="connsiteX12" fmla="*/ 0 w 1611339"/>
                      <a:gd name="connsiteY12" fmla="*/ 139126 h 83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1339" h="834737" extrusionOk="0">
                        <a:moveTo>
                          <a:pt x="0" y="139126"/>
                        </a:moveTo>
                        <a:cubicBezTo>
                          <a:pt x="10286" y="63510"/>
                          <a:pt x="58356" y="-5292"/>
                          <a:pt x="139126" y="0"/>
                        </a:cubicBezTo>
                        <a:cubicBezTo>
                          <a:pt x="329221" y="-5857"/>
                          <a:pt x="458453" y="1912"/>
                          <a:pt x="556827" y="0"/>
                        </a:cubicBezTo>
                        <a:cubicBezTo>
                          <a:pt x="655201" y="-1912"/>
                          <a:pt x="785305" y="15165"/>
                          <a:pt x="987858" y="0"/>
                        </a:cubicBezTo>
                        <a:cubicBezTo>
                          <a:pt x="1190411" y="-15165"/>
                          <a:pt x="1252671" y="17387"/>
                          <a:pt x="1472213" y="0"/>
                        </a:cubicBezTo>
                        <a:cubicBezTo>
                          <a:pt x="1551193" y="6519"/>
                          <a:pt x="1611809" y="76221"/>
                          <a:pt x="1611339" y="139126"/>
                        </a:cubicBezTo>
                        <a:cubicBezTo>
                          <a:pt x="1667114" y="383782"/>
                          <a:pt x="1550987" y="576932"/>
                          <a:pt x="1611339" y="695611"/>
                        </a:cubicBezTo>
                        <a:cubicBezTo>
                          <a:pt x="1618027" y="778720"/>
                          <a:pt x="1546140" y="831771"/>
                          <a:pt x="1472213" y="834737"/>
                        </a:cubicBezTo>
                        <a:cubicBezTo>
                          <a:pt x="1378195" y="887283"/>
                          <a:pt x="1151021" y="780791"/>
                          <a:pt x="1014520" y="834737"/>
                        </a:cubicBezTo>
                        <a:cubicBezTo>
                          <a:pt x="878019" y="888683"/>
                          <a:pt x="744519" y="812515"/>
                          <a:pt x="583488" y="834737"/>
                        </a:cubicBezTo>
                        <a:cubicBezTo>
                          <a:pt x="422457" y="856959"/>
                          <a:pt x="245157" y="828512"/>
                          <a:pt x="139126" y="834737"/>
                        </a:cubicBezTo>
                        <a:cubicBezTo>
                          <a:pt x="66575" y="855664"/>
                          <a:pt x="6077" y="779594"/>
                          <a:pt x="0" y="695611"/>
                        </a:cubicBezTo>
                        <a:cubicBezTo>
                          <a:pt x="-30867" y="448101"/>
                          <a:pt x="8004" y="320430"/>
                          <a:pt x="0" y="13912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62350"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78836"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a:gradFill>
                  <a:gsLst>
                    <a:gs pos="2917">
                      <a:schemeClr val="tx1"/>
                    </a:gs>
                    <a:gs pos="30000">
                      <a:schemeClr val="tx1"/>
                    </a:gs>
                  </a:gsLst>
                  <a:lin ang="5400000" scaled="0"/>
                </a:gradFill>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27664"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6266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57543"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45791"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34039"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lang="en-US" sz="2000" kern="0">
                <a:gradFill>
                  <a:gsLst>
                    <a:gs pos="0">
                      <a:srgbClr val="FFFFFF"/>
                    </a:gs>
                    <a:gs pos="100000">
                      <a:srgbClr val="FFFFFF"/>
                    </a:gs>
                  </a:gsLst>
                  <a:lin ang="5400000" scaled="0"/>
                </a:gradFill>
                <a:latin typeface="Segoe UI"/>
                <a:ea typeface="Segoe UI" pitchFamily="34" charset="0"/>
                <a:cs typeface="Segoe UI" pitchFamily="34" charset="0"/>
              </a:rPr>
              <a:t>R</a:t>
            </a: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78836"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623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78836"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623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50185" y="3810006"/>
            <a:ext cx="2865747"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Serverless*</a:t>
            </a:r>
          </a:p>
        </p:txBody>
      </p:sp>
      <p:sp>
        <p:nvSpPr>
          <p:cNvPr id="56" name="TextBox 55">
            <a:extLst>
              <a:ext uri="{FF2B5EF4-FFF2-40B4-BE49-F238E27FC236}">
                <a16:creationId xmlns:a16="http://schemas.microsoft.com/office/drawing/2014/main" id="{DA9A98DA-B6E2-124F-8C27-08CEC8AE3D88}"/>
              </a:ext>
            </a:extLst>
          </p:cNvPr>
          <p:cNvSpPr txBox="1"/>
          <p:nvPr/>
        </p:nvSpPr>
        <p:spPr>
          <a:xfrm>
            <a:off x="4656235" y="3810006"/>
            <a:ext cx="2861693"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21248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600830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1005948-FB43-4046-BF17-46BB629144C4}"/>
              </a:ext>
            </a:extLst>
          </p:cNvPr>
          <p:cNvSpPr txBox="1"/>
          <p:nvPr/>
        </p:nvSpPr>
        <p:spPr>
          <a:xfrm>
            <a:off x="8566671" y="3810006"/>
            <a:ext cx="2806684" cy="738664"/>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rPr>
              <a:t>IOPS+</a:t>
            </a:r>
          </a:p>
          <a:p>
            <a:pPr algn="ctr"/>
            <a:r>
              <a:rPr lang="en-US" sz="1600">
                <a:gradFill>
                  <a:gsLst>
                    <a:gs pos="2917">
                      <a:schemeClr val="tx1"/>
                    </a:gs>
                    <a:gs pos="30000">
                      <a:schemeClr val="tx1"/>
                    </a:gs>
                  </a:gsLst>
                  <a:lin ang="5400000" scaled="0"/>
                </a:gradFill>
              </a:rPr>
              <a:t>$$</a:t>
            </a:r>
          </a:p>
          <a:p>
            <a:pPr algn="ctr"/>
            <a:r>
              <a:rPr lang="en-US" sz="1600">
                <a:gradFill>
                  <a:gsLst>
                    <a:gs pos="2917">
                      <a:schemeClr val="tx1"/>
                    </a:gs>
                    <a:gs pos="30000">
                      <a:schemeClr val="tx1"/>
                    </a:gs>
                  </a:gsLst>
                  <a:lin ang="5400000" scaled="0"/>
                </a:gradFill>
              </a:rPr>
              <a:t>Unlimited storage</a:t>
            </a:r>
          </a:p>
        </p:txBody>
      </p:sp>
      <p:sp>
        <p:nvSpPr>
          <p:cNvPr id="72" name="Rectangle 71">
            <a:extLst>
              <a:ext uri="{FF2B5EF4-FFF2-40B4-BE49-F238E27FC236}">
                <a16:creationId xmlns:a16="http://schemas.microsoft.com/office/drawing/2014/main" id="{7949C246-AC20-2A47-AA00-0692DFFEF9A6}"/>
              </a:ext>
            </a:extLst>
          </p:cNvPr>
          <p:cNvSpPr/>
          <p:nvPr/>
        </p:nvSpPr>
        <p:spPr bwMode="auto">
          <a:xfrm>
            <a:off x="8345865" y="1285700"/>
            <a:ext cx="3281102"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a:solidFill>
                  <a:schemeClr val="accent1"/>
                </a:solidFill>
                <a:latin typeface="+mj-lt"/>
              </a:rPr>
              <a:t>Hyperscale*</a:t>
            </a:r>
          </a:p>
        </p:txBody>
      </p:sp>
      <p:sp>
        <p:nvSpPr>
          <p:cNvPr id="73" name="Rectangle 72">
            <a:extLst>
              <a:ext uri="{FF2B5EF4-FFF2-40B4-BE49-F238E27FC236}">
                <a16:creationId xmlns:a16="http://schemas.microsoft.com/office/drawing/2014/main" id="{9E9E14D2-FEBC-5943-A236-ED74B546A6D5}"/>
              </a:ext>
            </a:extLst>
          </p:cNvPr>
          <p:cNvSpPr/>
          <p:nvPr/>
        </p:nvSpPr>
        <p:spPr bwMode="auto">
          <a:xfrm>
            <a:off x="8345865" y="2148277"/>
            <a:ext cx="3281102"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a:solidFill>
                  <a:schemeClr val="tx1"/>
                </a:solidFill>
              </a:rPr>
              <a:t>Most business workloads with highly scalable storage and read-scale requirements</a:t>
            </a:r>
          </a:p>
        </p:txBody>
      </p:sp>
      <p:cxnSp>
        <p:nvCxnSpPr>
          <p:cNvPr id="74" name="Straight Arrow Connector 73">
            <a:extLst>
              <a:ext uri="{FF2B5EF4-FFF2-40B4-BE49-F238E27FC236}">
                <a16:creationId xmlns:a16="http://schemas.microsoft.com/office/drawing/2014/main" id="{66FFADFB-F4F1-E746-B83A-7502B5127D3B}"/>
              </a:ext>
            </a:extLst>
          </p:cNvPr>
          <p:cNvCxnSpPr/>
          <p:nvPr/>
        </p:nvCxnSpPr>
        <p:spPr>
          <a:xfrm>
            <a:off x="10081012"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D3B9ED3-02FA-6C43-8CD4-241F5DEBECCA}"/>
              </a:ext>
            </a:extLst>
          </p:cNvPr>
          <p:cNvSpPr txBox="1"/>
          <p:nvPr/>
        </p:nvSpPr>
        <p:spPr>
          <a:xfrm>
            <a:off x="561578" y="5447492"/>
            <a:ext cx="1768113" cy="184666"/>
          </a:xfrm>
          <a:prstGeom prst="rect">
            <a:avLst/>
          </a:prstGeom>
          <a:noFill/>
        </p:spPr>
        <p:txBody>
          <a:bodyPr wrap="none" lIns="0" tIns="0" rIns="0" bIns="0" rtlCol="0">
            <a:spAutoFit/>
          </a:bodyPr>
          <a:lstStyle/>
          <a:p>
            <a:pPr algn="l"/>
            <a:r>
              <a:rPr lang="en-US" sz="1200">
                <a:gradFill>
                  <a:gsLst>
                    <a:gs pos="2917">
                      <a:schemeClr val="tx1"/>
                    </a:gs>
                    <a:gs pos="30000">
                      <a:schemeClr val="tx1"/>
                    </a:gs>
                  </a:gsLst>
                  <a:lin ang="5400000" scaled="0"/>
                </a:gradFill>
              </a:rPr>
              <a:t>*Not in managed instance</a:t>
            </a:r>
          </a:p>
        </p:txBody>
      </p:sp>
      <p:grpSp>
        <p:nvGrpSpPr>
          <p:cNvPr id="47" name="Group 46">
            <a:extLst>
              <a:ext uri="{FF2B5EF4-FFF2-40B4-BE49-F238E27FC236}">
                <a16:creationId xmlns:a16="http://schemas.microsoft.com/office/drawing/2014/main" id="{4D43D34F-4BB4-A746-A5D0-3F0DDC555F65}"/>
              </a:ext>
            </a:extLst>
          </p:cNvPr>
          <p:cNvGrpSpPr/>
          <p:nvPr/>
        </p:nvGrpSpPr>
        <p:grpSpPr>
          <a:xfrm>
            <a:off x="0" y="6215635"/>
            <a:ext cx="11444140" cy="324677"/>
            <a:chOff x="0" y="6058468"/>
            <a:chExt cx="11444140" cy="324677"/>
          </a:xfrm>
        </p:grpSpPr>
        <p:cxnSp>
          <p:nvCxnSpPr>
            <p:cNvPr id="48" name="Straight Arrow Connector 47">
              <a:extLst>
                <a:ext uri="{FF2B5EF4-FFF2-40B4-BE49-F238E27FC236}">
                  <a16:creationId xmlns:a16="http://schemas.microsoft.com/office/drawing/2014/main" id="{D2132B1E-73A1-8140-9DAC-7E78A5FD589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B1CD58EA-42FD-ED44-A6A7-DD5C089BDDC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2AFC310E-AB42-8046-9DCF-C1FBA017AD9A}"/>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5" name="Oval 74">
              <a:extLst>
                <a:ext uri="{FF2B5EF4-FFF2-40B4-BE49-F238E27FC236}">
                  <a16:creationId xmlns:a16="http://schemas.microsoft.com/office/drawing/2014/main" id="{D7CB5A4A-A92C-6F40-BD69-0630FB77A66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6" name="Oval 75">
              <a:extLst>
                <a:ext uri="{FF2B5EF4-FFF2-40B4-BE49-F238E27FC236}">
                  <a16:creationId xmlns:a16="http://schemas.microsoft.com/office/drawing/2014/main" id="{8F8EDA83-B803-604C-B114-AC6B6620A6E8}"/>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A70122C2-05B4-0548-8322-4900A40E3F04}"/>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a:extLst>
                <a:ext uri="{FF2B5EF4-FFF2-40B4-BE49-F238E27FC236}">
                  <a16:creationId xmlns:a16="http://schemas.microsoft.com/office/drawing/2014/main" id="{7D193301-AB12-514B-8A7D-8E87A49F36C6}"/>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9" name="TextBox 78">
              <a:extLst>
                <a:ext uri="{FF2B5EF4-FFF2-40B4-BE49-F238E27FC236}">
                  <a16:creationId xmlns:a16="http://schemas.microsoft.com/office/drawing/2014/main" id="{AD42BC10-885C-E64B-A35A-D67131EBE549}"/>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80" name="TextBox 79">
              <a:extLst>
                <a:ext uri="{FF2B5EF4-FFF2-40B4-BE49-F238E27FC236}">
                  <a16:creationId xmlns:a16="http://schemas.microsoft.com/office/drawing/2014/main" id="{E2CFC088-51DF-1F4A-AE3F-B15DA196D30E}"/>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81" name="TextBox 80">
              <a:extLst>
                <a:ext uri="{FF2B5EF4-FFF2-40B4-BE49-F238E27FC236}">
                  <a16:creationId xmlns:a16="http://schemas.microsoft.com/office/drawing/2014/main" id="{3ACF471A-F60C-BD4F-BDEE-2FEE869322DA}"/>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82" name="TextBox 81">
              <a:extLst>
                <a:ext uri="{FF2B5EF4-FFF2-40B4-BE49-F238E27FC236}">
                  <a16:creationId xmlns:a16="http://schemas.microsoft.com/office/drawing/2014/main" id="{0B8EE5D4-6693-824F-AA4F-384F537D1F98}"/>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2102860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par>
                                <p:cTn id="19" presetID="10"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500"/>
                                        <p:tgtEl>
                                          <p:spTgt spid="5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animEffect transition="in" filter="fade">
                                      <p:cBhvr>
                                        <p:cTn id="63" dur="500"/>
                                        <p:tgtEl>
                                          <p:spTgt spid="72"/>
                                        </p:tgtEl>
                                      </p:cBhvr>
                                    </p:animEffect>
                                  </p:childTnLst>
                                </p:cTn>
                              </p:par>
                              <p:par>
                                <p:cTn id="64" presetID="10" presetClass="entr" presetSubtype="0" fill="hold" nodeType="withEffect">
                                  <p:stCondLst>
                                    <p:cond delay="0"/>
                                  </p:stCondLst>
                                  <p:childTnLst>
                                    <p:set>
                                      <p:cBhvr>
                                        <p:cTn id="65" dur="1" fill="hold">
                                          <p:stCondLst>
                                            <p:cond delay="0"/>
                                          </p:stCondLst>
                                        </p:cTn>
                                        <p:tgtEl>
                                          <p:spTgt spid="74"/>
                                        </p:tgtEl>
                                        <p:attrNameLst>
                                          <p:attrName>style.visibility</p:attrName>
                                        </p:attrNameLst>
                                      </p:cBhvr>
                                      <p:to>
                                        <p:strVal val="visible"/>
                                      </p:to>
                                    </p:set>
                                    <p:animEffect transition="in" filter="fade">
                                      <p:cBhvr>
                                        <p:cTn id="66" dur="500"/>
                                        <p:tgtEl>
                                          <p:spTgt spid="7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
                                        </p:tgtEl>
                                        <p:attrNameLst>
                                          <p:attrName>style.visibility</p:attrName>
                                        </p:attrNameLst>
                                      </p:cBhvr>
                                      <p:to>
                                        <p:strVal val="visible"/>
                                      </p:to>
                                    </p:set>
                                    <p:animEffect transition="in" filter="fade">
                                      <p:cBhvr>
                                        <p:cTn id="69" dur="500"/>
                                        <p:tgtEl>
                                          <p:spTgt spid="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fade">
                                      <p:cBhvr>
                                        <p:cTn id="74" dur="500"/>
                                        <p:tgtEl>
                                          <p:spTgt spid="5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500"/>
                                        <p:tgtEl>
                                          <p:spTgt spid="2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500"/>
                                        <p:tgtEl>
                                          <p:spTgt spid="2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500"/>
                                        <p:tgtEl>
                                          <p:spTgt spid="2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fade">
                                      <p:cBhvr>
                                        <p:cTn id="92" dur="500"/>
                                        <p:tgtEl>
                                          <p:spTgt spid="35"/>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fade">
                                      <p:cBhvr>
                                        <p:cTn id="9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21" grpId="0" animBg="1"/>
      <p:bldP spid="22" grpId="0" animBg="1"/>
      <p:bldP spid="23" grpId="0" animBg="1"/>
      <p:bldP spid="24" grpId="0" animBg="1"/>
      <p:bldP spid="25" grpId="0" animBg="1"/>
      <p:bldP spid="35" grpId="0" animBg="1"/>
      <p:bldP spid="40" grpId="0" animBg="1"/>
      <p:bldP spid="41" grpId="0" animBg="1"/>
      <p:bldP spid="42" grpId="0" animBg="1"/>
      <p:bldP spid="43" grpId="0" animBg="1"/>
      <p:bldP spid="44" grpId="0" animBg="1"/>
      <p:bldP spid="45" grpId="0" animBg="1"/>
      <p:bldP spid="46" grpId="0" animBg="1"/>
      <p:bldP spid="49" grpId="0" animBg="1"/>
      <p:bldP spid="50" grpId="0" animBg="1"/>
      <p:bldP spid="51" grpId="0" animBg="1"/>
      <p:bldP spid="52" grpId="0" animBg="1"/>
      <p:bldP spid="55" grpId="0"/>
      <p:bldP spid="56" grpId="0"/>
      <p:bldP spid="60" grpId="0"/>
      <p:bldP spid="72" grpId="0" animBg="1"/>
      <p:bldP spid="73" grpId="0" animBg="1"/>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014E6-BEA0-4523-8A3F-50041A7B2FD4}"/>
              </a:ext>
            </a:extLst>
          </p:cNvPr>
          <p:cNvSpPr>
            <a:spLocks noGrp="1"/>
          </p:cNvSpPr>
          <p:nvPr>
            <p:ph type="title"/>
          </p:nvPr>
        </p:nvSpPr>
        <p:spPr/>
        <p:txBody>
          <a:bodyPr/>
          <a:lstStyle/>
          <a:p>
            <a:r>
              <a:rPr lang="en-US"/>
              <a:t>Hardware</a:t>
            </a:r>
          </a:p>
        </p:txBody>
      </p:sp>
      <p:sp>
        <p:nvSpPr>
          <p:cNvPr id="3" name="TextBox 2">
            <a:extLst>
              <a:ext uri="{FF2B5EF4-FFF2-40B4-BE49-F238E27FC236}">
                <a16:creationId xmlns:a16="http://schemas.microsoft.com/office/drawing/2014/main" id="{4E411A42-ABB7-024C-BC5B-412B1686F9CA}"/>
              </a:ext>
            </a:extLst>
          </p:cNvPr>
          <p:cNvSpPr txBox="1"/>
          <p:nvPr/>
        </p:nvSpPr>
        <p:spPr>
          <a:xfrm>
            <a:off x="7739413" y="1675933"/>
            <a:ext cx="3345468" cy="3231654"/>
          </a:xfrm>
          <a:prstGeom prst="rect">
            <a:avLst/>
          </a:prstGeom>
          <a:noFill/>
        </p:spPr>
        <p:txBody>
          <a:bodyPr wrap="none" lIns="0" tIns="0" rIns="0" bIns="0" rtlCol="0">
            <a:spAutoFit/>
          </a:bodyPr>
          <a:lstStyle/>
          <a:p>
            <a:pPr lvl="0">
              <a:spcAft>
                <a:spcPts val="600"/>
              </a:spcAft>
            </a:pPr>
            <a:r>
              <a:rPr lang="en-US" sz="2000">
                <a:solidFill>
                  <a:schemeClr val="accent1"/>
                </a:solidFill>
                <a:latin typeface="+mj-lt"/>
                <a:cs typeface="Segoe UI Semilight" panose="020B0402040204020203" pitchFamily="34" charset="0"/>
              </a:rPr>
              <a:t>Future</a:t>
            </a:r>
          </a:p>
          <a:p>
            <a:pPr lvl="0">
              <a:spcAft>
                <a:spcPts val="600"/>
              </a:spcAft>
            </a:pPr>
            <a:r>
              <a:rPr lang="en-US" sz="1400">
                <a:solidFill>
                  <a:srgbClr val="000000"/>
                </a:solidFill>
                <a:cs typeface="Segoe UI Semilight" panose="020B0402040204020203" pitchFamily="34" charset="0"/>
              </a:rPr>
              <a:t>Future hardware generations</a:t>
            </a:r>
          </a:p>
          <a:p>
            <a:pPr lvl="0">
              <a:spcAft>
                <a:spcPts val="600"/>
              </a:spcAft>
            </a:pPr>
            <a:r>
              <a:rPr lang="en-US" sz="1400">
                <a:solidFill>
                  <a:srgbClr val="000000"/>
                </a:solidFill>
                <a:cs typeface="Segoe UI Semilight" panose="020B0402040204020203" pitchFamily="34" charset="0"/>
              </a:rPr>
              <a:t>M-series (memory optimized)</a:t>
            </a:r>
          </a:p>
          <a:p>
            <a:pPr marL="457200" lvl="1" indent="-168275">
              <a:spcAft>
                <a:spcPts val="600"/>
              </a:spcAft>
              <a:buClr>
                <a:schemeClr val="accent1"/>
              </a:buClr>
              <a:buFont typeface="Arial" panose="020B0604020202020204" pitchFamily="34" charset="0"/>
              <a:buChar char="•"/>
            </a:pPr>
            <a:r>
              <a:rPr lang="en-US" sz="1400">
                <a:solidFill>
                  <a:srgbClr val="000000"/>
                </a:solidFill>
                <a:cs typeface="Segoe UI Semilight" panose="020B0402040204020203" pitchFamily="34" charset="0"/>
              </a:rPr>
              <a:t>128 </a:t>
            </a:r>
            <a:r>
              <a:rPr lang="en-US" sz="1400" err="1">
                <a:solidFill>
                  <a:srgbClr val="000000"/>
                </a:solidFill>
                <a:cs typeface="Segoe UI Semilight" panose="020B0402040204020203" pitchFamily="34" charset="0"/>
              </a:rPr>
              <a:t>vCores</a:t>
            </a:r>
            <a:r>
              <a:rPr lang="en-US" sz="1400">
                <a:solidFill>
                  <a:srgbClr val="000000"/>
                </a:solidFill>
                <a:cs typeface="Segoe UI Semilight" panose="020B0402040204020203" pitchFamily="34" charset="0"/>
              </a:rPr>
              <a:t> (hyperthreaded)</a:t>
            </a:r>
          </a:p>
          <a:p>
            <a:pPr marL="457200" lvl="1" indent="-168275">
              <a:spcAft>
                <a:spcPts val="600"/>
              </a:spcAft>
              <a:buClr>
                <a:schemeClr val="accent1"/>
              </a:buClr>
              <a:buFont typeface="Arial" panose="020B0604020202020204" pitchFamily="34" charset="0"/>
              <a:buChar char="•"/>
            </a:pPr>
            <a:r>
              <a:rPr lang="en-US" sz="1400">
                <a:solidFill>
                  <a:srgbClr val="000000"/>
                </a:solidFill>
                <a:cs typeface="Segoe UI Semilight" panose="020B0402040204020203" pitchFamily="34" charset="0"/>
              </a:rPr>
              <a:t>3.8 TB memory</a:t>
            </a:r>
          </a:p>
          <a:p>
            <a:pPr marL="457200" lvl="1" indent="-168275">
              <a:spcAft>
                <a:spcPts val="600"/>
              </a:spcAft>
              <a:buClr>
                <a:schemeClr val="accent1"/>
              </a:buClr>
              <a:buFont typeface="Arial" panose="020B0604020202020204" pitchFamily="34" charset="0"/>
              <a:buChar char="•"/>
            </a:pPr>
            <a:r>
              <a:rPr lang="en-US" sz="1400">
                <a:solidFill>
                  <a:srgbClr val="000000"/>
                </a:solidFill>
                <a:cs typeface="Segoe UI Semilight" panose="020B0402040204020203" pitchFamily="34" charset="0"/>
              </a:rPr>
              <a:t>Business critical (preview)</a:t>
            </a:r>
          </a:p>
          <a:p>
            <a:pPr lvl="0">
              <a:spcAft>
                <a:spcPts val="600"/>
              </a:spcAft>
            </a:pPr>
            <a:r>
              <a:rPr lang="en-US" sz="1400">
                <a:solidFill>
                  <a:srgbClr val="000000"/>
                </a:solidFill>
                <a:cs typeface="Segoe UI Semilight" panose="020B0402040204020203" pitchFamily="34" charset="0"/>
              </a:rPr>
              <a:t>Fsv2-series (compute optimized)</a:t>
            </a:r>
          </a:p>
          <a:p>
            <a:pPr marL="457200" lvl="1" indent="-168275">
              <a:spcAft>
                <a:spcPts val="600"/>
              </a:spcAft>
              <a:buClr>
                <a:schemeClr val="accent1"/>
              </a:buClr>
              <a:buFont typeface="Arial" panose="020B0604020202020204" pitchFamily="34" charset="0"/>
              <a:buChar char="•"/>
            </a:pPr>
            <a:r>
              <a:rPr lang="en-US" sz="1400">
                <a:solidFill>
                  <a:srgbClr val="000000"/>
                </a:solidFill>
                <a:cs typeface="Segoe UI Semilight" panose="020B0402040204020203" pitchFamily="34" charset="0"/>
              </a:rPr>
              <a:t>72 </a:t>
            </a:r>
            <a:r>
              <a:rPr lang="en-US" sz="1400" err="1">
                <a:solidFill>
                  <a:srgbClr val="000000"/>
                </a:solidFill>
                <a:cs typeface="Segoe UI Semilight" panose="020B0402040204020203" pitchFamily="34" charset="0"/>
              </a:rPr>
              <a:t>vCores</a:t>
            </a:r>
            <a:r>
              <a:rPr lang="en-US" sz="1400">
                <a:solidFill>
                  <a:srgbClr val="000000"/>
                </a:solidFill>
                <a:cs typeface="Segoe UI Semilight" panose="020B0402040204020203" pitchFamily="34" charset="0"/>
              </a:rPr>
              <a:t> (hyperthreaded)</a:t>
            </a:r>
          </a:p>
          <a:p>
            <a:pPr marL="457200" lvl="1" indent="-168275">
              <a:spcAft>
                <a:spcPts val="600"/>
              </a:spcAft>
              <a:buClr>
                <a:schemeClr val="accent1"/>
              </a:buClr>
              <a:buFont typeface="Arial" panose="020B0604020202020204" pitchFamily="34" charset="0"/>
              <a:buChar char="•"/>
            </a:pPr>
            <a:r>
              <a:rPr lang="en-US" sz="1400">
                <a:solidFill>
                  <a:srgbClr val="000000"/>
                </a:solidFill>
                <a:cs typeface="Segoe UI Semilight" panose="020B0402040204020203" pitchFamily="34" charset="0"/>
              </a:rPr>
              <a:t>3.4 GHz sustained turbo clock speed</a:t>
            </a:r>
          </a:p>
          <a:p>
            <a:pPr marL="457200" lvl="1" indent="-168275">
              <a:spcAft>
                <a:spcPts val="600"/>
              </a:spcAft>
              <a:buClr>
                <a:schemeClr val="accent1"/>
              </a:buClr>
              <a:buFont typeface="Arial" panose="020B0604020202020204" pitchFamily="34" charset="0"/>
              <a:buChar char="•"/>
            </a:pPr>
            <a:r>
              <a:rPr lang="en-US" sz="1400">
                <a:solidFill>
                  <a:srgbClr val="000000"/>
                </a:solidFill>
                <a:cs typeface="Segoe UI Semilight" panose="020B0402040204020203" pitchFamily="34" charset="0"/>
              </a:rPr>
              <a:t>General purpose (preview)</a:t>
            </a:r>
          </a:p>
          <a:p>
            <a:pPr algn="l"/>
            <a:endParaRPr lang="en-US" sz="1400" err="1">
              <a:gradFill>
                <a:gsLst>
                  <a:gs pos="2917">
                    <a:schemeClr val="tx1"/>
                  </a:gs>
                  <a:gs pos="30000">
                    <a:schemeClr val="tx1"/>
                  </a:gs>
                </a:gsLst>
                <a:lin ang="5400000" scaled="0"/>
              </a:gradFill>
            </a:endParaRPr>
          </a:p>
        </p:txBody>
      </p:sp>
      <p:sp>
        <p:nvSpPr>
          <p:cNvPr id="17" name="TextBox 16">
            <a:extLst>
              <a:ext uri="{FF2B5EF4-FFF2-40B4-BE49-F238E27FC236}">
                <a16:creationId xmlns:a16="http://schemas.microsoft.com/office/drawing/2014/main" id="{14E570C6-246D-294B-8C60-5EFA5BC261EA}"/>
              </a:ext>
            </a:extLst>
          </p:cNvPr>
          <p:cNvSpPr txBox="1"/>
          <p:nvPr/>
        </p:nvSpPr>
        <p:spPr>
          <a:xfrm>
            <a:off x="2288182" y="1675933"/>
            <a:ext cx="3032753" cy="1117229"/>
          </a:xfrm>
          <a:prstGeom prst="rect">
            <a:avLst/>
          </a:prstGeom>
          <a:noFill/>
        </p:spPr>
        <p:txBody>
          <a:bodyPr wrap="none" lIns="0" tIns="0" rIns="0" bIns="0" rtlCol="0">
            <a:spAutoFit/>
          </a:bodyPr>
          <a:lstStyle/>
          <a:p>
            <a:pPr lvl="0">
              <a:spcAft>
                <a:spcPts val="600"/>
              </a:spcAft>
            </a:pPr>
            <a:r>
              <a:rPr lang="en-US" sz="2000">
                <a:solidFill>
                  <a:schemeClr val="accent1"/>
                </a:solidFill>
                <a:latin typeface="+mj-lt"/>
                <a:cs typeface="Segoe UI Semilight" panose="020B0402040204020203" pitchFamily="34" charset="0"/>
              </a:rPr>
              <a:t>Gen5</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80 </a:t>
            </a:r>
            <a:r>
              <a:rPr lang="en-US" sz="1400" err="1">
                <a:solidFill>
                  <a:srgbClr val="000000"/>
                </a:solidFill>
                <a:cs typeface="Segoe UI Semilight" panose="020B0402040204020203" pitchFamily="34" charset="0"/>
              </a:rPr>
              <a:t>vCore</a:t>
            </a:r>
            <a:r>
              <a:rPr lang="en-US" sz="1400">
                <a:solidFill>
                  <a:srgbClr val="000000"/>
                </a:solidFill>
                <a:cs typeface="Segoe UI Semilight" panose="020B0402040204020203" pitchFamily="34" charset="0"/>
              </a:rPr>
              <a:t> limit</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Up to 4 TB of local storage</a:t>
            </a:r>
          </a:p>
          <a:p>
            <a:pPr lvl="0" defTabSz="755650">
              <a:lnSpc>
                <a:spcPct val="90000"/>
              </a:lnSpc>
              <a:spcBef>
                <a:spcPct val="0"/>
              </a:spcBef>
              <a:spcAft>
                <a:spcPct val="35000"/>
              </a:spcAft>
              <a:buClr>
                <a:srgbClr val="FFFFFF"/>
              </a:buClr>
            </a:pPr>
            <a:r>
              <a:rPr lang="en-US" sz="1400">
                <a:solidFill>
                  <a:srgbClr val="000000"/>
                </a:solidFill>
                <a:cs typeface="Segoe UI Semilight" panose="020B0402040204020203" pitchFamily="34" charset="0"/>
              </a:rPr>
              <a:t>Accelerated Networking is guaranteed</a:t>
            </a:r>
          </a:p>
        </p:txBody>
      </p:sp>
      <p:cxnSp>
        <p:nvCxnSpPr>
          <p:cNvPr id="30" name="Straight Connector 29">
            <a:extLst>
              <a:ext uri="{FF2B5EF4-FFF2-40B4-BE49-F238E27FC236}">
                <a16:creationId xmlns:a16="http://schemas.microsoft.com/office/drawing/2014/main" id="{CB6F816E-0850-D84C-93BC-A9EB90A4D596}"/>
              </a:ext>
            </a:extLst>
          </p:cNvPr>
          <p:cNvCxnSpPr>
            <a:cxnSpLocks/>
          </p:cNvCxnSpPr>
          <p:nvPr/>
        </p:nvCxnSpPr>
        <p:spPr>
          <a:xfrm flipV="1">
            <a:off x="6119909" y="1597294"/>
            <a:ext cx="0" cy="3310293"/>
          </a:xfrm>
          <a:prstGeom prst="line">
            <a:avLst/>
          </a:prstGeom>
          <a:noFill/>
          <a:ln w="12700" cap="flat" cmpd="sng" algn="ctr">
            <a:solidFill>
              <a:schemeClr val="accent1"/>
            </a:solidFill>
            <a:prstDash val="solid"/>
          </a:ln>
          <a:effectLst/>
        </p:spPr>
      </p:cxnSp>
      <p:grpSp>
        <p:nvGrpSpPr>
          <p:cNvPr id="23" name="Group 22">
            <a:extLst>
              <a:ext uri="{FF2B5EF4-FFF2-40B4-BE49-F238E27FC236}">
                <a16:creationId xmlns:a16="http://schemas.microsoft.com/office/drawing/2014/main" id="{DCAC0847-9A6F-3143-B243-9A70A5CC7894}"/>
              </a:ext>
            </a:extLst>
          </p:cNvPr>
          <p:cNvGrpSpPr/>
          <p:nvPr/>
        </p:nvGrpSpPr>
        <p:grpSpPr>
          <a:xfrm>
            <a:off x="1405675" y="1675933"/>
            <a:ext cx="623979" cy="559998"/>
            <a:chOff x="6578130" y="4068627"/>
            <a:chExt cx="623979" cy="559998"/>
          </a:xfrm>
        </p:grpSpPr>
        <p:grpSp>
          <p:nvGrpSpPr>
            <p:cNvPr id="24" name="Group 23">
              <a:extLst>
                <a:ext uri="{FF2B5EF4-FFF2-40B4-BE49-F238E27FC236}">
                  <a16:creationId xmlns:a16="http://schemas.microsoft.com/office/drawing/2014/main" id="{15C0EA20-D80F-5347-9AE2-CA9E527FFB2B}"/>
                </a:ext>
              </a:extLst>
            </p:cNvPr>
            <p:cNvGrpSpPr/>
            <p:nvPr/>
          </p:nvGrpSpPr>
          <p:grpSpPr>
            <a:xfrm>
              <a:off x="6608959" y="4068627"/>
              <a:ext cx="562320" cy="559998"/>
              <a:chOff x="7643146" y="2995601"/>
              <a:chExt cx="270958" cy="269839"/>
            </a:xfrm>
          </p:grpSpPr>
          <p:sp>
            <p:nvSpPr>
              <p:cNvPr id="26" name="Freeform 78">
                <a:extLst>
                  <a:ext uri="{FF2B5EF4-FFF2-40B4-BE49-F238E27FC236}">
                    <a16:creationId xmlns:a16="http://schemas.microsoft.com/office/drawing/2014/main" id="{C4F56E7A-BEBD-CF49-AFED-575EB6817B58}"/>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 name="Line 79">
                <a:extLst>
                  <a:ext uri="{FF2B5EF4-FFF2-40B4-BE49-F238E27FC236}">
                    <a16:creationId xmlns:a16="http://schemas.microsoft.com/office/drawing/2014/main" id="{6831E94D-AA9C-3942-8106-0764EA6AD91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9" name="Line 80">
                <a:extLst>
                  <a:ext uri="{FF2B5EF4-FFF2-40B4-BE49-F238E27FC236}">
                    <a16:creationId xmlns:a16="http://schemas.microsoft.com/office/drawing/2014/main" id="{53A25FEC-7480-6F4D-9FEF-2ED9CDA67F6A}"/>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2" name="Line 81">
                <a:extLst>
                  <a:ext uri="{FF2B5EF4-FFF2-40B4-BE49-F238E27FC236}">
                    <a16:creationId xmlns:a16="http://schemas.microsoft.com/office/drawing/2014/main" id="{36FAE811-D238-3344-84E1-C6811EB9E6BC}"/>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 name="Line 82">
                <a:extLst>
                  <a:ext uri="{FF2B5EF4-FFF2-40B4-BE49-F238E27FC236}">
                    <a16:creationId xmlns:a16="http://schemas.microsoft.com/office/drawing/2014/main" id="{7EA28F70-F490-6749-981B-7B292C9E1891}"/>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 name="Line 83">
                <a:extLst>
                  <a:ext uri="{FF2B5EF4-FFF2-40B4-BE49-F238E27FC236}">
                    <a16:creationId xmlns:a16="http://schemas.microsoft.com/office/drawing/2014/main" id="{DAB114E6-0B31-1745-8E02-AC938140A342}"/>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 name="Line 84">
                <a:extLst>
                  <a:ext uri="{FF2B5EF4-FFF2-40B4-BE49-F238E27FC236}">
                    <a16:creationId xmlns:a16="http://schemas.microsoft.com/office/drawing/2014/main" id="{52AF3CBB-83CD-7F4B-BF30-C8808F2B98ED}"/>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 name="Line 85">
                <a:extLst>
                  <a:ext uri="{FF2B5EF4-FFF2-40B4-BE49-F238E27FC236}">
                    <a16:creationId xmlns:a16="http://schemas.microsoft.com/office/drawing/2014/main" id="{4DCB0E15-0087-5540-8795-9DF73016D8A7}"/>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 name="Line 86">
                <a:extLst>
                  <a:ext uri="{FF2B5EF4-FFF2-40B4-BE49-F238E27FC236}">
                    <a16:creationId xmlns:a16="http://schemas.microsoft.com/office/drawing/2014/main" id="{84FCE66D-420A-664B-B058-C85ED42BA9E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8" name="Line 87">
                <a:extLst>
                  <a:ext uri="{FF2B5EF4-FFF2-40B4-BE49-F238E27FC236}">
                    <a16:creationId xmlns:a16="http://schemas.microsoft.com/office/drawing/2014/main" id="{12F397E9-A82D-4547-A5AB-D39C0DFD505D}"/>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9" name="Line 88">
                <a:extLst>
                  <a:ext uri="{FF2B5EF4-FFF2-40B4-BE49-F238E27FC236}">
                    <a16:creationId xmlns:a16="http://schemas.microsoft.com/office/drawing/2014/main" id="{B28AC4A6-82EB-E24A-86BB-2AFF9BB52AA3}"/>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0" name="Line 89">
                <a:extLst>
                  <a:ext uri="{FF2B5EF4-FFF2-40B4-BE49-F238E27FC236}">
                    <a16:creationId xmlns:a16="http://schemas.microsoft.com/office/drawing/2014/main" id="{993A1D6F-CC55-DA4A-B608-6CEC6506563D}"/>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 name="Line 90">
                <a:extLst>
                  <a:ext uri="{FF2B5EF4-FFF2-40B4-BE49-F238E27FC236}">
                    <a16:creationId xmlns:a16="http://schemas.microsoft.com/office/drawing/2014/main" id="{F75F2EEF-D118-3E45-9E3E-EBA40D7B4DF1}"/>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2" name="Line 91">
                <a:extLst>
                  <a:ext uri="{FF2B5EF4-FFF2-40B4-BE49-F238E27FC236}">
                    <a16:creationId xmlns:a16="http://schemas.microsoft.com/office/drawing/2014/main" id="{1188DB00-9EFB-7547-9DA6-8D219378AB2E}"/>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 name="Line 92">
                <a:extLst>
                  <a:ext uri="{FF2B5EF4-FFF2-40B4-BE49-F238E27FC236}">
                    <a16:creationId xmlns:a16="http://schemas.microsoft.com/office/drawing/2014/main" id="{A430C99C-5607-1B42-BC14-7227304467E4}"/>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 name="Line 93">
                <a:extLst>
                  <a:ext uri="{FF2B5EF4-FFF2-40B4-BE49-F238E27FC236}">
                    <a16:creationId xmlns:a16="http://schemas.microsoft.com/office/drawing/2014/main" id="{B5E333F6-0470-9346-ACB4-30478015D0A5}"/>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 name="Line 94">
                <a:extLst>
                  <a:ext uri="{FF2B5EF4-FFF2-40B4-BE49-F238E27FC236}">
                    <a16:creationId xmlns:a16="http://schemas.microsoft.com/office/drawing/2014/main" id="{1B169416-BC30-EB40-A5A0-0A7B050C055B}"/>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 name="Line 95">
                <a:extLst>
                  <a:ext uri="{FF2B5EF4-FFF2-40B4-BE49-F238E27FC236}">
                    <a16:creationId xmlns:a16="http://schemas.microsoft.com/office/drawing/2014/main" id="{261A2BE3-8172-A844-9F1A-8E57A0AAD0E0}"/>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7" name="Line 96">
                <a:extLst>
                  <a:ext uri="{FF2B5EF4-FFF2-40B4-BE49-F238E27FC236}">
                    <a16:creationId xmlns:a16="http://schemas.microsoft.com/office/drawing/2014/main" id="{0AAAC0D9-F420-C641-A962-0FE6DDE8868C}"/>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 name="Line 97">
                <a:extLst>
                  <a:ext uri="{FF2B5EF4-FFF2-40B4-BE49-F238E27FC236}">
                    <a16:creationId xmlns:a16="http://schemas.microsoft.com/office/drawing/2014/main" id="{5F772F61-9CD2-3643-BD55-F940A936527A}"/>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 name="Line 98">
                <a:extLst>
                  <a:ext uri="{FF2B5EF4-FFF2-40B4-BE49-F238E27FC236}">
                    <a16:creationId xmlns:a16="http://schemas.microsoft.com/office/drawing/2014/main" id="{FB43A51C-4D9B-4C4C-9F9F-E5E2A9C78C8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5" name="Rectangle 24">
              <a:extLst>
                <a:ext uri="{FF2B5EF4-FFF2-40B4-BE49-F238E27FC236}">
                  <a16:creationId xmlns:a16="http://schemas.microsoft.com/office/drawing/2014/main" id="{39308C06-27F3-0243-8070-310006EFE7BA}"/>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GEN 5</a:t>
              </a:r>
            </a:p>
          </p:txBody>
        </p:sp>
      </p:grpSp>
      <p:grpSp>
        <p:nvGrpSpPr>
          <p:cNvPr id="50" name="Group 49">
            <a:extLst>
              <a:ext uri="{FF2B5EF4-FFF2-40B4-BE49-F238E27FC236}">
                <a16:creationId xmlns:a16="http://schemas.microsoft.com/office/drawing/2014/main" id="{03E2E4D8-A71F-F44B-8046-A00B3641CDE6}"/>
              </a:ext>
            </a:extLst>
          </p:cNvPr>
          <p:cNvGrpSpPr/>
          <p:nvPr/>
        </p:nvGrpSpPr>
        <p:grpSpPr>
          <a:xfrm>
            <a:off x="6808667" y="1675933"/>
            <a:ext cx="623979" cy="559998"/>
            <a:chOff x="7873530" y="4150787"/>
            <a:chExt cx="623979" cy="559998"/>
          </a:xfrm>
        </p:grpSpPr>
        <p:grpSp>
          <p:nvGrpSpPr>
            <p:cNvPr id="51" name="Group 50">
              <a:extLst>
                <a:ext uri="{FF2B5EF4-FFF2-40B4-BE49-F238E27FC236}">
                  <a16:creationId xmlns:a16="http://schemas.microsoft.com/office/drawing/2014/main" id="{77318F53-81CF-B649-A797-1A936D48C33E}"/>
                </a:ext>
              </a:extLst>
            </p:cNvPr>
            <p:cNvGrpSpPr/>
            <p:nvPr/>
          </p:nvGrpSpPr>
          <p:grpSpPr>
            <a:xfrm>
              <a:off x="7904359" y="4150787"/>
              <a:ext cx="562320" cy="559998"/>
              <a:chOff x="7643146" y="2995601"/>
              <a:chExt cx="270958" cy="269839"/>
            </a:xfrm>
          </p:grpSpPr>
          <p:sp>
            <p:nvSpPr>
              <p:cNvPr id="53" name="Freeform 78">
                <a:extLst>
                  <a:ext uri="{FF2B5EF4-FFF2-40B4-BE49-F238E27FC236}">
                    <a16:creationId xmlns:a16="http://schemas.microsoft.com/office/drawing/2014/main" id="{8B79E0D3-0262-E349-ADEA-685DDDC5723F}"/>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4" name="Line 79">
                <a:extLst>
                  <a:ext uri="{FF2B5EF4-FFF2-40B4-BE49-F238E27FC236}">
                    <a16:creationId xmlns:a16="http://schemas.microsoft.com/office/drawing/2014/main" id="{639A3375-E434-A44C-8FE2-F0BAF70DAB52}"/>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5" name="Line 80">
                <a:extLst>
                  <a:ext uri="{FF2B5EF4-FFF2-40B4-BE49-F238E27FC236}">
                    <a16:creationId xmlns:a16="http://schemas.microsoft.com/office/drawing/2014/main" id="{67F50D1D-A454-364F-9A84-5978181C407F}"/>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6" name="Line 81">
                <a:extLst>
                  <a:ext uri="{FF2B5EF4-FFF2-40B4-BE49-F238E27FC236}">
                    <a16:creationId xmlns:a16="http://schemas.microsoft.com/office/drawing/2014/main" id="{2F7946BE-64D2-924C-AACF-FD45E0B8A420}"/>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7" name="Line 82">
                <a:extLst>
                  <a:ext uri="{FF2B5EF4-FFF2-40B4-BE49-F238E27FC236}">
                    <a16:creationId xmlns:a16="http://schemas.microsoft.com/office/drawing/2014/main" id="{21139DBC-346B-C14B-83F6-BC6893DA95DD}"/>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8" name="Line 83">
                <a:extLst>
                  <a:ext uri="{FF2B5EF4-FFF2-40B4-BE49-F238E27FC236}">
                    <a16:creationId xmlns:a16="http://schemas.microsoft.com/office/drawing/2014/main" id="{325EFA66-083E-AE41-A949-211456D14B67}"/>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9" name="Line 84">
                <a:extLst>
                  <a:ext uri="{FF2B5EF4-FFF2-40B4-BE49-F238E27FC236}">
                    <a16:creationId xmlns:a16="http://schemas.microsoft.com/office/drawing/2014/main" id="{1C77C21E-6A8C-6C4B-9D82-811A01CFB546}"/>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0" name="Line 85">
                <a:extLst>
                  <a:ext uri="{FF2B5EF4-FFF2-40B4-BE49-F238E27FC236}">
                    <a16:creationId xmlns:a16="http://schemas.microsoft.com/office/drawing/2014/main" id="{49D52067-952D-DE41-ACF6-03DA3E597D30}"/>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1" name="Line 86">
                <a:extLst>
                  <a:ext uri="{FF2B5EF4-FFF2-40B4-BE49-F238E27FC236}">
                    <a16:creationId xmlns:a16="http://schemas.microsoft.com/office/drawing/2014/main" id="{FA110B3A-BC8E-CB43-8091-AFA9F80B84A8}"/>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2" name="Line 87">
                <a:extLst>
                  <a:ext uri="{FF2B5EF4-FFF2-40B4-BE49-F238E27FC236}">
                    <a16:creationId xmlns:a16="http://schemas.microsoft.com/office/drawing/2014/main" id="{231004E1-6F39-EA41-8ECE-38DF0622F451}"/>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3" name="Line 88">
                <a:extLst>
                  <a:ext uri="{FF2B5EF4-FFF2-40B4-BE49-F238E27FC236}">
                    <a16:creationId xmlns:a16="http://schemas.microsoft.com/office/drawing/2014/main" id="{8CF9D81F-54AD-1641-A6A2-7C30309A7806}"/>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4" name="Line 89">
                <a:extLst>
                  <a:ext uri="{FF2B5EF4-FFF2-40B4-BE49-F238E27FC236}">
                    <a16:creationId xmlns:a16="http://schemas.microsoft.com/office/drawing/2014/main" id="{AAD7ADBE-8A05-474E-A4B8-DC96148A3779}"/>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5" name="Line 90">
                <a:extLst>
                  <a:ext uri="{FF2B5EF4-FFF2-40B4-BE49-F238E27FC236}">
                    <a16:creationId xmlns:a16="http://schemas.microsoft.com/office/drawing/2014/main" id="{95285325-86B9-F14B-AD4F-08DACC41D536}"/>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6" name="Line 91">
                <a:extLst>
                  <a:ext uri="{FF2B5EF4-FFF2-40B4-BE49-F238E27FC236}">
                    <a16:creationId xmlns:a16="http://schemas.microsoft.com/office/drawing/2014/main" id="{25ADFD06-FBF8-584E-BBFF-A8269F2B3EF6}"/>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7" name="Line 92">
                <a:extLst>
                  <a:ext uri="{FF2B5EF4-FFF2-40B4-BE49-F238E27FC236}">
                    <a16:creationId xmlns:a16="http://schemas.microsoft.com/office/drawing/2014/main" id="{E94AA830-A12A-424B-BD08-549D9ACBF3EA}"/>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8" name="Line 93">
                <a:extLst>
                  <a:ext uri="{FF2B5EF4-FFF2-40B4-BE49-F238E27FC236}">
                    <a16:creationId xmlns:a16="http://schemas.microsoft.com/office/drawing/2014/main" id="{62343BF0-F460-4848-8464-FE5D155D7422}"/>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9" name="Line 94">
                <a:extLst>
                  <a:ext uri="{FF2B5EF4-FFF2-40B4-BE49-F238E27FC236}">
                    <a16:creationId xmlns:a16="http://schemas.microsoft.com/office/drawing/2014/main" id="{959DABA4-30A7-A545-A7C5-6992D70459D6}"/>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0" name="Line 95">
                <a:extLst>
                  <a:ext uri="{FF2B5EF4-FFF2-40B4-BE49-F238E27FC236}">
                    <a16:creationId xmlns:a16="http://schemas.microsoft.com/office/drawing/2014/main" id="{B2D1FF9F-A17A-A54A-8B6B-5E50ED17B991}"/>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1" name="Line 96">
                <a:extLst>
                  <a:ext uri="{FF2B5EF4-FFF2-40B4-BE49-F238E27FC236}">
                    <a16:creationId xmlns:a16="http://schemas.microsoft.com/office/drawing/2014/main" id="{8F41B268-C87A-B943-9CE7-ABC291E2C9CE}"/>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2" name="Line 97">
                <a:extLst>
                  <a:ext uri="{FF2B5EF4-FFF2-40B4-BE49-F238E27FC236}">
                    <a16:creationId xmlns:a16="http://schemas.microsoft.com/office/drawing/2014/main" id="{8DA252A1-ABCC-BD4A-959C-8F74F5792D66}"/>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3" name="Line 98">
                <a:extLst>
                  <a:ext uri="{FF2B5EF4-FFF2-40B4-BE49-F238E27FC236}">
                    <a16:creationId xmlns:a16="http://schemas.microsoft.com/office/drawing/2014/main" id="{0698E142-F399-D241-A410-F835560D2CF7}"/>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52" name="Rectangle 51">
              <a:extLst>
                <a:ext uri="{FF2B5EF4-FFF2-40B4-BE49-F238E27FC236}">
                  <a16:creationId xmlns:a16="http://schemas.microsoft.com/office/drawing/2014/main" id="{48E9FC75-B628-6A4D-BA06-DFDA16D62121}"/>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FUTURE</a:t>
              </a:r>
            </a:p>
          </p:txBody>
        </p:sp>
      </p:grpSp>
      <p:grpSp>
        <p:nvGrpSpPr>
          <p:cNvPr id="74" name="Group 73">
            <a:extLst>
              <a:ext uri="{FF2B5EF4-FFF2-40B4-BE49-F238E27FC236}">
                <a16:creationId xmlns:a16="http://schemas.microsoft.com/office/drawing/2014/main" id="{F6BD13A4-277F-BD47-8E5C-E550212F4C89}"/>
              </a:ext>
            </a:extLst>
          </p:cNvPr>
          <p:cNvGrpSpPr/>
          <p:nvPr/>
        </p:nvGrpSpPr>
        <p:grpSpPr>
          <a:xfrm>
            <a:off x="0" y="6215635"/>
            <a:ext cx="11444140" cy="324677"/>
            <a:chOff x="0" y="6058468"/>
            <a:chExt cx="11444140" cy="324677"/>
          </a:xfrm>
        </p:grpSpPr>
        <p:cxnSp>
          <p:nvCxnSpPr>
            <p:cNvPr id="75" name="Straight Arrow Connector 74">
              <a:extLst>
                <a:ext uri="{FF2B5EF4-FFF2-40B4-BE49-F238E27FC236}">
                  <a16:creationId xmlns:a16="http://schemas.microsoft.com/office/drawing/2014/main" id="{7C7D048A-04AE-A84B-8E52-55C4DAC2B3E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EAAC3B20-EDAB-FE45-9603-DA8BCB7803E5}"/>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0657C664-2533-1544-A12A-2D21BB97A523}"/>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Oval 77">
              <a:extLst>
                <a:ext uri="{FF2B5EF4-FFF2-40B4-BE49-F238E27FC236}">
                  <a16:creationId xmlns:a16="http://schemas.microsoft.com/office/drawing/2014/main" id="{4C3022D7-BACA-514E-BF34-26BA4372D962}"/>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9" name="Oval 78">
              <a:extLst>
                <a:ext uri="{FF2B5EF4-FFF2-40B4-BE49-F238E27FC236}">
                  <a16:creationId xmlns:a16="http://schemas.microsoft.com/office/drawing/2014/main" id="{BBF10A97-B418-7D43-81B3-45FD36A83334}"/>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Oval 79">
              <a:extLst>
                <a:ext uri="{FF2B5EF4-FFF2-40B4-BE49-F238E27FC236}">
                  <a16:creationId xmlns:a16="http://schemas.microsoft.com/office/drawing/2014/main" id="{0B679E0F-E9BC-3848-8C13-3B7952CA5B3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1" name="TextBox 80">
              <a:extLst>
                <a:ext uri="{FF2B5EF4-FFF2-40B4-BE49-F238E27FC236}">
                  <a16:creationId xmlns:a16="http://schemas.microsoft.com/office/drawing/2014/main" id="{AD4050BB-C898-9A43-97DC-A9B8B94DED1B}"/>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2" name="TextBox 81">
              <a:extLst>
                <a:ext uri="{FF2B5EF4-FFF2-40B4-BE49-F238E27FC236}">
                  <a16:creationId xmlns:a16="http://schemas.microsoft.com/office/drawing/2014/main" id="{1DD8A6CD-8EA3-C24C-A61B-75F7C5FF624A}"/>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83" name="TextBox 82">
              <a:extLst>
                <a:ext uri="{FF2B5EF4-FFF2-40B4-BE49-F238E27FC236}">
                  <a16:creationId xmlns:a16="http://schemas.microsoft.com/office/drawing/2014/main" id="{AE8E3361-7ED8-4E47-ABC4-F66AA5624FF0}"/>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84" name="TextBox 83">
              <a:extLst>
                <a:ext uri="{FF2B5EF4-FFF2-40B4-BE49-F238E27FC236}">
                  <a16:creationId xmlns:a16="http://schemas.microsoft.com/office/drawing/2014/main" id="{B12EF79F-8E9D-1643-84A9-ED1227123528}"/>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85" name="TextBox 84">
              <a:extLst>
                <a:ext uri="{FF2B5EF4-FFF2-40B4-BE49-F238E27FC236}">
                  <a16:creationId xmlns:a16="http://schemas.microsoft.com/office/drawing/2014/main" id="{7ABC6EFD-A87C-1343-B946-0F6E281192CB}"/>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208801684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5E92-ADA2-40E8-AB62-FB4FBA73AAC2}"/>
              </a:ext>
            </a:extLst>
          </p:cNvPr>
          <p:cNvSpPr>
            <a:spLocks noGrp="1"/>
          </p:cNvSpPr>
          <p:nvPr>
            <p:ph type="title"/>
          </p:nvPr>
        </p:nvSpPr>
        <p:spPr/>
        <p:txBody>
          <a:bodyPr/>
          <a:lstStyle/>
          <a:p>
            <a:r>
              <a:rPr lang="en-US"/>
              <a:t>Interfaces for Azure SQL</a:t>
            </a:r>
          </a:p>
        </p:txBody>
      </p:sp>
      <p:grpSp>
        <p:nvGrpSpPr>
          <p:cNvPr id="5" name="Group 4">
            <a:extLst>
              <a:ext uri="{FF2B5EF4-FFF2-40B4-BE49-F238E27FC236}">
                <a16:creationId xmlns:a16="http://schemas.microsoft.com/office/drawing/2014/main" id="{BA2A71D0-02D2-9940-AE21-E4E6D89B3705}"/>
              </a:ext>
            </a:extLst>
          </p:cNvPr>
          <p:cNvGrpSpPr/>
          <p:nvPr/>
        </p:nvGrpSpPr>
        <p:grpSpPr>
          <a:xfrm>
            <a:off x="7081014" y="1271533"/>
            <a:ext cx="3684394" cy="1993829"/>
            <a:chOff x="6323815" y="167119"/>
            <a:chExt cx="5120325" cy="2770890"/>
          </a:xfrm>
        </p:grpSpPr>
        <p:sp>
          <p:nvSpPr>
            <p:cNvPr id="24" name="Rounded Rectangle 23">
              <a:extLst>
                <a:ext uri="{FF2B5EF4-FFF2-40B4-BE49-F238E27FC236}">
                  <a16:creationId xmlns:a16="http://schemas.microsoft.com/office/drawing/2014/main" id="{8B4B05F2-2938-CE44-99B7-5C1A3A057B5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a:extLst>
                <a:ext uri="{FF2B5EF4-FFF2-40B4-BE49-F238E27FC236}">
                  <a16:creationId xmlns:a16="http://schemas.microsoft.com/office/drawing/2014/main" id="{9F516AB9-1BBD-4072-B536-862D1F55A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3BF079C-CBD4-6448-B85E-2D8DB7C7B4FE}"/>
              </a:ext>
            </a:extLst>
          </p:cNvPr>
          <p:cNvGrpSpPr/>
          <p:nvPr/>
        </p:nvGrpSpPr>
        <p:grpSpPr>
          <a:xfrm>
            <a:off x="7081014" y="3556054"/>
            <a:ext cx="3684394" cy="1993829"/>
            <a:chOff x="6323815" y="3101695"/>
            <a:chExt cx="5120325" cy="2770890"/>
          </a:xfrm>
        </p:grpSpPr>
        <p:sp>
          <p:nvSpPr>
            <p:cNvPr id="25" name="Rounded Rectangle 24">
              <a:extLst>
                <a:ext uri="{FF2B5EF4-FFF2-40B4-BE49-F238E27FC236}">
                  <a16:creationId xmlns:a16="http://schemas.microsoft.com/office/drawing/2014/main" id="{92A111FD-6EC0-C540-B04E-D42B6EA7FC2E}"/>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a:extLst>
                <a:ext uri="{FF2B5EF4-FFF2-40B4-BE49-F238E27FC236}">
                  <a16:creationId xmlns:a16="http://schemas.microsoft.com/office/drawing/2014/main" id="{BBB83463-580E-47E2-8BEF-AB7245182063}"/>
                </a:ext>
              </a:extLst>
            </p:cNvPr>
            <p:cNvPicPr>
              <a:picLocks noChangeAspect="1"/>
            </p:cNvPicPr>
            <p:nvPr/>
          </p:nvPicPr>
          <p:blipFill rotWithShape="1">
            <a:blip r:embed="rId4"/>
            <a:srcRect b="11780"/>
            <a:stretch/>
          </p:blipFill>
          <p:spPr>
            <a:xfrm>
              <a:off x="6502821" y="3236979"/>
              <a:ext cx="4763295" cy="2480812"/>
            </a:xfrm>
            <a:prstGeom prst="rect">
              <a:avLst/>
            </a:prstGeom>
          </p:spPr>
        </p:pic>
      </p:grpSp>
      <p:pic>
        <p:nvPicPr>
          <p:cNvPr id="3" name="Picture 2">
            <a:extLst>
              <a:ext uri="{FF2B5EF4-FFF2-40B4-BE49-F238E27FC236}">
                <a16:creationId xmlns:a16="http://schemas.microsoft.com/office/drawing/2014/main" id="{835F164D-3A1A-41C3-8163-A6EECED993E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86815" y="1252847"/>
            <a:ext cx="4542819" cy="256100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130">
            <a:extLst>
              <a:ext uri="{FF2B5EF4-FFF2-40B4-BE49-F238E27FC236}">
                <a16:creationId xmlns:a16="http://schemas.microsoft.com/office/drawing/2014/main" id="{2C59E032-D455-49F3-A3A0-EDDC152BECE6}"/>
              </a:ext>
            </a:extLst>
          </p:cNvPr>
          <p:cNvSpPr>
            <a:spLocks noChangeAspect="1" noEditPoints="1"/>
          </p:cNvSpPr>
          <p:nvPr/>
        </p:nvSpPr>
        <p:spPr bwMode="black">
          <a:xfrm>
            <a:off x="1457965" y="3997531"/>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121868" tIns="60933" rIns="121868" bIns="60933" numCol="1" anchor="t" anchorCtr="0" compatLnSpc="1">
            <a:prstTxWarp prst="textNoShape">
              <a:avLst/>
            </a:prstTxWarp>
          </a:bodyPr>
          <a:lstStyle/>
          <a:p>
            <a:pPr defTabSz="1242909">
              <a:defRPr/>
            </a:pPr>
            <a:endParaRPr lang="en-US" sz="2400" kern="0">
              <a:solidFill>
                <a:prstClr val="white"/>
              </a:solidFill>
              <a:latin typeface="Segoe UI"/>
            </a:endParaRPr>
          </a:p>
        </p:txBody>
      </p:sp>
      <p:pic>
        <p:nvPicPr>
          <p:cNvPr id="9" name="Picture 8" descr="A close up of a logo&#10;&#10;Description automatically generated">
            <a:extLst>
              <a:ext uri="{FF2B5EF4-FFF2-40B4-BE49-F238E27FC236}">
                <a16:creationId xmlns:a16="http://schemas.microsoft.com/office/drawing/2014/main" id="{9F735EBE-87C3-410D-B724-911F356BAF6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891323" y="3949924"/>
            <a:ext cx="365873" cy="434306"/>
          </a:xfrm>
          <a:prstGeom prst="rect">
            <a:avLst/>
          </a:prstGeom>
        </p:spPr>
      </p:pic>
      <p:pic>
        <p:nvPicPr>
          <p:cNvPr id="12" name="Picture 11" descr="A close up of a logo&#10;&#10;Description automatically generated">
            <a:extLst>
              <a:ext uri="{FF2B5EF4-FFF2-40B4-BE49-F238E27FC236}">
                <a16:creationId xmlns:a16="http://schemas.microsoft.com/office/drawing/2014/main" id="{38B4EFA6-203B-47F7-8F76-89C2D2F5AB6E}"/>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105394" y="3940025"/>
            <a:ext cx="446289" cy="523944"/>
          </a:xfrm>
          <a:prstGeom prst="rect">
            <a:avLst/>
          </a:prstGeom>
        </p:spPr>
      </p:pic>
      <p:sp>
        <p:nvSpPr>
          <p:cNvPr id="26" name="Rectangle 25">
            <a:extLst>
              <a:ext uri="{FF2B5EF4-FFF2-40B4-BE49-F238E27FC236}">
                <a16:creationId xmlns:a16="http://schemas.microsoft.com/office/drawing/2014/main" id="{3024D7B2-790F-884A-90E5-C73A900FAAF9}"/>
              </a:ext>
            </a:extLst>
          </p:cNvPr>
          <p:cNvSpPr/>
          <p:nvPr/>
        </p:nvSpPr>
        <p:spPr bwMode="auto">
          <a:xfrm>
            <a:off x="1016510"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T-SQL</a:t>
            </a:r>
          </a:p>
        </p:txBody>
      </p:sp>
      <p:sp>
        <p:nvSpPr>
          <p:cNvPr id="33" name="Rectangle 32">
            <a:extLst>
              <a:ext uri="{FF2B5EF4-FFF2-40B4-BE49-F238E27FC236}">
                <a16:creationId xmlns:a16="http://schemas.microsoft.com/office/drawing/2014/main" id="{F7431249-8387-A54F-A119-CD8772619C06}"/>
              </a:ext>
            </a:extLst>
          </p:cNvPr>
          <p:cNvSpPr/>
          <p:nvPr/>
        </p:nvSpPr>
        <p:spPr bwMode="auto">
          <a:xfrm>
            <a:off x="269070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err="1">
                <a:solidFill>
                  <a:schemeClr val="accent1"/>
                </a:solidFill>
                <a:ea typeface="Segoe UI" pitchFamily="34" charset="0"/>
                <a:cs typeface="Segoe UI" pitchFamily="34" charset="0"/>
              </a:rPr>
              <a:t>Powershell</a:t>
            </a:r>
            <a:endParaRPr lang="en-US" sz="1400">
              <a:solidFill>
                <a:schemeClr val="accent1"/>
              </a:soli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6F236963-C286-1F4E-B2A2-CEF0AECED1E5}"/>
              </a:ext>
            </a:extLst>
          </p:cNvPr>
          <p:cNvSpPr/>
          <p:nvPr/>
        </p:nvSpPr>
        <p:spPr bwMode="auto">
          <a:xfrm>
            <a:off x="436489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err="1">
                <a:solidFill>
                  <a:schemeClr val="accent1"/>
                </a:solidFill>
                <a:ea typeface="Segoe UI" pitchFamily="34" charset="0"/>
                <a:cs typeface="Segoe UI" pitchFamily="34" charset="0"/>
              </a:rPr>
              <a:t>az</a:t>
            </a:r>
            <a:r>
              <a:rPr lang="en-US" sz="1400">
                <a:solidFill>
                  <a:schemeClr val="accent1"/>
                </a:solidFill>
                <a:ea typeface="Segoe UI" pitchFamily="34" charset="0"/>
                <a:cs typeface="Segoe UI" pitchFamily="34" charset="0"/>
              </a:rPr>
              <a:t> cli</a:t>
            </a:r>
          </a:p>
        </p:txBody>
      </p:sp>
      <p:sp>
        <p:nvSpPr>
          <p:cNvPr id="35" name="Rectangle 34">
            <a:extLst>
              <a:ext uri="{FF2B5EF4-FFF2-40B4-BE49-F238E27FC236}">
                <a16:creationId xmlns:a16="http://schemas.microsoft.com/office/drawing/2014/main" id="{37B8ACDC-1DEB-0349-855D-8EEA745F7D5D}"/>
              </a:ext>
            </a:extLst>
          </p:cNvPr>
          <p:cNvSpPr/>
          <p:nvPr/>
        </p:nvSpPr>
        <p:spPr bwMode="auto">
          <a:xfrm>
            <a:off x="1016510" y="5218757"/>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ea typeface="Segoe UI" pitchFamily="34" charset="0"/>
                <a:cs typeface="Segoe UI" pitchFamily="34" charset="0"/>
              </a:rPr>
              <a:t>REST API</a:t>
            </a:r>
          </a:p>
        </p:txBody>
      </p:sp>
      <p:sp>
        <p:nvSpPr>
          <p:cNvPr id="36" name="Rectangle 35">
            <a:extLst>
              <a:ext uri="{FF2B5EF4-FFF2-40B4-BE49-F238E27FC236}">
                <a16:creationId xmlns:a16="http://schemas.microsoft.com/office/drawing/2014/main" id="{8B9E6B82-C822-144D-A877-9BE2D7A0A2E8}"/>
              </a:ext>
            </a:extLst>
          </p:cNvPr>
          <p:cNvSpPr/>
          <p:nvPr/>
        </p:nvSpPr>
        <p:spPr bwMode="auto">
          <a:xfrm>
            <a:off x="269070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err="1">
                <a:solidFill>
                  <a:schemeClr val="accent1"/>
                </a:solidFill>
                <a:ea typeface="Segoe UI" pitchFamily="34" charset="0"/>
                <a:cs typeface="Segoe UI" pitchFamily="34" charset="0"/>
              </a:rPr>
              <a:t>sqlcmd</a:t>
            </a:r>
            <a:endParaRPr lang="en-US" sz="1400">
              <a:solidFill>
                <a:schemeClr val="accent1"/>
              </a:soli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BC3AA3BF-6217-9148-AE00-C4E21C30592D}"/>
              </a:ext>
            </a:extLst>
          </p:cNvPr>
          <p:cNvSpPr/>
          <p:nvPr/>
        </p:nvSpPr>
        <p:spPr bwMode="auto">
          <a:xfrm>
            <a:off x="436489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err="1">
                <a:solidFill>
                  <a:schemeClr val="accent1"/>
                </a:solidFill>
                <a:ea typeface="Segoe UI" pitchFamily="34" charset="0"/>
                <a:cs typeface="Segoe UI" pitchFamily="34" charset="0"/>
              </a:rPr>
              <a:t>bcp</a:t>
            </a:r>
            <a:endParaRPr lang="en-US" sz="1400">
              <a:solidFill>
                <a:schemeClr val="accent1"/>
              </a:solidFill>
              <a:ea typeface="Segoe UI" pitchFamily="34" charset="0"/>
              <a:cs typeface="Segoe UI" pitchFamily="34" charset="0"/>
            </a:endParaRPr>
          </a:p>
        </p:txBody>
      </p:sp>
      <p:grpSp>
        <p:nvGrpSpPr>
          <p:cNvPr id="30" name="Group 29">
            <a:extLst>
              <a:ext uri="{FF2B5EF4-FFF2-40B4-BE49-F238E27FC236}">
                <a16:creationId xmlns:a16="http://schemas.microsoft.com/office/drawing/2014/main" id="{FFC4F56E-898E-E142-80E6-81724C432996}"/>
              </a:ext>
            </a:extLst>
          </p:cNvPr>
          <p:cNvGrpSpPr/>
          <p:nvPr/>
        </p:nvGrpSpPr>
        <p:grpSpPr>
          <a:xfrm>
            <a:off x="0" y="6215635"/>
            <a:ext cx="11444140" cy="324677"/>
            <a:chOff x="0" y="6058468"/>
            <a:chExt cx="11444140" cy="324677"/>
          </a:xfrm>
        </p:grpSpPr>
        <p:cxnSp>
          <p:nvCxnSpPr>
            <p:cNvPr id="31" name="Straight Arrow Connector 30">
              <a:extLst>
                <a:ext uri="{FF2B5EF4-FFF2-40B4-BE49-F238E27FC236}">
                  <a16:creationId xmlns:a16="http://schemas.microsoft.com/office/drawing/2014/main" id="{D474A62C-E874-6641-982A-C1406B7ECE9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410D87CE-1DA6-9141-B5A6-AF0F9A1D0C79}"/>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64096CDB-F203-AD4B-ABC4-C753C6863491}"/>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D53A89CD-A1A6-224E-99DA-47BF22DFED6E}"/>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B29B499C-B9A7-264A-B8BD-EDAC4670BA31}"/>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02ADF94B-5F1E-1F40-BEB5-007D02E44246}"/>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D2352277-7D98-0241-A706-63841D805BFD}"/>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3" name="TextBox 42">
              <a:extLst>
                <a:ext uri="{FF2B5EF4-FFF2-40B4-BE49-F238E27FC236}">
                  <a16:creationId xmlns:a16="http://schemas.microsoft.com/office/drawing/2014/main" id="{9395BB74-2643-3649-9453-99AEBDC2796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4" name="TextBox 43">
              <a:extLst>
                <a:ext uri="{FF2B5EF4-FFF2-40B4-BE49-F238E27FC236}">
                  <a16:creationId xmlns:a16="http://schemas.microsoft.com/office/drawing/2014/main" id="{FDE68C0E-0E1C-254B-B0C9-D3F3F9ED81F4}"/>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5" name="TextBox 44">
              <a:extLst>
                <a:ext uri="{FF2B5EF4-FFF2-40B4-BE49-F238E27FC236}">
                  <a16:creationId xmlns:a16="http://schemas.microsoft.com/office/drawing/2014/main" id="{6A427C50-6B80-EA4C-A92C-35FE65BF93B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6" name="TextBox 45">
              <a:extLst>
                <a:ext uri="{FF2B5EF4-FFF2-40B4-BE49-F238E27FC236}">
                  <a16:creationId xmlns:a16="http://schemas.microsoft.com/office/drawing/2014/main" id="{A7351AAB-0F4E-EC4A-ACC9-FA924421FA90}"/>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spTree>
    <p:extLst>
      <p:ext uri="{BB962C8B-B14F-4D97-AF65-F5344CB8AC3E}">
        <p14:creationId xmlns:p14="http://schemas.microsoft.com/office/powerpoint/2010/main" val="585401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animBg="1"/>
      <p:bldP spid="33" grpId="0" animBg="1"/>
      <p:bldP spid="34" grpId="0" animBg="1"/>
      <p:bldP spid="35" grpId="0" animBg="1"/>
      <p:bldP spid="36" grpId="0" animBg="1"/>
      <p:bldP spid="3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9CEC06-82A4-431A-A908-AC83B29E7938}"/>
              </a:ext>
            </a:extLst>
          </p:cNvPr>
          <p:cNvSpPr/>
          <p:nvPr/>
        </p:nvSpPr>
        <p:spPr>
          <a:xfrm>
            <a:off x="8649476" y="6169967"/>
            <a:ext cx="3057632" cy="461665"/>
          </a:xfrm>
          <a:prstGeom prst="rect">
            <a:avLst/>
          </a:prstGeom>
        </p:spPr>
        <p:txBody>
          <a:bodyPr wrap="none">
            <a:spAutoFit/>
          </a:bodyPr>
          <a:lstStyle/>
          <a:p>
            <a:r>
              <a:rPr lang="en-US" sz="2400" spc="-50">
                <a:ln w="3175">
                  <a:noFill/>
                </a:ln>
                <a:solidFill>
                  <a:schemeClr val="accent1"/>
                </a:solidFill>
                <a:latin typeface="+mj-lt"/>
                <a:cs typeface="Segoe UI" pitchFamily="34" charset="0"/>
                <a:hlinkClick r:id="rId3"/>
              </a:rPr>
              <a:t>aka.ms/sqlworkshops</a:t>
            </a:r>
            <a:endParaRPr lang="en-US" sz="2400">
              <a:solidFill>
                <a:schemeClr val="accent1"/>
              </a:solidFill>
              <a:latin typeface="+mj-lt"/>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2572819"/>
            <a:ext cx="4407943" cy="1107996"/>
          </a:xfrm>
        </p:spPr>
        <p:txBody>
          <a:bodyPr/>
          <a:lstStyle/>
          <a:p>
            <a:r>
              <a:rPr lang="en-US">
                <a:solidFill>
                  <a:schemeClr val="tx1"/>
                </a:solidFill>
              </a:rPr>
              <a:t>The Azure SQL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7183348" y="1084269"/>
            <a:ext cx="2722733" cy="553998"/>
          </a:xfrm>
          <a:prstGeom prst="rect">
            <a:avLst/>
          </a:prstGeom>
          <a:noFill/>
        </p:spPr>
        <p:txBody>
          <a:bodyPr wrap="none" lIns="0" tIns="0" rIns="0" bIns="0" rtlCol="0">
            <a:spAutoFit/>
          </a:bodyPr>
          <a:lstStyle/>
          <a:p>
            <a:pPr lvl="0" defTabSz="896350">
              <a:defRPr/>
            </a:pPr>
            <a:r>
              <a:rPr lang="en-US" sz="1600">
                <a:solidFill>
                  <a:srgbClr val="0078D4"/>
                </a:solidFill>
              </a:rPr>
              <a:t>Module 1</a:t>
            </a:r>
            <a:br>
              <a:rPr lang="en-US" sz="2000" spc="-69">
                <a:latin typeface="Segoe UI" panose="020B0502040204020203" pitchFamily="34" charset="0"/>
                <a:cs typeface="Segoe UI" panose="020B0502040204020203" pitchFamily="34" charset="0"/>
              </a:rPr>
            </a:br>
            <a:r>
              <a:rPr lang="en-US" sz="2000" spc="-69">
                <a:latin typeface="Segoe UI" panose="020B0502040204020203" pitchFamily="34" charset="0"/>
                <a:cs typeface="Segoe UI" panose="020B0502040204020203" pitchFamily="34" charset="0"/>
              </a:rPr>
              <a:t>Introduction to </a:t>
            </a:r>
            <a:r>
              <a:rPr lang="en-US" sz="2000" spc="-69"/>
              <a:t>Azure SQL</a:t>
            </a:r>
          </a:p>
        </p:txBody>
      </p:sp>
      <p:sp>
        <p:nvSpPr>
          <p:cNvPr id="8" name="Rectangle 7">
            <a:extLst>
              <a:ext uri="{FF2B5EF4-FFF2-40B4-BE49-F238E27FC236}">
                <a16:creationId xmlns:a16="http://schemas.microsoft.com/office/drawing/2014/main" id="{3FD4F17C-EEBA-9D4F-A3CA-BE2BFE5A2BC3}"/>
              </a:ext>
            </a:extLst>
          </p:cNvPr>
          <p:cNvSpPr/>
          <p:nvPr/>
        </p:nvSpPr>
        <p:spPr>
          <a:xfrm>
            <a:off x="7195874" y="1913683"/>
            <a:ext cx="2267416" cy="553998"/>
          </a:xfrm>
          <a:prstGeom prst="rect">
            <a:avLst/>
          </a:prstGeom>
        </p:spPr>
        <p:txBody>
          <a:bodyPr wrap="none" lIns="0" tIns="0" rIns="0" bIns="0">
            <a:spAutoFit/>
          </a:bodyPr>
          <a:lstStyle/>
          <a:p>
            <a:pPr lvl="0" defTabSz="896350">
              <a:defRPr/>
            </a:pPr>
            <a:r>
              <a:rPr lang="en-US" sz="1600">
                <a:solidFill>
                  <a:srgbClr val="0078D4"/>
                </a:solidFill>
              </a:rPr>
              <a:t>Module 2</a:t>
            </a:r>
            <a:br>
              <a:rPr lang="en-US" sz="2000" spc="-69"/>
            </a:br>
            <a:r>
              <a:rPr lang="en-US" sz="2000" spc="-69"/>
              <a:t>Deploy and configure</a:t>
            </a:r>
          </a:p>
        </p:txBody>
      </p:sp>
      <p:sp>
        <p:nvSpPr>
          <p:cNvPr id="12" name="Rectangle 11">
            <a:extLst>
              <a:ext uri="{FF2B5EF4-FFF2-40B4-BE49-F238E27FC236}">
                <a16:creationId xmlns:a16="http://schemas.microsoft.com/office/drawing/2014/main" id="{665EAA2E-AC02-4D4D-B997-A412B4CC4642}"/>
              </a:ext>
            </a:extLst>
          </p:cNvPr>
          <p:cNvSpPr/>
          <p:nvPr/>
        </p:nvSpPr>
        <p:spPr>
          <a:xfrm>
            <a:off x="7195874" y="2690539"/>
            <a:ext cx="864019" cy="553998"/>
          </a:xfrm>
          <a:prstGeom prst="rect">
            <a:avLst/>
          </a:prstGeom>
        </p:spPr>
        <p:txBody>
          <a:bodyPr wrap="none" lIns="0" tIns="0" rIns="0" bIns="0">
            <a:spAutoFit/>
          </a:bodyPr>
          <a:lstStyle/>
          <a:p>
            <a:pPr lvl="0" defTabSz="896350">
              <a:defRPr/>
            </a:pPr>
            <a:r>
              <a:rPr lang="en-US" sz="1600">
                <a:solidFill>
                  <a:srgbClr val="0078D4"/>
                </a:solidFill>
              </a:rPr>
              <a:t>Module 3</a:t>
            </a:r>
            <a:br>
              <a:rPr lang="en-US" sz="2000" spc="-69"/>
            </a:br>
            <a:r>
              <a:rPr lang="en-US" sz="2000" spc="-69"/>
              <a:t>Security</a:t>
            </a:r>
          </a:p>
        </p:txBody>
      </p:sp>
      <p:sp>
        <p:nvSpPr>
          <p:cNvPr id="13" name="Rectangle 12">
            <a:extLst>
              <a:ext uri="{FF2B5EF4-FFF2-40B4-BE49-F238E27FC236}">
                <a16:creationId xmlns:a16="http://schemas.microsoft.com/office/drawing/2014/main" id="{93CA8765-CA8A-0340-80FC-F105FC681B47}"/>
              </a:ext>
            </a:extLst>
          </p:cNvPr>
          <p:cNvSpPr/>
          <p:nvPr/>
        </p:nvSpPr>
        <p:spPr>
          <a:xfrm>
            <a:off x="7195874" y="3481016"/>
            <a:ext cx="1337033" cy="584775"/>
          </a:xfrm>
          <a:prstGeom prst="rect">
            <a:avLst/>
          </a:prstGeom>
        </p:spPr>
        <p:txBody>
          <a:bodyPr wrap="none" lIns="0" tIns="0" rIns="0" bIns="0">
            <a:spAutoFit/>
          </a:bodyPr>
          <a:lstStyle/>
          <a:p>
            <a:pPr lvl="0" defTabSz="896350">
              <a:defRPr/>
            </a:pPr>
            <a:r>
              <a:rPr lang="en-US" sz="1600">
                <a:solidFill>
                  <a:srgbClr val="0078D4"/>
                </a:solidFill>
              </a:rPr>
              <a:t>Module 4</a:t>
            </a:r>
          </a:p>
          <a:p>
            <a:pPr defTabSz="896350">
              <a:lnSpc>
                <a:spcPct val="90000"/>
              </a:lnSpc>
              <a:spcBef>
                <a:spcPct val="20000"/>
              </a:spcBef>
              <a:buSzPct val="90000"/>
              <a:defRPr/>
            </a:pPr>
            <a:r>
              <a:rPr lang="en-US" sz="2000" spc="-69"/>
              <a:t>Performance</a:t>
            </a:r>
          </a:p>
        </p:txBody>
      </p:sp>
      <p:sp>
        <p:nvSpPr>
          <p:cNvPr id="14" name="Rectangle 13">
            <a:extLst>
              <a:ext uri="{FF2B5EF4-FFF2-40B4-BE49-F238E27FC236}">
                <a16:creationId xmlns:a16="http://schemas.microsoft.com/office/drawing/2014/main" id="{7AC16A8D-C13B-4A4C-846E-46FCE4C15402}"/>
              </a:ext>
            </a:extLst>
          </p:cNvPr>
          <p:cNvSpPr/>
          <p:nvPr/>
        </p:nvSpPr>
        <p:spPr>
          <a:xfrm>
            <a:off x="7195874" y="4261579"/>
            <a:ext cx="1105303" cy="584775"/>
          </a:xfrm>
          <a:prstGeom prst="rect">
            <a:avLst/>
          </a:prstGeom>
        </p:spPr>
        <p:txBody>
          <a:bodyPr wrap="none" lIns="0" tIns="0" rIns="0" bIns="0">
            <a:spAutoFit/>
          </a:bodyPr>
          <a:lstStyle/>
          <a:p>
            <a:pPr lvl="0" defTabSz="896350">
              <a:defRPr/>
            </a:pPr>
            <a:r>
              <a:rPr lang="en-US" sz="1600">
                <a:solidFill>
                  <a:srgbClr val="0078D4"/>
                </a:solidFill>
              </a:rPr>
              <a:t>Module 5</a:t>
            </a:r>
          </a:p>
          <a:p>
            <a:pPr defTabSz="896350">
              <a:lnSpc>
                <a:spcPct val="90000"/>
              </a:lnSpc>
              <a:spcBef>
                <a:spcPct val="20000"/>
              </a:spcBef>
              <a:buSzPct val="90000"/>
              <a:defRPr/>
            </a:pPr>
            <a:r>
              <a:rPr lang="en-US" sz="2000" spc="-69"/>
              <a:t>Availability</a:t>
            </a:r>
          </a:p>
        </p:txBody>
      </p:sp>
      <p:sp>
        <p:nvSpPr>
          <p:cNvPr id="15" name="Rectangle 14">
            <a:extLst>
              <a:ext uri="{FF2B5EF4-FFF2-40B4-BE49-F238E27FC236}">
                <a16:creationId xmlns:a16="http://schemas.microsoft.com/office/drawing/2014/main" id="{FA09960E-E45A-7D4B-92CB-0B2428B0C489}"/>
              </a:ext>
            </a:extLst>
          </p:cNvPr>
          <p:cNvSpPr/>
          <p:nvPr/>
        </p:nvSpPr>
        <p:spPr>
          <a:xfrm>
            <a:off x="7183348" y="5083739"/>
            <a:ext cx="2211824" cy="584775"/>
          </a:xfrm>
          <a:prstGeom prst="rect">
            <a:avLst/>
          </a:prstGeom>
        </p:spPr>
        <p:txBody>
          <a:bodyPr wrap="none" lIns="0" tIns="0" rIns="0" bIns="0">
            <a:spAutoFit/>
          </a:bodyPr>
          <a:lstStyle/>
          <a:p>
            <a:pPr lvl="0" defTabSz="896350">
              <a:defRPr/>
            </a:pPr>
            <a:r>
              <a:rPr lang="en-US" sz="1600">
                <a:solidFill>
                  <a:srgbClr val="0078D4"/>
                </a:solidFill>
              </a:rPr>
              <a:t>Module 6</a:t>
            </a:r>
          </a:p>
          <a:p>
            <a:pPr defTabSz="896350">
              <a:lnSpc>
                <a:spcPct val="90000"/>
              </a:lnSpc>
              <a:spcBef>
                <a:spcPct val="20000"/>
              </a:spcBef>
              <a:buSzPct val="90000"/>
              <a:defRPr/>
            </a:pPr>
            <a:r>
              <a:rPr lang="en-US" sz="2000" spc="-69"/>
              <a:t>Putting it all together</a:t>
            </a:r>
          </a:p>
        </p:txBody>
      </p:sp>
      <p:cxnSp>
        <p:nvCxnSpPr>
          <p:cNvPr id="17" name="Straight Connector 16">
            <a:extLst>
              <a:ext uri="{FF2B5EF4-FFF2-40B4-BE49-F238E27FC236}">
                <a16:creationId xmlns:a16="http://schemas.microsoft.com/office/drawing/2014/main" id="{F1696EE7-AB1D-9E42-BB14-42D0172862C7}"/>
              </a:ext>
            </a:extLst>
          </p:cNvPr>
          <p:cNvCxnSpPr>
            <a:cxnSpLocks/>
          </p:cNvCxnSpPr>
          <p:nvPr/>
        </p:nvCxnSpPr>
        <p:spPr>
          <a:xfrm>
            <a:off x="5377548" y="886968"/>
            <a:ext cx="0" cy="496519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C9E9768E-DDFC-1942-A8C1-58C60DF03A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68973" y="1107818"/>
            <a:ext cx="509007" cy="509007"/>
          </a:xfrm>
          <a:prstGeom prst="rect">
            <a:avLst/>
          </a:prstGeom>
        </p:spPr>
      </p:pic>
      <p:grpSp>
        <p:nvGrpSpPr>
          <p:cNvPr id="19" name="Graphic 291" descr="gear, wrench, engineer">
            <a:extLst>
              <a:ext uri="{FF2B5EF4-FFF2-40B4-BE49-F238E27FC236}">
                <a16:creationId xmlns:a16="http://schemas.microsoft.com/office/drawing/2014/main" id="{0CF76514-F8BD-2644-9620-B29149310FED}"/>
              </a:ext>
            </a:extLst>
          </p:cNvPr>
          <p:cNvGrpSpPr/>
          <p:nvPr/>
        </p:nvGrpSpPr>
        <p:grpSpPr>
          <a:xfrm>
            <a:off x="6288904" y="1968349"/>
            <a:ext cx="469145" cy="463993"/>
            <a:chOff x="3513079" y="2994448"/>
            <a:chExt cx="498751" cy="498751"/>
          </a:xfrm>
        </p:grpSpPr>
        <p:sp>
          <p:nvSpPr>
            <p:cNvPr id="20" name="Freeform: Shape 82">
              <a:extLst>
                <a:ext uri="{FF2B5EF4-FFF2-40B4-BE49-F238E27FC236}">
                  <a16:creationId xmlns:a16="http://schemas.microsoft.com/office/drawing/2014/main" id="{AE46EF5A-E422-FA4F-AC06-A2687410F5A5}"/>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1" name="Freeform: Shape 83">
              <a:extLst>
                <a:ext uri="{FF2B5EF4-FFF2-40B4-BE49-F238E27FC236}">
                  <a16:creationId xmlns:a16="http://schemas.microsoft.com/office/drawing/2014/main" id="{FFBCA115-5384-064A-822B-2BBE4BA54DEC}"/>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01CE0963-398C-3746-A870-0F3352D963F9}"/>
              </a:ext>
            </a:extLst>
          </p:cNvPr>
          <p:cNvGrpSpPr>
            <a:grpSpLocks noChangeAspect="1"/>
          </p:cNvGrpSpPr>
          <p:nvPr/>
        </p:nvGrpSpPr>
        <p:grpSpPr>
          <a:xfrm>
            <a:off x="6339259" y="2749854"/>
            <a:ext cx="368434" cy="454695"/>
            <a:chOff x="1980078" y="253998"/>
            <a:chExt cx="3830386" cy="4727197"/>
          </a:xfrm>
        </p:grpSpPr>
        <p:sp>
          <p:nvSpPr>
            <p:cNvPr id="23" name="Rectangle 27">
              <a:extLst>
                <a:ext uri="{FF2B5EF4-FFF2-40B4-BE49-F238E27FC236}">
                  <a16:creationId xmlns:a16="http://schemas.microsoft.com/office/drawing/2014/main" id="{FD0CB0F3-6E4F-B84B-99A3-E74C2DA8D3D2}"/>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4" name="Freeform 29">
              <a:extLst>
                <a:ext uri="{FF2B5EF4-FFF2-40B4-BE49-F238E27FC236}">
                  <a16:creationId xmlns:a16="http://schemas.microsoft.com/office/drawing/2014/main" id="{4EE8F8A6-30CB-BC42-A7A8-05D4B5E33CC3}"/>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5" name="Freeform 30">
              <a:extLst>
                <a:ext uri="{FF2B5EF4-FFF2-40B4-BE49-F238E27FC236}">
                  <a16:creationId xmlns:a16="http://schemas.microsoft.com/office/drawing/2014/main" id="{0F04E3AB-7059-AE4E-AB36-7893BB2139E6}"/>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6" name="Freeform: Shape 136">
              <a:extLst>
                <a:ext uri="{FF2B5EF4-FFF2-40B4-BE49-F238E27FC236}">
                  <a16:creationId xmlns:a16="http://schemas.microsoft.com/office/drawing/2014/main" id="{3C01C269-C441-8E40-B5FD-82C35A10220B}"/>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41" name="Group 135">
            <a:extLst>
              <a:ext uri="{FF2B5EF4-FFF2-40B4-BE49-F238E27FC236}">
                <a16:creationId xmlns:a16="http://schemas.microsoft.com/office/drawing/2014/main" id="{DAED1895-CAF8-4F4B-AEA2-4703045D581D}"/>
              </a:ext>
            </a:extLst>
          </p:cNvPr>
          <p:cNvGrpSpPr>
            <a:grpSpLocks noChangeAspect="1"/>
          </p:cNvGrpSpPr>
          <p:nvPr/>
        </p:nvGrpSpPr>
        <p:grpSpPr bwMode="auto">
          <a:xfrm>
            <a:off x="6304618" y="3611049"/>
            <a:ext cx="437717" cy="363362"/>
            <a:chOff x="2204" y="1026"/>
            <a:chExt cx="312" cy="259"/>
          </a:xfrm>
        </p:grpSpPr>
        <p:sp>
          <p:nvSpPr>
            <p:cNvPr id="42" name="Freeform 136">
              <a:extLst>
                <a:ext uri="{FF2B5EF4-FFF2-40B4-BE49-F238E27FC236}">
                  <a16:creationId xmlns:a16="http://schemas.microsoft.com/office/drawing/2014/main" id="{0A81D01B-87C8-9244-AE2D-51E29DD25B48}"/>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Freeform 137">
              <a:extLst>
                <a:ext uri="{FF2B5EF4-FFF2-40B4-BE49-F238E27FC236}">
                  <a16:creationId xmlns:a16="http://schemas.microsoft.com/office/drawing/2014/main" id="{98B46877-3F36-F047-92BE-199DA83BCD10}"/>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Freeform 138">
              <a:extLst>
                <a:ext uri="{FF2B5EF4-FFF2-40B4-BE49-F238E27FC236}">
                  <a16:creationId xmlns:a16="http://schemas.microsoft.com/office/drawing/2014/main" id="{31ED6A02-664B-D24C-948E-41F2051D1B17}"/>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 name="Freeform 139">
              <a:extLst>
                <a:ext uri="{FF2B5EF4-FFF2-40B4-BE49-F238E27FC236}">
                  <a16:creationId xmlns:a16="http://schemas.microsoft.com/office/drawing/2014/main" id="{2058544F-9489-1743-8838-31C7FE970B94}"/>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Freeform 140">
              <a:extLst>
                <a:ext uri="{FF2B5EF4-FFF2-40B4-BE49-F238E27FC236}">
                  <a16:creationId xmlns:a16="http://schemas.microsoft.com/office/drawing/2014/main" id="{B6A17CA6-FC57-9F4E-89CC-56D5F4C501F2}"/>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Freeform 141">
              <a:extLst>
                <a:ext uri="{FF2B5EF4-FFF2-40B4-BE49-F238E27FC236}">
                  <a16:creationId xmlns:a16="http://schemas.microsoft.com/office/drawing/2014/main" id="{1CBF22FF-770D-7F44-ACDA-B5DC77C3B72C}"/>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Oval 142">
              <a:extLst>
                <a:ext uri="{FF2B5EF4-FFF2-40B4-BE49-F238E27FC236}">
                  <a16:creationId xmlns:a16="http://schemas.microsoft.com/office/drawing/2014/main" id="{041B81A7-B8C3-AE4D-AE9B-466674389A79}"/>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Freeform 143">
              <a:extLst>
                <a:ext uri="{FF2B5EF4-FFF2-40B4-BE49-F238E27FC236}">
                  <a16:creationId xmlns:a16="http://schemas.microsoft.com/office/drawing/2014/main" id="{58938054-FA6E-AA46-B8AA-1B49A119D965}"/>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51" name="Group 46">
            <a:extLst>
              <a:ext uri="{FF2B5EF4-FFF2-40B4-BE49-F238E27FC236}">
                <a16:creationId xmlns:a16="http://schemas.microsoft.com/office/drawing/2014/main" id="{9A38943A-F6D2-5244-B4F5-A95D115CA4A9}"/>
              </a:ext>
            </a:extLst>
          </p:cNvPr>
          <p:cNvGrpSpPr>
            <a:grpSpLocks noChangeAspect="1"/>
          </p:cNvGrpSpPr>
          <p:nvPr/>
        </p:nvGrpSpPr>
        <p:grpSpPr bwMode="auto">
          <a:xfrm>
            <a:off x="6311933" y="4361750"/>
            <a:ext cx="423087" cy="423087"/>
            <a:chOff x="2812" y="999"/>
            <a:chExt cx="312" cy="312"/>
          </a:xfrm>
        </p:grpSpPr>
        <p:sp>
          <p:nvSpPr>
            <p:cNvPr id="52" name="AutoShape 45">
              <a:extLst>
                <a:ext uri="{FF2B5EF4-FFF2-40B4-BE49-F238E27FC236}">
                  <a16:creationId xmlns:a16="http://schemas.microsoft.com/office/drawing/2014/main" id="{195E33B3-0FDB-3242-B6B4-D836FA706F1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7">
              <a:extLst>
                <a:ext uri="{FF2B5EF4-FFF2-40B4-BE49-F238E27FC236}">
                  <a16:creationId xmlns:a16="http://schemas.microsoft.com/office/drawing/2014/main" id="{528CC90D-E16A-5949-BBC0-7DB5CC6DF709}"/>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8">
              <a:extLst>
                <a:ext uri="{FF2B5EF4-FFF2-40B4-BE49-F238E27FC236}">
                  <a16:creationId xmlns:a16="http://schemas.microsoft.com/office/drawing/2014/main" id="{840DD121-54E3-2D44-BAA7-4788A7EEF4CA}"/>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9">
              <a:extLst>
                <a:ext uri="{FF2B5EF4-FFF2-40B4-BE49-F238E27FC236}">
                  <a16:creationId xmlns:a16="http://schemas.microsoft.com/office/drawing/2014/main" id="{22507311-8F22-8441-923F-637E64B1FC5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260">
            <a:extLst>
              <a:ext uri="{FF2B5EF4-FFF2-40B4-BE49-F238E27FC236}">
                <a16:creationId xmlns:a16="http://schemas.microsoft.com/office/drawing/2014/main" id="{97E2748F-8155-8C43-95DE-27DA32B884C2}"/>
              </a:ext>
            </a:extLst>
          </p:cNvPr>
          <p:cNvGrpSpPr>
            <a:grpSpLocks noChangeAspect="1"/>
          </p:cNvGrpSpPr>
          <p:nvPr/>
        </p:nvGrpSpPr>
        <p:grpSpPr bwMode="auto">
          <a:xfrm>
            <a:off x="6318966" y="5178417"/>
            <a:ext cx="409021" cy="409021"/>
            <a:chOff x="388" y="3388"/>
            <a:chExt cx="359" cy="359"/>
          </a:xfrm>
        </p:grpSpPr>
        <p:sp>
          <p:nvSpPr>
            <p:cNvPr id="60" name="AutoShape 259">
              <a:extLst>
                <a:ext uri="{FF2B5EF4-FFF2-40B4-BE49-F238E27FC236}">
                  <a16:creationId xmlns:a16="http://schemas.microsoft.com/office/drawing/2014/main" id="{295468F6-CEF9-4742-B5AA-748A2E9B4941}"/>
                </a:ext>
              </a:extLst>
            </p:cNvPr>
            <p:cNvSpPr>
              <a:spLocks noChangeAspect="1" noChangeArrowheads="1" noTextEdit="1"/>
            </p:cNvSpPr>
            <p:nvPr/>
          </p:nvSpPr>
          <p:spPr bwMode="auto">
            <a:xfrm>
              <a:off x="388" y="3388"/>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61">
              <a:extLst>
                <a:ext uri="{FF2B5EF4-FFF2-40B4-BE49-F238E27FC236}">
                  <a16:creationId xmlns:a16="http://schemas.microsoft.com/office/drawing/2014/main" id="{8594B2DC-CEDE-BC48-9EDE-EBCCD9D92CF8}"/>
                </a:ext>
              </a:extLst>
            </p:cNvPr>
            <p:cNvSpPr>
              <a:spLocks/>
            </p:cNvSpPr>
            <p:nvPr/>
          </p:nvSpPr>
          <p:spPr bwMode="auto">
            <a:xfrm>
              <a:off x="418" y="3388"/>
              <a:ext cx="150" cy="133"/>
            </a:xfrm>
            <a:custGeom>
              <a:avLst/>
              <a:gdLst>
                <a:gd name="T0" fmla="*/ 2544 w 2544"/>
                <a:gd name="T1" fmla="*/ 1597 h 2254"/>
                <a:gd name="T2" fmla="*/ 2544 w 2544"/>
                <a:gd name="T3" fmla="*/ 0 h 2254"/>
                <a:gd name="T4" fmla="*/ 0 w 2544"/>
                <a:gd name="T5" fmla="*/ 1384 h 2254"/>
                <a:gd name="T6" fmla="*/ 1336 w 2544"/>
                <a:gd name="T7" fmla="*/ 2254 h 2254"/>
                <a:gd name="T8" fmla="*/ 2544 w 2544"/>
                <a:gd name="T9" fmla="*/ 1597 h 2254"/>
              </a:gdLst>
              <a:ahLst/>
              <a:cxnLst>
                <a:cxn ang="0">
                  <a:pos x="T0" y="T1"/>
                </a:cxn>
                <a:cxn ang="0">
                  <a:pos x="T2" y="T3"/>
                </a:cxn>
                <a:cxn ang="0">
                  <a:pos x="T4" y="T5"/>
                </a:cxn>
                <a:cxn ang="0">
                  <a:pos x="T6" y="T7"/>
                </a:cxn>
                <a:cxn ang="0">
                  <a:pos x="T8" y="T9"/>
                </a:cxn>
              </a:cxnLst>
              <a:rect l="0" t="0" r="r" b="b"/>
              <a:pathLst>
                <a:path w="2544" h="2254">
                  <a:moveTo>
                    <a:pt x="2544" y="1597"/>
                  </a:moveTo>
                  <a:cubicBezTo>
                    <a:pt x="2544" y="0"/>
                    <a:pt x="2544" y="0"/>
                    <a:pt x="2544" y="0"/>
                  </a:cubicBezTo>
                  <a:cubicBezTo>
                    <a:pt x="1497" y="0"/>
                    <a:pt x="570" y="504"/>
                    <a:pt x="0" y="1384"/>
                  </a:cubicBezTo>
                  <a:cubicBezTo>
                    <a:pt x="1336" y="2254"/>
                    <a:pt x="1336" y="2254"/>
                    <a:pt x="1336" y="2254"/>
                  </a:cubicBezTo>
                  <a:cubicBezTo>
                    <a:pt x="1593" y="1859"/>
                    <a:pt x="2038" y="1597"/>
                    <a:pt x="2544" y="1597"/>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2">
              <a:extLst>
                <a:ext uri="{FF2B5EF4-FFF2-40B4-BE49-F238E27FC236}">
                  <a16:creationId xmlns:a16="http://schemas.microsoft.com/office/drawing/2014/main" id="{8C3BAA7F-31C6-8D4C-8DAE-BCE0AFD7C574}"/>
                </a:ext>
              </a:extLst>
            </p:cNvPr>
            <p:cNvSpPr>
              <a:spLocks/>
            </p:cNvSpPr>
            <p:nvPr/>
          </p:nvSpPr>
          <p:spPr bwMode="auto">
            <a:xfrm>
              <a:off x="379" y="3470"/>
              <a:ext cx="118" cy="168"/>
            </a:xfrm>
            <a:custGeom>
              <a:avLst/>
              <a:gdLst>
                <a:gd name="T0" fmla="*/ 1762 w 1994"/>
                <a:gd name="T1" fmla="*/ 1656 h 2843"/>
                <a:gd name="T2" fmla="*/ 1994 w 1994"/>
                <a:gd name="T3" fmla="*/ 870 h 2843"/>
                <a:gd name="T4" fmla="*/ 658 w 1994"/>
                <a:gd name="T5" fmla="*/ 0 h 2843"/>
                <a:gd name="T6" fmla="*/ 409 w 1994"/>
                <a:gd name="T7" fmla="*/ 2843 h 2843"/>
                <a:gd name="T8" fmla="*/ 1876 w 1994"/>
                <a:gd name="T9" fmla="*/ 2219 h 2843"/>
                <a:gd name="T10" fmla="*/ 1762 w 1994"/>
                <a:gd name="T11" fmla="*/ 1656 h 2843"/>
              </a:gdLst>
              <a:ahLst/>
              <a:cxnLst>
                <a:cxn ang="0">
                  <a:pos x="T0" y="T1"/>
                </a:cxn>
                <a:cxn ang="0">
                  <a:pos x="T2" y="T3"/>
                </a:cxn>
                <a:cxn ang="0">
                  <a:pos x="T4" y="T5"/>
                </a:cxn>
                <a:cxn ang="0">
                  <a:pos x="T6" y="T7"/>
                </a:cxn>
                <a:cxn ang="0">
                  <a:pos x="T8" y="T9"/>
                </a:cxn>
                <a:cxn ang="0">
                  <a:pos x="T10" y="T11"/>
                </a:cxn>
              </a:cxnLst>
              <a:rect l="0" t="0" r="r" b="b"/>
              <a:pathLst>
                <a:path w="1994" h="2843">
                  <a:moveTo>
                    <a:pt x="1762" y="1656"/>
                  </a:moveTo>
                  <a:cubicBezTo>
                    <a:pt x="1762" y="1366"/>
                    <a:pt x="1848" y="1096"/>
                    <a:pt x="1994" y="870"/>
                  </a:cubicBezTo>
                  <a:cubicBezTo>
                    <a:pt x="658" y="0"/>
                    <a:pt x="658" y="0"/>
                    <a:pt x="658" y="0"/>
                  </a:cubicBezTo>
                  <a:cubicBezTo>
                    <a:pt x="87" y="880"/>
                    <a:pt x="0" y="1878"/>
                    <a:pt x="409" y="2843"/>
                  </a:cubicBezTo>
                  <a:cubicBezTo>
                    <a:pt x="1876" y="2219"/>
                    <a:pt x="1876" y="2219"/>
                    <a:pt x="1876" y="2219"/>
                  </a:cubicBezTo>
                  <a:cubicBezTo>
                    <a:pt x="1803" y="2046"/>
                    <a:pt x="1762" y="1856"/>
                    <a:pt x="1762" y="1656"/>
                  </a:cubicBezTo>
                </a:path>
              </a:pathLst>
            </a:custGeom>
            <a:solidFill>
              <a:srgbClr val="2F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63">
              <a:extLst>
                <a:ext uri="{FF2B5EF4-FFF2-40B4-BE49-F238E27FC236}">
                  <a16:creationId xmlns:a16="http://schemas.microsoft.com/office/drawing/2014/main" id="{A3D443C6-B399-C940-9C65-FA1B5A5FD087}"/>
                </a:ext>
              </a:extLst>
            </p:cNvPr>
            <p:cNvSpPr>
              <a:spLocks/>
            </p:cNvSpPr>
            <p:nvPr/>
          </p:nvSpPr>
          <p:spPr bwMode="auto">
            <a:xfrm>
              <a:off x="403" y="3601"/>
              <a:ext cx="149" cy="143"/>
            </a:xfrm>
            <a:custGeom>
              <a:avLst/>
              <a:gdLst>
                <a:gd name="T0" fmla="*/ 1467 w 2518"/>
                <a:gd name="T1" fmla="*/ 0 h 2421"/>
                <a:gd name="T2" fmla="*/ 0 w 2518"/>
                <a:gd name="T3" fmla="*/ 624 h 2421"/>
                <a:gd name="T4" fmla="*/ 2214 w 2518"/>
                <a:gd name="T5" fmla="*/ 2421 h 2421"/>
                <a:gd name="T6" fmla="*/ 2518 w 2518"/>
                <a:gd name="T7" fmla="*/ 853 h 2421"/>
                <a:gd name="T8" fmla="*/ 1467 w 2518"/>
                <a:gd name="T9" fmla="*/ 0 h 2421"/>
              </a:gdLst>
              <a:ahLst/>
              <a:cxnLst>
                <a:cxn ang="0">
                  <a:pos x="T0" y="T1"/>
                </a:cxn>
                <a:cxn ang="0">
                  <a:pos x="T2" y="T3"/>
                </a:cxn>
                <a:cxn ang="0">
                  <a:pos x="T4" y="T5"/>
                </a:cxn>
                <a:cxn ang="0">
                  <a:pos x="T6" y="T7"/>
                </a:cxn>
                <a:cxn ang="0">
                  <a:pos x="T8" y="T9"/>
                </a:cxn>
              </a:cxnLst>
              <a:rect l="0" t="0" r="r" b="b"/>
              <a:pathLst>
                <a:path w="2518" h="2421">
                  <a:moveTo>
                    <a:pt x="1467" y="0"/>
                  </a:moveTo>
                  <a:cubicBezTo>
                    <a:pt x="0" y="624"/>
                    <a:pt x="0" y="624"/>
                    <a:pt x="0" y="624"/>
                  </a:cubicBezTo>
                  <a:cubicBezTo>
                    <a:pt x="409" y="1590"/>
                    <a:pt x="1186" y="2221"/>
                    <a:pt x="2214" y="2421"/>
                  </a:cubicBezTo>
                  <a:cubicBezTo>
                    <a:pt x="2518" y="853"/>
                    <a:pt x="2518" y="853"/>
                    <a:pt x="2518" y="853"/>
                  </a:cubicBezTo>
                  <a:cubicBezTo>
                    <a:pt x="2043" y="761"/>
                    <a:pt x="1652" y="435"/>
                    <a:pt x="1467" y="0"/>
                  </a:cubicBezTo>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64">
              <a:extLst>
                <a:ext uri="{FF2B5EF4-FFF2-40B4-BE49-F238E27FC236}">
                  <a16:creationId xmlns:a16="http://schemas.microsoft.com/office/drawing/2014/main" id="{712C1D85-8855-1148-91C0-A4201C044EC4}"/>
                </a:ext>
              </a:extLst>
            </p:cNvPr>
            <p:cNvSpPr>
              <a:spLocks/>
            </p:cNvSpPr>
            <p:nvPr/>
          </p:nvSpPr>
          <p:spPr bwMode="auto">
            <a:xfrm>
              <a:off x="534" y="3388"/>
              <a:ext cx="213" cy="359"/>
            </a:xfrm>
            <a:custGeom>
              <a:avLst/>
              <a:gdLst>
                <a:gd name="T0" fmla="*/ 579 w 3612"/>
                <a:gd name="T1" fmla="*/ 0 h 6080"/>
                <a:gd name="T2" fmla="*/ 579 w 3612"/>
                <a:gd name="T3" fmla="*/ 1597 h 6080"/>
                <a:gd name="T4" fmla="*/ 2018 w 3612"/>
                <a:gd name="T5" fmla="*/ 3040 h 6080"/>
                <a:gd name="T6" fmla="*/ 579 w 3612"/>
                <a:gd name="T7" fmla="*/ 4482 h 6080"/>
                <a:gd name="T8" fmla="*/ 304 w 3612"/>
                <a:gd name="T9" fmla="*/ 4456 h 6080"/>
                <a:gd name="T10" fmla="*/ 0 w 3612"/>
                <a:gd name="T11" fmla="*/ 6024 h 6080"/>
                <a:gd name="T12" fmla="*/ 579 w 3612"/>
                <a:gd name="T13" fmla="*/ 6080 h 6080"/>
                <a:gd name="T14" fmla="*/ 3612 w 3612"/>
                <a:gd name="T15" fmla="*/ 3040 h 6080"/>
                <a:gd name="T16" fmla="*/ 579 w 3612"/>
                <a:gd name="T17" fmla="*/ 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12" h="6080">
                  <a:moveTo>
                    <a:pt x="579" y="0"/>
                  </a:moveTo>
                  <a:cubicBezTo>
                    <a:pt x="579" y="1597"/>
                    <a:pt x="579" y="1597"/>
                    <a:pt x="579" y="1597"/>
                  </a:cubicBezTo>
                  <a:cubicBezTo>
                    <a:pt x="1374" y="1597"/>
                    <a:pt x="2018" y="2243"/>
                    <a:pt x="2018" y="3040"/>
                  </a:cubicBezTo>
                  <a:cubicBezTo>
                    <a:pt x="2018" y="3836"/>
                    <a:pt x="1374" y="4482"/>
                    <a:pt x="579" y="4482"/>
                  </a:cubicBezTo>
                  <a:cubicBezTo>
                    <a:pt x="485" y="4482"/>
                    <a:pt x="393" y="4473"/>
                    <a:pt x="304" y="4456"/>
                  </a:cubicBezTo>
                  <a:cubicBezTo>
                    <a:pt x="0" y="6024"/>
                    <a:pt x="0" y="6024"/>
                    <a:pt x="0" y="6024"/>
                  </a:cubicBezTo>
                  <a:cubicBezTo>
                    <a:pt x="205" y="6064"/>
                    <a:pt x="369" y="6080"/>
                    <a:pt x="579" y="6080"/>
                  </a:cubicBezTo>
                  <a:cubicBezTo>
                    <a:pt x="2254" y="6080"/>
                    <a:pt x="3612" y="4719"/>
                    <a:pt x="3612" y="3040"/>
                  </a:cubicBezTo>
                  <a:cubicBezTo>
                    <a:pt x="3612" y="1361"/>
                    <a:pt x="2254" y="0"/>
                    <a:pt x="57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65">
              <a:extLst>
                <a:ext uri="{FF2B5EF4-FFF2-40B4-BE49-F238E27FC236}">
                  <a16:creationId xmlns:a16="http://schemas.microsoft.com/office/drawing/2014/main" id="{E1E12FF9-E510-3F43-9D0A-A580DADECE0C}"/>
                </a:ext>
              </a:extLst>
            </p:cNvPr>
            <p:cNvSpPr>
              <a:spLocks/>
            </p:cNvSpPr>
            <p:nvPr/>
          </p:nvSpPr>
          <p:spPr bwMode="auto">
            <a:xfrm>
              <a:off x="386" y="3512"/>
              <a:ext cx="11" cy="78"/>
            </a:xfrm>
            <a:custGeom>
              <a:avLst/>
              <a:gdLst>
                <a:gd name="T0" fmla="*/ 187 w 187"/>
                <a:gd name="T1" fmla="*/ 0 h 1323"/>
                <a:gd name="T2" fmla="*/ 35 w 187"/>
                <a:gd name="T3" fmla="*/ 919 h 1323"/>
                <a:gd name="T4" fmla="*/ 63 w 187"/>
                <a:gd name="T5" fmla="*/ 1323 h 1323"/>
                <a:gd name="T6" fmla="*/ 187 w 187"/>
                <a:gd name="T7" fmla="*/ 0 h 1323"/>
              </a:gdLst>
              <a:ahLst/>
              <a:cxnLst>
                <a:cxn ang="0">
                  <a:pos x="T0" y="T1"/>
                </a:cxn>
                <a:cxn ang="0">
                  <a:pos x="T2" y="T3"/>
                </a:cxn>
                <a:cxn ang="0">
                  <a:pos x="T4" y="T5"/>
                </a:cxn>
                <a:cxn ang="0">
                  <a:pos x="T6" y="T7"/>
                </a:cxn>
              </a:cxnLst>
              <a:rect l="0" t="0" r="r" b="b"/>
              <a:pathLst>
                <a:path w="187" h="1323">
                  <a:moveTo>
                    <a:pt x="187" y="0"/>
                  </a:moveTo>
                  <a:cubicBezTo>
                    <a:pt x="86" y="300"/>
                    <a:pt x="35" y="608"/>
                    <a:pt x="35" y="919"/>
                  </a:cubicBezTo>
                  <a:cubicBezTo>
                    <a:pt x="35" y="1053"/>
                    <a:pt x="44" y="1188"/>
                    <a:pt x="63" y="1323"/>
                  </a:cubicBezTo>
                  <a:cubicBezTo>
                    <a:pt x="0" y="875"/>
                    <a:pt x="42" y="430"/>
                    <a:pt x="187" y="0"/>
                  </a:cubicBezTo>
                </a:path>
              </a:pathLst>
            </a:custGeom>
            <a:solidFill>
              <a:srgbClr val="7D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66">
              <a:extLst>
                <a:ext uri="{FF2B5EF4-FFF2-40B4-BE49-F238E27FC236}">
                  <a16:creationId xmlns:a16="http://schemas.microsoft.com/office/drawing/2014/main" id="{876DF0B4-15BD-984D-B40B-92A88C5E7A08}"/>
                </a:ext>
              </a:extLst>
            </p:cNvPr>
            <p:cNvSpPr>
              <a:spLocks noEditPoints="1"/>
            </p:cNvSpPr>
            <p:nvPr/>
          </p:nvSpPr>
          <p:spPr bwMode="auto">
            <a:xfrm>
              <a:off x="496" y="3521"/>
              <a:ext cx="1" cy="0"/>
            </a:xfrm>
            <a:custGeom>
              <a:avLst/>
              <a:gdLst>
                <a:gd name="T0" fmla="*/ 11 w 11"/>
                <a:gd name="T1" fmla="*/ 7 h 7"/>
                <a:gd name="T2" fmla="*/ 11 w 11"/>
                <a:gd name="T3" fmla="*/ 7 h 7"/>
                <a:gd name="T4" fmla="*/ 11 w 11"/>
                <a:gd name="T5" fmla="*/ 7 h 7"/>
                <a:gd name="T6" fmla="*/ 11 w 11"/>
                <a:gd name="T7" fmla="*/ 7 h 7"/>
                <a:gd name="T8" fmla="*/ 11 w 11"/>
                <a:gd name="T9" fmla="*/ 7 h 7"/>
                <a:gd name="T10" fmla="*/ 11 w 11"/>
                <a:gd name="T11" fmla="*/ 7 h 7"/>
                <a:gd name="T12" fmla="*/ 11 w 11"/>
                <a:gd name="T13" fmla="*/ 7 h 7"/>
                <a:gd name="T14" fmla="*/ 11 w 11"/>
                <a:gd name="T15" fmla="*/ 7 h 7"/>
                <a:gd name="T16" fmla="*/ 11 w 11"/>
                <a:gd name="T17" fmla="*/ 7 h 7"/>
                <a:gd name="T18" fmla="*/ 11 w 11"/>
                <a:gd name="T19" fmla="*/ 7 h 7"/>
                <a:gd name="T20" fmla="*/ 11 w 11"/>
                <a:gd name="T21" fmla="*/ 7 h 7"/>
                <a:gd name="T22" fmla="*/ 11 w 11"/>
                <a:gd name="T23" fmla="*/ 7 h 7"/>
                <a:gd name="T24" fmla="*/ 10 w 11"/>
                <a:gd name="T25" fmla="*/ 7 h 7"/>
                <a:gd name="T26" fmla="*/ 10 w 11"/>
                <a:gd name="T27" fmla="*/ 7 h 7"/>
                <a:gd name="T28" fmla="*/ 10 w 11"/>
                <a:gd name="T29" fmla="*/ 7 h 7"/>
                <a:gd name="T30" fmla="*/ 10 w 11"/>
                <a:gd name="T31" fmla="*/ 7 h 7"/>
                <a:gd name="T32" fmla="*/ 10 w 11"/>
                <a:gd name="T33" fmla="*/ 7 h 7"/>
                <a:gd name="T34" fmla="*/ 10 w 11"/>
                <a:gd name="T35" fmla="*/ 7 h 7"/>
                <a:gd name="T36" fmla="*/ 10 w 11"/>
                <a:gd name="T37" fmla="*/ 7 h 7"/>
                <a:gd name="T38" fmla="*/ 10 w 11"/>
                <a:gd name="T39" fmla="*/ 7 h 7"/>
                <a:gd name="T40" fmla="*/ 10 w 11"/>
                <a:gd name="T41" fmla="*/ 7 h 7"/>
                <a:gd name="T42" fmla="*/ 10 w 11"/>
                <a:gd name="T43" fmla="*/ 7 h 7"/>
                <a:gd name="T44" fmla="*/ 10 w 11"/>
                <a:gd name="T45" fmla="*/ 7 h 7"/>
                <a:gd name="T46" fmla="*/ 10 w 11"/>
                <a:gd name="T47" fmla="*/ 7 h 7"/>
                <a:gd name="T48" fmla="*/ 10 w 11"/>
                <a:gd name="T49" fmla="*/ 7 h 7"/>
                <a:gd name="T50" fmla="*/ 10 w 11"/>
                <a:gd name="T51" fmla="*/ 7 h 7"/>
                <a:gd name="T52" fmla="*/ 10 w 11"/>
                <a:gd name="T53" fmla="*/ 7 h 7"/>
                <a:gd name="T54" fmla="*/ 10 w 11"/>
                <a:gd name="T55" fmla="*/ 6 h 7"/>
                <a:gd name="T56" fmla="*/ 10 w 11"/>
                <a:gd name="T57" fmla="*/ 6 h 7"/>
                <a:gd name="T58" fmla="*/ 10 w 11"/>
                <a:gd name="T59" fmla="*/ 6 h 7"/>
                <a:gd name="T60" fmla="*/ 10 w 11"/>
                <a:gd name="T61" fmla="*/ 6 h 7"/>
                <a:gd name="T62" fmla="*/ 10 w 11"/>
                <a:gd name="T63" fmla="*/ 6 h 7"/>
                <a:gd name="T64" fmla="*/ 10 w 11"/>
                <a:gd name="T65" fmla="*/ 6 h 7"/>
                <a:gd name="T66" fmla="*/ 10 w 11"/>
                <a:gd name="T67" fmla="*/ 6 h 7"/>
                <a:gd name="T68" fmla="*/ 10 w 11"/>
                <a:gd name="T69" fmla="*/ 6 h 7"/>
                <a:gd name="T70" fmla="*/ 10 w 11"/>
                <a:gd name="T71" fmla="*/ 6 h 7"/>
                <a:gd name="T72" fmla="*/ 9 w 11"/>
                <a:gd name="T73" fmla="*/ 6 h 7"/>
                <a:gd name="T74" fmla="*/ 8 w 11"/>
                <a:gd name="T75" fmla="*/ 6 h 7"/>
                <a:gd name="T76" fmla="*/ 8 w 11"/>
                <a:gd name="T77" fmla="*/ 5 h 7"/>
                <a:gd name="T78" fmla="*/ 8 w 11"/>
                <a:gd name="T79" fmla="*/ 5 h 7"/>
                <a:gd name="T80" fmla="*/ 8 w 11"/>
                <a:gd name="T81" fmla="*/ 5 h 7"/>
                <a:gd name="T82" fmla="*/ 8 w 11"/>
                <a:gd name="T83" fmla="*/ 5 h 7"/>
                <a:gd name="T84" fmla="*/ 8 w 11"/>
                <a:gd name="T85" fmla="*/ 5 h 7"/>
                <a:gd name="T86" fmla="*/ 8 w 11"/>
                <a:gd name="T87" fmla="*/ 5 h 7"/>
                <a:gd name="T88" fmla="*/ 8 w 11"/>
                <a:gd name="T89" fmla="*/ 5 h 7"/>
                <a:gd name="T90" fmla="*/ 8 w 11"/>
                <a:gd name="T91" fmla="*/ 5 h 7"/>
                <a:gd name="T92" fmla="*/ 8 w 11"/>
                <a:gd name="T93" fmla="*/ 5 h 7"/>
                <a:gd name="T94" fmla="*/ 7 w 11"/>
                <a:gd name="T95" fmla="*/ 5 h 7"/>
                <a:gd name="T96" fmla="*/ 6 w 11"/>
                <a:gd name="T97" fmla="*/ 4 h 7"/>
                <a:gd name="T98" fmla="*/ 6 w 11"/>
                <a:gd name="T99" fmla="*/ 4 h 7"/>
                <a:gd name="T100" fmla="*/ 6 w 11"/>
                <a:gd name="T101" fmla="*/ 4 h 7"/>
                <a:gd name="T102" fmla="*/ 6 w 11"/>
                <a:gd name="T103" fmla="*/ 4 h 7"/>
                <a:gd name="T104" fmla="*/ 5 w 11"/>
                <a:gd name="T105" fmla="*/ 4 h 7"/>
                <a:gd name="T106" fmla="*/ 2 w 11"/>
                <a:gd name="T107" fmla="*/ 1 h 7"/>
                <a:gd name="T108" fmla="*/ 2 w 11"/>
                <a:gd name="T109" fmla="*/ 1 h 7"/>
                <a:gd name="T110" fmla="*/ 2 w 11"/>
                <a:gd name="T111" fmla="*/ 1 h 7"/>
                <a:gd name="T112" fmla="*/ 2 w 11"/>
                <a:gd name="T113" fmla="*/ 1 h 7"/>
                <a:gd name="T114" fmla="*/ 2 w 11"/>
                <a:gd name="T115" fmla="*/ 1 h 7"/>
                <a:gd name="T116" fmla="*/ 0 w 11"/>
                <a:gd name="T117" fmla="*/ 0 h 7"/>
                <a:gd name="T118" fmla="*/ 0 w 11"/>
                <a:gd name="T119" fmla="*/ 0 h 7"/>
                <a:gd name="T120" fmla="*/ 0 w 11"/>
                <a:gd name="T1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 h="7">
                  <a:moveTo>
                    <a:pt x="11" y="7"/>
                  </a:move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0" y="7"/>
                  </a:moveTo>
                  <a:cubicBezTo>
                    <a:pt x="10" y="7"/>
                    <a:pt x="10" y="7"/>
                    <a:pt x="10" y="7"/>
                  </a:cubicBezTo>
                  <a:cubicBezTo>
                    <a:pt x="11" y="7"/>
                    <a:pt x="11" y="7"/>
                    <a:pt x="11" y="7"/>
                  </a:cubicBezTo>
                  <a:cubicBezTo>
                    <a:pt x="11" y="7"/>
                    <a:pt x="11" y="7"/>
                    <a:pt x="11"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6"/>
                  </a:moveTo>
                  <a:cubicBezTo>
                    <a:pt x="10" y="6"/>
                    <a:pt x="10" y="6"/>
                    <a:pt x="10" y="6"/>
                  </a:cubicBezTo>
                  <a:cubicBezTo>
                    <a:pt x="10" y="7"/>
                    <a:pt x="10" y="7"/>
                    <a:pt x="10" y="7"/>
                  </a:cubicBezTo>
                  <a:cubicBezTo>
                    <a:pt x="10" y="7"/>
                    <a:pt x="10" y="7"/>
                    <a:pt x="10" y="7"/>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9" y="6"/>
                  </a:moveTo>
                  <a:cubicBezTo>
                    <a:pt x="9" y="6"/>
                    <a:pt x="9" y="6"/>
                    <a:pt x="9" y="6"/>
                  </a:cubicBezTo>
                  <a:cubicBezTo>
                    <a:pt x="9" y="6"/>
                    <a:pt x="9" y="6"/>
                    <a:pt x="9" y="6"/>
                  </a:cubicBezTo>
                  <a:cubicBezTo>
                    <a:pt x="9" y="6"/>
                    <a:pt x="9" y="6"/>
                    <a:pt x="9" y="6"/>
                  </a:cubicBezTo>
                  <a:cubicBezTo>
                    <a:pt x="9" y="6"/>
                    <a:pt x="9" y="6"/>
                    <a:pt x="9" y="6"/>
                  </a:cubicBezTo>
                  <a:moveTo>
                    <a:pt x="8" y="5"/>
                  </a:moveTo>
                  <a:cubicBezTo>
                    <a:pt x="8" y="5"/>
                    <a:pt x="8" y="5"/>
                    <a:pt x="8" y="5"/>
                  </a:cubicBezTo>
                  <a:cubicBezTo>
                    <a:pt x="8" y="5"/>
                    <a:pt x="8" y="6"/>
                    <a:pt x="8" y="6"/>
                  </a:cubicBezTo>
                  <a:cubicBezTo>
                    <a:pt x="8" y="6"/>
                    <a:pt x="8" y="6"/>
                    <a:pt x="8" y="6"/>
                  </a:cubicBezTo>
                  <a:cubicBezTo>
                    <a:pt x="8" y="6"/>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7" y="5"/>
                  </a:moveTo>
                  <a:cubicBezTo>
                    <a:pt x="7" y="5"/>
                    <a:pt x="7" y="5"/>
                    <a:pt x="7" y="5"/>
                  </a:cubicBezTo>
                  <a:cubicBezTo>
                    <a:pt x="7" y="5"/>
                    <a:pt x="7" y="5"/>
                    <a:pt x="8" y="5"/>
                  </a:cubicBezTo>
                  <a:cubicBezTo>
                    <a:pt x="8" y="5"/>
                    <a:pt x="8" y="5"/>
                    <a:pt x="8" y="5"/>
                  </a:cubicBezTo>
                  <a:cubicBezTo>
                    <a:pt x="7" y="5"/>
                    <a:pt x="7" y="5"/>
                    <a:pt x="7" y="5"/>
                  </a:cubicBezTo>
                  <a:moveTo>
                    <a:pt x="6" y="4"/>
                  </a:moveTo>
                  <a:cubicBezTo>
                    <a:pt x="6" y="4"/>
                    <a:pt x="6" y="4"/>
                    <a:pt x="6" y="4"/>
                  </a:cubicBezTo>
                  <a:cubicBezTo>
                    <a:pt x="6" y="4"/>
                    <a:pt x="7" y="4"/>
                    <a:pt x="7" y="5"/>
                  </a:cubicBezTo>
                  <a:cubicBezTo>
                    <a:pt x="7" y="5"/>
                    <a:pt x="7" y="5"/>
                    <a:pt x="7" y="5"/>
                  </a:cubicBezTo>
                  <a:cubicBezTo>
                    <a:pt x="7"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5" y="4"/>
                  </a:moveTo>
                  <a:cubicBezTo>
                    <a:pt x="5" y="4"/>
                    <a:pt x="5" y="4"/>
                    <a:pt x="5" y="4"/>
                  </a:cubicBezTo>
                  <a:cubicBezTo>
                    <a:pt x="6" y="4"/>
                    <a:pt x="6" y="4"/>
                    <a:pt x="6" y="4"/>
                  </a:cubicBezTo>
                  <a:cubicBezTo>
                    <a:pt x="6" y="4"/>
                    <a:pt x="6" y="4"/>
                    <a:pt x="6" y="4"/>
                  </a:cubicBezTo>
                  <a:cubicBezTo>
                    <a:pt x="6" y="4"/>
                    <a:pt x="6" y="4"/>
                    <a:pt x="5" y="4"/>
                  </a:cubicBezTo>
                  <a:moveTo>
                    <a:pt x="2" y="2"/>
                  </a:moveTo>
                  <a:cubicBezTo>
                    <a:pt x="2" y="2"/>
                    <a:pt x="2" y="2"/>
                    <a:pt x="2" y="2"/>
                  </a:cubicBezTo>
                  <a:cubicBezTo>
                    <a:pt x="3" y="2"/>
                    <a:pt x="4" y="3"/>
                    <a:pt x="5" y="4"/>
                  </a:cubicBezTo>
                  <a:cubicBezTo>
                    <a:pt x="5" y="4"/>
                    <a:pt x="5" y="4"/>
                    <a:pt x="5" y="4"/>
                  </a:cubicBezTo>
                  <a:cubicBezTo>
                    <a:pt x="4" y="3"/>
                    <a:pt x="3" y="2"/>
                    <a:pt x="2" y="2"/>
                  </a:cubicBezTo>
                  <a:moveTo>
                    <a:pt x="2" y="1"/>
                  </a:moveTo>
                  <a:cubicBezTo>
                    <a:pt x="2" y="1"/>
                    <a:pt x="2" y="1"/>
                    <a:pt x="2" y="1"/>
                  </a:cubicBezTo>
                  <a:cubicBezTo>
                    <a:pt x="2" y="2"/>
                    <a:pt x="2" y="2"/>
                    <a:pt x="2" y="2"/>
                  </a:cubicBezTo>
                  <a:cubicBezTo>
                    <a:pt x="2" y="2"/>
                    <a:pt x="2" y="2"/>
                    <a:pt x="2" y="2"/>
                  </a:cubicBezTo>
                  <a:cubicBezTo>
                    <a:pt x="2" y="2"/>
                    <a:pt x="2" y="2"/>
                    <a:pt x="2" y="1"/>
                  </a:cubicBezTo>
                  <a:moveTo>
                    <a:pt x="2" y="1"/>
                  </a:moveTo>
                  <a:cubicBezTo>
                    <a:pt x="2" y="1"/>
                    <a:pt x="2" y="1"/>
                    <a:pt x="2" y="1"/>
                  </a:cubicBezTo>
                  <a:cubicBezTo>
                    <a:pt x="2" y="1"/>
                    <a:pt x="2" y="1"/>
                    <a:pt x="2" y="1"/>
                  </a:cubicBezTo>
                  <a:cubicBezTo>
                    <a:pt x="2" y="1"/>
                    <a:pt x="2" y="1"/>
                    <a:pt x="2" y="1"/>
                  </a:cubicBezTo>
                  <a:cubicBezTo>
                    <a:pt x="2" y="1"/>
                    <a:pt x="2" y="1"/>
                    <a:pt x="2" y="1"/>
                  </a:cubicBezTo>
                  <a:moveTo>
                    <a:pt x="2" y="1"/>
                  </a:moveTo>
                  <a:cubicBezTo>
                    <a:pt x="2" y="1"/>
                    <a:pt x="2" y="1"/>
                    <a:pt x="2" y="1"/>
                  </a:cubicBezTo>
                  <a:cubicBezTo>
                    <a:pt x="2" y="1"/>
                    <a:pt x="2" y="1"/>
                    <a:pt x="2" y="1"/>
                  </a:cubicBezTo>
                  <a:cubicBezTo>
                    <a:pt x="2" y="1"/>
                    <a:pt x="2" y="1"/>
                    <a:pt x="2" y="1"/>
                  </a:cubicBezTo>
                  <a:cubicBezTo>
                    <a:pt x="2" y="1"/>
                    <a:pt x="2" y="1"/>
                    <a:pt x="2" y="1"/>
                  </a:cubicBezTo>
                  <a:moveTo>
                    <a:pt x="1" y="0"/>
                  </a:moveTo>
                  <a:cubicBezTo>
                    <a:pt x="1" y="0"/>
                    <a:pt x="1" y="0"/>
                    <a:pt x="1" y="0"/>
                  </a:cubicBezTo>
                  <a:cubicBezTo>
                    <a:pt x="1" y="1"/>
                    <a:pt x="1" y="1"/>
                    <a:pt x="2" y="1"/>
                  </a:cubicBezTo>
                  <a:cubicBezTo>
                    <a:pt x="2" y="1"/>
                    <a:pt x="2" y="1"/>
                    <a:pt x="2" y="1"/>
                  </a:cubicBezTo>
                  <a:cubicBezTo>
                    <a:pt x="1" y="1"/>
                    <a:pt x="1" y="1"/>
                    <a:pt x="1" y="0"/>
                  </a:cubicBezTo>
                  <a:moveTo>
                    <a:pt x="0" y="0"/>
                  </a:moveTo>
                  <a:cubicBezTo>
                    <a:pt x="0" y="0"/>
                    <a:pt x="0" y="0"/>
                    <a:pt x="0" y="0"/>
                  </a:cubicBezTo>
                  <a:cubicBezTo>
                    <a:pt x="0" y="0"/>
                    <a:pt x="0" y="0"/>
                    <a:pt x="1" y="0"/>
                  </a:cubicBezTo>
                  <a:cubicBezTo>
                    <a:pt x="1" y="0"/>
                    <a:pt x="1" y="0"/>
                    <a:pt x="1"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67">
              <a:extLst>
                <a:ext uri="{FF2B5EF4-FFF2-40B4-BE49-F238E27FC236}">
                  <a16:creationId xmlns:a16="http://schemas.microsoft.com/office/drawing/2014/main" id="{A2E02DA6-E0AB-1D4A-8794-CBC9DB3D3BEE}"/>
                </a:ext>
              </a:extLst>
            </p:cNvPr>
            <p:cNvSpPr>
              <a:spLocks/>
            </p:cNvSpPr>
            <p:nvPr/>
          </p:nvSpPr>
          <p:spPr bwMode="auto">
            <a:xfrm>
              <a:off x="386" y="3470"/>
              <a:ext cx="111" cy="168"/>
            </a:xfrm>
            <a:custGeom>
              <a:avLst/>
              <a:gdLst>
                <a:gd name="T0" fmla="*/ 294 w 1874"/>
                <a:gd name="T1" fmla="*/ 2841 h 2843"/>
                <a:gd name="T2" fmla="*/ 308 w 1874"/>
                <a:gd name="T3" fmla="*/ 2835 h 2843"/>
                <a:gd name="T4" fmla="*/ 315 w 1874"/>
                <a:gd name="T5" fmla="*/ 2832 h 2843"/>
                <a:gd name="T6" fmla="*/ 329 w 1874"/>
                <a:gd name="T7" fmla="*/ 2826 h 2843"/>
                <a:gd name="T8" fmla="*/ 346 w 1874"/>
                <a:gd name="T9" fmla="*/ 2819 h 2843"/>
                <a:gd name="T10" fmla="*/ 359 w 1874"/>
                <a:gd name="T11" fmla="*/ 2813 h 2843"/>
                <a:gd name="T12" fmla="*/ 402 w 1874"/>
                <a:gd name="T13" fmla="*/ 2795 h 2843"/>
                <a:gd name="T14" fmla="*/ 421 w 1874"/>
                <a:gd name="T15" fmla="*/ 2787 h 2843"/>
                <a:gd name="T16" fmla="*/ 474 w 1874"/>
                <a:gd name="T17" fmla="*/ 2764 h 2843"/>
                <a:gd name="T18" fmla="*/ 534 w 1874"/>
                <a:gd name="T19" fmla="*/ 2739 h 2843"/>
                <a:gd name="T20" fmla="*/ 636 w 1874"/>
                <a:gd name="T21" fmla="*/ 2695 h 2843"/>
                <a:gd name="T22" fmla="*/ 703 w 1874"/>
                <a:gd name="T23" fmla="*/ 2667 h 2843"/>
                <a:gd name="T24" fmla="*/ 780 w 1874"/>
                <a:gd name="T25" fmla="*/ 2634 h 2843"/>
                <a:gd name="T26" fmla="*/ 874 w 1874"/>
                <a:gd name="T27" fmla="*/ 2594 h 2843"/>
                <a:gd name="T28" fmla="*/ 955 w 1874"/>
                <a:gd name="T29" fmla="*/ 2560 h 2843"/>
                <a:gd name="T30" fmla="*/ 1044 w 1874"/>
                <a:gd name="T31" fmla="*/ 2522 h 2843"/>
                <a:gd name="T32" fmla="*/ 1134 w 1874"/>
                <a:gd name="T33" fmla="*/ 2484 h 2843"/>
                <a:gd name="T34" fmla="*/ 1204 w 1874"/>
                <a:gd name="T35" fmla="*/ 2454 h 2843"/>
                <a:gd name="T36" fmla="*/ 1276 w 1874"/>
                <a:gd name="T37" fmla="*/ 2423 h 2843"/>
                <a:gd name="T38" fmla="*/ 1393 w 1874"/>
                <a:gd name="T39" fmla="*/ 2373 h 2843"/>
                <a:gd name="T40" fmla="*/ 1453 w 1874"/>
                <a:gd name="T41" fmla="*/ 2348 h 2843"/>
                <a:gd name="T42" fmla="*/ 1518 w 1874"/>
                <a:gd name="T43" fmla="*/ 2320 h 2843"/>
                <a:gd name="T44" fmla="*/ 1575 w 1874"/>
                <a:gd name="T45" fmla="*/ 2296 h 2843"/>
                <a:gd name="T46" fmla="*/ 1617 w 1874"/>
                <a:gd name="T47" fmla="*/ 2278 h 2843"/>
                <a:gd name="T48" fmla="*/ 1655 w 1874"/>
                <a:gd name="T49" fmla="*/ 2262 h 2843"/>
                <a:gd name="T50" fmla="*/ 1676 w 1874"/>
                <a:gd name="T51" fmla="*/ 2253 h 2843"/>
                <a:gd name="T52" fmla="*/ 1700 w 1874"/>
                <a:gd name="T53" fmla="*/ 2243 h 2843"/>
                <a:gd name="T54" fmla="*/ 1720 w 1874"/>
                <a:gd name="T55" fmla="*/ 2234 h 2843"/>
                <a:gd name="T56" fmla="*/ 1734 w 1874"/>
                <a:gd name="T57" fmla="*/ 2228 h 2843"/>
                <a:gd name="T58" fmla="*/ 1742 w 1874"/>
                <a:gd name="T59" fmla="*/ 2225 h 2843"/>
                <a:gd name="T60" fmla="*/ 1752 w 1874"/>
                <a:gd name="T61" fmla="*/ 2220 h 2843"/>
                <a:gd name="T62" fmla="*/ 1874 w 1874"/>
                <a:gd name="T63" fmla="*/ 870 h 2843"/>
                <a:gd name="T64" fmla="*/ 1873 w 1874"/>
                <a:gd name="T65" fmla="*/ 869 h 2843"/>
                <a:gd name="T66" fmla="*/ 1864 w 1874"/>
                <a:gd name="T67" fmla="*/ 863 h 2843"/>
                <a:gd name="T68" fmla="*/ 1860 w 1874"/>
                <a:gd name="T69" fmla="*/ 861 h 2843"/>
                <a:gd name="T70" fmla="*/ 1853 w 1874"/>
                <a:gd name="T71" fmla="*/ 857 h 2843"/>
                <a:gd name="T72" fmla="*/ 1845 w 1874"/>
                <a:gd name="T73" fmla="*/ 851 h 2843"/>
                <a:gd name="T74" fmla="*/ 1821 w 1874"/>
                <a:gd name="T75" fmla="*/ 836 h 2843"/>
                <a:gd name="T76" fmla="*/ 1800 w 1874"/>
                <a:gd name="T77" fmla="*/ 822 h 2843"/>
                <a:gd name="T78" fmla="*/ 1738 w 1874"/>
                <a:gd name="T79" fmla="*/ 781 h 2843"/>
                <a:gd name="T80" fmla="*/ 1704 w 1874"/>
                <a:gd name="T81" fmla="*/ 760 h 2843"/>
                <a:gd name="T82" fmla="*/ 1653 w 1874"/>
                <a:gd name="T83" fmla="*/ 727 h 2843"/>
                <a:gd name="T84" fmla="*/ 1571 w 1874"/>
                <a:gd name="T85" fmla="*/ 673 h 2843"/>
                <a:gd name="T86" fmla="*/ 1522 w 1874"/>
                <a:gd name="T87" fmla="*/ 641 h 2843"/>
                <a:gd name="T88" fmla="*/ 1439 w 1874"/>
                <a:gd name="T89" fmla="*/ 587 h 2843"/>
                <a:gd name="T90" fmla="*/ 1355 w 1874"/>
                <a:gd name="T91" fmla="*/ 532 h 2843"/>
                <a:gd name="T92" fmla="*/ 1270 w 1874"/>
                <a:gd name="T93" fmla="*/ 477 h 2843"/>
                <a:gd name="T94" fmla="*/ 1207 w 1874"/>
                <a:gd name="T95" fmla="*/ 436 h 2843"/>
                <a:gd name="T96" fmla="*/ 1147 w 1874"/>
                <a:gd name="T97" fmla="*/ 397 h 2843"/>
                <a:gd name="T98" fmla="*/ 1100 w 1874"/>
                <a:gd name="T99" fmla="*/ 366 h 2843"/>
                <a:gd name="T100" fmla="*/ 976 w 1874"/>
                <a:gd name="T101" fmla="*/ 285 h 2843"/>
                <a:gd name="T102" fmla="*/ 915 w 1874"/>
                <a:gd name="T103" fmla="*/ 246 h 2843"/>
                <a:gd name="T104" fmla="*/ 820 w 1874"/>
                <a:gd name="T105" fmla="*/ 184 h 2843"/>
                <a:gd name="T106" fmla="*/ 760 w 1874"/>
                <a:gd name="T107" fmla="*/ 145 h 2843"/>
                <a:gd name="T108" fmla="*/ 700 w 1874"/>
                <a:gd name="T109" fmla="*/ 106 h 2843"/>
                <a:gd name="T110" fmla="*/ 668 w 1874"/>
                <a:gd name="T111" fmla="*/ 85 h 2843"/>
                <a:gd name="T112" fmla="*/ 591 w 1874"/>
                <a:gd name="T113" fmla="*/ 35 h 2843"/>
                <a:gd name="T114" fmla="*/ 579 w 1874"/>
                <a:gd name="T115" fmla="*/ 27 h 2843"/>
                <a:gd name="T116" fmla="*/ 565 w 1874"/>
                <a:gd name="T117" fmla="*/ 18 h 2843"/>
                <a:gd name="T118" fmla="*/ 557 w 1874"/>
                <a:gd name="T119" fmla="*/ 13 h 2843"/>
                <a:gd name="T120" fmla="*/ 552 w 1874"/>
                <a:gd name="T121" fmla="*/ 9 h 2843"/>
                <a:gd name="T122" fmla="*/ 543 w 1874"/>
                <a:gd name="T123" fmla="*/ 4 h 2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74" h="2843">
                  <a:moveTo>
                    <a:pt x="538" y="0"/>
                  </a:moveTo>
                  <a:cubicBezTo>
                    <a:pt x="538" y="0"/>
                    <a:pt x="538" y="0"/>
                    <a:pt x="538" y="0"/>
                  </a:cubicBezTo>
                  <a:cubicBezTo>
                    <a:pt x="387" y="232"/>
                    <a:pt x="270" y="473"/>
                    <a:pt x="187" y="718"/>
                  </a:cubicBezTo>
                  <a:cubicBezTo>
                    <a:pt x="42" y="1148"/>
                    <a:pt x="0" y="1593"/>
                    <a:pt x="63" y="2041"/>
                  </a:cubicBezTo>
                  <a:cubicBezTo>
                    <a:pt x="101" y="2309"/>
                    <a:pt x="176" y="2577"/>
                    <a:pt x="289" y="2843"/>
                  </a:cubicBezTo>
                  <a:cubicBezTo>
                    <a:pt x="289" y="2843"/>
                    <a:pt x="289" y="2843"/>
                    <a:pt x="289" y="2843"/>
                  </a:cubicBezTo>
                  <a:cubicBezTo>
                    <a:pt x="289" y="2843"/>
                    <a:pt x="289" y="2843"/>
                    <a:pt x="290" y="2843"/>
                  </a:cubicBezTo>
                  <a:cubicBezTo>
                    <a:pt x="290" y="2843"/>
                    <a:pt x="290" y="2843"/>
                    <a:pt x="290" y="2843"/>
                  </a:cubicBezTo>
                  <a:cubicBezTo>
                    <a:pt x="290" y="2843"/>
                    <a:pt x="290" y="2843"/>
                    <a:pt x="290" y="2843"/>
                  </a:cubicBezTo>
                  <a:cubicBezTo>
                    <a:pt x="290" y="2843"/>
                    <a:pt x="290" y="2843"/>
                    <a:pt x="290" y="2843"/>
                  </a:cubicBezTo>
                  <a:cubicBezTo>
                    <a:pt x="290" y="2843"/>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1" y="2842"/>
                    <a:pt x="291" y="2842"/>
                    <a:pt x="291" y="2842"/>
                  </a:cubicBezTo>
                  <a:cubicBezTo>
                    <a:pt x="291" y="2842"/>
                    <a:pt x="291" y="2842"/>
                    <a:pt x="291" y="2842"/>
                  </a:cubicBezTo>
                  <a:cubicBezTo>
                    <a:pt x="291" y="2842"/>
                    <a:pt x="291" y="2842"/>
                    <a:pt x="291" y="2842"/>
                  </a:cubicBezTo>
                  <a:cubicBezTo>
                    <a:pt x="291" y="2842"/>
                    <a:pt x="291" y="2842"/>
                    <a:pt x="291" y="2842"/>
                  </a:cubicBezTo>
                  <a:cubicBezTo>
                    <a:pt x="291" y="2842"/>
                    <a:pt x="291" y="2842"/>
                    <a:pt x="292" y="2842"/>
                  </a:cubicBezTo>
                  <a:cubicBezTo>
                    <a:pt x="292" y="2842"/>
                    <a:pt x="292" y="2842"/>
                    <a:pt x="292" y="2842"/>
                  </a:cubicBezTo>
                  <a:cubicBezTo>
                    <a:pt x="292" y="2842"/>
                    <a:pt x="292" y="2842"/>
                    <a:pt x="292" y="2842"/>
                  </a:cubicBezTo>
                  <a:cubicBezTo>
                    <a:pt x="292" y="2842"/>
                    <a:pt x="292" y="2842"/>
                    <a:pt x="292" y="2842"/>
                  </a:cubicBezTo>
                  <a:cubicBezTo>
                    <a:pt x="292" y="2842"/>
                    <a:pt x="292"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5" y="2841"/>
                    <a:pt x="295" y="2841"/>
                    <a:pt x="295" y="2841"/>
                  </a:cubicBezTo>
                  <a:cubicBezTo>
                    <a:pt x="295" y="2841"/>
                    <a:pt x="295" y="2840"/>
                    <a:pt x="295" y="2840"/>
                  </a:cubicBezTo>
                  <a:cubicBezTo>
                    <a:pt x="295" y="2840"/>
                    <a:pt x="295" y="2840"/>
                    <a:pt x="295" y="2840"/>
                  </a:cubicBezTo>
                  <a:cubicBezTo>
                    <a:pt x="295" y="2840"/>
                    <a:pt x="295" y="2840"/>
                    <a:pt x="295" y="2840"/>
                  </a:cubicBezTo>
                  <a:cubicBezTo>
                    <a:pt x="295" y="2840"/>
                    <a:pt x="295" y="2840"/>
                    <a:pt x="295" y="2840"/>
                  </a:cubicBezTo>
                  <a:cubicBezTo>
                    <a:pt x="295" y="2840"/>
                    <a:pt x="296" y="2840"/>
                    <a:pt x="296" y="2840"/>
                  </a:cubicBezTo>
                  <a:cubicBezTo>
                    <a:pt x="296" y="2840"/>
                    <a:pt x="296" y="2840"/>
                    <a:pt x="296" y="2840"/>
                  </a:cubicBezTo>
                  <a:cubicBezTo>
                    <a:pt x="297" y="2840"/>
                    <a:pt x="297"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9" y="2839"/>
                    <a:pt x="299" y="2839"/>
                  </a:cubicBezTo>
                  <a:cubicBezTo>
                    <a:pt x="299" y="2839"/>
                    <a:pt x="299" y="2839"/>
                    <a:pt x="299" y="2839"/>
                  </a:cubicBezTo>
                  <a:cubicBezTo>
                    <a:pt x="299" y="2839"/>
                    <a:pt x="299" y="2839"/>
                    <a:pt x="299" y="2839"/>
                  </a:cubicBezTo>
                  <a:cubicBezTo>
                    <a:pt x="299" y="2839"/>
                    <a:pt x="299" y="2839"/>
                    <a:pt x="299" y="2839"/>
                  </a:cubicBezTo>
                  <a:cubicBezTo>
                    <a:pt x="299" y="2839"/>
                    <a:pt x="299" y="2838"/>
                    <a:pt x="299" y="2838"/>
                  </a:cubicBezTo>
                  <a:cubicBezTo>
                    <a:pt x="299" y="2838"/>
                    <a:pt x="299" y="2838"/>
                    <a:pt x="299" y="2838"/>
                  </a:cubicBezTo>
                  <a:cubicBezTo>
                    <a:pt x="299" y="2838"/>
                    <a:pt x="299" y="2838"/>
                    <a:pt x="299"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1" y="2838"/>
                  </a:cubicBezTo>
                  <a:cubicBezTo>
                    <a:pt x="301" y="2838"/>
                    <a:pt x="301" y="2838"/>
                    <a:pt x="301" y="2838"/>
                  </a:cubicBezTo>
                  <a:cubicBezTo>
                    <a:pt x="301" y="2838"/>
                    <a:pt x="301" y="2838"/>
                    <a:pt x="301" y="2838"/>
                  </a:cubicBezTo>
                  <a:cubicBezTo>
                    <a:pt x="301" y="2838"/>
                    <a:pt x="301" y="2838"/>
                    <a:pt x="301" y="2838"/>
                  </a:cubicBezTo>
                  <a:cubicBezTo>
                    <a:pt x="303" y="2837"/>
                    <a:pt x="305" y="2836"/>
                    <a:pt x="307" y="2835"/>
                  </a:cubicBezTo>
                  <a:cubicBezTo>
                    <a:pt x="307" y="2835"/>
                    <a:pt x="307" y="2835"/>
                    <a:pt x="307" y="2835"/>
                  </a:cubicBezTo>
                  <a:cubicBezTo>
                    <a:pt x="307"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9" y="2835"/>
                    <a:pt x="309" y="2834"/>
                    <a:pt x="309" y="2834"/>
                  </a:cubicBezTo>
                  <a:cubicBezTo>
                    <a:pt x="309" y="2834"/>
                    <a:pt x="309" y="2834"/>
                    <a:pt x="309" y="2834"/>
                  </a:cubicBezTo>
                  <a:cubicBezTo>
                    <a:pt x="309" y="2834"/>
                    <a:pt x="309" y="2834"/>
                    <a:pt x="309" y="2834"/>
                  </a:cubicBezTo>
                  <a:cubicBezTo>
                    <a:pt x="310" y="2834"/>
                    <a:pt x="310" y="2834"/>
                    <a:pt x="310" y="2834"/>
                  </a:cubicBezTo>
                  <a:cubicBezTo>
                    <a:pt x="310" y="2834"/>
                    <a:pt x="310" y="2834"/>
                    <a:pt x="310" y="2834"/>
                  </a:cubicBezTo>
                  <a:cubicBezTo>
                    <a:pt x="310" y="2834"/>
                    <a:pt x="310" y="2834"/>
                    <a:pt x="310" y="2834"/>
                  </a:cubicBezTo>
                  <a:cubicBezTo>
                    <a:pt x="310" y="2834"/>
                    <a:pt x="310" y="2834"/>
                    <a:pt x="311" y="2834"/>
                  </a:cubicBezTo>
                  <a:cubicBezTo>
                    <a:pt x="311" y="2834"/>
                    <a:pt x="311" y="2834"/>
                    <a:pt x="311" y="2834"/>
                  </a:cubicBezTo>
                  <a:cubicBezTo>
                    <a:pt x="311" y="2834"/>
                    <a:pt x="311" y="2834"/>
                    <a:pt x="311" y="2833"/>
                  </a:cubicBezTo>
                  <a:cubicBezTo>
                    <a:pt x="311" y="2833"/>
                    <a:pt x="311" y="2833"/>
                    <a:pt x="311" y="2833"/>
                  </a:cubicBezTo>
                  <a:cubicBezTo>
                    <a:pt x="311" y="2833"/>
                    <a:pt x="311" y="2833"/>
                    <a:pt x="311" y="2833"/>
                  </a:cubicBezTo>
                  <a:cubicBezTo>
                    <a:pt x="311" y="2833"/>
                    <a:pt x="311" y="2833"/>
                    <a:pt x="311" y="2833"/>
                  </a:cubicBezTo>
                  <a:cubicBezTo>
                    <a:pt x="311" y="2833"/>
                    <a:pt x="311"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2"/>
                    <a:pt x="313" y="2833"/>
                    <a:pt x="313" y="2832"/>
                  </a:cubicBezTo>
                  <a:cubicBezTo>
                    <a:pt x="313" y="2832"/>
                    <a:pt x="313" y="2832"/>
                    <a:pt x="314" y="2832"/>
                  </a:cubicBezTo>
                  <a:cubicBezTo>
                    <a:pt x="314" y="2832"/>
                    <a:pt x="314" y="2832"/>
                    <a:pt x="314" y="2832"/>
                  </a:cubicBezTo>
                  <a:cubicBezTo>
                    <a:pt x="314" y="2832"/>
                    <a:pt x="314" y="2832"/>
                    <a:pt x="314" y="2832"/>
                  </a:cubicBezTo>
                  <a:cubicBezTo>
                    <a:pt x="314" y="2832"/>
                    <a:pt x="314" y="2832"/>
                    <a:pt x="314" y="2832"/>
                  </a:cubicBezTo>
                  <a:cubicBezTo>
                    <a:pt x="314" y="2832"/>
                    <a:pt x="315" y="2832"/>
                    <a:pt x="315" y="2832"/>
                  </a:cubicBezTo>
                  <a:cubicBezTo>
                    <a:pt x="315" y="2832"/>
                    <a:pt x="315" y="2832"/>
                    <a:pt x="315" y="2832"/>
                  </a:cubicBezTo>
                  <a:cubicBezTo>
                    <a:pt x="315" y="2832"/>
                    <a:pt x="315" y="2832"/>
                    <a:pt x="315" y="2832"/>
                  </a:cubicBezTo>
                  <a:cubicBezTo>
                    <a:pt x="315" y="2832"/>
                    <a:pt x="315" y="2832"/>
                    <a:pt x="315" y="2832"/>
                  </a:cubicBezTo>
                  <a:cubicBezTo>
                    <a:pt x="315" y="2832"/>
                    <a:pt x="315" y="2832"/>
                    <a:pt x="315" y="2832"/>
                  </a:cubicBezTo>
                  <a:cubicBezTo>
                    <a:pt x="316" y="2832"/>
                    <a:pt x="316" y="2832"/>
                    <a:pt x="316" y="2832"/>
                  </a:cubicBezTo>
                  <a:cubicBezTo>
                    <a:pt x="316" y="2832"/>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7" y="2831"/>
                    <a:pt x="317" y="2831"/>
                  </a:cubicBezTo>
                  <a:cubicBezTo>
                    <a:pt x="317" y="2831"/>
                    <a:pt x="317" y="2831"/>
                    <a:pt x="317" y="2831"/>
                  </a:cubicBezTo>
                  <a:cubicBezTo>
                    <a:pt x="317" y="2831"/>
                    <a:pt x="317" y="2831"/>
                    <a:pt x="317" y="2831"/>
                  </a:cubicBezTo>
                  <a:cubicBezTo>
                    <a:pt x="318" y="2831"/>
                    <a:pt x="318" y="2830"/>
                    <a:pt x="319" y="2830"/>
                  </a:cubicBezTo>
                  <a:cubicBezTo>
                    <a:pt x="319" y="2830"/>
                    <a:pt x="319" y="2830"/>
                    <a:pt x="319" y="2830"/>
                  </a:cubicBezTo>
                  <a:cubicBezTo>
                    <a:pt x="319" y="2830"/>
                    <a:pt x="319" y="2830"/>
                    <a:pt x="319" y="2830"/>
                  </a:cubicBezTo>
                  <a:cubicBezTo>
                    <a:pt x="319" y="2830"/>
                    <a:pt x="320" y="2830"/>
                    <a:pt x="320" y="2830"/>
                  </a:cubicBezTo>
                  <a:cubicBezTo>
                    <a:pt x="320" y="2830"/>
                    <a:pt x="321" y="2829"/>
                    <a:pt x="322" y="2829"/>
                  </a:cubicBezTo>
                  <a:cubicBezTo>
                    <a:pt x="322" y="2829"/>
                    <a:pt x="322" y="2829"/>
                    <a:pt x="322" y="2829"/>
                  </a:cubicBezTo>
                  <a:cubicBezTo>
                    <a:pt x="322" y="2829"/>
                    <a:pt x="322" y="2829"/>
                    <a:pt x="323" y="2829"/>
                  </a:cubicBezTo>
                  <a:cubicBezTo>
                    <a:pt x="323" y="2829"/>
                    <a:pt x="323" y="2829"/>
                    <a:pt x="323" y="2829"/>
                  </a:cubicBezTo>
                  <a:cubicBezTo>
                    <a:pt x="323" y="2828"/>
                    <a:pt x="323" y="2828"/>
                    <a:pt x="323" y="2828"/>
                  </a:cubicBezTo>
                  <a:cubicBezTo>
                    <a:pt x="323" y="2828"/>
                    <a:pt x="324" y="2828"/>
                    <a:pt x="324" y="2828"/>
                  </a:cubicBezTo>
                  <a:cubicBezTo>
                    <a:pt x="324" y="2828"/>
                    <a:pt x="324" y="2828"/>
                    <a:pt x="324" y="2828"/>
                  </a:cubicBezTo>
                  <a:cubicBezTo>
                    <a:pt x="325" y="2828"/>
                    <a:pt x="325" y="2828"/>
                    <a:pt x="326" y="2827"/>
                  </a:cubicBezTo>
                  <a:cubicBezTo>
                    <a:pt x="326" y="2827"/>
                    <a:pt x="325" y="2827"/>
                    <a:pt x="326" y="2827"/>
                  </a:cubicBezTo>
                  <a:cubicBezTo>
                    <a:pt x="326" y="2827"/>
                    <a:pt x="326" y="2827"/>
                    <a:pt x="326" y="2827"/>
                  </a:cubicBezTo>
                  <a:cubicBezTo>
                    <a:pt x="326" y="2827"/>
                    <a:pt x="326" y="2827"/>
                    <a:pt x="326" y="2827"/>
                  </a:cubicBezTo>
                  <a:cubicBezTo>
                    <a:pt x="326" y="2827"/>
                    <a:pt x="327" y="2827"/>
                    <a:pt x="327" y="2827"/>
                  </a:cubicBezTo>
                  <a:cubicBezTo>
                    <a:pt x="327" y="2827"/>
                    <a:pt x="327" y="2827"/>
                    <a:pt x="327" y="2827"/>
                  </a:cubicBezTo>
                  <a:cubicBezTo>
                    <a:pt x="327" y="2827"/>
                    <a:pt x="327" y="2827"/>
                    <a:pt x="327" y="2827"/>
                  </a:cubicBezTo>
                  <a:cubicBezTo>
                    <a:pt x="327" y="2827"/>
                    <a:pt x="327" y="2827"/>
                    <a:pt x="328" y="2826"/>
                  </a:cubicBezTo>
                  <a:cubicBezTo>
                    <a:pt x="328" y="2826"/>
                    <a:pt x="328" y="2826"/>
                    <a:pt x="328" y="2826"/>
                  </a:cubicBezTo>
                  <a:cubicBezTo>
                    <a:pt x="328" y="2826"/>
                    <a:pt x="328" y="2826"/>
                    <a:pt x="328" y="2826"/>
                  </a:cubicBezTo>
                  <a:cubicBezTo>
                    <a:pt x="328" y="2826"/>
                    <a:pt x="328" y="2826"/>
                    <a:pt x="329" y="2826"/>
                  </a:cubicBezTo>
                  <a:cubicBezTo>
                    <a:pt x="329" y="2826"/>
                    <a:pt x="329" y="2826"/>
                    <a:pt x="329" y="2826"/>
                  </a:cubicBezTo>
                  <a:cubicBezTo>
                    <a:pt x="329" y="2826"/>
                    <a:pt x="329" y="2826"/>
                    <a:pt x="329" y="2826"/>
                  </a:cubicBezTo>
                  <a:cubicBezTo>
                    <a:pt x="329" y="2826"/>
                    <a:pt x="329" y="2826"/>
                    <a:pt x="329" y="2826"/>
                  </a:cubicBezTo>
                  <a:cubicBezTo>
                    <a:pt x="329" y="2826"/>
                    <a:pt x="329" y="2826"/>
                    <a:pt x="329" y="2826"/>
                  </a:cubicBezTo>
                  <a:cubicBezTo>
                    <a:pt x="330" y="2826"/>
                    <a:pt x="330" y="2825"/>
                    <a:pt x="330" y="2825"/>
                  </a:cubicBezTo>
                  <a:cubicBezTo>
                    <a:pt x="330" y="2825"/>
                    <a:pt x="330" y="2825"/>
                    <a:pt x="331" y="2825"/>
                  </a:cubicBezTo>
                  <a:cubicBezTo>
                    <a:pt x="331" y="2825"/>
                    <a:pt x="331" y="2825"/>
                    <a:pt x="331" y="2825"/>
                  </a:cubicBezTo>
                  <a:cubicBezTo>
                    <a:pt x="331" y="2825"/>
                    <a:pt x="331" y="2825"/>
                    <a:pt x="331" y="2825"/>
                  </a:cubicBezTo>
                  <a:cubicBezTo>
                    <a:pt x="331" y="2825"/>
                    <a:pt x="331" y="2825"/>
                    <a:pt x="331" y="2825"/>
                  </a:cubicBezTo>
                  <a:cubicBezTo>
                    <a:pt x="331" y="2825"/>
                    <a:pt x="332" y="2825"/>
                    <a:pt x="332" y="2825"/>
                  </a:cubicBezTo>
                  <a:cubicBezTo>
                    <a:pt x="332" y="2825"/>
                    <a:pt x="332" y="2825"/>
                    <a:pt x="332" y="2825"/>
                  </a:cubicBezTo>
                  <a:cubicBezTo>
                    <a:pt x="332" y="2825"/>
                    <a:pt x="332" y="2825"/>
                    <a:pt x="332" y="2825"/>
                  </a:cubicBezTo>
                  <a:cubicBezTo>
                    <a:pt x="332" y="2824"/>
                    <a:pt x="333" y="2824"/>
                    <a:pt x="333" y="2824"/>
                  </a:cubicBezTo>
                  <a:cubicBezTo>
                    <a:pt x="333" y="2824"/>
                    <a:pt x="333" y="2824"/>
                    <a:pt x="333" y="2824"/>
                  </a:cubicBezTo>
                  <a:cubicBezTo>
                    <a:pt x="334" y="2824"/>
                    <a:pt x="334" y="2824"/>
                    <a:pt x="335" y="2823"/>
                  </a:cubicBezTo>
                  <a:cubicBezTo>
                    <a:pt x="335" y="2823"/>
                    <a:pt x="335" y="2823"/>
                    <a:pt x="335" y="2823"/>
                  </a:cubicBezTo>
                  <a:cubicBezTo>
                    <a:pt x="335" y="2823"/>
                    <a:pt x="335" y="2823"/>
                    <a:pt x="336" y="2823"/>
                  </a:cubicBezTo>
                  <a:cubicBezTo>
                    <a:pt x="336" y="2823"/>
                    <a:pt x="336" y="2823"/>
                    <a:pt x="336" y="2823"/>
                  </a:cubicBezTo>
                  <a:cubicBezTo>
                    <a:pt x="337" y="2823"/>
                    <a:pt x="338"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1"/>
                    <a:pt x="339" y="2821"/>
                    <a:pt x="339" y="2821"/>
                  </a:cubicBezTo>
                  <a:cubicBezTo>
                    <a:pt x="340" y="2821"/>
                    <a:pt x="341" y="2821"/>
                    <a:pt x="342" y="2821"/>
                  </a:cubicBezTo>
                  <a:cubicBezTo>
                    <a:pt x="342" y="2821"/>
                    <a:pt x="342" y="2821"/>
                    <a:pt x="342" y="2821"/>
                  </a:cubicBezTo>
                  <a:cubicBezTo>
                    <a:pt x="342" y="2820"/>
                    <a:pt x="342"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4" y="2820"/>
                  </a:cubicBezTo>
                  <a:cubicBezTo>
                    <a:pt x="344" y="2820"/>
                    <a:pt x="344" y="2820"/>
                    <a:pt x="344" y="2820"/>
                  </a:cubicBezTo>
                  <a:cubicBezTo>
                    <a:pt x="344" y="2820"/>
                    <a:pt x="344" y="2820"/>
                    <a:pt x="344" y="2820"/>
                  </a:cubicBezTo>
                  <a:cubicBezTo>
                    <a:pt x="344" y="2820"/>
                    <a:pt x="344" y="2820"/>
                    <a:pt x="344" y="2820"/>
                  </a:cubicBezTo>
                  <a:cubicBezTo>
                    <a:pt x="344" y="2820"/>
                    <a:pt x="344" y="2819"/>
                    <a:pt x="344" y="2819"/>
                  </a:cubicBezTo>
                  <a:cubicBezTo>
                    <a:pt x="344" y="2819"/>
                    <a:pt x="345" y="2819"/>
                    <a:pt x="345" y="2819"/>
                  </a:cubicBezTo>
                  <a:cubicBezTo>
                    <a:pt x="345" y="2819"/>
                    <a:pt x="345" y="2819"/>
                    <a:pt x="345" y="2819"/>
                  </a:cubicBezTo>
                  <a:cubicBezTo>
                    <a:pt x="345" y="2819"/>
                    <a:pt x="345" y="2819"/>
                    <a:pt x="345" y="2819"/>
                  </a:cubicBezTo>
                  <a:cubicBezTo>
                    <a:pt x="346" y="2819"/>
                    <a:pt x="346" y="2819"/>
                    <a:pt x="346" y="2819"/>
                  </a:cubicBezTo>
                  <a:cubicBezTo>
                    <a:pt x="346" y="2819"/>
                    <a:pt x="346" y="2819"/>
                    <a:pt x="346" y="2819"/>
                  </a:cubicBezTo>
                  <a:cubicBezTo>
                    <a:pt x="347" y="2818"/>
                    <a:pt x="347" y="2818"/>
                    <a:pt x="347" y="2818"/>
                  </a:cubicBezTo>
                  <a:cubicBezTo>
                    <a:pt x="347" y="2818"/>
                    <a:pt x="347" y="2818"/>
                    <a:pt x="347" y="2818"/>
                  </a:cubicBezTo>
                  <a:cubicBezTo>
                    <a:pt x="347" y="2818"/>
                    <a:pt x="347" y="2818"/>
                    <a:pt x="347"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9" y="2818"/>
                  </a:cubicBezTo>
                  <a:cubicBezTo>
                    <a:pt x="349" y="2818"/>
                    <a:pt x="349" y="2817"/>
                    <a:pt x="349" y="2817"/>
                  </a:cubicBezTo>
                  <a:cubicBezTo>
                    <a:pt x="349" y="2817"/>
                    <a:pt x="349"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1" y="2817"/>
                    <a:pt x="351" y="2817"/>
                    <a:pt x="351" y="2816"/>
                  </a:cubicBezTo>
                  <a:cubicBezTo>
                    <a:pt x="351" y="2816"/>
                    <a:pt x="351" y="2816"/>
                    <a:pt x="351" y="2816"/>
                  </a:cubicBezTo>
                  <a:cubicBezTo>
                    <a:pt x="351" y="2816"/>
                    <a:pt x="351" y="2816"/>
                    <a:pt x="351" y="2816"/>
                  </a:cubicBezTo>
                  <a:cubicBezTo>
                    <a:pt x="352" y="2816"/>
                    <a:pt x="352" y="2816"/>
                    <a:pt x="352" y="2816"/>
                  </a:cubicBezTo>
                  <a:cubicBezTo>
                    <a:pt x="352" y="2816"/>
                    <a:pt x="352" y="2816"/>
                    <a:pt x="352" y="2816"/>
                  </a:cubicBezTo>
                  <a:cubicBezTo>
                    <a:pt x="352" y="2816"/>
                    <a:pt x="352" y="2816"/>
                    <a:pt x="352" y="2816"/>
                  </a:cubicBezTo>
                  <a:cubicBezTo>
                    <a:pt x="352" y="2816"/>
                    <a:pt x="352" y="2816"/>
                    <a:pt x="352" y="2816"/>
                  </a:cubicBezTo>
                  <a:cubicBezTo>
                    <a:pt x="353" y="2816"/>
                    <a:pt x="353" y="2816"/>
                    <a:pt x="353" y="2816"/>
                  </a:cubicBezTo>
                  <a:cubicBezTo>
                    <a:pt x="353" y="2816"/>
                    <a:pt x="353"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6" y="2814"/>
                    <a:pt x="358" y="2814"/>
                    <a:pt x="359" y="2813"/>
                  </a:cubicBezTo>
                  <a:cubicBezTo>
                    <a:pt x="359" y="2813"/>
                    <a:pt x="359" y="2813"/>
                    <a:pt x="359" y="2813"/>
                  </a:cubicBezTo>
                  <a:cubicBezTo>
                    <a:pt x="359" y="2813"/>
                    <a:pt x="360" y="2813"/>
                    <a:pt x="360" y="2813"/>
                  </a:cubicBezTo>
                  <a:cubicBezTo>
                    <a:pt x="360" y="2813"/>
                    <a:pt x="360" y="2813"/>
                    <a:pt x="360" y="2813"/>
                  </a:cubicBezTo>
                  <a:cubicBezTo>
                    <a:pt x="361" y="2812"/>
                    <a:pt x="361" y="2812"/>
                    <a:pt x="361" y="2812"/>
                  </a:cubicBezTo>
                  <a:cubicBezTo>
                    <a:pt x="361" y="2812"/>
                    <a:pt x="361" y="2812"/>
                    <a:pt x="361" y="2812"/>
                  </a:cubicBezTo>
                  <a:cubicBezTo>
                    <a:pt x="362" y="2812"/>
                    <a:pt x="363" y="2811"/>
                    <a:pt x="363" y="2811"/>
                  </a:cubicBezTo>
                  <a:cubicBezTo>
                    <a:pt x="364" y="2811"/>
                    <a:pt x="364" y="2811"/>
                    <a:pt x="364" y="2811"/>
                  </a:cubicBezTo>
                  <a:cubicBezTo>
                    <a:pt x="364" y="2811"/>
                    <a:pt x="365" y="2811"/>
                    <a:pt x="365" y="2810"/>
                  </a:cubicBezTo>
                  <a:cubicBezTo>
                    <a:pt x="366" y="2810"/>
                    <a:pt x="366" y="2810"/>
                    <a:pt x="367" y="2810"/>
                  </a:cubicBezTo>
                  <a:cubicBezTo>
                    <a:pt x="367" y="2810"/>
                    <a:pt x="367" y="2810"/>
                    <a:pt x="367" y="2810"/>
                  </a:cubicBezTo>
                  <a:cubicBezTo>
                    <a:pt x="367" y="2810"/>
                    <a:pt x="367" y="2810"/>
                    <a:pt x="367" y="2810"/>
                  </a:cubicBezTo>
                  <a:cubicBezTo>
                    <a:pt x="367" y="2810"/>
                    <a:pt x="367" y="2810"/>
                    <a:pt x="367" y="2809"/>
                  </a:cubicBezTo>
                  <a:cubicBezTo>
                    <a:pt x="368" y="2809"/>
                    <a:pt x="368" y="2809"/>
                    <a:pt x="368" y="2809"/>
                  </a:cubicBezTo>
                  <a:cubicBezTo>
                    <a:pt x="368" y="2809"/>
                    <a:pt x="368" y="2809"/>
                    <a:pt x="368" y="2809"/>
                  </a:cubicBezTo>
                  <a:cubicBezTo>
                    <a:pt x="368" y="2809"/>
                    <a:pt x="369" y="2809"/>
                    <a:pt x="369" y="2809"/>
                  </a:cubicBezTo>
                  <a:cubicBezTo>
                    <a:pt x="369" y="2809"/>
                    <a:pt x="369" y="2809"/>
                    <a:pt x="370" y="2809"/>
                  </a:cubicBezTo>
                  <a:cubicBezTo>
                    <a:pt x="371" y="2808"/>
                    <a:pt x="371" y="2808"/>
                    <a:pt x="372" y="2807"/>
                  </a:cubicBezTo>
                  <a:cubicBezTo>
                    <a:pt x="373" y="2807"/>
                    <a:pt x="373" y="2807"/>
                    <a:pt x="373" y="2807"/>
                  </a:cubicBezTo>
                  <a:cubicBezTo>
                    <a:pt x="376" y="2806"/>
                    <a:pt x="378" y="2805"/>
                    <a:pt x="380" y="2804"/>
                  </a:cubicBezTo>
                  <a:cubicBezTo>
                    <a:pt x="381" y="2804"/>
                    <a:pt x="381" y="2804"/>
                    <a:pt x="381" y="2804"/>
                  </a:cubicBezTo>
                  <a:cubicBezTo>
                    <a:pt x="382" y="2803"/>
                    <a:pt x="382" y="2803"/>
                    <a:pt x="383" y="2803"/>
                  </a:cubicBezTo>
                  <a:cubicBezTo>
                    <a:pt x="383" y="2803"/>
                    <a:pt x="383" y="2803"/>
                    <a:pt x="383" y="2803"/>
                  </a:cubicBezTo>
                  <a:cubicBezTo>
                    <a:pt x="384" y="2802"/>
                    <a:pt x="385" y="2802"/>
                    <a:pt x="385" y="2802"/>
                  </a:cubicBezTo>
                  <a:cubicBezTo>
                    <a:pt x="385" y="2802"/>
                    <a:pt x="385" y="2802"/>
                    <a:pt x="385" y="2802"/>
                  </a:cubicBezTo>
                  <a:cubicBezTo>
                    <a:pt x="386" y="2802"/>
                    <a:pt x="386" y="2802"/>
                    <a:pt x="386" y="2802"/>
                  </a:cubicBezTo>
                  <a:cubicBezTo>
                    <a:pt x="386" y="2802"/>
                    <a:pt x="386" y="2802"/>
                    <a:pt x="386" y="2802"/>
                  </a:cubicBezTo>
                  <a:cubicBezTo>
                    <a:pt x="386" y="2802"/>
                    <a:pt x="386" y="2801"/>
                    <a:pt x="386" y="2801"/>
                  </a:cubicBezTo>
                  <a:cubicBezTo>
                    <a:pt x="386" y="2801"/>
                    <a:pt x="387" y="2801"/>
                    <a:pt x="387" y="2801"/>
                  </a:cubicBezTo>
                  <a:cubicBezTo>
                    <a:pt x="387" y="2801"/>
                    <a:pt x="387" y="2801"/>
                    <a:pt x="387" y="2801"/>
                  </a:cubicBezTo>
                  <a:cubicBezTo>
                    <a:pt x="387" y="2801"/>
                    <a:pt x="388" y="2801"/>
                    <a:pt x="388" y="2801"/>
                  </a:cubicBezTo>
                  <a:cubicBezTo>
                    <a:pt x="388" y="2801"/>
                    <a:pt x="388" y="2801"/>
                    <a:pt x="388" y="2801"/>
                  </a:cubicBezTo>
                  <a:cubicBezTo>
                    <a:pt x="388" y="2801"/>
                    <a:pt x="388" y="2801"/>
                    <a:pt x="388" y="2801"/>
                  </a:cubicBezTo>
                  <a:cubicBezTo>
                    <a:pt x="388" y="2801"/>
                    <a:pt x="388" y="2801"/>
                    <a:pt x="388" y="2801"/>
                  </a:cubicBezTo>
                  <a:cubicBezTo>
                    <a:pt x="389" y="2800"/>
                    <a:pt x="390" y="2800"/>
                    <a:pt x="391" y="2799"/>
                  </a:cubicBezTo>
                  <a:cubicBezTo>
                    <a:pt x="391" y="2799"/>
                    <a:pt x="392" y="2799"/>
                    <a:pt x="392" y="2799"/>
                  </a:cubicBezTo>
                  <a:cubicBezTo>
                    <a:pt x="392" y="2799"/>
                    <a:pt x="393" y="2799"/>
                    <a:pt x="393" y="2799"/>
                  </a:cubicBezTo>
                  <a:cubicBezTo>
                    <a:pt x="393" y="2799"/>
                    <a:pt x="393" y="2799"/>
                    <a:pt x="393" y="2799"/>
                  </a:cubicBezTo>
                  <a:cubicBezTo>
                    <a:pt x="394" y="2798"/>
                    <a:pt x="395" y="2798"/>
                    <a:pt x="396" y="2797"/>
                  </a:cubicBezTo>
                  <a:cubicBezTo>
                    <a:pt x="396" y="2797"/>
                    <a:pt x="396" y="2797"/>
                    <a:pt x="396" y="2797"/>
                  </a:cubicBezTo>
                  <a:cubicBezTo>
                    <a:pt x="398" y="2797"/>
                    <a:pt x="400" y="2796"/>
                    <a:pt x="402" y="2795"/>
                  </a:cubicBezTo>
                  <a:cubicBezTo>
                    <a:pt x="402" y="2795"/>
                    <a:pt x="402" y="2795"/>
                    <a:pt x="402" y="2795"/>
                  </a:cubicBezTo>
                  <a:cubicBezTo>
                    <a:pt x="402" y="2795"/>
                    <a:pt x="402" y="2795"/>
                    <a:pt x="403" y="2795"/>
                  </a:cubicBezTo>
                  <a:cubicBezTo>
                    <a:pt x="403" y="2794"/>
                    <a:pt x="403" y="2795"/>
                    <a:pt x="403" y="2794"/>
                  </a:cubicBezTo>
                  <a:cubicBezTo>
                    <a:pt x="403" y="2794"/>
                    <a:pt x="403" y="2794"/>
                    <a:pt x="403" y="2794"/>
                  </a:cubicBezTo>
                  <a:cubicBezTo>
                    <a:pt x="404" y="2794"/>
                    <a:pt x="404" y="2794"/>
                    <a:pt x="404" y="2794"/>
                  </a:cubicBezTo>
                  <a:cubicBezTo>
                    <a:pt x="404" y="2794"/>
                    <a:pt x="404" y="2794"/>
                    <a:pt x="404" y="2794"/>
                  </a:cubicBezTo>
                  <a:cubicBezTo>
                    <a:pt x="404" y="2794"/>
                    <a:pt x="404" y="2794"/>
                    <a:pt x="404" y="2794"/>
                  </a:cubicBezTo>
                  <a:cubicBezTo>
                    <a:pt x="404" y="2794"/>
                    <a:pt x="405" y="2794"/>
                    <a:pt x="405" y="2794"/>
                  </a:cubicBezTo>
                  <a:cubicBezTo>
                    <a:pt x="405" y="2793"/>
                    <a:pt x="405" y="2793"/>
                    <a:pt x="405" y="2793"/>
                  </a:cubicBezTo>
                  <a:cubicBezTo>
                    <a:pt x="406" y="2793"/>
                    <a:pt x="406" y="2793"/>
                    <a:pt x="407" y="2793"/>
                  </a:cubicBezTo>
                  <a:cubicBezTo>
                    <a:pt x="407" y="2793"/>
                    <a:pt x="407" y="2793"/>
                    <a:pt x="407" y="2793"/>
                  </a:cubicBezTo>
                  <a:cubicBezTo>
                    <a:pt x="407" y="2793"/>
                    <a:pt x="407" y="2793"/>
                    <a:pt x="407" y="2792"/>
                  </a:cubicBezTo>
                  <a:cubicBezTo>
                    <a:pt x="407" y="2792"/>
                    <a:pt x="407" y="2792"/>
                    <a:pt x="407" y="2792"/>
                  </a:cubicBezTo>
                  <a:cubicBezTo>
                    <a:pt x="408" y="2792"/>
                    <a:pt x="408" y="2792"/>
                    <a:pt x="408" y="2792"/>
                  </a:cubicBezTo>
                  <a:cubicBezTo>
                    <a:pt x="408" y="2792"/>
                    <a:pt x="408" y="2792"/>
                    <a:pt x="408" y="2792"/>
                  </a:cubicBezTo>
                  <a:cubicBezTo>
                    <a:pt x="408" y="2792"/>
                    <a:pt x="408" y="2792"/>
                    <a:pt x="408" y="2792"/>
                  </a:cubicBezTo>
                  <a:cubicBezTo>
                    <a:pt x="409" y="2792"/>
                    <a:pt x="409" y="2792"/>
                    <a:pt x="409" y="2792"/>
                  </a:cubicBezTo>
                  <a:cubicBezTo>
                    <a:pt x="409" y="2792"/>
                    <a:pt x="409" y="2792"/>
                    <a:pt x="409" y="2792"/>
                  </a:cubicBezTo>
                  <a:cubicBezTo>
                    <a:pt x="409" y="2792"/>
                    <a:pt x="409" y="2792"/>
                    <a:pt x="409" y="2792"/>
                  </a:cubicBezTo>
                  <a:cubicBezTo>
                    <a:pt x="410" y="2792"/>
                    <a:pt x="410" y="2791"/>
                    <a:pt x="411" y="2791"/>
                  </a:cubicBezTo>
                  <a:cubicBezTo>
                    <a:pt x="411" y="2791"/>
                    <a:pt x="411" y="2791"/>
                    <a:pt x="411" y="2791"/>
                  </a:cubicBezTo>
                  <a:cubicBezTo>
                    <a:pt x="411" y="2791"/>
                    <a:pt x="411" y="2791"/>
                    <a:pt x="411" y="2791"/>
                  </a:cubicBezTo>
                  <a:cubicBezTo>
                    <a:pt x="411" y="2791"/>
                    <a:pt x="411" y="2791"/>
                    <a:pt x="412" y="2791"/>
                  </a:cubicBezTo>
                  <a:cubicBezTo>
                    <a:pt x="412" y="2791"/>
                    <a:pt x="412" y="2791"/>
                    <a:pt x="412" y="2791"/>
                  </a:cubicBezTo>
                  <a:cubicBezTo>
                    <a:pt x="412" y="2791"/>
                    <a:pt x="412" y="2791"/>
                    <a:pt x="412" y="2791"/>
                  </a:cubicBezTo>
                  <a:cubicBezTo>
                    <a:pt x="412" y="2791"/>
                    <a:pt x="412" y="2790"/>
                    <a:pt x="412" y="2790"/>
                  </a:cubicBezTo>
                  <a:cubicBezTo>
                    <a:pt x="413" y="2790"/>
                    <a:pt x="413" y="2790"/>
                    <a:pt x="414" y="2790"/>
                  </a:cubicBezTo>
                  <a:cubicBezTo>
                    <a:pt x="414" y="2790"/>
                    <a:pt x="414" y="2790"/>
                    <a:pt x="414" y="2790"/>
                  </a:cubicBezTo>
                  <a:cubicBezTo>
                    <a:pt x="414" y="2790"/>
                    <a:pt x="414" y="2790"/>
                    <a:pt x="414" y="2790"/>
                  </a:cubicBezTo>
                  <a:cubicBezTo>
                    <a:pt x="414" y="2790"/>
                    <a:pt x="414" y="2790"/>
                    <a:pt x="414" y="2790"/>
                  </a:cubicBezTo>
                  <a:cubicBezTo>
                    <a:pt x="414" y="2790"/>
                    <a:pt x="414" y="2790"/>
                    <a:pt x="414" y="2790"/>
                  </a:cubicBezTo>
                  <a:cubicBezTo>
                    <a:pt x="415" y="2789"/>
                    <a:pt x="415" y="2789"/>
                    <a:pt x="415" y="2789"/>
                  </a:cubicBezTo>
                  <a:cubicBezTo>
                    <a:pt x="415" y="2789"/>
                    <a:pt x="415" y="2789"/>
                    <a:pt x="415" y="2789"/>
                  </a:cubicBezTo>
                  <a:cubicBezTo>
                    <a:pt x="415" y="2789"/>
                    <a:pt x="415" y="2789"/>
                    <a:pt x="416" y="2789"/>
                  </a:cubicBezTo>
                  <a:cubicBezTo>
                    <a:pt x="416" y="2789"/>
                    <a:pt x="416" y="2789"/>
                    <a:pt x="416" y="2789"/>
                  </a:cubicBezTo>
                  <a:cubicBezTo>
                    <a:pt x="416" y="2789"/>
                    <a:pt x="416" y="2789"/>
                    <a:pt x="416" y="2789"/>
                  </a:cubicBezTo>
                  <a:cubicBezTo>
                    <a:pt x="417" y="2788"/>
                    <a:pt x="418" y="2788"/>
                    <a:pt x="418" y="2788"/>
                  </a:cubicBezTo>
                  <a:cubicBezTo>
                    <a:pt x="419" y="2787"/>
                    <a:pt x="420" y="2787"/>
                    <a:pt x="421" y="2787"/>
                  </a:cubicBezTo>
                  <a:cubicBezTo>
                    <a:pt x="421" y="2787"/>
                    <a:pt x="421" y="2787"/>
                    <a:pt x="421" y="2787"/>
                  </a:cubicBezTo>
                  <a:cubicBezTo>
                    <a:pt x="422" y="2786"/>
                    <a:pt x="423" y="2786"/>
                    <a:pt x="425" y="2785"/>
                  </a:cubicBezTo>
                  <a:cubicBezTo>
                    <a:pt x="426" y="2785"/>
                    <a:pt x="427" y="2784"/>
                    <a:pt x="428" y="2784"/>
                  </a:cubicBezTo>
                  <a:cubicBezTo>
                    <a:pt x="428" y="2784"/>
                    <a:pt x="428" y="2784"/>
                    <a:pt x="428" y="2784"/>
                  </a:cubicBezTo>
                  <a:cubicBezTo>
                    <a:pt x="429" y="2783"/>
                    <a:pt x="430" y="2783"/>
                    <a:pt x="430" y="2783"/>
                  </a:cubicBezTo>
                  <a:cubicBezTo>
                    <a:pt x="430" y="2783"/>
                    <a:pt x="430" y="2783"/>
                    <a:pt x="430" y="2783"/>
                  </a:cubicBezTo>
                  <a:cubicBezTo>
                    <a:pt x="431" y="2783"/>
                    <a:pt x="431" y="2782"/>
                    <a:pt x="432" y="2782"/>
                  </a:cubicBezTo>
                  <a:cubicBezTo>
                    <a:pt x="432" y="2782"/>
                    <a:pt x="432" y="2782"/>
                    <a:pt x="432" y="2782"/>
                  </a:cubicBezTo>
                  <a:cubicBezTo>
                    <a:pt x="432" y="2782"/>
                    <a:pt x="433" y="2782"/>
                    <a:pt x="433" y="2781"/>
                  </a:cubicBezTo>
                  <a:cubicBezTo>
                    <a:pt x="434" y="2781"/>
                    <a:pt x="435" y="2781"/>
                    <a:pt x="436" y="2780"/>
                  </a:cubicBezTo>
                  <a:cubicBezTo>
                    <a:pt x="436" y="2780"/>
                    <a:pt x="436" y="2780"/>
                    <a:pt x="436" y="2780"/>
                  </a:cubicBezTo>
                  <a:cubicBezTo>
                    <a:pt x="437" y="2780"/>
                    <a:pt x="437" y="2780"/>
                    <a:pt x="437" y="2780"/>
                  </a:cubicBezTo>
                  <a:cubicBezTo>
                    <a:pt x="437" y="2780"/>
                    <a:pt x="437" y="2780"/>
                    <a:pt x="438" y="2780"/>
                  </a:cubicBezTo>
                  <a:cubicBezTo>
                    <a:pt x="438" y="2780"/>
                    <a:pt x="438" y="2780"/>
                    <a:pt x="438" y="2780"/>
                  </a:cubicBezTo>
                  <a:cubicBezTo>
                    <a:pt x="438" y="2780"/>
                    <a:pt x="438" y="2779"/>
                    <a:pt x="438" y="2779"/>
                  </a:cubicBezTo>
                  <a:cubicBezTo>
                    <a:pt x="438" y="2779"/>
                    <a:pt x="438" y="2779"/>
                    <a:pt x="438" y="2779"/>
                  </a:cubicBezTo>
                  <a:cubicBezTo>
                    <a:pt x="438" y="2779"/>
                    <a:pt x="438" y="2779"/>
                    <a:pt x="439" y="2779"/>
                  </a:cubicBezTo>
                  <a:cubicBezTo>
                    <a:pt x="439" y="2779"/>
                    <a:pt x="439" y="2779"/>
                    <a:pt x="439" y="2779"/>
                  </a:cubicBezTo>
                  <a:cubicBezTo>
                    <a:pt x="439" y="2779"/>
                    <a:pt x="439" y="2779"/>
                    <a:pt x="439" y="2779"/>
                  </a:cubicBezTo>
                  <a:cubicBezTo>
                    <a:pt x="439" y="2779"/>
                    <a:pt x="439" y="2779"/>
                    <a:pt x="439" y="2779"/>
                  </a:cubicBezTo>
                  <a:cubicBezTo>
                    <a:pt x="440" y="2779"/>
                    <a:pt x="440" y="2779"/>
                    <a:pt x="440" y="2779"/>
                  </a:cubicBezTo>
                  <a:cubicBezTo>
                    <a:pt x="440" y="2779"/>
                    <a:pt x="440" y="2778"/>
                    <a:pt x="441" y="2778"/>
                  </a:cubicBezTo>
                  <a:cubicBezTo>
                    <a:pt x="441" y="2778"/>
                    <a:pt x="441" y="2778"/>
                    <a:pt x="441" y="2778"/>
                  </a:cubicBezTo>
                  <a:cubicBezTo>
                    <a:pt x="445" y="2776"/>
                    <a:pt x="450" y="2774"/>
                    <a:pt x="455" y="2772"/>
                  </a:cubicBezTo>
                  <a:cubicBezTo>
                    <a:pt x="455" y="2772"/>
                    <a:pt x="455" y="2772"/>
                    <a:pt x="456" y="2772"/>
                  </a:cubicBezTo>
                  <a:cubicBezTo>
                    <a:pt x="456" y="2772"/>
                    <a:pt x="456" y="2772"/>
                    <a:pt x="456" y="2772"/>
                  </a:cubicBezTo>
                  <a:cubicBezTo>
                    <a:pt x="456" y="2772"/>
                    <a:pt x="456" y="2772"/>
                    <a:pt x="457" y="2772"/>
                  </a:cubicBezTo>
                  <a:cubicBezTo>
                    <a:pt x="457" y="2772"/>
                    <a:pt x="457" y="2772"/>
                    <a:pt x="457" y="2771"/>
                  </a:cubicBezTo>
                  <a:cubicBezTo>
                    <a:pt x="457" y="2771"/>
                    <a:pt x="457" y="2771"/>
                    <a:pt x="458" y="2771"/>
                  </a:cubicBezTo>
                  <a:cubicBezTo>
                    <a:pt x="458" y="2771"/>
                    <a:pt x="458" y="2771"/>
                    <a:pt x="459" y="2771"/>
                  </a:cubicBezTo>
                  <a:cubicBezTo>
                    <a:pt x="460" y="2770"/>
                    <a:pt x="461" y="2770"/>
                    <a:pt x="462" y="2769"/>
                  </a:cubicBezTo>
                  <a:cubicBezTo>
                    <a:pt x="462" y="2769"/>
                    <a:pt x="462" y="2769"/>
                    <a:pt x="462" y="2769"/>
                  </a:cubicBezTo>
                  <a:cubicBezTo>
                    <a:pt x="462" y="2769"/>
                    <a:pt x="463" y="2769"/>
                    <a:pt x="463" y="2769"/>
                  </a:cubicBezTo>
                  <a:cubicBezTo>
                    <a:pt x="463" y="2769"/>
                    <a:pt x="463" y="2769"/>
                    <a:pt x="463" y="2769"/>
                  </a:cubicBezTo>
                  <a:cubicBezTo>
                    <a:pt x="464" y="2768"/>
                    <a:pt x="465" y="2768"/>
                    <a:pt x="466" y="2767"/>
                  </a:cubicBezTo>
                  <a:cubicBezTo>
                    <a:pt x="466" y="2767"/>
                    <a:pt x="466" y="2767"/>
                    <a:pt x="466" y="2767"/>
                  </a:cubicBezTo>
                  <a:cubicBezTo>
                    <a:pt x="468" y="2767"/>
                    <a:pt x="469" y="2766"/>
                    <a:pt x="470" y="2766"/>
                  </a:cubicBezTo>
                  <a:cubicBezTo>
                    <a:pt x="470" y="2766"/>
                    <a:pt x="470" y="2766"/>
                    <a:pt x="471" y="2766"/>
                  </a:cubicBezTo>
                  <a:cubicBezTo>
                    <a:pt x="472" y="2765"/>
                    <a:pt x="473" y="2765"/>
                    <a:pt x="474" y="2764"/>
                  </a:cubicBezTo>
                  <a:cubicBezTo>
                    <a:pt x="474" y="2764"/>
                    <a:pt x="474" y="2764"/>
                    <a:pt x="474" y="2764"/>
                  </a:cubicBezTo>
                  <a:cubicBezTo>
                    <a:pt x="478" y="2763"/>
                    <a:pt x="482" y="2761"/>
                    <a:pt x="486" y="2759"/>
                  </a:cubicBezTo>
                  <a:cubicBezTo>
                    <a:pt x="486" y="2759"/>
                    <a:pt x="486" y="2759"/>
                    <a:pt x="487" y="2759"/>
                  </a:cubicBezTo>
                  <a:cubicBezTo>
                    <a:pt x="487" y="2759"/>
                    <a:pt x="488" y="2758"/>
                    <a:pt x="488" y="2758"/>
                  </a:cubicBezTo>
                  <a:cubicBezTo>
                    <a:pt x="488" y="2758"/>
                    <a:pt x="488" y="2758"/>
                    <a:pt x="489" y="2758"/>
                  </a:cubicBezTo>
                  <a:cubicBezTo>
                    <a:pt x="489" y="2758"/>
                    <a:pt x="489" y="2758"/>
                    <a:pt x="489" y="2758"/>
                  </a:cubicBezTo>
                  <a:cubicBezTo>
                    <a:pt x="489" y="2758"/>
                    <a:pt x="489" y="2758"/>
                    <a:pt x="489" y="2758"/>
                  </a:cubicBezTo>
                  <a:cubicBezTo>
                    <a:pt x="490" y="2757"/>
                    <a:pt x="491" y="2757"/>
                    <a:pt x="491" y="2757"/>
                  </a:cubicBezTo>
                  <a:cubicBezTo>
                    <a:pt x="492" y="2757"/>
                    <a:pt x="492" y="2757"/>
                    <a:pt x="492" y="2757"/>
                  </a:cubicBezTo>
                  <a:cubicBezTo>
                    <a:pt x="492" y="2756"/>
                    <a:pt x="492" y="2756"/>
                    <a:pt x="492" y="2756"/>
                  </a:cubicBezTo>
                  <a:cubicBezTo>
                    <a:pt x="493" y="2756"/>
                    <a:pt x="493" y="2756"/>
                    <a:pt x="494" y="2756"/>
                  </a:cubicBezTo>
                  <a:cubicBezTo>
                    <a:pt x="494" y="2756"/>
                    <a:pt x="494" y="2756"/>
                    <a:pt x="494" y="2756"/>
                  </a:cubicBezTo>
                  <a:cubicBezTo>
                    <a:pt x="494" y="2756"/>
                    <a:pt x="494" y="2756"/>
                    <a:pt x="494" y="2756"/>
                  </a:cubicBezTo>
                  <a:cubicBezTo>
                    <a:pt x="494" y="2755"/>
                    <a:pt x="495" y="2755"/>
                    <a:pt x="495" y="2755"/>
                  </a:cubicBezTo>
                  <a:cubicBezTo>
                    <a:pt x="495" y="2755"/>
                    <a:pt x="496" y="2755"/>
                    <a:pt x="497" y="2755"/>
                  </a:cubicBezTo>
                  <a:cubicBezTo>
                    <a:pt x="497" y="2755"/>
                    <a:pt x="497" y="2754"/>
                    <a:pt x="497" y="2754"/>
                  </a:cubicBezTo>
                  <a:cubicBezTo>
                    <a:pt x="497" y="2754"/>
                    <a:pt x="498" y="2754"/>
                    <a:pt x="498" y="2754"/>
                  </a:cubicBezTo>
                  <a:cubicBezTo>
                    <a:pt x="499" y="2754"/>
                    <a:pt x="499" y="2754"/>
                    <a:pt x="499" y="2753"/>
                  </a:cubicBezTo>
                  <a:cubicBezTo>
                    <a:pt x="499" y="2753"/>
                    <a:pt x="499" y="2753"/>
                    <a:pt x="500" y="2753"/>
                  </a:cubicBezTo>
                  <a:cubicBezTo>
                    <a:pt x="500" y="2753"/>
                    <a:pt x="500" y="2753"/>
                    <a:pt x="500" y="2753"/>
                  </a:cubicBezTo>
                  <a:cubicBezTo>
                    <a:pt x="501" y="2753"/>
                    <a:pt x="502" y="2752"/>
                    <a:pt x="504" y="2752"/>
                  </a:cubicBezTo>
                  <a:cubicBezTo>
                    <a:pt x="504" y="2751"/>
                    <a:pt x="504" y="2751"/>
                    <a:pt x="504" y="2751"/>
                  </a:cubicBezTo>
                  <a:cubicBezTo>
                    <a:pt x="504" y="2751"/>
                    <a:pt x="505" y="2751"/>
                    <a:pt x="505" y="2751"/>
                  </a:cubicBezTo>
                  <a:cubicBezTo>
                    <a:pt x="505" y="2751"/>
                    <a:pt x="506" y="2751"/>
                    <a:pt x="506" y="2751"/>
                  </a:cubicBezTo>
                  <a:cubicBezTo>
                    <a:pt x="506" y="2751"/>
                    <a:pt x="506" y="2751"/>
                    <a:pt x="506" y="2751"/>
                  </a:cubicBezTo>
                  <a:cubicBezTo>
                    <a:pt x="506" y="2750"/>
                    <a:pt x="506" y="2750"/>
                    <a:pt x="506" y="2750"/>
                  </a:cubicBezTo>
                  <a:cubicBezTo>
                    <a:pt x="507" y="2750"/>
                    <a:pt x="507" y="2750"/>
                    <a:pt x="507" y="2750"/>
                  </a:cubicBezTo>
                  <a:cubicBezTo>
                    <a:pt x="507" y="2750"/>
                    <a:pt x="507" y="2750"/>
                    <a:pt x="507" y="2750"/>
                  </a:cubicBezTo>
                  <a:cubicBezTo>
                    <a:pt x="507" y="2750"/>
                    <a:pt x="507" y="2750"/>
                    <a:pt x="507" y="2750"/>
                  </a:cubicBezTo>
                  <a:cubicBezTo>
                    <a:pt x="507" y="2750"/>
                    <a:pt x="507" y="2750"/>
                    <a:pt x="508" y="2750"/>
                  </a:cubicBezTo>
                  <a:cubicBezTo>
                    <a:pt x="508" y="2750"/>
                    <a:pt x="508" y="2750"/>
                    <a:pt x="508" y="2750"/>
                  </a:cubicBezTo>
                  <a:cubicBezTo>
                    <a:pt x="508" y="2750"/>
                    <a:pt x="508" y="2750"/>
                    <a:pt x="508" y="2750"/>
                  </a:cubicBezTo>
                  <a:cubicBezTo>
                    <a:pt x="508" y="2750"/>
                    <a:pt x="508" y="2750"/>
                    <a:pt x="508" y="2750"/>
                  </a:cubicBezTo>
                  <a:cubicBezTo>
                    <a:pt x="509" y="2749"/>
                    <a:pt x="509" y="2749"/>
                    <a:pt x="509" y="2749"/>
                  </a:cubicBezTo>
                  <a:cubicBezTo>
                    <a:pt x="510" y="2749"/>
                    <a:pt x="510" y="2749"/>
                    <a:pt x="510" y="2749"/>
                  </a:cubicBezTo>
                  <a:cubicBezTo>
                    <a:pt x="511" y="2749"/>
                    <a:pt x="511" y="2749"/>
                    <a:pt x="511" y="2749"/>
                  </a:cubicBezTo>
                  <a:cubicBezTo>
                    <a:pt x="511" y="2749"/>
                    <a:pt x="511" y="2749"/>
                    <a:pt x="511" y="2748"/>
                  </a:cubicBezTo>
                  <a:cubicBezTo>
                    <a:pt x="511" y="2748"/>
                    <a:pt x="511" y="2748"/>
                    <a:pt x="511" y="2748"/>
                  </a:cubicBezTo>
                  <a:cubicBezTo>
                    <a:pt x="518" y="2745"/>
                    <a:pt x="526" y="2742"/>
                    <a:pt x="534" y="2739"/>
                  </a:cubicBezTo>
                  <a:cubicBezTo>
                    <a:pt x="534" y="2739"/>
                    <a:pt x="534" y="2739"/>
                    <a:pt x="534" y="2739"/>
                  </a:cubicBezTo>
                  <a:cubicBezTo>
                    <a:pt x="534" y="2739"/>
                    <a:pt x="534" y="2739"/>
                    <a:pt x="534" y="2739"/>
                  </a:cubicBezTo>
                  <a:cubicBezTo>
                    <a:pt x="535" y="2738"/>
                    <a:pt x="535" y="2738"/>
                    <a:pt x="536" y="2738"/>
                  </a:cubicBezTo>
                  <a:cubicBezTo>
                    <a:pt x="536" y="2738"/>
                    <a:pt x="536" y="2738"/>
                    <a:pt x="536" y="2738"/>
                  </a:cubicBezTo>
                  <a:cubicBezTo>
                    <a:pt x="536" y="2738"/>
                    <a:pt x="536" y="2738"/>
                    <a:pt x="537" y="2738"/>
                  </a:cubicBezTo>
                  <a:cubicBezTo>
                    <a:pt x="539" y="2736"/>
                    <a:pt x="542" y="2735"/>
                    <a:pt x="544" y="2734"/>
                  </a:cubicBezTo>
                  <a:cubicBezTo>
                    <a:pt x="544" y="2734"/>
                    <a:pt x="544" y="2734"/>
                    <a:pt x="544" y="2734"/>
                  </a:cubicBezTo>
                  <a:cubicBezTo>
                    <a:pt x="546" y="2733"/>
                    <a:pt x="548" y="2733"/>
                    <a:pt x="550" y="2732"/>
                  </a:cubicBezTo>
                  <a:cubicBezTo>
                    <a:pt x="550" y="2732"/>
                    <a:pt x="550" y="2732"/>
                    <a:pt x="550" y="2732"/>
                  </a:cubicBezTo>
                  <a:cubicBezTo>
                    <a:pt x="551" y="2732"/>
                    <a:pt x="551" y="2731"/>
                    <a:pt x="551" y="2731"/>
                  </a:cubicBezTo>
                  <a:cubicBezTo>
                    <a:pt x="551" y="2731"/>
                    <a:pt x="551" y="2731"/>
                    <a:pt x="551" y="2731"/>
                  </a:cubicBezTo>
                  <a:cubicBezTo>
                    <a:pt x="555" y="2730"/>
                    <a:pt x="559" y="2728"/>
                    <a:pt x="563" y="2726"/>
                  </a:cubicBezTo>
                  <a:cubicBezTo>
                    <a:pt x="563" y="2726"/>
                    <a:pt x="563" y="2726"/>
                    <a:pt x="563" y="2726"/>
                  </a:cubicBezTo>
                  <a:cubicBezTo>
                    <a:pt x="565" y="2726"/>
                    <a:pt x="566" y="2725"/>
                    <a:pt x="568" y="2724"/>
                  </a:cubicBezTo>
                  <a:cubicBezTo>
                    <a:pt x="568" y="2724"/>
                    <a:pt x="568" y="2724"/>
                    <a:pt x="568" y="2724"/>
                  </a:cubicBezTo>
                  <a:cubicBezTo>
                    <a:pt x="569" y="2724"/>
                    <a:pt x="570" y="2724"/>
                    <a:pt x="570" y="2723"/>
                  </a:cubicBezTo>
                  <a:cubicBezTo>
                    <a:pt x="570" y="2723"/>
                    <a:pt x="571" y="2723"/>
                    <a:pt x="571" y="2723"/>
                  </a:cubicBezTo>
                  <a:cubicBezTo>
                    <a:pt x="571" y="2723"/>
                    <a:pt x="571" y="2723"/>
                    <a:pt x="572" y="2723"/>
                  </a:cubicBezTo>
                  <a:cubicBezTo>
                    <a:pt x="572" y="2723"/>
                    <a:pt x="572" y="2722"/>
                    <a:pt x="572" y="2722"/>
                  </a:cubicBezTo>
                  <a:cubicBezTo>
                    <a:pt x="574" y="2722"/>
                    <a:pt x="576" y="2721"/>
                    <a:pt x="578" y="2720"/>
                  </a:cubicBezTo>
                  <a:cubicBezTo>
                    <a:pt x="578" y="2720"/>
                    <a:pt x="578" y="2720"/>
                    <a:pt x="578" y="2720"/>
                  </a:cubicBezTo>
                  <a:cubicBezTo>
                    <a:pt x="583" y="2718"/>
                    <a:pt x="588" y="2716"/>
                    <a:pt x="593" y="2714"/>
                  </a:cubicBezTo>
                  <a:cubicBezTo>
                    <a:pt x="593" y="2714"/>
                    <a:pt x="593" y="2714"/>
                    <a:pt x="593" y="2714"/>
                  </a:cubicBezTo>
                  <a:cubicBezTo>
                    <a:pt x="593" y="2713"/>
                    <a:pt x="594" y="2713"/>
                    <a:pt x="594" y="2713"/>
                  </a:cubicBezTo>
                  <a:cubicBezTo>
                    <a:pt x="594" y="2713"/>
                    <a:pt x="595" y="2713"/>
                    <a:pt x="595" y="2713"/>
                  </a:cubicBezTo>
                  <a:cubicBezTo>
                    <a:pt x="595" y="2713"/>
                    <a:pt x="595" y="2713"/>
                    <a:pt x="595" y="2713"/>
                  </a:cubicBezTo>
                  <a:cubicBezTo>
                    <a:pt x="596" y="2712"/>
                    <a:pt x="596" y="2712"/>
                    <a:pt x="597" y="2712"/>
                  </a:cubicBezTo>
                  <a:cubicBezTo>
                    <a:pt x="597" y="2712"/>
                    <a:pt x="597" y="2712"/>
                    <a:pt x="597" y="2712"/>
                  </a:cubicBezTo>
                  <a:cubicBezTo>
                    <a:pt x="598" y="2712"/>
                    <a:pt x="598" y="2711"/>
                    <a:pt x="599" y="2711"/>
                  </a:cubicBezTo>
                  <a:cubicBezTo>
                    <a:pt x="600" y="2711"/>
                    <a:pt x="601" y="2710"/>
                    <a:pt x="602" y="2710"/>
                  </a:cubicBezTo>
                  <a:cubicBezTo>
                    <a:pt x="602" y="2710"/>
                    <a:pt x="602" y="2710"/>
                    <a:pt x="602" y="2710"/>
                  </a:cubicBezTo>
                  <a:cubicBezTo>
                    <a:pt x="603" y="2709"/>
                    <a:pt x="604" y="2709"/>
                    <a:pt x="605" y="2708"/>
                  </a:cubicBezTo>
                  <a:cubicBezTo>
                    <a:pt x="605" y="2708"/>
                    <a:pt x="605" y="2708"/>
                    <a:pt x="605" y="2708"/>
                  </a:cubicBezTo>
                  <a:cubicBezTo>
                    <a:pt x="606" y="2708"/>
                    <a:pt x="607" y="2708"/>
                    <a:pt x="607" y="2707"/>
                  </a:cubicBezTo>
                  <a:cubicBezTo>
                    <a:pt x="612" y="2705"/>
                    <a:pt x="617" y="2703"/>
                    <a:pt x="623" y="2701"/>
                  </a:cubicBezTo>
                  <a:cubicBezTo>
                    <a:pt x="623" y="2701"/>
                    <a:pt x="623" y="2701"/>
                    <a:pt x="623" y="2701"/>
                  </a:cubicBezTo>
                  <a:cubicBezTo>
                    <a:pt x="626" y="2700"/>
                    <a:pt x="629" y="2698"/>
                    <a:pt x="631" y="2697"/>
                  </a:cubicBezTo>
                  <a:cubicBezTo>
                    <a:pt x="631" y="2697"/>
                    <a:pt x="632" y="2697"/>
                    <a:pt x="632" y="2697"/>
                  </a:cubicBezTo>
                  <a:cubicBezTo>
                    <a:pt x="633" y="2697"/>
                    <a:pt x="634" y="2696"/>
                    <a:pt x="635" y="2696"/>
                  </a:cubicBezTo>
                  <a:cubicBezTo>
                    <a:pt x="635" y="2696"/>
                    <a:pt x="636" y="2695"/>
                    <a:pt x="636" y="2695"/>
                  </a:cubicBezTo>
                  <a:cubicBezTo>
                    <a:pt x="637" y="2695"/>
                    <a:pt x="638" y="2694"/>
                    <a:pt x="639" y="2694"/>
                  </a:cubicBezTo>
                  <a:cubicBezTo>
                    <a:pt x="639" y="2694"/>
                    <a:pt x="640" y="2694"/>
                    <a:pt x="640" y="2694"/>
                  </a:cubicBezTo>
                  <a:cubicBezTo>
                    <a:pt x="640" y="2693"/>
                    <a:pt x="640" y="2693"/>
                    <a:pt x="641" y="2693"/>
                  </a:cubicBezTo>
                  <a:cubicBezTo>
                    <a:pt x="642" y="2693"/>
                    <a:pt x="642" y="2693"/>
                    <a:pt x="643" y="2692"/>
                  </a:cubicBezTo>
                  <a:cubicBezTo>
                    <a:pt x="643" y="2692"/>
                    <a:pt x="644" y="2692"/>
                    <a:pt x="644" y="2692"/>
                  </a:cubicBezTo>
                  <a:cubicBezTo>
                    <a:pt x="644" y="2692"/>
                    <a:pt x="644" y="2692"/>
                    <a:pt x="644" y="2692"/>
                  </a:cubicBezTo>
                  <a:cubicBezTo>
                    <a:pt x="644" y="2692"/>
                    <a:pt x="644" y="2692"/>
                    <a:pt x="645" y="2692"/>
                  </a:cubicBezTo>
                  <a:cubicBezTo>
                    <a:pt x="645" y="2692"/>
                    <a:pt x="645" y="2692"/>
                    <a:pt x="645" y="2692"/>
                  </a:cubicBezTo>
                  <a:cubicBezTo>
                    <a:pt x="646" y="2691"/>
                    <a:pt x="647" y="2691"/>
                    <a:pt x="647" y="2690"/>
                  </a:cubicBezTo>
                  <a:cubicBezTo>
                    <a:pt x="648" y="2690"/>
                    <a:pt x="649" y="2690"/>
                    <a:pt x="650" y="2689"/>
                  </a:cubicBezTo>
                  <a:cubicBezTo>
                    <a:pt x="650" y="2689"/>
                    <a:pt x="650" y="2689"/>
                    <a:pt x="650" y="2689"/>
                  </a:cubicBezTo>
                  <a:cubicBezTo>
                    <a:pt x="652" y="2688"/>
                    <a:pt x="655" y="2687"/>
                    <a:pt x="657" y="2686"/>
                  </a:cubicBezTo>
                  <a:cubicBezTo>
                    <a:pt x="657" y="2686"/>
                    <a:pt x="657" y="2686"/>
                    <a:pt x="657" y="2686"/>
                  </a:cubicBezTo>
                  <a:cubicBezTo>
                    <a:pt x="661" y="2685"/>
                    <a:pt x="665" y="2683"/>
                    <a:pt x="669" y="2681"/>
                  </a:cubicBezTo>
                  <a:cubicBezTo>
                    <a:pt x="669" y="2681"/>
                    <a:pt x="669" y="2681"/>
                    <a:pt x="669" y="2681"/>
                  </a:cubicBezTo>
                  <a:cubicBezTo>
                    <a:pt x="669" y="2681"/>
                    <a:pt x="670" y="2681"/>
                    <a:pt x="670" y="2681"/>
                  </a:cubicBezTo>
                  <a:cubicBezTo>
                    <a:pt x="670" y="2681"/>
                    <a:pt x="670" y="2681"/>
                    <a:pt x="670" y="2681"/>
                  </a:cubicBezTo>
                  <a:cubicBezTo>
                    <a:pt x="671" y="2681"/>
                    <a:pt x="671" y="2680"/>
                    <a:pt x="672" y="2680"/>
                  </a:cubicBezTo>
                  <a:cubicBezTo>
                    <a:pt x="672" y="2680"/>
                    <a:pt x="672" y="2680"/>
                    <a:pt x="672" y="2680"/>
                  </a:cubicBezTo>
                  <a:cubicBezTo>
                    <a:pt x="672" y="2680"/>
                    <a:pt x="672" y="2680"/>
                    <a:pt x="672" y="2680"/>
                  </a:cubicBezTo>
                  <a:cubicBezTo>
                    <a:pt x="674" y="2679"/>
                    <a:pt x="676" y="2678"/>
                    <a:pt x="677" y="2678"/>
                  </a:cubicBezTo>
                  <a:cubicBezTo>
                    <a:pt x="678" y="2678"/>
                    <a:pt x="678" y="2678"/>
                    <a:pt x="678" y="2677"/>
                  </a:cubicBezTo>
                  <a:cubicBezTo>
                    <a:pt x="680" y="2677"/>
                    <a:pt x="682" y="2676"/>
                    <a:pt x="684" y="2675"/>
                  </a:cubicBezTo>
                  <a:cubicBezTo>
                    <a:pt x="685" y="2675"/>
                    <a:pt x="685" y="2675"/>
                    <a:pt x="685" y="2674"/>
                  </a:cubicBezTo>
                  <a:cubicBezTo>
                    <a:pt x="686" y="2674"/>
                    <a:pt x="687" y="2674"/>
                    <a:pt x="688" y="2673"/>
                  </a:cubicBezTo>
                  <a:cubicBezTo>
                    <a:pt x="688" y="2673"/>
                    <a:pt x="688" y="2673"/>
                    <a:pt x="688" y="2673"/>
                  </a:cubicBezTo>
                  <a:cubicBezTo>
                    <a:pt x="688" y="2673"/>
                    <a:pt x="689" y="2673"/>
                    <a:pt x="689" y="2673"/>
                  </a:cubicBezTo>
                  <a:cubicBezTo>
                    <a:pt x="690" y="2672"/>
                    <a:pt x="691" y="2672"/>
                    <a:pt x="692" y="2671"/>
                  </a:cubicBezTo>
                  <a:cubicBezTo>
                    <a:pt x="692" y="2671"/>
                    <a:pt x="692" y="2671"/>
                    <a:pt x="692" y="2671"/>
                  </a:cubicBezTo>
                  <a:cubicBezTo>
                    <a:pt x="693" y="2671"/>
                    <a:pt x="693" y="2671"/>
                    <a:pt x="694" y="2671"/>
                  </a:cubicBezTo>
                  <a:cubicBezTo>
                    <a:pt x="694" y="2671"/>
                    <a:pt x="694" y="2670"/>
                    <a:pt x="694" y="2670"/>
                  </a:cubicBezTo>
                  <a:cubicBezTo>
                    <a:pt x="695" y="2670"/>
                    <a:pt x="695" y="2670"/>
                    <a:pt x="695" y="2670"/>
                  </a:cubicBezTo>
                  <a:cubicBezTo>
                    <a:pt x="696" y="2670"/>
                    <a:pt x="696" y="2670"/>
                    <a:pt x="697" y="2669"/>
                  </a:cubicBezTo>
                  <a:cubicBezTo>
                    <a:pt x="697" y="2669"/>
                    <a:pt x="697" y="2669"/>
                    <a:pt x="698" y="2669"/>
                  </a:cubicBezTo>
                  <a:cubicBezTo>
                    <a:pt x="698" y="2669"/>
                    <a:pt x="698" y="2669"/>
                    <a:pt x="698" y="2669"/>
                  </a:cubicBezTo>
                  <a:cubicBezTo>
                    <a:pt x="699" y="2668"/>
                    <a:pt x="700" y="2668"/>
                    <a:pt x="701" y="2668"/>
                  </a:cubicBezTo>
                  <a:cubicBezTo>
                    <a:pt x="701" y="2667"/>
                    <a:pt x="702" y="2667"/>
                    <a:pt x="702" y="2667"/>
                  </a:cubicBezTo>
                  <a:cubicBezTo>
                    <a:pt x="702" y="2667"/>
                    <a:pt x="703" y="2667"/>
                    <a:pt x="703" y="2667"/>
                  </a:cubicBezTo>
                  <a:cubicBezTo>
                    <a:pt x="703" y="2667"/>
                    <a:pt x="703" y="2667"/>
                    <a:pt x="703" y="2667"/>
                  </a:cubicBezTo>
                  <a:cubicBezTo>
                    <a:pt x="704" y="2666"/>
                    <a:pt x="705" y="2666"/>
                    <a:pt x="706" y="2665"/>
                  </a:cubicBezTo>
                  <a:cubicBezTo>
                    <a:pt x="707" y="2665"/>
                    <a:pt x="709" y="2664"/>
                    <a:pt x="710" y="2664"/>
                  </a:cubicBezTo>
                  <a:cubicBezTo>
                    <a:pt x="710" y="2664"/>
                    <a:pt x="710" y="2664"/>
                    <a:pt x="711" y="2664"/>
                  </a:cubicBezTo>
                  <a:cubicBezTo>
                    <a:pt x="711" y="2664"/>
                    <a:pt x="711" y="2663"/>
                    <a:pt x="711" y="2663"/>
                  </a:cubicBezTo>
                  <a:cubicBezTo>
                    <a:pt x="711" y="2663"/>
                    <a:pt x="712" y="2663"/>
                    <a:pt x="712" y="2663"/>
                  </a:cubicBezTo>
                  <a:cubicBezTo>
                    <a:pt x="713" y="2663"/>
                    <a:pt x="713" y="2662"/>
                    <a:pt x="713" y="2662"/>
                  </a:cubicBezTo>
                  <a:cubicBezTo>
                    <a:pt x="716" y="2661"/>
                    <a:pt x="719" y="2660"/>
                    <a:pt x="722" y="2659"/>
                  </a:cubicBezTo>
                  <a:cubicBezTo>
                    <a:pt x="722" y="2659"/>
                    <a:pt x="722" y="2659"/>
                    <a:pt x="722" y="2659"/>
                  </a:cubicBezTo>
                  <a:cubicBezTo>
                    <a:pt x="722" y="2659"/>
                    <a:pt x="723" y="2658"/>
                    <a:pt x="723" y="2658"/>
                  </a:cubicBezTo>
                  <a:cubicBezTo>
                    <a:pt x="724" y="2658"/>
                    <a:pt x="724" y="2658"/>
                    <a:pt x="725" y="2658"/>
                  </a:cubicBezTo>
                  <a:cubicBezTo>
                    <a:pt x="726" y="2657"/>
                    <a:pt x="727" y="2657"/>
                    <a:pt x="728" y="2656"/>
                  </a:cubicBezTo>
                  <a:cubicBezTo>
                    <a:pt x="728" y="2656"/>
                    <a:pt x="729" y="2656"/>
                    <a:pt x="729" y="2656"/>
                  </a:cubicBezTo>
                  <a:cubicBezTo>
                    <a:pt x="729" y="2656"/>
                    <a:pt x="729" y="2656"/>
                    <a:pt x="730" y="2655"/>
                  </a:cubicBezTo>
                  <a:cubicBezTo>
                    <a:pt x="730" y="2655"/>
                    <a:pt x="730" y="2655"/>
                    <a:pt x="731" y="2655"/>
                  </a:cubicBezTo>
                  <a:cubicBezTo>
                    <a:pt x="731" y="2655"/>
                    <a:pt x="731" y="2655"/>
                    <a:pt x="732" y="2654"/>
                  </a:cubicBezTo>
                  <a:cubicBezTo>
                    <a:pt x="732" y="2654"/>
                    <a:pt x="732" y="2654"/>
                    <a:pt x="733" y="2654"/>
                  </a:cubicBezTo>
                  <a:cubicBezTo>
                    <a:pt x="733" y="2654"/>
                    <a:pt x="733" y="2654"/>
                    <a:pt x="733" y="2654"/>
                  </a:cubicBezTo>
                  <a:cubicBezTo>
                    <a:pt x="734" y="2654"/>
                    <a:pt x="734" y="2653"/>
                    <a:pt x="735" y="2653"/>
                  </a:cubicBezTo>
                  <a:cubicBezTo>
                    <a:pt x="735" y="2653"/>
                    <a:pt x="735" y="2653"/>
                    <a:pt x="735" y="2653"/>
                  </a:cubicBezTo>
                  <a:cubicBezTo>
                    <a:pt x="735" y="2653"/>
                    <a:pt x="736" y="2653"/>
                    <a:pt x="736" y="2653"/>
                  </a:cubicBezTo>
                  <a:cubicBezTo>
                    <a:pt x="738" y="2652"/>
                    <a:pt x="739" y="2651"/>
                    <a:pt x="741" y="2651"/>
                  </a:cubicBezTo>
                  <a:cubicBezTo>
                    <a:pt x="741" y="2650"/>
                    <a:pt x="742" y="2650"/>
                    <a:pt x="742" y="2650"/>
                  </a:cubicBezTo>
                  <a:cubicBezTo>
                    <a:pt x="745" y="2649"/>
                    <a:pt x="747" y="2648"/>
                    <a:pt x="750" y="2647"/>
                  </a:cubicBezTo>
                  <a:cubicBezTo>
                    <a:pt x="751" y="2647"/>
                    <a:pt x="751" y="2646"/>
                    <a:pt x="752" y="2646"/>
                  </a:cubicBezTo>
                  <a:cubicBezTo>
                    <a:pt x="752" y="2646"/>
                    <a:pt x="753" y="2646"/>
                    <a:pt x="753" y="2645"/>
                  </a:cubicBezTo>
                  <a:cubicBezTo>
                    <a:pt x="753" y="2645"/>
                    <a:pt x="753" y="2645"/>
                    <a:pt x="753" y="2645"/>
                  </a:cubicBezTo>
                  <a:cubicBezTo>
                    <a:pt x="754" y="2645"/>
                    <a:pt x="756" y="2644"/>
                    <a:pt x="757" y="2644"/>
                  </a:cubicBezTo>
                  <a:cubicBezTo>
                    <a:pt x="757" y="2644"/>
                    <a:pt x="758" y="2643"/>
                    <a:pt x="759" y="2643"/>
                  </a:cubicBezTo>
                  <a:cubicBezTo>
                    <a:pt x="759" y="2643"/>
                    <a:pt x="760" y="2642"/>
                    <a:pt x="761" y="2642"/>
                  </a:cubicBezTo>
                  <a:cubicBezTo>
                    <a:pt x="765" y="2640"/>
                    <a:pt x="768" y="2639"/>
                    <a:pt x="772" y="2637"/>
                  </a:cubicBezTo>
                  <a:cubicBezTo>
                    <a:pt x="773" y="2637"/>
                    <a:pt x="773" y="2637"/>
                    <a:pt x="773" y="2637"/>
                  </a:cubicBezTo>
                  <a:cubicBezTo>
                    <a:pt x="774" y="2637"/>
                    <a:pt x="774" y="2637"/>
                    <a:pt x="774" y="2637"/>
                  </a:cubicBezTo>
                  <a:cubicBezTo>
                    <a:pt x="774" y="2637"/>
                    <a:pt x="774" y="2636"/>
                    <a:pt x="774" y="2636"/>
                  </a:cubicBezTo>
                  <a:cubicBezTo>
                    <a:pt x="775" y="2636"/>
                    <a:pt x="775" y="2636"/>
                    <a:pt x="775" y="2636"/>
                  </a:cubicBezTo>
                  <a:cubicBezTo>
                    <a:pt x="776" y="2636"/>
                    <a:pt x="777" y="2635"/>
                    <a:pt x="777" y="2635"/>
                  </a:cubicBezTo>
                  <a:cubicBezTo>
                    <a:pt x="778" y="2635"/>
                    <a:pt x="778" y="2635"/>
                    <a:pt x="779" y="2634"/>
                  </a:cubicBezTo>
                  <a:cubicBezTo>
                    <a:pt x="779" y="2634"/>
                    <a:pt x="779" y="2634"/>
                    <a:pt x="780" y="2634"/>
                  </a:cubicBezTo>
                  <a:cubicBezTo>
                    <a:pt x="780" y="2634"/>
                    <a:pt x="780" y="2634"/>
                    <a:pt x="780" y="2634"/>
                  </a:cubicBezTo>
                  <a:cubicBezTo>
                    <a:pt x="780" y="2634"/>
                    <a:pt x="780" y="2634"/>
                    <a:pt x="780" y="2634"/>
                  </a:cubicBezTo>
                  <a:cubicBezTo>
                    <a:pt x="782" y="2633"/>
                    <a:pt x="783" y="2633"/>
                    <a:pt x="785" y="2632"/>
                  </a:cubicBezTo>
                  <a:cubicBezTo>
                    <a:pt x="786" y="2632"/>
                    <a:pt x="786" y="2631"/>
                    <a:pt x="787" y="2631"/>
                  </a:cubicBezTo>
                  <a:cubicBezTo>
                    <a:pt x="787" y="2631"/>
                    <a:pt x="787" y="2631"/>
                    <a:pt x="787" y="2631"/>
                  </a:cubicBezTo>
                  <a:cubicBezTo>
                    <a:pt x="788" y="2631"/>
                    <a:pt x="789" y="2630"/>
                    <a:pt x="790" y="2630"/>
                  </a:cubicBezTo>
                  <a:cubicBezTo>
                    <a:pt x="791" y="2629"/>
                    <a:pt x="793" y="2628"/>
                    <a:pt x="795" y="2628"/>
                  </a:cubicBezTo>
                  <a:cubicBezTo>
                    <a:pt x="798" y="2626"/>
                    <a:pt x="801" y="2625"/>
                    <a:pt x="804" y="2624"/>
                  </a:cubicBezTo>
                  <a:cubicBezTo>
                    <a:pt x="805" y="2623"/>
                    <a:pt x="807" y="2623"/>
                    <a:pt x="808" y="2622"/>
                  </a:cubicBezTo>
                  <a:cubicBezTo>
                    <a:pt x="808" y="2622"/>
                    <a:pt x="809" y="2622"/>
                    <a:pt x="809" y="2622"/>
                  </a:cubicBezTo>
                  <a:cubicBezTo>
                    <a:pt x="810" y="2621"/>
                    <a:pt x="810" y="2621"/>
                    <a:pt x="810" y="2621"/>
                  </a:cubicBezTo>
                  <a:cubicBezTo>
                    <a:pt x="811" y="2621"/>
                    <a:pt x="812" y="2621"/>
                    <a:pt x="812" y="2620"/>
                  </a:cubicBezTo>
                  <a:cubicBezTo>
                    <a:pt x="812" y="2620"/>
                    <a:pt x="813" y="2620"/>
                    <a:pt x="813" y="2620"/>
                  </a:cubicBezTo>
                  <a:cubicBezTo>
                    <a:pt x="813" y="2620"/>
                    <a:pt x="813" y="2620"/>
                    <a:pt x="813" y="2620"/>
                  </a:cubicBezTo>
                  <a:cubicBezTo>
                    <a:pt x="815" y="2619"/>
                    <a:pt x="817" y="2618"/>
                    <a:pt x="818" y="2618"/>
                  </a:cubicBezTo>
                  <a:cubicBezTo>
                    <a:pt x="819" y="2617"/>
                    <a:pt x="820" y="2617"/>
                    <a:pt x="820" y="2617"/>
                  </a:cubicBezTo>
                  <a:cubicBezTo>
                    <a:pt x="821" y="2616"/>
                    <a:pt x="822" y="2616"/>
                    <a:pt x="823" y="2616"/>
                  </a:cubicBezTo>
                  <a:cubicBezTo>
                    <a:pt x="823" y="2616"/>
                    <a:pt x="824" y="2615"/>
                    <a:pt x="825" y="2615"/>
                  </a:cubicBezTo>
                  <a:cubicBezTo>
                    <a:pt x="825" y="2615"/>
                    <a:pt x="825" y="2615"/>
                    <a:pt x="825" y="2615"/>
                  </a:cubicBezTo>
                  <a:cubicBezTo>
                    <a:pt x="826" y="2615"/>
                    <a:pt x="827" y="2614"/>
                    <a:pt x="828" y="2614"/>
                  </a:cubicBezTo>
                  <a:cubicBezTo>
                    <a:pt x="835" y="2611"/>
                    <a:pt x="841" y="2608"/>
                    <a:pt x="848" y="2605"/>
                  </a:cubicBezTo>
                  <a:cubicBezTo>
                    <a:pt x="849" y="2605"/>
                    <a:pt x="849" y="2605"/>
                    <a:pt x="849" y="2605"/>
                  </a:cubicBezTo>
                  <a:cubicBezTo>
                    <a:pt x="849" y="2605"/>
                    <a:pt x="849" y="2605"/>
                    <a:pt x="849" y="2605"/>
                  </a:cubicBezTo>
                  <a:cubicBezTo>
                    <a:pt x="850" y="2604"/>
                    <a:pt x="850" y="2604"/>
                    <a:pt x="850" y="2604"/>
                  </a:cubicBezTo>
                  <a:cubicBezTo>
                    <a:pt x="850" y="2604"/>
                    <a:pt x="850" y="2604"/>
                    <a:pt x="851" y="2604"/>
                  </a:cubicBezTo>
                  <a:cubicBezTo>
                    <a:pt x="851" y="2604"/>
                    <a:pt x="851" y="2604"/>
                    <a:pt x="851" y="2604"/>
                  </a:cubicBezTo>
                  <a:cubicBezTo>
                    <a:pt x="851" y="2604"/>
                    <a:pt x="852" y="2604"/>
                    <a:pt x="852" y="2603"/>
                  </a:cubicBezTo>
                  <a:cubicBezTo>
                    <a:pt x="853" y="2603"/>
                    <a:pt x="854" y="2603"/>
                    <a:pt x="855" y="2602"/>
                  </a:cubicBezTo>
                  <a:cubicBezTo>
                    <a:pt x="855" y="2602"/>
                    <a:pt x="855" y="2602"/>
                    <a:pt x="855" y="2602"/>
                  </a:cubicBezTo>
                  <a:cubicBezTo>
                    <a:pt x="855" y="2602"/>
                    <a:pt x="855" y="2602"/>
                    <a:pt x="855" y="2602"/>
                  </a:cubicBezTo>
                  <a:cubicBezTo>
                    <a:pt x="857" y="2601"/>
                    <a:pt x="859" y="2600"/>
                    <a:pt x="861" y="2600"/>
                  </a:cubicBezTo>
                  <a:cubicBezTo>
                    <a:pt x="863" y="2599"/>
                    <a:pt x="865" y="2598"/>
                    <a:pt x="867" y="2597"/>
                  </a:cubicBezTo>
                  <a:cubicBezTo>
                    <a:pt x="867" y="2597"/>
                    <a:pt x="867" y="2597"/>
                    <a:pt x="868" y="2597"/>
                  </a:cubicBezTo>
                  <a:cubicBezTo>
                    <a:pt x="868" y="2597"/>
                    <a:pt x="868" y="2596"/>
                    <a:pt x="869" y="2596"/>
                  </a:cubicBezTo>
                  <a:cubicBezTo>
                    <a:pt x="870" y="2596"/>
                    <a:pt x="870" y="2596"/>
                    <a:pt x="871" y="2595"/>
                  </a:cubicBezTo>
                  <a:cubicBezTo>
                    <a:pt x="871" y="2595"/>
                    <a:pt x="872" y="2595"/>
                    <a:pt x="872" y="2595"/>
                  </a:cubicBezTo>
                  <a:cubicBezTo>
                    <a:pt x="872" y="2595"/>
                    <a:pt x="872" y="2595"/>
                    <a:pt x="872" y="2595"/>
                  </a:cubicBezTo>
                  <a:cubicBezTo>
                    <a:pt x="872" y="2595"/>
                    <a:pt x="873" y="2595"/>
                    <a:pt x="873" y="2594"/>
                  </a:cubicBezTo>
                  <a:cubicBezTo>
                    <a:pt x="873" y="2594"/>
                    <a:pt x="873" y="2594"/>
                    <a:pt x="873" y="2594"/>
                  </a:cubicBezTo>
                  <a:cubicBezTo>
                    <a:pt x="874" y="2594"/>
                    <a:pt x="874" y="2594"/>
                    <a:pt x="874" y="2594"/>
                  </a:cubicBezTo>
                  <a:cubicBezTo>
                    <a:pt x="874" y="2594"/>
                    <a:pt x="874" y="2594"/>
                    <a:pt x="874" y="2594"/>
                  </a:cubicBezTo>
                  <a:cubicBezTo>
                    <a:pt x="875" y="2594"/>
                    <a:pt x="876" y="2593"/>
                    <a:pt x="877" y="2593"/>
                  </a:cubicBezTo>
                  <a:cubicBezTo>
                    <a:pt x="877" y="2593"/>
                    <a:pt x="877" y="2593"/>
                    <a:pt x="877" y="2593"/>
                  </a:cubicBezTo>
                  <a:cubicBezTo>
                    <a:pt x="878" y="2592"/>
                    <a:pt x="878" y="2592"/>
                    <a:pt x="879" y="2592"/>
                  </a:cubicBezTo>
                  <a:cubicBezTo>
                    <a:pt x="879" y="2592"/>
                    <a:pt x="880" y="2592"/>
                    <a:pt x="880" y="2591"/>
                  </a:cubicBezTo>
                  <a:cubicBezTo>
                    <a:pt x="880" y="2591"/>
                    <a:pt x="881" y="2591"/>
                    <a:pt x="881" y="2591"/>
                  </a:cubicBezTo>
                  <a:cubicBezTo>
                    <a:pt x="881" y="2591"/>
                    <a:pt x="881" y="2591"/>
                    <a:pt x="881" y="2591"/>
                  </a:cubicBezTo>
                  <a:cubicBezTo>
                    <a:pt x="882" y="2591"/>
                    <a:pt x="883" y="2590"/>
                    <a:pt x="883" y="2590"/>
                  </a:cubicBezTo>
                  <a:cubicBezTo>
                    <a:pt x="884" y="2590"/>
                    <a:pt x="885" y="2590"/>
                    <a:pt x="885" y="2589"/>
                  </a:cubicBezTo>
                  <a:cubicBezTo>
                    <a:pt x="886" y="2589"/>
                    <a:pt x="887" y="2589"/>
                    <a:pt x="888" y="2588"/>
                  </a:cubicBezTo>
                  <a:cubicBezTo>
                    <a:pt x="888" y="2588"/>
                    <a:pt x="889" y="2588"/>
                    <a:pt x="890" y="2587"/>
                  </a:cubicBezTo>
                  <a:cubicBezTo>
                    <a:pt x="890" y="2587"/>
                    <a:pt x="891" y="2587"/>
                    <a:pt x="892" y="2587"/>
                  </a:cubicBezTo>
                  <a:cubicBezTo>
                    <a:pt x="892" y="2586"/>
                    <a:pt x="892" y="2586"/>
                    <a:pt x="892" y="2586"/>
                  </a:cubicBezTo>
                  <a:cubicBezTo>
                    <a:pt x="892" y="2586"/>
                    <a:pt x="893" y="2586"/>
                    <a:pt x="893" y="2586"/>
                  </a:cubicBezTo>
                  <a:cubicBezTo>
                    <a:pt x="893" y="2586"/>
                    <a:pt x="893" y="2586"/>
                    <a:pt x="894" y="2586"/>
                  </a:cubicBezTo>
                  <a:cubicBezTo>
                    <a:pt x="894" y="2586"/>
                    <a:pt x="894" y="2586"/>
                    <a:pt x="894" y="2586"/>
                  </a:cubicBezTo>
                  <a:cubicBezTo>
                    <a:pt x="895" y="2585"/>
                    <a:pt x="896" y="2585"/>
                    <a:pt x="897" y="2584"/>
                  </a:cubicBezTo>
                  <a:cubicBezTo>
                    <a:pt x="897" y="2584"/>
                    <a:pt x="897" y="2584"/>
                    <a:pt x="898" y="2584"/>
                  </a:cubicBezTo>
                  <a:cubicBezTo>
                    <a:pt x="898" y="2584"/>
                    <a:pt x="898" y="2584"/>
                    <a:pt x="898" y="2584"/>
                  </a:cubicBezTo>
                  <a:cubicBezTo>
                    <a:pt x="898" y="2584"/>
                    <a:pt x="899" y="2583"/>
                    <a:pt x="899" y="2583"/>
                  </a:cubicBezTo>
                  <a:cubicBezTo>
                    <a:pt x="899" y="2583"/>
                    <a:pt x="899" y="2583"/>
                    <a:pt x="900" y="2583"/>
                  </a:cubicBezTo>
                  <a:cubicBezTo>
                    <a:pt x="900" y="2583"/>
                    <a:pt x="900" y="2583"/>
                    <a:pt x="900" y="2583"/>
                  </a:cubicBezTo>
                  <a:cubicBezTo>
                    <a:pt x="911" y="2578"/>
                    <a:pt x="923" y="2573"/>
                    <a:pt x="934" y="2569"/>
                  </a:cubicBezTo>
                  <a:cubicBezTo>
                    <a:pt x="934" y="2568"/>
                    <a:pt x="935" y="2568"/>
                    <a:pt x="935" y="2568"/>
                  </a:cubicBezTo>
                  <a:cubicBezTo>
                    <a:pt x="937" y="2567"/>
                    <a:pt x="938" y="2567"/>
                    <a:pt x="940" y="2566"/>
                  </a:cubicBezTo>
                  <a:cubicBezTo>
                    <a:pt x="940" y="2566"/>
                    <a:pt x="940" y="2566"/>
                    <a:pt x="941" y="2566"/>
                  </a:cubicBezTo>
                  <a:cubicBezTo>
                    <a:pt x="941" y="2566"/>
                    <a:pt x="941" y="2566"/>
                    <a:pt x="941" y="2566"/>
                  </a:cubicBezTo>
                  <a:cubicBezTo>
                    <a:pt x="941" y="2565"/>
                    <a:pt x="941" y="2565"/>
                    <a:pt x="942" y="2565"/>
                  </a:cubicBezTo>
                  <a:cubicBezTo>
                    <a:pt x="942" y="2565"/>
                    <a:pt x="943" y="2565"/>
                    <a:pt x="943" y="2565"/>
                  </a:cubicBezTo>
                  <a:cubicBezTo>
                    <a:pt x="943" y="2565"/>
                    <a:pt x="943" y="2565"/>
                    <a:pt x="943" y="2565"/>
                  </a:cubicBezTo>
                  <a:cubicBezTo>
                    <a:pt x="944" y="2564"/>
                    <a:pt x="944" y="2564"/>
                    <a:pt x="945" y="2564"/>
                  </a:cubicBezTo>
                  <a:cubicBezTo>
                    <a:pt x="945" y="2564"/>
                    <a:pt x="946" y="2564"/>
                    <a:pt x="946" y="2563"/>
                  </a:cubicBezTo>
                  <a:cubicBezTo>
                    <a:pt x="947" y="2563"/>
                    <a:pt x="948" y="2563"/>
                    <a:pt x="948" y="2562"/>
                  </a:cubicBezTo>
                  <a:cubicBezTo>
                    <a:pt x="949" y="2562"/>
                    <a:pt x="949" y="2562"/>
                    <a:pt x="949" y="2562"/>
                  </a:cubicBezTo>
                  <a:cubicBezTo>
                    <a:pt x="949" y="2562"/>
                    <a:pt x="950" y="2562"/>
                    <a:pt x="950" y="2562"/>
                  </a:cubicBezTo>
                  <a:cubicBezTo>
                    <a:pt x="950" y="2562"/>
                    <a:pt x="950" y="2562"/>
                    <a:pt x="951" y="2561"/>
                  </a:cubicBezTo>
                  <a:cubicBezTo>
                    <a:pt x="951" y="2561"/>
                    <a:pt x="951" y="2561"/>
                    <a:pt x="951" y="2561"/>
                  </a:cubicBezTo>
                  <a:cubicBezTo>
                    <a:pt x="951" y="2561"/>
                    <a:pt x="952" y="2561"/>
                    <a:pt x="952" y="2561"/>
                  </a:cubicBezTo>
                  <a:cubicBezTo>
                    <a:pt x="952" y="2561"/>
                    <a:pt x="952" y="2561"/>
                    <a:pt x="953" y="2561"/>
                  </a:cubicBezTo>
                  <a:cubicBezTo>
                    <a:pt x="953" y="2560"/>
                    <a:pt x="954" y="2560"/>
                    <a:pt x="955" y="2560"/>
                  </a:cubicBezTo>
                  <a:cubicBezTo>
                    <a:pt x="955" y="2559"/>
                    <a:pt x="956" y="2559"/>
                    <a:pt x="956" y="2559"/>
                  </a:cubicBezTo>
                  <a:cubicBezTo>
                    <a:pt x="956" y="2559"/>
                    <a:pt x="956" y="2559"/>
                    <a:pt x="957" y="2559"/>
                  </a:cubicBezTo>
                  <a:cubicBezTo>
                    <a:pt x="957" y="2559"/>
                    <a:pt x="957" y="2559"/>
                    <a:pt x="957" y="2559"/>
                  </a:cubicBezTo>
                  <a:cubicBezTo>
                    <a:pt x="958" y="2558"/>
                    <a:pt x="959" y="2558"/>
                    <a:pt x="959" y="2558"/>
                  </a:cubicBezTo>
                  <a:cubicBezTo>
                    <a:pt x="959" y="2558"/>
                    <a:pt x="960" y="2558"/>
                    <a:pt x="960" y="2558"/>
                  </a:cubicBezTo>
                  <a:cubicBezTo>
                    <a:pt x="960" y="2557"/>
                    <a:pt x="960" y="2557"/>
                    <a:pt x="961" y="2557"/>
                  </a:cubicBezTo>
                  <a:cubicBezTo>
                    <a:pt x="961" y="2557"/>
                    <a:pt x="961" y="2557"/>
                    <a:pt x="961" y="2557"/>
                  </a:cubicBezTo>
                  <a:cubicBezTo>
                    <a:pt x="961" y="2557"/>
                    <a:pt x="962" y="2557"/>
                    <a:pt x="962" y="2557"/>
                  </a:cubicBezTo>
                  <a:cubicBezTo>
                    <a:pt x="962" y="2556"/>
                    <a:pt x="963" y="2556"/>
                    <a:pt x="963" y="2556"/>
                  </a:cubicBezTo>
                  <a:cubicBezTo>
                    <a:pt x="963" y="2556"/>
                    <a:pt x="963" y="2556"/>
                    <a:pt x="963" y="2556"/>
                  </a:cubicBezTo>
                  <a:cubicBezTo>
                    <a:pt x="965" y="2555"/>
                    <a:pt x="967" y="2555"/>
                    <a:pt x="968" y="2554"/>
                  </a:cubicBezTo>
                  <a:cubicBezTo>
                    <a:pt x="971" y="2553"/>
                    <a:pt x="973" y="2552"/>
                    <a:pt x="975" y="2551"/>
                  </a:cubicBezTo>
                  <a:cubicBezTo>
                    <a:pt x="975" y="2551"/>
                    <a:pt x="975" y="2551"/>
                    <a:pt x="976" y="2551"/>
                  </a:cubicBezTo>
                  <a:cubicBezTo>
                    <a:pt x="976" y="2551"/>
                    <a:pt x="976" y="2551"/>
                    <a:pt x="976" y="2551"/>
                  </a:cubicBezTo>
                  <a:cubicBezTo>
                    <a:pt x="977" y="2550"/>
                    <a:pt x="978" y="2550"/>
                    <a:pt x="978" y="2550"/>
                  </a:cubicBezTo>
                  <a:cubicBezTo>
                    <a:pt x="979" y="2549"/>
                    <a:pt x="980" y="2549"/>
                    <a:pt x="981" y="2549"/>
                  </a:cubicBezTo>
                  <a:cubicBezTo>
                    <a:pt x="984" y="2547"/>
                    <a:pt x="987" y="2546"/>
                    <a:pt x="990" y="2545"/>
                  </a:cubicBezTo>
                  <a:cubicBezTo>
                    <a:pt x="990" y="2545"/>
                    <a:pt x="990" y="2545"/>
                    <a:pt x="990" y="2545"/>
                  </a:cubicBezTo>
                  <a:cubicBezTo>
                    <a:pt x="990" y="2544"/>
                    <a:pt x="991" y="2544"/>
                    <a:pt x="991" y="2544"/>
                  </a:cubicBezTo>
                  <a:cubicBezTo>
                    <a:pt x="991" y="2544"/>
                    <a:pt x="992" y="2544"/>
                    <a:pt x="992" y="2544"/>
                  </a:cubicBezTo>
                  <a:cubicBezTo>
                    <a:pt x="993" y="2543"/>
                    <a:pt x="995" y="2543"/>
                    <a:pt x="997" y="2542"/>
                  </a:cubicBezTo>
                  <a:cubicBezTo>
                    <a:pt x="997" y="2542"/>
                    <a:pt x="997" y="2542"/>
                    <a:pt x="997" y="2542"/>
                  </a:cubicBezTo>
                  <a:cubicBezTo>
                    <a:pt x="999" y="2541"/>
                    <a:pt x="1000" y="2540"/>
                    <a:pt x="1002" y="2540"/>
                  </a:cubicBezTo>
                  <a:cubicBezTo>
                    <a:pt x="1002" y="2540"/>
                    <a:pt x="1002" y="2539"/>
                    <a:pt x="1002" y="2539"/>
                  </a:cubicBezTo>
                  <a:cubicBezTo>
                    <a:pt x="1004" y="2539"/>
                    <a:pt x="1006" y="2538"/>
                    <a:pt x="1007" y="2537"/>
                  </a:cubicBezTo>
                  <a:cubicBezTo>
                    <a:pt x="1007" y="2537"/>
                    <a:pt x="1008" y="2537"/>
                    <a:pt x="1008" y="2537"/>
                  </a:cubicBezTo>
                  <a:cubicBezTo>
                    <a:pt x="1009" y="2537"/>
                    <a:pt x="1009" y="2536"/>
                    <a:pt x="1010" y="2536"/>
                  </a:cubicBezTo>
                  <a:cubicBezTo>
                    <a:pt x="1011" y="2536"/>
                    <a:pt x="1011" y="2536"/>
                    <a:pt x="1012" y="2535"/>
                  </a:cubicBezTo>
                  <a:cubicBezTo>
                    <a:pt x="1012" y="2535"/>
                    <a:pt x="1012" y="2535"/>
                    <a:pt x="1013" y="2535"/>
                  </a:cubicBezTo>
                  <a:cubicBezTo>
                    <a:pt x="1015" y="2534"/>
                    <a:pt x="1017" y="2533"/>
                    <a:pt x="1020" y="2532"/>
                  </a:cubicBezTo>
                  <a:cubicBezTo>
                    <a:pt x="1020" y="2532"/>
                    <a:pt x="1021" y="2532"/>
                    <a:pt x="1021" y="2531"/>
                  </a:cubicBezTo>
                  <a:cubicBezTo>
                    <a:pt x="1021" y="2531"/>
                    <a:pt x="1022" y="2531"/>
                    <a:pt x="1022" y="2531"/>
                  </a:cubicBezTo>
                  <a:cubicBezTo>
                    <a:pt x="1026" y="2529"/>
                    <a:pt x="1030" y="2528"/>
                    <a:pt x="1034" y="2526"/>
                  </a:cubicBezTo>
                  <a:cubicBezTo>
                    <a:pt x="1035" y="2526"/>
                    <a:pt x="1035" y="2525"/>
                    <a:pt x="1036" y="2525"/>
                  </a:cubicBezTo>
                  <a:cubicBezTo>
                    <a:pt x="1037" y="2525"/>
                    <a:pt x="1037" y="2525"/>
                    <a:pt x="1037" y="2524"/>
                  </a:cubicBezTo>
                  <a:cubicBezTo>
                    <a:pt x="1038" y="2524"/>
                    <a:pt x="1039" y="2524"/>
                    <a:pt x="1039" y="2524"/>
                  </a:cubicBezTo>
                  <a:cubicBezTo>
                    <a:pt x="1040" y="2523"/>
                    <a:pt x="1041" y="2523"/>
                    <a:pt x="1042" y="2522"/>
                  </a:cubicBezTo>
                  <a:cubicBezTo>
                    <a:pt x="1043" y="2522"/>
                    <a:pt x="1043" y="2522"/>
                    <a:pt x="1044" y="2522"/>
                  </a:cubicBezTo>
                  <a:cubicBezTo>
                    <a:pt x="1044" y="2522"/>
                    <a:pt x="1044" y="2522"/>
                    <a:pt x="1044" y="2522"/>
                  </a:cubicBezTo>
                  <a:cubicBezTo>
                    <a:pt x="1045" y="2521"/>
                    <a:pt x="1046" y="2521"/>
                    <a:pt x="1047" y="2520"/>
                  </a:cubicBezTo>
                  <a:cubicBezTo>
                    <a:pt x="1048" y="2520"/>
                    <a:pt x="1048" y="2520"/>
                    <a:pt x="1048" y="2520"/>
                  </a:cubicBezTo>
                  <a:cubicBezTo>
                    <a:pt x="1049" y="2520"/>
                    <a:pt x="1049" y="2520"/>
                    <a:pt x="1050" y="2519"/>
                  </a:cubicBezTo>
                  <a:cubicBezTo>
                    <a:pt x="1050" y="2519"/>
                    <a:pt x="1050" y="2519"/>
                    <a:pt x="1051" y="2519"/>
                  </a:cubicBezTo>
                  <a:cubicBezTo>
                    <a:pt x="1051" y="2519"/>
                    <a:pt x="1051" y="2519"/>
                    <a:pt x="1051" y="2519"/>
                  </a:cubicBezTo>
                  <a:cubicBezTo>
                    <a:pt x="1051" y="2519"/>
                    <a:pt x="1052" y="2518"/>
                    <a:pt x="1052" y="2518"/>
                  </a:cubicBezTo>
                  <a:cubicBezTo>
                    <a:pt x="1052" y="2518"/>
                    <a:pt x="1052" y="2518"/>
                    <a:pt x="1053" y="2518"/>
                  </a:cubicBezTo>
                  <a:cubicBezTo>
                    <a:pt x="1053" y="2518"/>
                    <a:pt x="1053" y="2518"/>
                    <a:pt x="1053" y="2518"/>
                  </a:cubicBezTo>
                  <a:cubicBezTo>
                    <a:pt x="1053" y="2518"/>
                    <a:pt x="1054" y="2518"/>
                    <a:pt x="1054" y="2517"/>
                  </a:cubicBezTo>
                  <a:cubicBezTo>
                    <a:pt x="1054" y="2517"/>
                    <a:pt x="1054" y="2517"/>
                    <a:pt x="1054" y="2517"/>
                  </a:cubicBezTo>
                  <a:cubicBezTo>
                    <a:pt x="1055" y="2517"/>
                    <a:pt x="1056" y="2517"/>
                    <a:pt x="1057" y="2516"/>
                  </a:cubicBezTo>
                  <a:cubicBezTo>
                    <a:pt x="1058" y="2516"/>
                    <a:pt x="1059" y="2515"/>
                    <a:pt x="1060" y="2515"/>
                  </a:cubicBezTo>
                  <a:cubicBezTo>
                    <a:pt x="1060" y="2515"/>
                    <a:pt x="1061" y="2515"/>
                    <a:pt x="1061" y="2514"/>
                  </a:cubicBezTo>
                  <a:cubicBezTo>
                    <a:pt x="1063" y="2514"/>
                    <a:pt x="1064" y="2513"/>
                    <a:pt x="1065" y="2513"/>
                  </a:cubicBezTo>
                  <a:cubicBezTo>
                    <a:pt x="1066" y="2512"/>
                    <a:pt x="1066" y="2512"/>
                    <a:pt x="1067" y="2512"/>
                  </a:cubicBezTo>
                  <a:cubicBezTo>
                    <a:pt x="1067" y="2512"/>
                    <a:pt x="1067" y="2512"/>
                    <a:pt x="1067" y="2512"/>
                  </a:cubicBezTo>
                  <a:cubicBezTo>
                    <a:pt x="1068" y="2512"/>
                    <a:pt x="1068" y="2512"/>
                    <a:pt x="1068" y="2511"/>
                  </a:cubicBezTo>
                  <a:cubicBezTo>
                    <a:pt x="1069" y="2511"/>
                    <a:pt x="1070" y="2511"/>
                    <a:pt x="1071" y="2510"/>
                  </a:cubicBezTo>
                  <a:cubicBezTo>
                    <a:pt x="1072" y="2510"/>
                    <a:pt x="1072" y="2510"/>
                    <a:pt x="1073" y="2510"/>
                  </a:cubicBezTo>
                  <a:cubicBezTo>
                    <a:pt x="1073" y="2509"/>
                    <a:pt x="1073" y="2509"/>
                    <a:pt x="1074" y="2509"/>
                  </a:cubicBezTo>
                  <a:cubicBezTo>
                    <a:pt x="1074" y="2509"/>
                    <a:pt x="1074" y="2509"/>
                    <a:pt x="1075" y="2509"/>
                  </a:cubicBezTo>
                  <a:cubicBezTo>
                    <a:pt x="1075" y="2508"/>
                    <a:pt x="1076" y="2508"/>
                    <a:pt x="1077" y="2508"/>
                  </a:cubicBezTo>
                  <a:cubicBezTo>
                    <a:pt x="1077" y="2508"/>
                    <a:pt x="1077" y="2508"/>
                    <a:pt x="1077" y="2508"/>
                  </a:cubicBezTo>
                  <a:cubicBezTo>
                    <a:pt x="1078" y="2507"/>
                    <a:pt x="1078" y="2507"/>
                    <a:pt x="1079" y="2507"/>
                  </a:cubicBezTo>
                  <a:cubicBezTo>
                    <a:pt x="1086" y="2504"/>
                    <a:pt x="1093" y="2501"/>
                    <a:pt x="1100" y="2498"/>
                  </a:cubicBezTo>
                  <a:cubicBezTo>
                    <a:pt x="1100" y="2498"/>
                    <a:pt x="1101" y="2497"/>
                    <a:pt x="1102" y="2497"/>
                  </a:cubicBezTo>
                  <a:cubicBezTo>
                    <a:pt x="1102" y="2497"/>
                    <a:pt x="1103" y="2497"/>
                    <a:pt x="1103" y="2497"/>
                  </a:cubicBezTo>
                  <a:cubicBezTo>
                    <a:pt x="1104" y="2496"/>
                    <a:pt x="1104" y="2496"/>
                    <a:pt x="1105" y="2496"/>
                  </a:cubicBezTo>
                  <a:cubicBezTo>
                    <a:pt x="1105" y="2496"/>
                    <a:pt x="1105" y="2496"/>
                    <a:pt x="1105" y="2496"/>
                  </a:cubicBezTo>
                  <a:cubicBezTo>
                    <a:pt x="1106" y="2495"/>
                    <a:pt x="1106" y="2495"/>
                    <a:pt x="1107" y="2495"/>
                  </a:cubicBezTo>
                  <a:cubicBezTo>
                    <a:pt x="1111" y="2493"/>
                    <a:pt x="1115" y="2492"/>
                    <a:pt x="1119" y="2490"/>
                  </a:cubicBezTo>
                  <a:cubicBezTo>
                    <a:pt x="1119" y="2490"/>
                    <a:pt x="1119" y="2490"/>
                    <a:pt x="1119" y="2490"/>
                  </a:cubicBezTo>
                  <a:cubicBezTo>
                    <a:pt x="1119" y="2490"/>
                    <a:pt x="1119" y="2490"/>
                    <a:pt x="1120" y="2490"/>
                  </a:cubicBezTo>
                  <a:cubicBezTo>
                    <a:pt x="1122" y="2489"/>
                    <a:pt x="1124" y="2488"/>
                    <a:pt x="1127" y="2487"/>
                  </a:cubicBezTo>
                  <a:cubicBezTo>
                    <a:pt x="1127" y="2486"/>
                    <a:pt x="1127" y="2486"/>
                    <a:pt x="1128" y="2486"/>
                  </a:cubicBezTo>
                  <a:cubicBezTo>
                    <a:pt x="1128" y="2486"/>
                    <a:pt x="1128" y="2486"/>
                    <a:pt x="1128" y="2486"/>
                  </a:cubicBezTo>
                  <a:cubicBezTo>
                    <a:pt x="1129" y="2486"/>
                    <a:pt x="1129" y="2485"/>
                    <a:pt x="1130" y="2485"/>
                  </a:cubicBezTo>
                  <a:cubicBezTo>
                    <a:pt x="1131" y="2485"/>
                    <a:pt x="1131" y="2485"/>
                    <a:pt x="1131" y="2485"/>
                  </a:cubicBezTo>
                  <a:cubicBezTo>
                    <a:pt x="1132" y="2484"/>
                    <a:pt x="1133" y="2484"/>
                    <a:pt x="1134" y="2484"/>
                  </a:cubicBezTo>
                  <a:cubicBezTo>
                    <a:pt x="1134" y="2484"/>
                    <a:pt x="1134" y="2484"/>
                    <a:pt x="1134" y="2483"/>
                  </a:cubicBezTo>
                  <a:cubicBezTo>
                    <a:pt x="1136" y="2483"/>
                    <a:pt x="1138" y="2482"/>
                    <a:pt x="1139" y="2481"/>
                  </a:cubicBezTo>
                  <a:cubicBezTo>
                    <a:pt x="1140" y="2481"/>
                    <a:pt x="1140" y="2481"/>
                    <a:pt x="1140" y="2481"/>
                  </a:cubicBezTo>
                  <a:cubicBezTo>
                    <a:pt x="1141" y="2481"/>
                    <a:pt x="1141" y="2480"/>
                    <a:pt x="1142" y="2480"/>
                  </a:cubicBezTo>
                  <a:cubicBezTo>
                    <a:pt x="1142" y="2480"/>
                    <a:pt x="1143" y="2480"/>
                    <a:pt x="1143" y="2480"/>
                  </a:cubicBezTo>
                  <a:cubicBezTo>
                    <a:pt x="1143" y="2479"/>
                    <a:pt x="1144" y="2479"/>
                    <a:pt x="1144" y="2479"/>
                  </a:cubicBezTo>
                  <a:cubicBezTo>
                    <a:pt x="1144" y="2479"/>
                    <a:pt x="1144" y="2479"/>
                    <a:pt x="1145" y="2479"/>
                  </a:cubicBezTo>
                  <a:cubicBezTo>
                    <a:pt x="1145" y="2479"/>
                    <a:pt x="1145" y="2479"/>
                    <a:pt x="1145" y="2479"/>
                  </a:cubicBezTo>
                  <a:cubicBezTo>
                    <a:pt x="1146" y="2478"/>
                    <a:pt x="1148" y="2478"/>
                    <a:pt x="1149" y="2477"/>
                  </a:cubicBezTo>
                  <a:cubicBezTo>
                    <a:pt x="1149" y="2477"/>
                    <a:pt x="1149" y="2477"/>
                    <a:pt x="1150" y="2477"/>
                  </a:cubicBezTo>
                  <a:cubicBezTo>
                    <a:pt x="1150" y="2477"/>
                    <a:pt x="1150" y="2477"/>
                    <a:pt x="1150" y="2477"/>
                  </a:cubicBezTo>
                  <a:cubicBezTo>
                    <a:pt x="1152" y="2476"/>
                    <a:pt x="1154" y="2475"/>
                    <a:pt x="1156" y="2474"/>
                  </a:cubicBezTo>
                  <a:cubicBezTo>
                    <a:pt x="1156" y="2474"/>
                    <a:pt x="1156" y="2474"/>
                    <a:pt x="1157" y="2474"/>
                  </a:cubicBezTo>
                  <a:cubicBezTo>
                    <a:pt x="1157" y="2474"/>
                    <a:pt x="1157" y="2474"/>
                    <a:pt x="1157" y="2474"/>
                  </a:cubicBezTo>
                  <a:cubicBezTo>
                    <a:pt x="1158" y="2473"/>
                    <a:pt x="1158" y="2473"/>
                    <a:pt x="1158" y="2473"/>
                  </a:cubicBezTo>
                  <a:cubicBezTo>
                    <a:pt x="1159" y="2473"/>
                    <a:pt x="1160" y="2473"/>
                    <a:pt x="1161" y="2472"/>
                  </a:cubicBezTo>
                  <a:cubicBezTo>
                    <a:pt x="1162" y="2472"/>
                    <a:pt x="1163" y="2471"/>
                    <a:pt x="1164" y="2471"/>
                  </a:cubicBezTo>
                  <a:cubicBezTo>
                    <a:pt x="1165" y="2470"/>
                    <a:pt x="1165" y="2470"/>
                    <a:pt x="1166" y="2470"/>
                  </a:cubicBezTo>
                  <a:cubicBezTo>
                    <a:pt x="1167" y="2470"/>
                    <a:pt x="1167" y="2469"/>
                    <a:pt x="1167" y="2469"/>
                  </a:cubicBezTo>
                  <a:cubicBezTo>
                    <a:pt x="1168" y="2469"/>
                    <a:pt x="1168" y="2469"/>
                    <a:pt x="1168" y="2469"/>
                  </a:cubicBezTo>
                  <a:cubicBezTo>
                    <a:pt x="1168" y="2469"/>
                    <a:pt x="1168" y="2469"/>
                    <a:pt x="1169" y="2469"/>
                  </a:cubicBezTo>
                  <a:cubicBezTo>
                    <a:pt x="1169" y="2469"/>
                    <a:pt x="1169" y="2468"/>
                    <a:pt x="1170" y="2468"/>
                  </a:cubicBezTo>
                  <a:cubicBezTo>
                    <a:pt x="1170" y="2468"/>
                    <a:pt x="1170" y="2468"/>
                    <a:pt x="1170" y="2468"/>
                  </a:cubicBezTo>
                  <a:cubicBezTo>
                    <a:pt x="1174" y="2467"/>
                    <a:pt x="1177" y="2465"/>
                    <a:pt x="1180" y="2464"/>
                  </a:cubicBezTo>
                  <a:cubicBezTo>
                    <a:pt x="1181" y="2463"/>
                    <a:pt x="1182" y="2463"/>
                    <a:pt x="1183" y="2463"/>
                  </a:cubicBezTo>
                  <a:cubicBezTo>
                    <a:pt x="1184" y="2462"/>
                    <a:pt x="1185" y="2462"/>
                    <a:pt x="1186" y="2461"/>
                  </a:cubicBezTo>
                  <a:cubicBezTo>
                    <a:pt x="1188" y="2461"/>
                    <a:pt x="1189" y="2460"/>
                    <a:pt x="1190" y="2459"/>
                  </a:cubicBezTo>
                  <a:cubicBezTo>
                    <a:pt x="1191" y="2459"/>
                    <a:pt x="1191" y="2459"/>
                    <a:pt x="1191" y="2459"/>
                  </a:cubicBezTo>
                  <a:cubicBezTo>
                    <a:pt x="1191" y="2459"/>
                    <a:pt x="1191" y="2459"/>
                    <a:pt x="1192" y="2459"/>
                  </a:cubicBezTo>
                  <a:cubicBezTo>
                    <a:pt x="1192" y="2459"/>
                    <a:pt x="1192" y="2459"/>
                    <a:pt x="1192" y="2459"/>
                  </a:cubicBezTo>
                  <a:cubicBezTo>
                    <a:pt x="1194" y="2458"/>
                    <a:pt x="1196" y="2457"/>
                    <a:pt x="1197" y="2456"/>
                  </a:cubicBezTo>
                  <a:cubicBezTo>
                    <a:pt x="1198" y="2456"/>
                    <a:pt x="1198" y="2456"/>
                    <a:pt x="1199" y="2456"/>
                  </a:cubicBezTo>
                  <a:cubicBezTo>
                    <a:pt x="1199" y="2456"/>
                    <a:pt x="1199" y="2456"/>
                    <a:pt x="1200" y="2456"/>
                  </a:cubicBezTo>
                  <a:cubicBezTo>
                    <a:pt x="1200" y="2455"/>
                    <a:pt x="1200" y="2455"/>
                    <a:pt x="1200" y="2455"/>
                  </a:cubicBezTo>
                  <a:cubicBezTo>
                    <a:pt x="1201" y="2455"/>
                    <a:pt x="1201" y="2455"/>
                    <a:pt x="1201" y="2455"/>
                  </a:cubicBezTo>
                  <a:cubicBezTo>
                    <a:pt x="1202" y="2455"/>
                    <a:pt x="1202" y="2454"/>
                    <a:pt x="1202" y="2454"/>
                  </a:cubicBezTo>
                  <a:cubicBezTo>
                    <a:pt x="1203" y="2454"/>
                    <a:pt x="1203" y="2454"/>
                    <a:pt x="1203" y="2454"/>
                  </a:cubicBezTo>
                  <a:cubicBezTo>
                    <a:pt x="1203" y="2454"/>
                    <a:pt x="1203" y="2454"/>
                    <a:pt x="1203" y="2454"/>
                  </a:cubicBezTo>
                  <a:cubicBezTo>
                    <a:pt x="1204" y="2454"/>
                    <a:pt x="1204" y="2454"/>
                    <a:pt x="1204" y="2454"/>
                  </a:cubicBezTo>
                  <a:cubicBezTo>
                    <a:pt x="1205" y="2453"/>
                    <a:pt x="1206" y="2453"/>
                    <a:pt x="1207" y="2452"/>
                  </a:cubicBezTo>
                  <a:cubicBezTo>
                    <a:pt x="1207" y="2452"/>
                    <a:pt x="1207" y="2452"/>
                    <a:pt x="1207" y="2452"/>
                  </a:cubicBezTo>
                  <a:cubicBezTo>
                    <a:pt x="1208" y="2452"/>
                    <a:pt x="1208" y="2452"/>
                    <a:pt x="1208" y="2452"/>
                  </a:cubicBezTo>
                  <a:cubicBezTo>
                    <a:pt x="1208" y="2452"/>
                    <a:pt x="1208" y="2452"/>
                    <a:pt x="1208" y="2452"/>
                  </a:cubicBezTo>
                  <a:cubicBezTo>
                    <a:pt x="1214" y="2449"/>
                    <a:pt x="1219" y="2447"/>
                    <a:pt x="1225" y="2445"/>
                  </a:cubicBezTo>
                  <a:cubicBezTo>
                    <a:pt x="1226" y="2444"/>
                    <a:pt x="1226" y="2444"/>
                    <a:pt x="1226" y="2444"/>
                  </a:cubicBezTo>
                  <a:cubicBezTo>
                    <a:pt x="1227" y="2444"/>
                    <a:pt x="1227" y="2444"/>
                    <a:pt x="1228" y="2444"/>
                  </a:cubicBezTo>
                  <a:cubicBezTo>
                    <a:pt x="1228" y="2444"/>
                    <a:pt x="1228" y="2443"/>
                    <a:pt x="1228" y="2443"/>
                  </a:cubicBezTo>
                  <a:cubicBezTo>
                    <a:pt x="1228" y="2443"/>
                    <a:pt x="1229" y="2443"/>
                    <a:pt x="1229" y="2443"/>
                  </a:cubicBezTo>
                  <a:cubicBezTo>
                    <a:pt x="1229" y="2443"/>
                    <a:pt x="1229" y="2443"/>
                    <a:pt x="1230" y="2443"/>
                  </a:cubicBezTo>
                  <a:cubicBezTo>
                    <a:pt x="1230" y="2443"/>
                    <a:pt x="1231" y="2442"/>
                    <a:pt x="1231" y="2442"/>
                  </a:cubicBezTo>
                  <a:cubicBezTo>
                    <a:pt x="1231" y="2442"/>
                    <a:pt x="1231" y="2442"/>
                    <a:pt x="1232" y="2442"/>
                  </a:cubicBezTo>
                  <a:cubicBezTo>
                    <a:pt x="1232" y="2442"/>
                    <a:pt x="1232" y="2442"/>
                    <a:pt x="1232" y="2442"/>
                  </a:cubicBezTo>
                  <a:cubicBezTo>
                    <a:pt x="1233" y="2441"/>
                    <a:pt x="1234" y="2441"/>
                    <a:pt x="1234" y="2441"/>
                  </a:cubicBezTo>
                  <a:cubicBezTo>
                    <a:pt x="1235" y="2441"/>
                    <a:pt x="1235" y="2440"/>
                    <a:pt x="1235" y="2440"/>
                  </a:cubicBezTo>
                  <a:cubicBezTo>
                    <a:pt x="1236" y="2440"/>
                    <a:pt x="1236" y="2440"/>
                    <a:pt x="1236" y="2440"/>
                  </a:cubicBezTo>
                  <a:cubicBezTo>
                    <a:pt x="1237" y="2440"/>
                    <a:pt x="1238" y="2439"/>
                    <a:pt x="1238" y="2439"/>
                  </a:cubicBezTo>
                  <a:cubicBezTo>
                    <a:pt x="1240" y="2439"/>
                    <a:pt x="1241" y="2438"/>
                    <a:pt x="1242" y="2437"/>
                  </a:cubicBezTo>
                  <a:cubicBezTo>
                    <a:pt x="1243" y="2437"/>
                    <a:pt x="1243" y="2437"/>
                    <a:pt x="1243" y="2437"/>
                  </a:cubicBezTo>
                  <a:cubicBezTo>
                    <a:pt x="1244" y="2437"/>
                    <a:pt x="1245" y="2436"/>
                    <a:pt x="1246" y="2436"/>
                  </a:cubicBezTo>
                  <a:cubicBezTo>
                    <a:pt x="1246" y="2436"/>
                    <a:pt x="1246" y="2436"/>
                    <a:pt x="1246" y="2436"/>
                  </a:cubicBezTo>
                  <a:cubicBezTo>
                    <a:pt x="1247" y="2435"/>
                    <a:pt x="1247" y="2435"/>
                    <a:pt x="1248" y="2435"/>
                  </a:cubicBezTo>
                  <a:cubicBezTo>
                    <a:pt x="1248" y="2435"/>
                    <a:pt x="1248" y="2435"/>
                    <a:pt x="1248" y="2435"/>
                  </a:cubicBezTo>
                  <a:cubicBezTo>
                    <a:pt x="1249" y="2435"/>
                    <a:pt x="1249" y="2434"/>
                    <a:pt x="1250" y="2434"/>
                  </a:cubicBezTo>
                  <a:cubicBezTo>
                    <a:pt x="1250" y="2434"/>
                    <a:pt x="1250" y="2434"/>
                    <a:pt x="1250" y="2434"/>
                  </a:cubicBezTo>
                  <a:cubicBezTo>
                    <a:pt x="1251" y="2434"/>
                    <a:pt x="1253" y="2433"/>
                    <a:pt x="1254" y="2432"/>
                  </a:cubicBezTo>
                  <a:cubicBezTo>
                    <a:pt x="1254" y="2432"/>
                    <a:pt x="1254" y="2432"/>
                    <a:pt x="1255" y="2432"/>
                  </a:cubicBezTo>
                  <a:cubicBezTo>
                    <a:pt x="1255" y="2432"/>
                    <a:pt x="1255" y="2432"/>
                    <a:pt x="1256" y="2432"/>
                  </a:cubicBezTo>
                  <a:cubicBezTo>
                    <a:pt x="1256" y="2432"/>
                    <a:pt x="1256" y="2431"/>
                    <a:pt x="1256" y="2431"/>
                  </a:cubicBezTo>
                  <a:cubicBezTo>
                    <a:pt x="1258" y="2431"/>
                    <a:pt x="1259" y="2430"/>
                    <a:pt x="1260" y="2430"/>
                  </a:cubicBezTo>
                  <a:cubicBezTo>
                    <a:pt x="1261" y="2430"/>
                    <a:pt x="1261" y="2429"/>
                    <a:pt x="1261" y="2429"/>
                  </a:cubicBezTo>
                  <a:cubicBezTo>
                    <a:pt x="1262" y="2429"/>
                    <a:pt x="1262" y="2429"/>
                    <a:pt x="1262" y="2429"/>
                  </a:cubicBezTo>
                  <a:cubicBezTo>
                    <a:pt x="1262" y="2429"/>
                    <a:pt x="1263" y="2429"/>
                    <a:pt x="1263" y="2429"/>
                  </a:cubicBezTo>
                  <a:cubicBezTo>
                    <a:pt x="1263" y="2428"/>
                    <a:pt x="1263" y="2428"/>
                    <a:pt x="1264" y="2428"/>
                  </a:cubicBezTo>
                  <a:cubicBezTo>
                    <a:pt x="1265" y="2428"/>
                    <a:pt x="1266" y="2427"/>
                    <a:pt x="1268" y="2427"/>
                  </a:cubicBezTo>
                  <a:cubicBezTo>
                    <a:pt x="1268" y="2426"/>
                    <a:pt x="1268" y="2426"/>
                    <a:pt x="1269" y="2426"/>
                  </a:cubicBezTo>
                  <a:cubicBezTo>
                    <a:pt x="1269" y="2426"/>
                    <a:pt x="1269" y="2426"/>
                    <a:pt x="1269" y="2426"/>
                  </a:cubicBezTo>
                  <a:cubicBezTo>
                    <a:pt x="1271" y="2425"/>
                    <a:pt x="1273" y="2424"/>
                    <a:pt x="1276" y="2423"/>
                  </a:cubicBezTo>
                  <a:cubicBezTo>
                    <a:pt x="1276" y="2423"/>
                    <a:pt x="1276" y="2423"/>
                    <a:pt x="1276" y="2423"/>
                  </a:cubicBezTo>
                  <a:cubicBezTo>
                    <a:pt x="1276" y="2423"/>
                    <a:pt x="1277" y="2423"/>
                    <a:pt x="1277" y="2423"/>
                  </a:cubicBezTo>
                  <a:cubicBezTo>
                    <a:pt x="1277" y="2423"/>
                    <a:pt x="1277" y="2422"/>
                    <a:pt x="1278" y="2422"/>
                  </a:cubicBezTo>
                  <a:cubicBezTo>
                    <a:pt x="1278" y="2422"/>
                    <a:pt x="1278" y="2422"/>
                    <a:pt x="1278" y="2422"/>
                  </a:cubicBezTo>
                  <a:cubicBezTo>
                    <a:pt x="1282" y="2421"/>
                    <a:pt x="1286" y="2419"/>
                    <a:pt x="1289" y="2417"/>
                  </a:cubicBezTo>
                  <a:cubicBezTo>
                    <a:pt x="1290" y="2417"/>
                    <a:pt x="1290" y="2417"/>
                    <a:pt x="1290" y="2417"/>
                  </a:cubicBezTo>
                  <a:cubicBezTo>
                    <a:pt x="1292" y="2416"/>
                    <a:pt x="1293" y="2416"/>
                    <a:pt x="1294" y="2415"/>
                  </a:cubicBezTo>
                  <a:cubicBezTo>
                    <a:pt x="1295" y="2415"/>
                    <a:pt x="1295" y="2415"/>
                    <a:pt x="1295" y="2415"/>
                  </a:cubicBezTo>
                  <a:cubicBezTo>
                    <a:pt x="1296" y="2415"/>
                    <a:pt x="1297" y="2414"/>
                    <a:pt x="1298" y="2414"/>
                  </a:cubicBezTo>
                  <a:cubicBezTo>
                    <a:pt x="1298" y="2414"/>
                    <a:pt x="1298" y="2413"/>
                    <a:pt x="1299" y="2413"/>
                  </a:cubicBezTo>
                  <a:cubicBezTo>
                    <a:pt x="1302" y="2412"/>
                    <a:pt x="1305" y="2411"/>
                    <a:pt x="1308" y="2409"/>
                  </a:cubicBezTo>
                  <a:cubicBezTo>
                    <a:pt x="1308" y="2409"/>
                    <a:pt x="1308" y="2409"/>
                    <a:pt x="1308" y="2409"/>
                  </a:cubicBezTo>
                  <a:cubicBezTo>
                    <a:pt x="1309" y="2409"/>
                    <a:pt x="1310" y="2408"/>
                    <a:pt x="1311" y="2408"/>
                  </a:cubicBezTo>
                  <a:cubicBezTo>
                    <a:pt x="1312" y="2408"/>
                    <a:pt x="1312" y="2408"/>
                    <a:pt x="1312" y="2408"/>
                  </a:cubicBezTo>
                  <a:cubicBezTo>
                    <a:pt x="1312" y="2408"/>
                    <a:pt x="1313" y="2407"/>
                    <a:pt x="1313" y="2407"/>
                  </a:cubicBezTo>
                  <a:cubicBezTo>
                    <a:pt x="1313" y="2407"/>
                    <a:pt x="1313" y="2407"/>
                    <a:pt x="1313" y="2407"/>
                  </a:cubicBezTo>
                  <a:cubicBezTo>
                    <a:pt x="1314" y="2407"/>
                    <a:pt x="1315" y="2407"/>
                    <a:pt x="1315" y="2406"/>
                  </a:cubicBezTo>
                  <a:cubicBezTo>
                    <a:pt x="1316" y="2406"/>
                    <a:pt x="1316" y="2406"/>
                    <a:pt x="1316" y="2406"/>
                  </a:cubicBezTo>
                  <a:cubicBezTo>
                    <a:pt x="1317" y="2406"/>
                    <a:pt x="1317" y="2406"/>
                    <a:pt x="1318" y="2405"/>
                  </a:cubicBezTo>
                  <a:cubicBezTo>
                    <a:pt x="1318" y="2405"/>
                    <a:pt x="1318" y="2405"/>
                    <a:pt x="1318" y="2405"/>
                  </a:cubicBezTo>
                  <a:cubicBezTo>
                    <a:pt x="1319" y="2405"/>
                    <a:pt x="1319" y="2405"/>
                    <a:pt x="1320" y="2404"/>
                  </a:cubicBezTo>
                  <a:cubicBezTo>
                    <a:pt x="1322" y="2404"/>
                    <a:pt x="1324" y="2403"/>
                    <a:pt x="1325" y="2402"/>
                  </a:cubicBezTo>
                  <a:cubicBezTo>
                    <a:pt x="1326" y="2402"/>
                    <a:pt x="1326" y="2402"/>
                    <a:pt x="1327" y="2402"/>
                  </a:cubicBezTo>
                  <a:cubicBezTo>
                    <a:pt x="1327" y="2401"/>
                    <a:pt x="1327" y="2401"/>
                    <a:pt x="1327" y="2401"/>
                  </a:cubicBezTo>
                  <a:cubicBezTo>
                    <a:pt x="1328" y="2401"/>
                    <a:pt x="1328" y="2401"/>
                    <a:pt x="1328" y="2401"/>
                  </a:cubicBezTo>
                  <a:cubicBezTo>
                    <a:pt x="1330" y="2400"/>
                    <a:pt x="1331" y="2399"/>
                    <a:pt x="1333" y="2399"/>
                  </a:cubicBezTo>
                  <a:cubicBezTo>
                    <a:pt x="1341" y="2395"/>
                    <a:pt x="1348" y="2392"/>
                    <a:pt x="1356" y="2389"/>
                  </a:cubicBezTo>
                  <a:cubicBezTo>
                    <a:pt x="1356" y="2389"/>
                    <a:pt x="1357" y="2389"/>
                    <a:pt x="1357" y="2389"/>
                  </a:cubicBezTo>
                  <a:cubicBezTo>
                    <a:pt x="1360" y="2387"/>
                    <a:pt x="1363" y="2386"/>
                    <a:pt x="1366" y="2385"/>
                  </a:cubicBezTo>
                  <a:cubicBezTo>
                    <a:pt x="1366" y="2385"/>
                    <a:pt x="1366" y="2385"/>
                    <a:pt x="1366" y="2385"/>
                  </a:cubicBezTo>
                  <a:cubicBezTo>
                    <a:pt x="1370" y="2383"/>
                    <a:pt x="1375" y="2381"/>
                    <a:pt x="1379" y="2379"/>
                  </a:cubicBezTo>
                  <a:cubicBezTo>
                    <a:pt x="1380" y="2379"/>
                    <a:pt x="1381" y="2378"/>
                    <a:pt x="1382" y="2378"/>
                  </a:cubicBezTo>
                  <a:cubicBezTo>
                    <a:pt x="1383" y="2378"/>
                    <a:pt x="1384" y="2377"/>
                    <a:pt x="1385" y="2377"/>
                  </a:cubicBezTo>
                  <a:cubicBezTo>
                    <a:pt x="1386" y="2376"/>
                    <a:pt x="1387" y="2376"/>
                    <a:pt x="1388" y="2375"/>
                  </a:cubicBezTo>
                  <a:cubicBezTo>
                    <a:pt x="1388" y="2375"/>
                    <a:pt x="1388" y="2375"/>
                    <a:pt x="1388" y="2375"/>
                  </a:cubicBezTo>
                  <a:cubicBezTo>
                    <a:pt x="1389" y="2375"/>
                    <a:pt x="1389" y="2375"/>
                    <a:pt x="1389" y="2375"/>
                  </a:cubicBezTo>
                  <a:cubicBezTo>
                    <a:pt x="1389" y="2375"/>
                    <a:pt x="1389" y="2375"/>
                    <a:pt x="1389" y="2375"/>
                  </a:cubicBezTo>
                  <a:cubicBezTo>
                    <a:pt x="1389" y="2375"/>
                    <a:pt x="1389" y="2375"/>
                    <a:pt x="1389" y="2375"/>
                  </a:cubicBezTo>
                  <a:cubicBezTo>
                    <a:pt x="1390" y="2374"/>
                    <a:pt x="1391" y="2374"/>
                    <a:pt x="1392" y="2374"/>
                  </a:cubicBezTo>
                  <a:cubicBezTo>
                    <a:pt x="1392" y="2374"/>
                    <a:pt x="1393" y="2373"/>
                    <a:pt x="1393" y="2373"/>
                  </a:cubicBezTo>
                  <a:cubicBezTo>
                    <a:pt x="1395" y="2372"/>
                    <a:pt x="1397" y="2372"/>
                    <a:pt x="1399" y="2371"/>
                  </a:cubicBezTo>
                  <a:cubicBezTo>
                    <a:pt x="1399" y="2371"/>
                    <a:pt x="1399" y="2371"/>
                    <a:pt x="1399" y="2371"/>
                  </a:cubicBezTo>
                  <a:cubicBezTo>
                    <a:pt x="1400" y="2370"/>
                    <a:pt x="1401" y="2370"/>
                    <a:pt x="1402" y="2370"/>
                  </a:cubicBezTo>
                  <a:cubicBezTo>
                    <a:pt x="1402" y="2369"/>
                    <a:pt x="1402" y="2369"/>
                    <a:pt x="1402" y="2369"/>
                  </a:cubicBezTo>
                  <a:cubicBezTo>
                    <a:pt x="1404" y="2369"/>
                    <a:pt x="1406" y="2368"/>
                    <a:pt x="1408" y="2367"/>
                  </a:cubicBezTo>
                  <a:cubicBezTo>
                    <a:pt x="1408" y="2367"/>
                    <a:pt x="1408" y="2367"/>
                    <a:pt x="1409" y="2367"/>
                  </a:cubicBezTo>
                  <a:cubicBezTo>
                    <a:pt x="1411" y="2366"/>
                    <a:pt x="1413" y="2365"/>
                    <a:pt x="1415" y="2364"/>
                  </a:cubicBezTo>
                  <a:cubicBezTo>
                    <a:pt x="1415" y="2364"/>
                    <a:pt x="1415" y="2364"/>
                    <a:pt x="1415" y="2364"/>
                  </a:cubicBezTo>
                  <a:cubicBezTo>
                    <a:pt x="1417" y="2363"/>
                    <a:pt x="1418" y="2363"/>
                    <a:pt x="1419" y="2362"/>
                  </a:cubicBezTo>
                  <a:cubicBezTo>
                    <a:pt x="1420" y="2362"/>
                    <a:pt x="1420" y="2362"/>
                    <a:pt x="1420" y="2362"/>
                  </a:cubicBezTo>
                  <a:cubicBezTo>
                    <a:pt x="1420" y="2362"/>
                    <a:pt x="1421" y="2362"/>
                    <a:pt x="1421" y="2361"/>
                  </a:cubicBezTo>
                  <a:cubicBezTo>
                    <a:pt x="1421" y="2361"/>
                    <a:pt x="1421" y="2361"/>
                    <a:pt x="1421" y="2361"/>
                  </a:cubicBezTo>
                  <a:cubicBezTo>
                    <a:pt x="1422" y="2361"/>
                    <a:pt x="1422" y="2361"/>
                    <a:pt x="1422" y="2361"/>
                  </a:cubicBezTo>
                  <a:cubicBezTo>
                    <a:pt x="1423" y="2361"/>
                    <a:pt x="1423" y="2360"/>
                    <a:pt x="1424" y="2360"/>
                  </a:cubicBezTo>
                  <a:cubicBezTo>
                    <a:pt x="1424" y="2360"/>
                    <a:pt x="1424" y="2360"/>
                    <a:pt x="1424" y="2360"/>
                  </a:cubicBezTo>
                  <a:cubicBezTo>
                    <a:pt x="1424" y="2360"/>
                    <a:pt x="1425" y="2360"/>
                    <a:pt x="1425" y="2360"/>
                  </a:cubicBezTo>
                  <a:cubicBezTo>
                    <a:pt x="1425" y="2360"/>
                    <a:pt x="1425" y="2360"/>
                    <a:pt x="1425" y="2359"/>
                  </a:cubicBezTo>
                  <a:cubicBezTo>
                    <a:pt x="1426" y="2359"/>
                    <a:pt x="1427" y="2359"/>
                    <a:pt x="1428" y="2359"/>
                  </a:cubicBezTo>
                  <a:cubicBezTo>
                    <a:pt x="1428" y="2359"/>
                    <a:pt x="1428" y="2359"/>
                    <a:pt x="1428" y="2359"/>
                  </a:cubicBezTo>
                  <a:cubicBezTo>
                    <a:pt x="1430" y="2357"/>
                    <a:pt x="1433" y="2356"/>
                    <a:pt x="1435" y="2355"/>
                  </a:cubicBezTo>
                  <a:cubicBezTo>
                    <a:pt x="1435" y="2355"/>
                    <a:pt x="1436" y="2355"/>
                    <a:pt x="1436" y="2355"/>
                  </a:cubicBezTo>
                  <a:cubicBezTo>
                    <a:pt x="1436" y="2355"/>
                    <a:pt x="1436" y="2355"/>
                    <a:pt x="1436" y="2355"/>
                  </a:cubicBezTo>
                  <a:cubicBezTo>
                    <a:pt x="1436" y="2355"/>
                    <a:pt x="1436" y="2355"/>
                    <a:pt x="1436" y="2355"/>
                  </a:cubicBezTo>
                  <a:cubicBezTo>
                    <a:pt x="1438" y="2354"/>
                    <a:pt x="1439" y="2354"/>
                    <a:pt x="1440" y="2353"/>
                  </a:cubicBezTo>
                  <a:cubicBezTo>
                    <a:pt x="1440" y="2353"/>
                    <a:pt x="1440" y="2353"/>
                    <a:pt x="1440" y="2353"/>
                  </a:cubicBezTo>
                  <a:cubicBezTo>
                    <a:pt x="1441" y="2353"/>
                    <a:pt x="1442" y="2353"/>
                    <a:pt x="1442" y="2352"/>
                  </a:cubicBezTo>
                  <a:cubicBezTo>
                    <a:pt x="1443" y="2352"/>
                    <a:pt x="1443" y="2352"/>
                    <a:pt x="1444" y="2352"/>
                  </a:cubicBezTo>
                  <a:cubicBezTo>
                    <a:pt x="1444" y="2352"/>
                    <a:pt x="1444" y="2352"/>
                    <a:pt x="1444" y="2352"/>
                  </a:cubicBezTo>
                  <a:cubicBezTo>
                    <a:pt x="1444" y="2352"/>
                    <a:pt x="1444" y="2352"/>
                    <a:pt x="1444" y="2351"/>
                  </a:cubicBezTo>
                  <a:cubicBezTo>
                    <a:pt x="1445" y="2351"/>
                    <a:pt x="1445" y="2351"/>
                    <a:pt x="1445" y="2351"/>
                  </a:cubicBezTo>
                  <a:cubicBezTo>
                    <a:pt x="1446" y="2351"/>
                    <a:pt x="1447" y="2350"/>
                    <a:pt x="1448" y="2350"/>
                  </a:cubicBezTo>
                  <a:cubicBezTo>
                    <a:pt x="1448" y="2350"/>
                    <a:pt x="1448" y="2350"/>
                    <a:pt x="1448" y="2350"/>
                  </a:cubicBezTo>
                  <a:cubicBezTo>
                    <a:pt x="1449" y="2350"/>
                    <a:pt x="1449" y="2349"/>
                    <a:pt x="1449" y="2349"/>
                  </a:cubicBezTo>
                  <a:cubicBezTo>
                    <a:pt x="1450" y="2349"/>
                    <a:pt x="1450" y="2349"/>
                    <a:pt x="1450" y="2349"/>
                  </a:cubicBezTo>
                  <a:cubicBezTo>
                    <a:pt x="1450" y="2349"/>
                    <a:pt x="1450" y="2349"/>
                    <a:pt x="1450" y="2349"/>
                  </a:cubicBezTo>
                  <a:cubicBezTo>
                    <a:pt x="1451" y="2349"/>
                    <a:pt x="1451" y="2349"/>
                    <a:pt x="1451" y="2348"/>
                  </a:cubicBezTo>
                  <a:cubicBezTo>
                    <a:pt x="1452" y="2348"/>
                    <a:pt x="1452" y="2348"/>
                    <a:pt x="1452" y="2348"/>
                  </a:cubicBezTo>
                  <a:cubicBezTo>
                    <a:pt x="1452" y="2348"/>
                    <a:pt x="1453" y="2348"/>
                    <a:pt x="1453" y="2348"/>
                  </a:cubicBezTo>
                  <a:cubicBezTo>
                    <a:pt x="1453" y="2348"/>
                    <a:pt x="1453" y="2348"/>
                    <a:pt x="1453" y="2348"/>
                  </a:cubicBezTo>
                  <a:cubicBezTo>
                    <a:pt x="1454" y="2347"/>
                    <a:pt x="1456" y="2347"/>
                    <a:pt x="1457" y="2346"/>
                  </a:cubicBezTo>
                  <a:cubicBezTo>
                    <a:pt x="1457" y="2346"/>
                    <a:pt x="1458" y="2346"/>
                    <a:pt x="1458" y="2346"/>
                  </a:cubicBezTo>
                  <a:cubicBezTo>
                    <a:pt x="1459" y="2345"/>
                    <a:pt x="1459" y="2345"/>
                    <a:pt x="1460" y="2345"/>
                  </a:cubicBezTo>
                  <a:cubicBezTo>
                    <a:pt x="1460" y="2345"/>
                    <a:pt x="1460" y="2345"/>
                    <a:pt x="1460" y="2345"/>
                  </a:cubicBezTo>
                  <a:cubicBezTo>
                    <a:pt x="1460" y="2345"/>
                    <a:pt x="1460" y="2345"/>
                    <a:pt x="1460" y="2345"/>
                  </a:cubicBezTo>
                  <a:cubicBezTo>
                    <a:pt x="1461" y="2345"/>
                    <a:pt x="1461" y="2345"/>
                    <a:pt x="1461" y="2344"/>
                  </a:cubicBezTo>
                  <a:cubicBezTo>
                    <a:pt x="1464" y="2343"/>
                    <a:pt x="1467" y="2342"/>
                    <a:pt x="1471" y="2340"/>
                  </a:cubicBezTo>
                  <a:cubicBezTo>
                    <a:pt x="1471" y="2340"/>
                    <a:pt x="1472" y="2340"/>
                    <a:pt x="1472" y="2339"/>
                  </a:cubicBezTo>
                  <a:cubicBezTo>
                    <a:pt x="1473" y="2339"/>
                    <a:pt x="1474" y="2339"/>
                    <a:pt x="1475" y="2338"/>
                  </a:cubicBezTo>
                  <a:cubicBezTo>
                    <a:pt x="1475" y="2338"/>
                    <a:pt x="1476" y="2338"/>
                    <a:pt x="1476" y="2338"/>
                  </a:cubicBezTo>
                  <a:cubicBezTo>
                    <a:pt x="1476" y="2338"/>
                    <a:pt x="1476" y="2338"/>
                    <a:pt x="1476" y="2338"/>
                  </a:cubicBezTo>
                  <a:cubicBezTo>
                    <a:pt x="1476" y="2338"/>
                    <a:pt x="1477" y="2338"/>
                    <a:pt x="1477" y="2338"/>
                  </a:cubicBezTo>
                  <a:cubicBezTo>
                    <a:pt x="1477" y="2338"/>
                    <a:pt x="1477" y="2338"/>
                    <a:pt x="1477" y="2338"/>
                  </a:cubicBezTo>
                  <a:cubicBezTo>
                    <a:pt x="1477" y="2337"/>
                    <a:pt x="1477" y="2337"/>
                    <a:pt x="1477" y="2337"/>
                  </a:cubicBezTo>
                  <a:cubicBezTo>
                    <a:pt x="1478" y="2337"/>
                    <a:pt x="1478" y="2337"/>
                    <a:pt x="1478" y="2337"/>
                  </a:cubicBezTo>
                  <a:cubicBezTo>
                    <a:pt x="1478" y="2337"/>
                    <a:pt x="1478" y="2337"/>
                    <a:pt x="1478" y="2337"/>
                  </a:cubicBezTo>
                  <a:cubicBezTo>
                    <a:pt x="1484" y="2335"/>
                    <a:pt x="1489" y="2332"/>
                    <a:pt x="1494" y="2330"/>
                  </a:cubicBezTo>
                  <a:cubicBezTo>
                    <a:pt x="1495" y="2330"/>
                    <a:pt x="1495" y="2330"/>
                    <a:pt x="1495" y="2330"/>
                  </a:cubicBezTo>
                  <a:cubicBezTo>
                    <a:pt x="1495" y="2330"/>
                    <a:pt x="1495" y="2330"/>
                    <a:pt x="1495" y="2330"/>
                  </a:cubicBezTo>
                  <a:cubicBezTo>
                    <a:pt x="1495" y="2330"/>
                    <a:pt x="1495" y="2330"/>
                    <a:pt x="1495" y="2330"/>
                  </a:cubicBezTo>
                  <a:cubicBezTo>
                    <a:pt x="1496" y="2329"/>
                    <a:pt x="1497" y="2329"/>
                    <a:pt x="1498" y="2329"/>
                  </a:cubicBezTo>
                  <a:cubicBezTo>
                    <a:pt x="1498" y="2328"/>
                    <a:pt x="1498" y="2328"/>
                    <a:pt x="1499" y="2328"/>
                  </a:cubicBezTo>
                  <a:cubicBezTo>
                    <a:pt x="1499" y="2328"/>
                    <a:pt x="1499" y="2328"/>
                    <a:pt x="1500" y="2328"/>
                  </a:cubicBezTo>
                  <a:cubicBezTo>
                    <a:pt x="1500" y="2328"/>
                    <a:pt x="1500" y="2328"/>
                    <a:pt x="1500" y="2328"/>
                  </a:cubicBezTo>
                  <a:cubicBezTo>
                    <a:pt x="1500" y="2328"/>
                    <a:pt x="1500" y="2328"/>
                    <a:pt x="1501" y="2328"/>
                  </a:cubicBezTo>
                  <a:cubicBezTo>
                    <a:pt x="1501" y="2327"/>
                    <a:pt x="1501" y="2327"/>
                    <a:pt x="1501" y="2327"/>
                  </a:cubicBezTo>
                  <a:cubicBezTo>
                    <a:pt x="1502" y="2327"/>
                    <a:pt x="1502" y="2327"/>
                    <a:pt x="1502" y="2327"/>
                  </a:cubicBezTo>
                  <a:cubicBezTo>
                    <a:pt x="1503" y="2326"/>
                    <a:pt x="1504" y="2326"/>
                    <a:pt x="1505" y="2326"/>
                  </a:cubicBezTo>
                  <a:cubicBezTo>
                    <a:pt x="1505" y="2326"/>
                    <a:pt x="1505" y="2326"/>
                    <a:pt x="1505" y="2326"/>
                  </a:cubicBezTo>
                  <a:cubicBezTo>
                    <a:pt x="1505" y="2326"/>
                    <a:pt x="1505" y="2325"/>
                    <a:pt x="1505" y="2325"/>
                  </a:cubicBezTo>
                  <a:cubicBezTo>
                    <a:pt x="1506" y="2325"/>
                    <a:pt x="1507" y="2325"/>
                    <a:pt x="1508" y="2325"/>
                  </a:cubicBezTo>
                  <a:cubicBezTo>
                    <a:pt x="1508" y="2324"/>
                    <a:pt x="1508" y="2324"/>
                    <a:pt x="1509" y="2324"/>
                  </a:cubicBezTo>
                  <a:cubicBezTo>
                    <a:pt x="1509" y="2324"/>
                    <a:pt x="1509" y="2324"/>
                    <a:pt x="1509" y="2324"/>
                  </a:cubicBezTo>
                  <a:cubicBezTo>
                    <a:pt x="1510" y="2323"/>
                    <a:pt x="1511" y="2323"/>
                    <a:pt x="1513" y="2322"/>
                  </a:cubicBezTo>
                  <a:cubicBezTo>
                    <a:pt x="1513" y="2322"/>
                    <a:pt x="1513" y="2322"/>
                    <a:pt x="1513" y="2322"/>
                  </a:cubicBezTo>
                  <a:cubicBezTo>
                    <a:pt x="1513" y="2322"/>
                    <a:pt x="1513" y="2322"/>
                    <a:pt x="1513" y="2322"/>
                  </a:cubicBezTo>
                  <a:cubicBezTo>
                    <a:pt x="1514" y="2322"/>
                    <a:pt x="1514" y="2322"/>
                    <a:pt x="1514" y="2322"/>
                  </a:cubicBezTo>
                  <a:cubicBezTo>
                    <a:pt x="1515" y="2321"/>
                    <a:pt x="1517" y="2321"/>
                    <a:pt x="1518" y="2320"/>
                  </a:cubicBezTo>
                  <a:cubicBezTo>
                    <a:pt x="1518" y="2320"/>
                    <a:pt x="1518" y="2320"/>
                    <a:pt x="1518" y="2320"/>
                  </a:cubicBezTo>
                  <a:cubicBezTo>
                    <a:pt x="1519" y="2320"/>
                    <a:pt x="1519" y="2320"/>
                    <a:pt x="1519" y="2320"/>
                  </a:cubicBezTo>
                  <a:cubicBezTo>
                    <a:pt x="1519" y="2320"/>
                    <a:pt x="1519" y="2320"/>
                    <a:pt x="1519" y="2320"/>
                  </a:cubicBezTo>
                  <a:cubicBezTo>
                    <a:pt x="1519" y="2320"/>
                    <a:pt x="1519" y="2320"/>
                    <a:pt x="1519" y="2320"/>
                  </a:cubicBezTo>
                  <a:cubicBezTo>
                    <a:pt x="1520" y="2319"/>
                    <a:pt x="1520" y="2319"/>
                    <a:pt x="1521" y="2319"/>
                  </a:cubicBezTo>
                  <a:cubicBezTo>
                    <a:pt x="1521" y="2319"/>
                    <a:pt x="1521" y="2319"/>
                    <a:pt x="1521" y="2319"/>
                  </a:cubicBezTo>
                  <a:cubicBezTo>
                    <a:pt x="1521" y="2319"/>
                    <a:pt x="1522" y="2319"/>
                    <a:pt x="1522" y="2318"/>
                  </a:cubicBezTo>
                  <a:cubicBezTo>
                    <a:pt x="1522" y="2318"/>
                    <a:pt x="1522" y="2318"/>
                    <a:pt x="1522" y="2318"/>
                  </a:cubicBezTo>
                  <a:cubicBezTo>
                    <a:pt x="1523" y="2318"/>
                    <a:pt x="1524" y="2317"/>
                    <a:pt x="1526" y="2317"/>
                  </a:cubicBezTo>
                  <a:cubicBezTo>
                    <a:pt x="1526" y="2317"/>
                    <a:pt x="1526" y="2317"/>
                    <a:pt x="1526" y="2317"/>
                  </a:cubicBezTo>
                  <a:cubicBezTo>
                    <a:pt x="1528" y="2316"/>
                    <a:pt x="1529" y="2315"/>
                    <a:pt x="1531" y="2315"/>
                  </a:cubicBezTo>
                  <a:cubicBezTo>
                    <a:pt x="1531" y="2315"/>
                    <a:pt x="1531" y="2315"/>
                    <a:pt x="1531" y="2315"/>
                  </a:cubicBezTo>
                  <a:cubicBezTo>
                    <a:pt x="1531" y="2314"/>
                    <a:pt x="1532" y="2314"/>
                    <a:pt x="1532" y="2314"/>
                  </a:cubicBezTo>
                  <a:cubicBezTo>
                    <a:pt x="1534" y="2313"/>
                    <a:pt x="1536" y="2313"/>
                    <a:pt x="1538" y="2312"/>
                  </a:cubicBezTo>
                  <a:cubicBezTo>
                    <a:pt x="1538" y="2312"/>
                    <a:pt x="1538" y="2312"/>
                    <a:pt x="1538" y="2312"/>
                  </a:cubicBezTo>
                  <a:cubicBezTo>
                    <a:pt x="1539" y="2311"/>
                    <a:pt x="1540" y="2311"/>
                    <a:pt x="1541" y="2310"/>
                  </a:cubicBezTo>
                  <a:cubicBezTo>
                    <a:pt x="1541" y="2310"/>
                    <a:pt x="1541" y="2310"/>
                    <a:pt x="1542" y="2310"/>
                  </a:cubicBezTo>
                  <a:cubicBezTo>
                    <a:pt x="1542" y="2310"/>
                    <a:pt x="1543" y="2310"/>
                    <a:pt x="1543" y="2309"/>
                  </a:cubicBezTo>
                  <a:cubicBezTo>
                    <a:pt x="1543" y="2309"/>
                    <a:pt x="1544" y="2309"/>
                    <a:pt x="1544" y="2309"/>
                  </a:cubicBezTo>
                  <a:cubicBezTo>
                    <a:pt x="1545" y="2309"/>
                    <a:pt x="1546" y="2308"/>
                    <a:pt x="1547" y="2308"/>
                  </a:cubicBezTo>
                  <a:cubicBezTo>
                    <a:pt x="1547" y="2308"/>
                    <a:pt x="1547" y="2308"/>
                    <a:pt x="1548" y="2308"/>
                  </a:cubicBezTo>
                  <a:cubicBezTo>
                    <a:pt x="1548" y="2307"/>
                    <a:pt x="1548" y="2307"/>
                    <a:pt x="1548" y="2307"/>
                  </a:cubicBezTo>
                  <a:cubicBezTo>
                    <a:pt x="1549" y="2307"/>
                    <a:pt x="1549" y="2307"/>
                    <a:pt x="1550" y="2307"/>
                  </a:cubicBezTo>
                  <a:cubicBezTo>
                    <a:pt x="1550" y="2306"/>
                    <a:pt x="1550" y="2306"/>
                    <a:pt x="1550" y="2306"/>
                  </a:cubicBezTo>
                  <a:cubicBezTo>
                    <a:pt x="1551" y="2306"/>
                    <a:pt x="1552" y="2305"/>
                    <a:pt x="1553" y="2305"/>
                  </a:cubicBezTo>
                  <a:cubicBezTo>
                    <a:pt x="1554" y="2305"/>
                    <a:pt x="1554" y="2305"/>
                    <a:pt x="1555" y="2305"/>
                  </a:cubicBezTo>
                  <a:cubicBezTo>
                    <a:pt x="1555" y="2304"/>
                    <a:pt x="1555" y="2304"/>
                    <a:pt x="1556" y="2304"/>
                  </a:cubicBezTo>
                  <a:cubicBezTo>
                    <a:pt x="1556" y="2304"/>
                    <a:pt x="1556" y="2304"/>
                    <a:pt x="1556" y="2304"/>
                  </a:cubicBezTo>
                  <a:cubicBezTo>
                    <a:pt x="1557" y="2304"/>
                    <a:pt x="1557" y="2303"/>
                    <a:pt x="1558" y="2303"/>
                  </a:cubicBezTo>
                  <a:cubicBezTo>
                    <a:pt x="1558" y="2303"/>
                    <a:pt x="1558" y="2303"/>
                    <a:pt x="1558" y="2303"/>
                  </a:cubicBezTo>
                  <a:cubicBezTo>
                    <a:pt x="1559" y="2303"/>
                    <a:pt x="1560" y="2302"/>
                    <a:pt x="1561" y="2302"/>
                  </a:cubicBezTo>
                  <a:cubicBezTo>
                    <a:pt x="1561" y="2302"/>
                    <a:pt x="1561" y="2302"/>
                    <a:pt x="1561" y="2302"/>
                  </a:cubicBezTo>
                  <a:cubicBezTo>
                    <a:pt x="1562" y="2301"/>
                    <a:pt x="1563" y="2301"/>
                    <a:pt x="1563" y="2301"/>
                  </a:cubicBezTo>
                  <a:cubicBezTo>
                    <a:pt x="1564" y="2301"/>
                    <a:pt x="1564" y="2300"/>
                    <a:pt x="1565" y="2300"/>
                  </a:cubicBezTo>
                  <a:cubicBezTo>
                    <a:pt x="1565" y="2300"/>
                    <a:pt x="1565" y="2300"/>
                    <a:pt x="1565" y="2300"/>
                  </a:cubicBezTo>
                  <a:cubicBezTo>
                    <a:pt x="1565" y="2300"/>
                    <a:pt x="1565" y="2300"/>
                    <a:pt x="1565" y="2300"/>
                  </a:cubicBezTo>
                  <a:cubicBezTo>
                    <a:pt x="1565" y="2300"/>
                    <a:pt x="1565" y="2300"/>
                    <a:pt x="1566" y="2300"/>
                  </a:cubicBezTo>
                  <a:cubicBezTo>
                    <a:pt x="1566" y="2300"/>
                    <a:pt x="1566" y="2300"/>
                    <a:pt x="1567" y="2299"/>
                  </a:cubicBezTo>
                  <a:cubicBezTo>
                    <a:pt x="1567" y="2299"/>
                    <a:pt x="1567" y="2299"/>
                    <a:pt x="1567" y="2299"/>
                  </a:cubicBezTo>
                  <a:cubicBezTo>
                    <a:pt x="1569" y="2298"/>
                    <a:pt x="1572" y="2297"/>
                    <a:pt x="1575" y="2296"/>
                  </a:cubicBezTo>
                  <a:cubicBezTo>
                    <a:pt x="1575" y="2296"/>
                    <a:pt x="1575" y="2296"/>
                    <a:pt x="1575" y="2296"/>
                  </a:cubicBezTo>
                  <a:cubicBezTo>
                    <a:pt x="1577" y="2295"/>
                    <a:pt x="1578" y="2295"/>
                    <a:pt x="1579" y="2294"/>
                  </a:cubicBezTo>
                  <a:cubicBezTo>
                    <a:pt x="1579" y="2294"/>
                    <a:pt x="1579" y="2294"/>
                    <a:pt x="1579" y="2294"/>
                  </a:cubicBezTo>
                  <a:cubicBezTo>
                    <a:pt x="1579" y="2294"/>
                    <a:pt x="1580" y="2294"/>
                    <a:pt x="1580" y="2294"/>
                  </a:cubicBezTo>
                  <a:cubicBezTo>
                    <a:pt x="1580" y="2294"/>
                    <a:pt x="1580" y="2294"/>
                    <a:pt x="1580" y="2294"/>
                  </a:cubicBezTo>
                  <a:cubicBezTo>
                    <a:pt x="1580" y="2294"/>
                    <a:pt x="1580" y="2294"/>
                    <a:pt x="1580" y="2294"/>
                  </a:cubicBezTo>
                  <a:cubicBezTo>
                    <a:pt x="1581" y="2294"/>
                    <a:pt x="1581" y="2294"/>
                    <a:pt x="1581" y="2294"/>
                  </a:cubicBezTo>
                  <a:cubicBezTo>
                    <a:pt x="1582" y="2293"/>
                    <a:pt x="1584" y="2292"/>
                    <a:pt x="1586" y="2291"/>
                  </a:cubicBezTo>
                  <a:cubicBezTo>
                    <a:pt x="1586" y="2291"/>
                    <a:pt x="1586" y="2291"/>
                    <a:pt x="1587" y="2291"/>
                  </a:cubicBezTo>
                  <a:cubicBezTo>
                    <a:pt x="1588" y="2290"/>
                    <a:pt x="1591" y="2289"/>
                    <a:pt x="1592" y="2288"/>
                  </a:cubicBezTo>
                  <a:cubicBezTo>
                    <a:pt x="1593" y="2288"/>
                    <a:pt x="1593" y="2288"/>
                    <a:pt x="1593" y="2288"/>
                  </a:cubicBezTo>
                  <a:cubicBezTo>
                    <a:pt x="1593" y="2288"/>
                    <a:pt x="1594" y="2288"/>
                    <a:pt x="1594" y="2288"/>
                  </a:cubicBezTo>
                  <a:cubicBezTo>
                    <a:pt x="1594" y="2288"/>
                    <a:pt x="1595" y="2288"/>
                    <a:pt x="1595" y="2287"/>
                  </a:cubicBezTo>
                  <a:cubicBezTo>
                    <a:pt x="1596" y="2287"/>
                    <a:pt x="1597" y="2287"/>
                    <a:pt x="1598" y="2286"/>
                  </a:cubicBezTo>
                  <a:cubicBezTo>
                    <a:pt x="1598" y="2286"/>
                    <a:pt x="1599" y="2286"/>
                    <a:pt x="1599" y="2286"/>
                  </a:cubicBezTo>
                  <a:cubicBezTo>
                    <a:pt x="1599" y="2286"/>
                    <a:pt x="1599" y="2286"/>
                    <a:pt x="1599" y="2286"/>
                  </a:cubicBezTo>
                  <a:cubicBezTo>
                    <a:pt x="1599" y="2286"/>
                    <a:pt x="1599" y="2286"/>
                    <a:pt x="1599" y="2286"/>
                  </a:cubicBezTo>
                  <a:cubicBezTo>
                    <a:pt x="1601" y="2285"/>
                    <a:pt x="1602" y="2284"/>
                    <a:pt x="1603" y="2284"/>
                  </a:cubicBezTo>
                  <a:cubicBezTo>
                    <a:pt x="1603" y="2284"/>
                    <a:pt x="1603" y="2284"/>
                    <a:pt x="1604" y="2284"/>
                  </a:cubicBezTo>
                  <a:cubicBezTo>
                    <a:pt x="1604" y="2284"/>
                    <a:pt x="1604" y="2284"/>
                    <a:pt x="1604" y="2284"/>
                  </a:cubicBezTo>
                  <a:cubicBezTo>
                    <a:pt x="1604" y="2284"/>
                    <a:pt x="1604" y="2284"/>
                    <a:pt x="1604" y="2284"/>
                  </a:cubicBezTo>
                  <a:cubicBezTo>
                    <a:pt x="1604" y="2283"/>
                    <a:pt x="1604" y="2283"/>
                    <a:pt x="1605" y="2283"/>
                  </a:cubicBezTo>
                  <a:cubicBezTo>
                    <a:pt x="1605" y="2283"/>
                    <a:pt x="1605" y="2283"/>
                    <a:pt x="1605" y="2283"/>
                  </a:cubicBezTo>
                  <a:cubicBezTo>
                    <a:pt x="1605" y="2283"/>
                    <a:pt x="1605" y="2283"/>
                    <a:pt x="1605" y="2283"/>
                  </a:cubicBezTo>
                  <a:cubicBezTo>
                    <a:pt x="1606" y="2283"/>
                    <a:pt x="1607" y="2282"/>
                    <a:pt x="1608" y="2282"/>
                  </a:cubicBezTo>
                  <a:cubicBezTo>
                    <a:pt x="1608" y="2282"/>
                    <a:pt x="1608" y="2282"/>
                    <a:pt x="1608" y="2282"/>
                  </a:cubicBezTo>
                  <a:cubicBezTo>
                    <a:pt x="1609" y="2281"/>
                    <a:pt x="1609" y="2281"/>
                    <a:pt x="1610" y="2281"/>
                  </a:cubicBezTo>
                  <a:cubicBezTo>
                    <a:pt x="1610" y="2281"/>
                    <a:pt x="1610" y="2281"/>
                    <a:pt x="1610" y="2281"/>
                  </a:cubicBezTo>
                  <a:cubicBezTo>
                    <a:pt x="1610" y="2281"/>
                    <a:pt x="1610" y="2281"/>
                    <a:pt x="1611" y="2281"/>
                  </a:cubicBezTo>
                  <a:cubicBezTo>
                    <a:pt x="1611" y="2281"/>
                    <a:pt x="1611" y="2281"/>
                    <a:pt x="1611" y="2281"/>
                  </a:cubicBezTo>
                  <a:cubicBezTo>
                    <a:pt x="1611" y="2281"/>
                    <a:pt x="1611" y="2281"/>
                    <a:pt x="1611" y="2281"/>
                  </a:cubicBezTo>
                  <a:cubicBezTo>
                    <a:pt x="1611" y="2280"/>
                    <a:pt x="1612" y="2280"/>
                    <a:pt x="1612" y="2280"/>
                  </a:cubicBezTo>
                  <a:cubicBezTo>
                    <a:pt x="1612" y="2280"/>
                    <a:pt x="1612" y="2280"/>
                    <a:pt x="1612" y="2280"/>
                  </a:cubicBezTo>
                  <a:cubicBezTo>
                    <a:pt x="1612" y="2280"/>
                    <a:pt x="1613" y="2280"/>
                    <a:pt x="1613" y="2280"/>
                  </a:cubicBezTo>
                  <a:cubicBezTo>
                    <a:pt x="1613" y="2280"/>
                    <a:pt x="1613" y="2280"/>
                    <a:pt x="1613" y="2280"/>
                  </a:cubicBezTo>
                  <a:cubicBezTo>
                    <a:pt x="1613" y="2280"/>
                    <a:pt x="1613" y="2280"/>
                    <a:pt x="1613" y="2280"/>
                  </a:cubicBezTo>
                  <a:cubicBezTo>
                    <a:pt x="1614" y="2279"/>
                    <a:pt x="1615" y="2279"/>
                    <a:pt x="1615" y="2279"/>
                  </a:cubicBezTo>
                  <a:cubicBezTo>
                    <a:pt x="1616" y="2279"/>
                    <a:pt x="1616" y="2279"/>
                    <a:pt x="1616" y="2278"/>
                  </a:cubicBezTo>
                  <a:cubicBezTo>
                    <a:pt x="1616" y="2278"/>
                    <a:pt x="1617" y="2278"/>
                    <a:pt x="1617" y="2278"/>
                  </a:cubicBezTo>
                  <a:cubicBezTo>
                    <a:pt x="1617" y="2278"/>
                    <a:pt x="1617" y="2278"/>
                    <a:pt x="1617" y="2278"/>
                  </a:cubicBezTo>
                  <a:cubicBezTo>
                    <a:pt x="1617" y="2278"/>
                    <a:pt x="1617" y="2278"/>
                    <a:pt x="1617" y="2278"/>
                  </a:cubicBezTo>
                  <a:cubicBezTo>
                    <a:pt x="1617" y="2278"/>
                    <a:pt x="1617" y="2278"/>
                    <a:pt x="1617" y="2278"/>
                  </a:cubicBezTo>
                  <a:cubicBezTo>
                    <a:pt x="1618" y="2278"/>
                    <a:pt x="1618" y="2277"/>
                    <a:pt x="1619" y="2277"/>
                  </a:cubicBezTo>
                  <a:cubicBezTo>
                    <a:pt x="1619" y="2277"/>
                    <a:pt x="1619" y="2277"/>
                    <a:pt x="1620" y="2277"/>
                  </a:cubicBezTo>
                  <a:cubicBezTo>
                    <a:pt x="1620" y="2277"/>
                    <a:pt x="1621" y="2276"/>
                    <a:pt x="1621" y="2276"/>
                  </a:cubicBezTo>
                  <a:cubicBezTo>
                    <a:pt x="1622" y="2276"/>
                    <a:pt x="1622" y="2276"/>
                    <a:pt x="1622" y="2276"/>
                  </a:cubicBezTo>
                  <a:cubicBezTo>
                    <a:pt x="1622" y="2276"/>
                    <a:pt x="1622" y="2276"/>
                    <a:pt x="1623" y="2276"/>
                  </a:cubicBezTo>
                  <a:cubicBezTo>
                    <a:pt x="1623" y="2276"/>
                    <a:pt x="1623" y="2276"/>
                    <a:pt x="1623" y="2276"/>
                  </a:cubicBezTo>
                  <a:cubicBezTo>
                    <a:pt x="1623" y="2275"/>
                    <a:pt x="1623" y="2275"/>
                    <a:pt x="1623" y="2275"/>
                  </a:cubicBezTo>
                  <a:cubicBezTo>
                    <a:pt x="1624" y="2275"/>
                    <a:pt x="1624" y="2275"/>
                    <a:pt x="1625" y="2275"/>
                  </a:cubicBezTo>
                  <a:cubicBezTo>
                    <a:pt x="1625" y="2274"/>
                    <a:pt x="1626" y="2274"/>
                    <a:pt x="1626" y="2274"/>
                  </a:cubicBezTo>
                  <a:cubicBezTo>
                    <a:pt x="1626" y="2274"/>
                    <a:pt x="1626" y="2274"/>
                    <a:pt x="1626" y="2274"/>
                  </a:cubicBezTo>
                  <a:cubicBezTo>
                    <a:pt x="1627" y="2274"/>
                    <a:pt x="1628" y="2273"/>
                    <a:pt x="1629" y="2273"/>
                  </a:cubicBezTo>
                  <a:cubicBezTo>
                    <a:pt x="1629" y="2273"/>
                    <a:pt x="1630" y="2273"/>
                    <a:pt x="1630" y="2273"/>
                  </a:cubicBezTo>
                  <a:cubicBezTo>
                    <a:pt x="1630" y="2272"/>
                    <a:pt x="1631" y="2272"/>
                    <a:pt x="1631" y="2272"/>
                  </a:cubicBezTo>
                  <a:cubicBezTo>
                    <a:pt x="1632" y="2271"/>
                    <a:pt x="1633" y="2271"/>
                    <a:pt x="1635" y="2270"/>
                  </a:cubicBezTo>
                  <a:cubicBezTo>
                    <a:pt x="1635" y="2270"/>
                    <a:pt x="1635" y="2270"/>
                    <a:pt x="1635" y="2270"/>
                  </a:cubicBezTo>
                  <a:cubicBezTo>
                    <a:pt x="1635" y="2270"/>
                    <a:pt x="1636" y="2270"/>
                    <a:pt x="1636" y="2270"/>
                  </a:cubicBezTo>
                  <a:cubicBezTo>
                    <a:pt x="1636" y="2270"/>
                    <a:pt x="1637" y="2270"/>
                    <a:pt x="1637" y="2270"/>
                  </a:cubicBezTo>
                  <a:cubicBezTo>
                    <a:pt x="1637" y="2269"/>
                    <a:pt x="1638" y="2269"/>
                    <a:pt x="1638" y="2269"/>
                  </a:cubicBezTo>
                  <a:cubicBezTo>
                    <a:pt x="1638" y="2269"/>
                    <a:pt x="1638" y="2269"/>
                    <a:pt x="1638" y="2269"/>
                  </a:cubicBezTo>
                  <a:cubicBezTo>
                    <a:pt x="1638" y="2269"/>
                    <a:pt x="1638" y="2269"/>
                    <a:pt x="1639" y="2269"/>
                  </a:cubicBezTo>
                  <a:cubicBezTo>
                    <a:pt x="1639" y="2269"/>
                    <a:pt x="1639" y="2269"/>
                    <a:pt x="1639" y="2269"/>
                  </a:cubicBezTo>
                  <a:cubicBezTo>
                    <a:pt x="1640" y="2268"/>
                    <a:pt x="1642" y="2267"/>
                    <a:pt x="1644" y="2267"/>
                  </a:cubicBezTo>
                  <a:cubicBezTo>
                    <a:pt x="1644" y="2267"/>
                    <a:pt x="1644" y="2267"/>
                    <a:pt x="1644" y="2267"/>
                  </a:cubicBezTo>
                  <a:cubicBezTo>
                    <a:pt x="1644" y="2266"/>
                    <a:pt x="1645" y="2266"/>
                    <a:pt x="1646" y="2266"/>
                  </a:cubicBezTo>
                  <a:cubicBezTo>
                    <a:pt x="1646" y="2266"/>
                    <a:pt x="1646" y="2266"/>
                    <a:pt x="1646" y="2266"/>
                  </a:cubicBezTo>
                  <a:cubicBezTo>
                    <a:pt x="1646" y="2266"/>
                    <a:pt x="1646" y="2266"/>
                    <a:pt x="1646" y="2266"/>
                  </a:cubicBezTo>
                  <a:cubicBezTo>
                    <a:pt x="1647" y="2265"/>
                    <a:pt x="1647" y="2265"/>
                    <a:pt x="1648" y="2265"/>
                  </a:cubicBezTo>
                  <a:cubicBezTo>
                    <a:pt x="1648" y="2265"/>
                    <a:pt x="1649" y="2264"/>
                    <a:pt x="1649" y="2264"/>
                  </a:cubicBezTo>
                  <a:cubicBezTo>
                    <a:pt x="1649" y="2264"/>
                    <a:pt x="1649" y="2264"/>
                    <a:pt x="1649" y="2264"/>
                  </a:cubicBezTo>
                  <a:cubicBezTo>
                    <a:pt x="1649" y="2264"/>
                    <a:pt x="1649" y="2264"/>
                    <a:pt x="1650" y="2264"/>
                  </a:cubicBezTo>
                  <a:cubicBezTo>
                    <a:pt x="1650" y="2264"/>
                    <a:pt x="1650" y="2264"/>
                    <a:pt x="1650" y="2264"/>
                  </a:cubicBezTo>
                  <a:cubicBezTo>
                    <a:pt x="1650" y="2264"/>
                    <a:pt x="1650" y="2264"/>
                    <a:pt x="1650" y="2264"/>
                  </a:cubicBezTo>
                  <a:cubicBezTo>
                    <a:pt x="1651" y="2264"/>
                    <a:pt x="1651" y="2264"/>
                    <a:pt x="1652" y="2263"/>
                  </a:cubicBezTo>
                  <a:cubicBezTo>
                    <a:pt x="1652" y="2263"/>
                    <a:pt x="1652" y="2263"/>
                    <a:pt x="1652" y="2263"/>
                  </a:cubicBezTo>
                  <a:cubicBezTo>
                    <a:pt x="1653" y="2263"/>
                    <a:pt x="1654" y="2262"/>
                    <a:pt x="1655" y="2262"/>
                  </a:cubicBezTo>
                  <a:cubicBezTo>
                    <a:pt x="1655" y="2262"/>
                    <a:pt x="1655" y="2262"/>
                    <a:pt x="1655" y="2262"/>
                  </a:cubicBezTo>
                  <a:cubicBezTo>
                    <a:pt x="1655" y="2262"/>
                    <a:pt x="1656" y="2262"/>
                    <a:pt x="1656" y="2261"/>
                  </a:cubicBezTo>
                  <a:cubicBezTo>
                    <a:pt x="1656" y="2261"/>
                    <a:pt x="1656" y="2261"/>
                    <a:pt x="1656" y="2261"/>
                  </a:cubicBezTo>
                  <a:cubicBezTo>
                    <a:pt x="1656" y="2261"/>
                    <a:pt x="1656" y="2261"/>
                    <a:pt x="1656"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8" y="2261"/>
                    <a:pt x="1658" y="2261"/>
                  </a:cubicBezTo>
                  <a:cubicBezTo>
                    <a:pt x="1658" y="2261"/>
                    <a:pt x="1658" y="2261"/>
                    <a:pt x="1658" y="2261"/>
                  </a:cubicBezTo>
                  <a:cubicBezTo>
                    <a:pt x="1658" y="2261"/>
                    <a:pt x="1658" y="2261"/>
                    <a:pt x="1658" y="2261"/>
                  </a:cubicBezTo>
                  <a:cubicBezTo>
                    <a:pt x="1659" y="2260"/>
                    <a:pt x="1660" y="2260"/>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2" y="2259"/>
                    <a:pt x="1662" y="2259"/>
                    <a:pt x="1662" y="2259"/>
                  </a:cubicBezTo>
                  <a:cubicBezTo>
                    <a:pt x="1662" y="2259"/>
                    <a:pt x="1662" y="2259"/>
                    <a:pt x="1662" y="2259"/>
                  </a:cubicBezTo>
                  <a:cubicBezTo>
                    <a:pt x="1663" y="2259"/>
                    <a:pt x="1663" y="2258"/>
                    <a:pt x="1664" y="2258"/>
                  </a:cubicBezTo>
                  <a:cubicBezTo>
                    <a:pt x="1664" y="2258"/>
                    <a:pt x="1664" y="2258"/>
                    <a:pt x="1664" y="2258"/>
                  </a:cubicBezTo>
                  <a:cubicBezTo>
                    <a:pt x="1664" y="2258"/>
                    <a:pt x="1664" y="2258"/>
                    <a:pt x="1664" y="2258"/>
                  </a:cubicBezTo>
                  <a:cubicBezTo>
                    <a:pt x="1664" y="2258"/>
                    <a:pt x="1664" y="2258"/>
                    <a:pt x="1665" y="2258"/>
                  </a:cubicBezTo>
                  <a:cubicBezTo>
                    <a:pt x="1665" y="2258"/>
                    <a:pt x="1665" y="2258"/>
                    <a:pt x="1665" y="2258"/>
                  </a:cubicBezTo>
                  <a:cubicBezTo>
                    <a:pt x="1665" y="2258"/>
                    <a:pt x="1665" y="2258"/>
                    <a:pt x="1665" y="2258"/>
                  </a:cubicBezTo>
                  <a:cubicBezTo>
                    <a:pt x="1665" y="2257"/>
                    <a:pt x="1666" y="2257"/>
                    <a:pt x="1666" y="2257"/>
                  </a:cubicBezTo>
                  <a:cubicBezTo>
                    <a:pt x="1666" y="2257"/>
                    <a:pt x="1666" y="2257"/>
                    <a:pt x="1666" y="2257"/>
                  </a:cubicBezTo>
                  <a:cubicBezTo>
                    <a:pt x="1667" y="2257"/>
                    <a:pt x="1669" y="2256"/>
                    <a:pt x="1670" y="2255"/>
                  </a:cubicBezTo>
                  <a:cubicBezTo>
                    <a:pt x="1670" y="2255"/>
                    <a:pt x="1670" y="2255"/>
                    <a:pt x="1670" y="2255"/>
                  </a:cubicBezTo>
                  <a:cubicBezTo>
                    <a:pt x="1671" y="2255"/>
                    <a:pt x="1672" y="2254"/>
                    <a:pt x="1674" y="2254"/>
                  </a:cubicBezTo>
                  <a:cubicBezTo>
                    <a:pt x="1674" y="2254"/>
                    <a:pt x="1674" y="2254"/>
                    <a:pt x="1674" y="2254"/>
                  </a:cubicBezTo>
                  <a:cubicBezTo>
                    <a:pt x="1674" y="2254"/>
                    <a:pt x="1675" y="2253"/>
                    <a:pt x="1675" y="2253"/>
                  </a:cubicBezTo>
                  <a:cubicBezTo>
                    <a:pt x="1675" y="2253"/>
                    <a:pt x="1675" y="2253"/>
                    <a:pt x="1675" y="2253"/>
                  </a:cubicBezTo>
                  <a:cubicBezTo>
                    <a:pt x="1675" y="2253"/>
                    <a:pt x="1675" y="2253"/>
                    <a:pt x="1675" y="2253"/>
                  </a:cubicBezTo>
                  <a:cubicBezTo>
                    <a:pt x="1675" y="2253"/>
                    <a:pt x="1675" y="2253"/>
                    <a:pt x="1675" y="2253"/>
                  </a:cubicBezTo>
                  <a:cubicBezTo>
                    <a:pt x="1676" y="2253"/>
                    <a:pt x="1676" y="2253"/>
                    <a:pt x="1676" y="2253"/>
                  </a:cubicBezTo>
                  <a:cubicBezTo>
                    <a:pt x="1676" y="2253"/>
                    <a:pt x="1676" y="2253"/>
                    <a:pt x="1676" y="2253"/>
                  </a:cubicBezTo>
                  <a:cubicBezTo>
                    <a:pt x="1676" y="2253"/>
                    <a:pt x="1676" y="2253"/>
                    <a:pt x="1676" y="2253"/>
                  </a:cubicBezTo>
                  <a:cubicBezTo>
                    <a:pt x="1676" y="2253"/>
                    <a:pt x="1676" y="2253"/>
                    <a:pt x="1676" y="2253"/>
                  </a:cubicBezTo>
                  <a:cubicBezTo>
                    <a:pt x="1677" y="2253"/>
                    <a:pt x="1677" y="2253"/>
                    <a:pt x="1677" y="2253"/>
                  </a:cubicBezTo>
                  <a:cubicBezTo>
                    <a:pt x="1677" y="2252"/>
                    <a:pt x="1677" y="2252"/>
                    <a:pt x="1677" y="2252"/>
                  </a:cubicBezTo>
                  <a:cubicBezTo>
                    <a:pt x="1677" y="2252"/>
                    <a:pt x="1677" y="2252"/>
                    <a:pt x="1677" y="2252"/>
                  </a:cubicBezTo>
                  <a:cubicBezTo>
                    <a:pt x="1677" y="2252"/>
                    <a:pt x="1678" y="2252"/>
                    <a:pt x="1678" y="2252"/>
                  </a:cubicBezTo>
                  <a:cubicBezTo>
                    <a:pt x="1678" y="2252"/>
                    <a:pt x="1678" y="2252"/>
                    <a:pt x="1679" y="2252"/>
                  </a:cubicBezTo>
                  <a:cubicBezTo>
                    <a:pt x="1679" y="2252"/>
                    <a:pt x="1679" y="2252"/>
                    <a:pt x="1679" y="2252"/>
                  </a:cubicBezTo>
                  <a:cubicBezTo>
                    <a:pt x="1679" y="2252"/>
                    <a:pt x="1679" y="2252"/>
                    <a:pt x="1679" y="2252"/>
                  </a:cubicBezTo>
                  <a:cubicBezTo>
                    <a:pt x="1679" y="2252"/>
                    <a:pt x="1679" y="2252"/>
                    <a:pt x="1679" y="2252"/>
                  </a:cubicBezTo>
                  <a:cubicBezTo>
                    <a:pt x="1679" y="2252"/>
                    <a:pt x="1679" y="2252"/>
                    <a:pt x="1679" y="2252"/>
                  </a:cubicBezTo>
                  <a:cubicBezTo>
                    <a:pt x="1679" y="2251"/>
                    <a:pt x="1679"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1" y="2251"/>
                  </a:cubicBezTo>
                  <a:cubicBezTo>
                    <a:pt x="1681" y="2251"/>
                    <a:pt x="1681" y="2251"/>
                    <a:pt x="1681" y="2251"/>
                  </a:cubicBezTo>
                  <a:cubicBezTo>
                    <a:pt x="1681" y="2251"/>
                    <a:pt x="1681" y="2251"/>
                    <a:pt x="1682" y="2250"/>
                  </a:cubicBezTo>
                  <a:cubicBezTo>
                    <a:pt x="1682" y="2250"/>
                    <a:pt x="1682" y="2250"/>
                    <a:pt x="1682" y="2250"/>
                  </a:cubicBezTo>
                  <a:cubicBezTo>
                    <a:pt x="1684" y="2250"/>
                    <a:pt x="1685" y="2249"/>
                    <a:pt x="1687" y="2248"/>
                  </a:cubicBezTo>
                  <a:cubicBezTo>
                    <a:pt x="1687" y="2248"/>
                    <a:pt x="1687" y="2248"/>
                    <a:pt x="1687" y="2248"/>
                  </a:cubicBezTo>
                  <a:cubicBezTo>
                    <a:pt x="1687" y="2248"/>
                    <a:pt x="1687" y="2248"/>
                    <a:pt x="1688" y="2248"/>
                  </a:cubicBezTo>
                  <a:cubicBezTo>
                    <a:pt x="1688" y="2248"/>
                    <a:pt x="1688" y="2248"/>
                    <a:pt x="1688" y="2248"/>
                  </a:cubicBezTo>
                  <a:cubicBezTo>
                    <a:pt x="1689" y="2247"/>
                    <a:pt x="1691" y="2246"/>
                    <a:pt x="1693" y="2246"/>
                  </a:cubicBezTo>
                  <a:cubicBezTo>
                    <a:pt x="1693" y="2246"/>
                    <a:pt x="1693" y="2246"/>
                    <a:pt x="1693" y="2246"/>
                  </a:cubicBezTo>
                  <a:cubicBezTo>
                    <a:pt x="1693" y="2245"/>
                    <a:pt x="1693" y="2245"/>
                    <a:pt x="1694" y="2245"/>
                  </a:cubicBezTo>
                  <a:cubicBezTo>
                    <a:pt x="1694" y="2245"/>
                    <a:pt x="1694" y="2245"/>
                    <a:pt x="1694" y="2245"/>
                  </a:cubicBezTo>
                  <a:cubicBezTo>
                    <a:pt x="1694" y="2245"/>
                    <a:pt x="1695" y="2245"/>
                    <a:pt x="1695" y="2245"/>
                  </a:cubicBezTo>
                  <a:cubicBezTo>
                    <a:pt x="1696" y="2244"/>
                    <a:pt x="1696" y="2244"/>
                    <a:pt x="1696" y="2244"/>
                  </a:cubicBezTo>
                  <a:cubicBezTo>
                    <a:pt x="1696" y="2244"/>
                    <a:pt x="1696" y="2244"/>
                    <a:pt x="1696" y="2244"/>
                  </a:cubicBezTo>
                  <a:cubicBezTo>
                    <a:pt x="1697" y="2244"/>
                    <a:pt x="1697" y="2244"/>
                    <a:pt x="1697" y="2244"/>
                  </a:cubicBezTo>
                  <a:cubicBezTo>
                    <a:pt x="1697" y="2244"/>
                    <a:pt x="1697" y="2244"/>
                    <a:pt x="1697" y="2244"/>
                  </a:cubicBezTo>
                  <a:cubicBezTo>
                    <a:pt x="1697" y="2244"/>
                    <a:pt x="1697" y="2244"/>
                    <a:pt x="1697" y="2244"/>
                  </a:cubicBezTo>
                  <a:cubicBezTo>
                    <a:pt x="1697" y="2244"/>
                    <a:pt x="1697" y="2244"/>
                    <a:pt x="1697" y="2244"/>
                  </a:cubicBezTo>
                  <a:cubicBezTo>
                    <a:pt x="1698" y="2244"/>
                    <a:pt x="1698" y="2244"/>
                    <a:pt x="1698" y="2243"/>
                  </a:cubicBezTo>
                  <a:cubicBezTo>
                    <a:pt x="1698" y="2243"/>
                    <a:pt x="1699" y="2243"/>
                    <a:pt x="1699" y="2243"/>
                  </a:cubicBezTo>
                  <a:cubicBezTo>
                    <a:pt x="1699" y="2243"/>
                    <a:pt x="1699" y="2243"/>
                    <a:pt x="1699" y="2243"/>
                  </a:cubicBezTo>
                  <a:cubicBezTo>
                    <a:pt x="1699" y="2243"/>
                    <a:pt x="1699" y="2243"/>
                    <a:pt x="1700" y="2243"/>
                  </a:cubicBezTo>
                  <a:cubicBezTo>
                    <a:pt x="1700" y="2243"/>
                    <a:pt x="1700" y="2243"/>
                    <a:pt x="1700" y="2243"/>
                  </a:cubicBezTo>
                  <a:cubicBezTo>
                    <a:pt x="1700" y="2243"/>
                    <a:pt x="1700" y="2243"/>
                    <a:pt x="1700" y="2243"/>
                  </a:cubicBezTo>
                  <a:cubicBezTo>
                    <a:pt x="1700" y="2242"/>
                    <a:pt x="1700" y="2243"/>
                    <a:pt x="1700" y="2242"/>
                  </a:cubicBezTo>
                  <a:cubicBezTo>
                    <a:pt x="1702" y="2242"/>
                    <a:pt x="1703" y="2242"/>
                    <a:pt x="1704" y="2241"/>
                  </a:cubicBezTo>
                  <a:cubicBezTo>
                    <a:pt x="1704" y="2241"/>
                    <a:pt x="1704" y="2241"/>
                    <a:pt x="1704" y="2241"/>
                  </a:cubicBezTo>
                  <a:cubicBezTo>
                    <a:pt x="1705" y="2241"/>
                    <a:pt x="1706" y="2240"/>
                    <a:pt x="1707" y="2240"/>
                  </a:cubicBezTo>
                  <a:cubicBezTo>
                    <a:pt x="1707" y="2240"/>
                    <a:pt x="1707" y="2240"/>
                    <a:pt x="1707" y="2240"/>
                  </a:cubicBezTo>
                  <a:cubicBezTo>
                    <a:pt x="1707" y="2240"/>
                    <a:pt x="1707" y="2240"/>
                    <a:pt x="1707" y="2240"/>
                  </a:cubicBezTo>
                  <a:cubicBezTo>
                    <a:pt x="1708" y="2239"/>
                    <a:pt x="1708" y="2239"/>
                    <a:pt x="1708" y="2239"/>
                  </a:cubicBezTo>
                  <a:cubicBezTo>
                    <a:pt x="1709" y="2239"/>
                    <a:pt x="1709" y="2239"/>
                    <a:pt x="1709" y="2239"/>
                  </a:cubicBezTo>
                  <a:cubicBezTo>
                    <a:pt x="1709" y="2239"/>
                    <a:pt x="1709" y="2239"/>
                    <a:pt x="1709" y="2239"/>
                  </a:cubicBezTo>
                  <a:cubicBezTo>
                    <a:pt x="1709" y="2239"/>
                    <a:pt x="1710" y="2239"/>
                    <a:pt x="1710" y="2239"/>
                  </a:cubicBezTo>
                  <a:cubicBezTo>
                    <a:pt x="1710" y="2239"/>
                    <a:pt x="1710" y="2239"/>
                    <a:pt x="1710" y="2239"/>
                  </a:cubicBezTo>
                  <a:cubicBezTo>
                    <a:pt x="1710" y="2239"/>
                    <a:pt x="1710" y="2239"/>
                    <a:pt x="1710" y="2239"/>
                  </a:cubicBezTo>
                  <a:cubicBezTo>
                    <a:pt x="1710" y="2238"/>
                    <a:pt x="1711" y="2238"/>
                    <a:pt x="1712" y="2238"/>
                  </a:cubicBezTo>
                  <a:cubicBezTo>
                    <a:pt x="1712" y="2238"/>
                    <a:pt x="1712" y="2238"/>
                    <a:pt x="1712" y="2238"/>
                  </a:cubicBezTo>
                  <a:cubicBezTo>
                    <a:pt x="1712" y="2238"/>
                    <a:pt x="1712" y="2238"/>
                    <a:pt x="1712" y="2238"/>
                  </a:cubicBezTo>
                  <a:cubicBezTo>
                    <a:pt x="1712" y="2237"/>
                    <a:pt x="1712" y="2237"/>
                    <a:pt x="1712" y="2237"/>
                  </a:cubicBezTo>
                  <a:cubicBezTo>
                    <a:pt x="1713" y="2237"/>
                    <a:pt x="1712" y="2237"/>
                    <a:pt x="1713" y="2237"/>
                  </a:cubicBezTo>
                  <a:cubicBezTo>
                    <a:pt x="1713" y="2237"/>
                    <a:pt x="1714" y="2237"/>
                    <a:pt x="1714" y="2237"/>
                  </a:cubicBezTo>
                  <a:cubicBezTo>
                    <a:pt x="1714" y="2237"/>
                    <a:pt x="1714" y="2237"/>
                    <a:pt x="1714" y="2237"/>
                  </a:cubicBezTo>
                  <a:cubicBezTo>
                    <a:pt x="1714" y="2237"/>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6" y="2236"/>
                    <a:pt x="1716" y="2236"/>
                    <a:pt x="1716" y="2236"/>
                  </a:cubicBezTo>
                  <a:cubicBezTo>
                    <a:pt x="1716" y="2236"/>
                    <a:pt x="1716" y="2236"/>
                    <a:pt x="1716" y="2236"/>
                  </a:cubicBezTo>
                  <a:cubicBezTo>
                    <a:pt x="1717" y="2236"/>
                    <a:pt x="1717" y="2236"/>
                    <a:pt x="1717" y="2236"/>
                  </a:cubicBezTo>
                  <a:cubicBezTo>
                    <a:pt x="1717" y="2236"/>
                    <a:pt x="1717" y="2235"/>
                    <a:pt x="1717" y="2235"/>
                  </a:cubicBezTo>
                  <a:cubicBezTo>
                    <a:pt x="1717" y="2235"/>
                    <a:pt x="1717" y="2235"/>
                    <a:pt x="1717" y="2235"/>
                  </a:cubicBezTo>
                  <a:cubicBezTo>
                    <a:pt x="1718" y="2235"/>
                    <a:pt x="1718" y="2235"/>
                    <a:pt x="1718" y="2235"/>
                  </a:cubicBezTo>
                  <a:cubicBezTo>
                    <a:pt x="1718" y="2235"/>
                    <a:pt x="1718" y="2235"/>
                    <a:pt x="1718" y="2235"/>
                  </a:cubicBezTo>
                  <a:cubicBezTo>
                    <a:pt x="1718" y="2235"/>
                    <a:pt x="1718" y="2235"/>
                    <a:pt x="1718" y="2235"/>
                  </a:cubicBezTo>
                  <a:cubicBezTo>
                    <a:pt x="1718" y="2235"/>
                    <a:pt x="1718" y="2235"/>
                    <a:pt x="1718" y="2235"/>
                  </a:cubicBezTo>
                  <a:cubicBezTo>
                    <a:pt x="1719" y="2235"/>
                    <a:pt x="1719" y="2235"/>
                    <a:pt x="1719" y="2235"/>
                  </a:cubicBezTo>
                  <a:cubicBezTo>
                    <a:pt x="1719" y="2235"/>
                    <a:pt x="1719" y="2235"/>
                    <a:pt x="1719" y="2235"/>
                  </a:cubicBezTo>
                  <a:cubicBezTo>
                    <a:pt x="1719" y="2234"/>
                    <a:pt x="1720" y="2234"/>
                    <a:pt x="1720" y="2234"/>
                  </a:cubicBezTo>
                  <a:cubicBezTo>
                    <a:pt x="1720" y="2234"/>
                    <a:pt x="1720" y="2234"/>
                    <a:pt x="1720" y="2234"/>
                  </a:cubicBezTo>
                  <a:cubicBezTo>
                    <a:pt x="1720" y="2234"/>
                    <a:pt x="1720" y="2234"/>
                    <a:pt x="1720" y="2234"/>
                  </a:cubicBezTo>
                  <a:cubicBezTo>
                    <a:pt x="1720" y="2234"/>
                    <a:pt x="1720" y="2234"/>
                    <a:pt x="1720" y="2234"/>
                  </a:cubicBezTo>
                  <a:cubicBezTo>
                    <a:pt x="1721" y="2234"/>
                    <a:pt x="1722"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4" y="2233"/>
                    <a:pt x="1724" y="2233"/>
                  </a:cubicBezTo>
                  <a:cubicBezTo>
                    <a:pt x="1724" y="2233"/>
                    <a:pt x="1724" y="2233"/>
                    <a:pt x="1724" y="2233"/>
                  </a:cubicBezTo>
                  <a:cubicBezTo>
                    <a:pt x="1724" y="2232"/>
                    <a:pt x="1724" y="2232"/>
                    <a:pt x="1724" y="2232"/>
                  </a:cubicBezTo>
                  <a:cubicBezTo>
                    <a:pt x="1724" y="2232"/>
                    <a:pt x="1724" y="2232"/>
                    <a:pt x="1724" y="2232"/>
                  </a:cubicBezTo>
                  <a:cubicBezTo>
                    <a:pt x="1726" y="2232"/>
                    <a:pt x="1727" y="2231"/>
                    <a:pt x="1728" y="2231"/>
                  </a:cubicBezTo>
                  <a:cubicBezTo>
                    <a:pt x="1728" y="2231"/>
                    <a:pt x="1728" y="2231"/>
                    <a:pt x="1728" y="2231"/>
                  </a:cubicBezTo>
                  <a:cubicBezTo>
                    <a:pt x="1728" y="2231"/>
                    <a:pt x="1728" y="2231"/>
                    <a:pt x="1728" y="2231"/>
                  </a:cubicBezTo>
                  <a:cubicBezTo>
                    <a:pt x="1728" y="2231"/>
                    <a:pt x="1728" y="2231"/>
                    <a:pt x="1728" y="2231"/>
                  </a:cubicBezTo>
                  <a:cubicBezTo>
                    <a:pt x="1728" y="2231"/>
                    <a:pt x="1728" y="2231"/>
                    <a:pt x="1729" y="2231"/>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30" y="2230"/>
                  </a:cubicBezTo>
                  <a:cubicBezTo>
                    <a:pt x="1730" y="2230"/>
                    <a:pt x="1730" y="2230"/>
                    <a:pt x="1730" y="2230"/>
                  </a:cubicBezTo>
                  <a:cubicBezTo>
                    <a:pt x="1731" y="2230"/>
                    <a:pt x="1731" y="2230"/>
                    <a:pt x="1731" y="2230"/>
                  </a:cubicBezTo>
                  <a:cubicBezTo>
                    <a:pt x="1731" y="2230"/>
                    <a:pt x="1731" y="2229"/>
                    <a:pt x="1731" y="2229"/>
                  </a:cubicBezTo>
                  <a:cubicBezTo>
                    <a:pt x="1731" y="2229"/>
                    <a:pt x="1731" y="2229"/>
                    <a:pt x="1731" y="2229"/>
                  </a:cubicBezTo>
                  <a:cubicBezTo>
                    <a:pt x="1731"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3" y="2229"/>
                    <a:pt x="1733" y="2229"/>
                    <a:pt x="1733" y="2229"/>
                  </a:cubicBezTo>
                  <a:cubicBezTo>
                    <a:pt x="1733" y="2228"/>
                    <a:pt x="1733" y="2228"/>
                    <a:pt x="1733"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6" y="2228"/>
                    <a:pt x="1736" y="2227"/>
                  </a:cubicBezTo>
                  <a:cubicBezTo>
                    <a:pt x="1736" y="2227"/>
                    <a:pt x="1736" y="2227"/>
                    <a:pt x="1736" y="2227"/>
                  </a:cubicBezTo>
                  <a:cubicBezTo>
                    <a:pt x="1736" y="2227"/>
                    <a:pt x="1736" y="2227"/>
                    <a:pt x="1736" y="2227"/>
                  </a:cubicBezTo>
                  <a:cubicBezTo>
                    <a:pt x="1737" y="2227"/>
                    <a:pt x="1737" y="2227"/>
                    <a:pt x="1737" y="2227"/>
                  </a:cubicBezTo>
                  <a:cubicBezTo>
                    <a:pt x="1737" y="2227"/>
                    <a:pt x="1737" y="2227"/>
                    <a:pt x="1737"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6"/>
                    <a:pt x="1739" y="2226"/>
                    <a:pt x="1739" y="2226"/>
                  </a:cubicBezTo>
                  <a:cubicBezTo>
                    <a:pt x="1739" y="2226"/>
                    <a:pt x="1739" y="2226"/>
                    <a:pt x="1739" y="2226"/>
                  </a:cubicBezTo>
                  <a:cubicBezTo>
                    <a:pt x="1739" y="2226"/>
                    <a:pt x="1739" y="2226"/>
                    <a:pt x="1739" y="2226"/>
                  </a:cubicBezTo>
                  <a:cubicBezTo>
                    <a:pt x="1740" y="2226"/>
                    <a:pt x="1739"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5"/>
                  </a:cubicBezTo>
                  <a:cubicBezTo>
                    <a:pt x="1740" y="2225"/>
                    <a:pt x="1740" y="2225"/>
                    <a:pt x="1741" y="2225"/>
                  </a:cubicBezTo>
                  <a:cubicBezTo>
                    <a:pt x="1741" y="2225"/>
                    <a:pt x="1741" y="2225"/>
                    <a:pt x="1741" y="2225"/>
                  </a:cubicBezTo>
                  <a:cubicBezTo>
                    <a:pt x="1741" y="2225"/>
                    <a:pt x="1741" y="2225"/>
                    <a:pt x="1741" y="2225"/>
                  </a:cubicBezTo>
                  <a:cubicBezTo>
                    <a:pt x="1741" y="2225"/>
                    <a:pt x="1741" y="2225"/>
                    <a:pt x="1741" y="2225"/>
                  </a:cubicBezTo>
                  <a:cubicBezTo>
                    <a:pt x="1741" y="2225"/>
                    <a:pt x="1741" y="2225"/>
                    <a:pt x="1741"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3" y="2225"/>
                    <a:pt x="1743" y="2225"/>
                  </a:cubicBezTo>
                  <a:cubicBezTo>
                    <a:pt x="1743" y="2225"/>
                    <a:pt x="1743" y="2225"/>
                    <a:pt x="1743" y="2225"/>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5" y="2224"/>
                    <a:pt x="1744" y="2224"/>
                    <a:pt x="1745" y="2224"/>
                  </a:cubicBezTo>
                  <a:cubicBezTo>
                    <a:pt x="1745" y="2224"/>
                    <a:pt x="1745" y="2224"/>
                    <a:pt x="1745" y="2224"/>
                  </a:cubicBezTo>
                  <a:cubicBezTo>
                    <a:pt x="1745" y="2224"/>
                    <a:pt x="1745" y="2224"/>
                    <a:pt x="1745" y="2224"/>
                  </a:cubicBezTo>
                  <a:cubicBezTo>
                    <a:pt x="1745" y="2224"/>
                    <a:pt x="1745" y="2223"/>
                    <a:pt x="1745" y="2223"/>
                  </a:cubicBezTo>
                  <a:cubicBezTo>
                    <a:pt x="1745" y="2223"/>
                    <a:pt x="1745" y="2223"/>
                    <a:pt x="1745"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7" y="2223"/>
                    <a:pt x="1748" y="2222"/>
                    <a:pt x="1749" y="2222"/>
                  </a:cubicBezTo>
                  <a:cubicBezTo>
                    <a:pt x="1749" y="2222"/>
                    <a:pt x="1749" y="2222"/>
                    <a:pt x="1749" y="2222"/>
                  </a:cubicBezTo>
                  <a:cubicBezTo>
                    <a:pt x="1749" y="2222"/>
                    <a:pt x="1750" y="2221"/>
                    <a:pt x="1750" y="2221"/>
                  </a:cubicBezTo>
                  <a:cubicBezTo>
                    <a:pt x="1750" y="2221"/>
                    <a:pt x="1750" y="2221"/>
                    <a:pt x="1750" y="2221"/>
                  </a:cubicBezTo>
                  <a:cubicBezTo>
                    <a:pt x="1751" y="2221"/>
                    <a:pt x="1752" y="2221"/>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4" y="2220"/>
                    <a:pt x="1755" y="2219"/>
                    <a:pt x="1755" y="2219"/>
                  </a:cubicBezTo>
                  <a:cubicBezTo>
                    <a:pt x="1755" y="2219"/>
                    <a:pt x="1755" y="2219"/>
                    <a:pt x="1755" y="2219"/>
                  </a:cubicBezTo>
                  <a:cubicBezTo>
                    <a:pt x="1755" y="2219"/>
                    <a:pt x="1755" y="2219"/>
                    <a:pt x="1755" y="2219"/>
                  </a:cubicBezTo>
                  <a:cubicBezTo>
                    <a:pt x="1755" y="2219"/>
                    <a:pt x="1755" y="2219"/>
                    <a:pt x="1755" y="2219"/>
                  </a:cubicBezTo>
                  <a:cubicBezTo>
                    <a:pt x="1755"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683" y="2046"/>
                    <a:pt x="1642" y="1856"/>
                    <a:pt x="1642" y="1656"/>
                  </a:cubicBezTo>
                  <a:cubicBezTo>
                    <a:pt x="1642" y="1656"/>
                    <a:pt x="1642" y="1656"/>
                    <a:pt x="1642" y="1656"/>
                  </a:cubicBezTo>
                  <a:cubicBezTo>
                    <a:pt x="1642" y="1656"/>
                    <a:pt x="1642" y="1656"/>
                    <a:pt x="1642" y="1656"/>
                  </a:cubicBezTo>
                  <a:cubicBezTo>
                    <a:pt x="1642" y="1366"/>
                    <a:pt x="1728" y="1096"/>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2" y="869"/>
                    <a:pt x="1873" y="869"/>
                    <a:pt x="1873" y="869"/>
                  </a:cubicBezTo>
                  <a:cubicBezTo>
                    <a:pt x="1873" y="869"/>
                    <a:pt x="1873" y="869"/>
                    <a:pt x="1873" y="869"/>
                  </a:cubicBezTo>
                  <a:cubicBezTo>
                    <a:pt x="1872" y="869"/>
                    <a:pt x="1872" y="869"/>
                    <a:pt x="1872" y="869"/>
                  </a:cubicBezTo>
                  <a:cubicBezTo>
                    <a:pt x="1872" y="869"/>
                    <a:pt x="1872" y="869"/>
                    <a:pt x="1872" y="869"/>
                  </a:cubicBezTo>
                  <a:cubicBezTo>
                    <a:pt x="1871" y="869"/>
                    <a:pt x="1871" y="869"/>
                    <a:pt x="1871" y="869"/>
                  </a:cubicBezTo>
                  <a:cubicBezTo>
                    <a:pt x="1871" y="869"/>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0" y="868"/>
                    <a:pt x="1870" y="868"/>
                    <a:pt x="1870" y="868"/>
                  </a:cubicBezTo>
                  <a:cubicBezTo>
                    <a:pt x="1870" y="868"/>
                    <a:pt x="1870" y="868"/>
                    <a:pt x="1870" y="868"/>
                  </a:cubicBezTo>
                  <a:cubicBezTo>
                    <a:pt x="1870"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8" y="867"/>
                  </a:cubicBezTo>
                  <a:cubicBezTo>
                    <a:pt x="1868" y="867"/>
                    <a:pt x="1868" y="867"/>
                    <a:pt x="1868" y="867"/>
                  </a:cubicBezTo>
                  <a:cubicBezTo>
                    <a:pt x="1867" y="866"/>
                    <a:pt x="1866" y="865"/>
                    <a:pt x="1865" y="865"/>
                  </a:cubicBezTo>
                  <a:cubicBezTo>
                    <a:pt x="1865" y="865"/>
                    <a:pt x="1865" y="865"/>
                    <a:pt x="1865" y="865"/>
                  </a:cubicBezTo>
                  <a:cubicBezTo>
                    <a:pt x="1865" y="865"/>
                    <a:pt x="1865" y="865"/>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4" y="864"/>
                    <a:pt x="1864" y="864"/>
                    <a:pt x="1864" y="863"/>
                  </a:cubicBezTo>
                  <a:cubicBezTo>
                    <a:pt x="1864" y="863"/>
                    <a:pt x="1864" y="863"/>
                    <a:pt x="1864"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2" y="863"/>
                  </a:cubicBezTo>
                  <a:cubicBezTo>
                    <a:pt x="1862" y="863"/>
                    <a:pt x="1862" y="863"/>
                    <a:pt x="1862" y="863"/>
                  </a:cubicBezTo>
                  <a:cubicBezTo>
                    <a:pt x="1862" y="863"/>
                    <a:pt x="1862" y="863"/>
                    <a:pt x="1862" y="863"/>
                  </a:cubicBezTo>
                  <a:cubicBezTo>
                    <a:pt x="1862" y="863"/>
                    <a:pt x="1862" y="863"/>
                    <a:pt x="1862" y="863"/>
                  </a:cubicBezTo>
                  <a:cubicBezTo>
                    <a:pt x="1862" y="863"/>
                    <a:pt x="1862" y="863"/>
                    <a:pt x="1862" y="863"/>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0"/>
                    <a:pt x="1859" y="860"/>
                    <a:pt x="1859" y="860"/>
                  </a:cubicBezTo>
                  <a:cubicBezTo>
                    <a:pt x="1859" y="860"/>
                    <a:pt x="1859" y="860"/>
                    <a:pt x="1859" y="860"/>
                  </a:cubicBezTo>
                  <a:cubicBezTo>
                    <a:pt x="1859" y="860"/>
                    <a:pt x="1859" y="860"/>
                    <a:pt x="1859" y="860"/>
                  </a:cubicBezTo>
                  <a:cubicBezTo>
                    <a:pt x="1859" y="860"/>
                    <a:pt x="1859" y="860"/>
                    <a:pt x="1859" y="860"/>
                  </a:cubicBezTo>
                  <a:cubicBezTo>
                    <a:pt x="1859" y="860"/>
                    <a:pt x="1859"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7" y="859"/>
                    <a:pt x="1857" y="859"/>
                    <a:pt x="1857" y="859"/>
                  </a:cubicBezTo>
                  <a:cubicBezTo>
                    <a:pt x="1857" y="859"/>
                    <a:pt x="1857" y="859"/>
                    <a:pt x="1857" y="859"/>
                  </a:cubicBezTo>
                  <a:cubicBezTo>
                    <a:pt x="1857" y="859"/>
                    <a:pt x="1857" y="859"/>
                    <a:pt x="1857" y="859"/>
                  </a:cubicBezTo>
                  <a:cubicBezTo>
                    <a:pt x="1857" y="859"/>
                    <a:pt x="1857" y="859"/>
                    <a:pt x="1857" y="859"/>
                  </a:cubicBezTo>
                  <a:cubicBezTo>
                    <a:pt x="1856" y="859"/>
                    <a:pt x="1856" y="859"/>
                    <a:pt x="1856" y="859"/>
                  </a:cubicBezTo>
                  <a:cubicBezTo>
                    <a:pt x="1856" y="859"/>
                    <a:pt x="1856" y="858"/>
                    <a:pt x="1856" y="858"/>
                  </a:cubicBezTo>
                  <a:cubicBezTo>
                    <a:pt x="1856" y="858"/>
                    <a:pt x="1856" y="858"/>
                    <a:pt x="1856"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4" y="858"/>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3" y="857"/>
                  </a:cubicBezTo>
                  <a:cubicBezTo>
                    <a:pt x="1853" y="857"/>
                    <a:pt x="1853" y="857"/>
                    <a:pt x="1853" y="857"/>
                  </a:cubicBezTo>
                  <a:cubicBezTo>
                    <a:pt x="1853" y="857"/>
                    <a:pt x="1853" y="857"/>
                    <a:pt x="1853" y="857"/>
                  </a:cubicBezTo>
                  <a:cubicBezTo>
                    <a:pt x="1853" y="857"/>
                    <a:pt x="1853" y="856"/>
                    <a:pt x="1853" y="856"/>
                  </a:cubicBezTo>
                  <a:cubicBezTo>
                    <a:pt x="1853" y="856"/>
                    <a:pt x="1853" y="856"/>
                    <a:pt x="1853" y="856"/>
                  </a:cubicBezTo>
                  <a:cubicBezTo>
                    <a:pt x="1852" y="856"/>
                    <a:pt x="1852" y="856"/>
                    <a:pt x="1852" y="856"/>
                  </a:cubicBezTo>
                  <a:cubicBezTo>
                    <a:pt x="1852" y="856"/>
                    <a:pt x="1852" y="856"/>
                    <a:pt x="1852" y="856"/>
                  </a:cubicBezTo>
                  <a:cubicBezTo>
                    <a:pt x="1852" y="856"/>
                    <a:pt x="1852" y="856"/>
                    <a:pt x="1852" y="856"/>
                  </a:cubicBezTo>
                  <a:cubicBezTo>
                    <a:pt x="1851" y="856"/>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0" y="855"/>
                    <a:pt x="1850" y="855"/>
                    <a:pt x="1850" y="855"/>
                  </a:cubicBezTo>
                  <a:cubicBezTo>
                    <a:pt x="1850" y="855"/>
                    <a:pt x="1850" y="855"/>
                    <a:pt x="1850" y="855"/>
                  </a:cubicBezTo>
                  <a:cubicBezTo>
                    <a:pt x="1850" y="855"/>
                    <a:pt x="1850" y="855"/>
                    <a:pt x="1850" y="854"/>
                  </a:cubicBezTo>
                  <a:cubicBezTo>
                    <a:pt x="1850"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8" y="854"/>
                  </a:cubicBezTo>
                  <a:cubicBezTo>
                    <a:pt x="1848" y="854"/>
                    <a:pt x="1848" y="854"/>
                    <a:pt x="1848" y="854"/>
                  </a:cubicBezTo>
                  <a:cubicBezTo>
                    <a:pt x="1848" y="853"/>
                    <a:pt x="1848" y="853"/>
                    <a:pt x="1848" y="853"/>
                  </a:cubicBezTo>
                  <a:cubicBezTo>
                    <a:pt x="1848" y="853"/>
                    <a:pt x="1848" y="853"/>
                    <a:pt x="1848" y="853"/>
                  </a:cubicBezTo>
                  <a:cubicBezTo>
                    <a:pt x="1848" y="853"/>
                    <a:pt x="1848" y="853"/>
                    <a:pt x="1848" y="853"/>
                  </a:cubicBezTo>
                  <a:cubicBezTo>
                    <a:pt x="1848" y="853"/>
                    <a:pt x="1848" y="853"/>
                    <a:pt x="1848" y="853"/>
                  </a:cubicBezTo>
                  <a:cubicBezTo>
                    <a:pt x="1847" y="853"/>
                    <a:pt x="1847" y="853"/>
                    <a:pt x="1847" y="853"/>
                  </a:cubicBezTo>
                  <a:cubicBezTo>
                    <a:pt x="1847" y="853"/>
                    <a:pt x="1847" y="853"/>
                    <a:pt x="1847" y="853"/>
                  </a:cubicBezTo>
                  <a:cubicBezTo>
                    <a:pt x="1847" y="853"/>
                    <a:pt x="1847" y="853"/>
                    <a:pt x="1847" y="853"/>
                  </a:cubicBezTo>
                  <a:cubicBezTo>
                    <a:pt x="1847" y="853"/>
                    <a:pt x="1847" y="852"/>
                    <a:pt x="1846" y="852"/>
                  </a:cubicBezTo>
                  <a:cubicBezTo>
                    <a:pt x="1846" y="852"/>
                    <a:pt x="1846" y="852"/>
                    <a:pt x="1846" y="852"/>
                  </a:cubicBezTo>
                  <a:cubicBezTo>
                    <a:pt x="1846" y="852"/>
                    <a:pt x="1846" y="852"/>
                    <a:pt x="1846" y="852"/>
                  </a:cubicBezTo>
                  <a:cubicBezTo>
                    <a:pt x="1846" y="852"/>
                    <a:pt x="1846" y="852"/>
                    <a:pt x="1845" y="852"/>
                  </a:cubicBezTo>
                  <a:cubicBezTo>
                    <a:pt x="1845" y="852"/>
                    <a:pt x="1845" y="852"/>
                    <a:pt x="1845" y="852"/>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4" y="851"/>
                    <a:pt x="1844" y="851"/>
                    <a:pt x="1844" y="851"/>
                  </a:cubicBezTo>
                  <a:cubicBezTo>
                    <a:pt x="1844" y="851"/>
                    <a:pt x="1844" y="850"/>
                    <a:pt x="1843" y="850"/>
                  </a:cubicBezTo>
                  <a:cubicBezTo>
                    <a:pt x="1843" y="850"/>
                    <a:pt x="1842" y="849"/>
                    <a:pt x="1842" y="849"/>
                  </a:cubicBezTo>
                  <a:cubicBezTo>
                    <a:pt x="1842" y="849"/>
                    <a:pt x="1842" y="849"/>
                    <a:pt x="1842" y="849"/>
                  </a:cubicBezTo>
                  <a:cubicBezTo>
                    <a:pt x="1841" y="849"/>
                    <a:pt x="1841" y="849"/>
                    <a:pt x="1841" y="849"/>
                  </a:cubicBezTo>
                  <a:cubicBezTo>
                    <a:pt x="1841" y="849"/>
                    <a:pt x="1841" y="849"/>
                    <a:pt x="1841" y="849"/>
                  </a:cubicBezTo>
                  <a:cubicBezTo>
                    <a:pt x="1840" y="848"/>
                    <a:pt x="1839" y="848"/>
                    <a:pt x="1838" y="847"/>
                  </a:cubicBezTo>
                  <a:cubicBezTo>
                    <a:pt x="1838" y="847"/>
                    <a:pt x="1838" y="847"/>
                    <a:pt x="1838" y="847"/>
                  </a:cubicBezTo>
                  <a:cubicBezTo>
                    <a:pt x="1838" y="847"/>
                    <a:pt x="1838" y="847"/>
                    <a:pt x="1837" y="846"/>
                  </a:cubicBezTo>
                  <a:cubicBezTo>
                    <a:pt x="1837" y="846"/>
                    <a:pt x="1837" y="846"/>
                    <a:pt x="1837" y="846"/>
                  </a:cubicBezTo>
                  <a:cubicBezTo>
                    <a:pt x="1837" y="846"/>
                    <a:pt x="1836" y="846"/>
                    <a:pt x="1836" y="845"/>
                  </a:cubicBezTo>
                  <a:cubicBezTo>
                    <a:pt x="1836" y="845"/>
                    <a:pt x="1836" y="845"/>
                    <a:pt x="1836" y="845"/>
                  </a:cubicBezTo>
                  <a:cubicBezTo>
                    <a:pt x="1835" y="845"/>
                    <a:pt x="1834" y="844"/>
                    <a:pt x="1833" y="843"/>
                  </a:cubicBezTo>
                  <a:cubicBezTo>
                    <a:pt x="1833" y="843"/>
                    <a:pt x="1833" y="843"/>
                    <a:pt x="1833" y="843"/>
                  </a:cubicBezTo>
                  <a:cubicBezTo>
                    <a:pt x="1833" y="843"/>
                    <a:pt x="1832" y="843"/>
                    <a:pt x="1832" y="843"/>
                  </a:cubicBezTo>
                  <a:cubicBezTo>
                    <a:pt x="1832" y="843"/>
                    <a:pt x="1832" y="843"/>
                    <a:pt x="1832" y="843"/>
                  </a:cubicBezTo>
                  <a:cubicBezTo>
                    <a:pt x="1832" y="843"/>
                    <a:pt x="1831" y="842"/>
                    <a:pt x="1830" y="842"/>
                  </a:cubicBezTo>
                  <a:cubicBezTo>
                    <a:pt x="1830" y="842"/>
                    <a:pt x="1830" y="842"/>
                    <a:pt x="1830" y="842"/>
                  </a:cubicBezTo>
                  <a:cubicBezTo>
                    <a:pt x="1830" y="841"/>
                    <a:pt x="1830" y="841"/>
                    <a:pt x="1829" y="841"/>
                  </a:cubicBezTo>
                  <a:cubicBezTo>
                    <a:pt x="1829" y="841"/>
                    <a:pt x="1829" y="841"/>
                    <a:pt x="1829" y="841"/>
                  </a:cubicBezTo>
                  <a:cubicBezTo>
                    <a:pt x="1829" y="841"/>
                    <a:pt x="1829" y="841"/>
                    <a:pt x="1829" y="841"/>
                  </a:cubicBezTo>
                  <a:cubicBezTo>
                    <a:pt x="1829" y="841"/>
                    <a:pt x="1829" y="841"/>
                    <a:pt x="1829" y="841"/>
                  </a:cubicBezTo>
                  <a:cubicBezTo>
                    <a:pt x="1829" y="841"/>
                    <a:pt x="1829" y="841"/>
                    <a:pt x="1829" y="841"/>
                  </a:cubicBezTo>
                  <a:cubicBezTo>
                    <a:pt x="1828" y="840"/>
                    <a:pt x="1828" y="840"/>
                    <a:pt x="1828" y="840"/>
                  </a:cubicBezTo>
                  <a:cubicBezTo>
                    <a:pt x="1828" y="840"/>
                    <a:pt x="1828" y="840"/>
                    <a:pt x="1827" y="840"/>
                  </a:cubicBezTo>
                  <a:cubicBezTo>
                    <a:pt x="1827" y="840"/>
                    <a:pt x="1827" y="840"/>
                    <a:pt x="1827" y="840"/>
                  </a:cubicBezTo>
                  <a:cubicBezTo>
                    <a:pt x="1827" y="840"/>
                    <a:pt x="1827" y="840"/>
                    <a:pt x="1827" y="840"/>
                  </a:cubicBezTo>
                  <a:cubicBezTo>
                    <a:pt x="1827" y="839"/>
                    <a:pt x="1826" y="839"/>
                    <a:pt x="1826" y="839"/>
                  </a:cubicBezTo>
                  <a:cubicBezTo>
                    <a:pt x="1825" y="839"/>
                    <a:pt x="1825" y="839"/>
                    <a:pt x="1825" y="839"/>
                  </a:cubicBezTo>
                  <a:cubicBezTo>
                    <a:pt x="1825" y="838"/>
                    <a:pt x="1825" y="838"/>
                    <a:pt x="1824" y="838"/>
                  </a:cubicBezTo>
                  <a:cubicBezTo>
                    <a:pt x="1824" y="838"/>
                    <a:pt x="1824" y="838"/>
                    <a:pt x="1824" y="838"/>
                  </a:cubicBezTo>
                  <a:cubicBezTo>
                    <a:pt x="1823" y="837"/>
                    <a:pt x="1822" y="837"/>
                    <a:pt x="1822" y="836"/>
                  </a:cubicBezTo>
                  <a:cubicBezTo>
                    <a:pt x="1822" y="836"/>
                    <a:pt x="1822" y="836"/>
                    <a:pt x="1822"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5"/>
                    <a:pt x="1821" y="835"/>
                    <a:pt x="1821" y="835"/>
                  </a:cubicBezTo>
                  <a:cubicBezTo>
                    <a:pt x="1820" y="835"/>
                    <a:pt x="1820" y="835"/>
                    <a:pt x="1820" y="835"/>
                  </a:cubicBezTo>
                  <a:cubicBezTo>
                    <a:pt x="1820" y="835"/>
                    <a:pt x="1820" y="835"/>
                    <a:pt x="1820" y="835"/>
                  </a:cubicBezTo>
                  <a:cubicBezTo>
                    <a:pt x="1820" y="835"/>
                    <a:pt x="1820" y="835"/>
                    <a:pt x="1820" y="835"/>
                  </a:cubicBezTo>
                  <a:cubicBezTo>
                    <a:pt x="1820" y="835"/>
                    <a:pt x="1820" y="835"/>
                    <a:pt x="1819" y="835"/>
                  </a:cubicBezTo>
                  <a:cubicBezTo>
                    <a:pt x="1819" y="835"/>
                    <a:pt x="1819" y="834"/>
                    <a:pt x="1818" y="834"/>
                  </a:cubicBezTo>
                  <a:cubicBezTo>
                    <a:pt x="1818" y="834"/>
                    <a:pt x="1818" y="834"/>
                    <a:pt x="1818" y="834"/>
                  </a:cubicBezTo>
                  <a:cubicBezTo>
                    <a:pt x="1818" y="834"/>
                    <a:pt x="1818" y="834"/>
                    <a:pt x="1818" y="834"/>
                  </a:cubicBezTo>
                  <a:cubicBezTo>
                    <a:pt x="1818" y="834"/>
                    <a:pt x="1818" y="834"/>
                    <a:pt x="1818" y="834"/>
                  </a:cubicBezTo>
                  <a:cubicBezTo>
                    <a:pt x="1818" y="834"/>
                    <a:pt x="1818" y="834"/>
                    <a:pt x="1818" y="834"/>
                  </a:cubicBezTo>
                  <a:cubicBezTo>
                    <a:pt x="1817" y="833"/>
                    <a:pt x="1817" y="833"/>
                    <a:pt x="1816" y="833"/>
                  </a:cubicBezTo>
                  <a:cubicBezTo>
                    <a:pt x="1816" y="832"/>
                    <a:pt x="1816" y="832"/>
                    <a:pt x="1816" y="832"/>
                  </a:cubicBezTo>
                  <a:cubicBezTo>
                    <a:pt x="1813" y="831"/>
                    <a:pt x="1810" y="829"/>
                    <a:pt x="1808" y="827"/>
                  </a:cubicBezTo>
                  <a:cubicBezTo>
                    <a:pt x="1808" y="827"/>
                    <a:pt x="1808" y="827"/>
                    <a:pt x="1807" y="827"/>
                  </a:cubicBezTo>
                  <a:cubicBezTo>
                    <a:pt x="1807" y="827"/>
                    <a:pt x="1807" y="827"/>
                    <a:pt x="1807" y="827"/>
                  </a:cubicBezTo>
                  <a:cubicBezTo>
                    <a:pt x="1807" y="826"/>
                    <a:pt x="1806" y="826"/>
                    <a:pt x="1806" y="826"/>
                  </a:cubicBezTo>
                  <a:cubicBezTo>
                    <a:pt x="1806" y="826"/>
                    <a:pt x="1806" y="826"/>
                    <a:pt x="1806" y="826"/>
                  </a:cubicBezTo>
                  <a:cubicBezTo>
                    <a:pt x="1806" y="826"/>
                    <a:pt x="1806" y="826"/>
                    <a:pt x="1806" y="826"/>
                  </a:cubicBezTo>
                  <a:cubicBezTo>
                    <a:pt x="1806" y="826"/>
                    <a:pt x="1806" y="826"/>
                    <a:pt x="1805" y="826"/>
                  </a:cubicBezTo>
                  <a:cubicBezTo>
                    <a:pt x="1805" y="826"/>
                    <a:pt x="1805" y="825"/>
                    <a:pt x="1805" y="825"/>
                  </a:cubicBezTo>
                  <a:cubicBezTo>
                    <a:pt x="1805" y="825"/>
                    <a:pt x="1805" y="825"/>
                    <a:pt x="1804" y="825"/>
                  </a:cubicBezTo>
                  <a:cubicBezTo>
                    <a:pt x="1804" y="825"/>
                    <a:pt x="1804" y="825"/>
                    <a:pt x="1804" y="825"/>
                  </a:cubicBezTo>
                  <a:cubicBezTo>
                    <a:pt x="1804" y="825"/>
                    <a:pt x="1804" y="825"/>
                    <a:pt x="1804" y="825"/>
                  </a:cubicBezTo>
                  <a:cubicBezTo>
                    <a:pt x="1804" y="824"/>
                    <a:pt x="1803" y="824"/>
                    <a:pt x="1803" y="824"/>
                  </a:cubicBezTo>
                  <a:cubicBezTo>
                    <a:pt x="1803" y="824"/>
                    <a:pt x="1803" y="824"/>
                    <a:pt x="1803" y="824"/>
                  </a:cubicBezTo>
                  <a:cubicBezTo>
                    <a:pt x="1803" y="824"/>
                    <a:pt x="1802" y="824"/>
                    <a:pt x="1802" y="823"/>
                  </a:cubicBezTo>
                  <a:cubicBezTo>
                    <a:pt x="1802" y="823"/>
                    <a:pt x="1802" y="823"/>
                    <a:pt x="1802" y="823"/>
                  </a:cubicBezTo>
                  <a:cubicBezTo>
                    <a:pt x="1802" y="823"/>
                    <a:pt x="1801" y="823"/>
                    <a:pt x="1801" y="823"/>
                  </a:cubicBezTo>
                  <a:cubicBezTo>
                    <a:pt x="1801" y="823"/>
                    <a:pt x="1801" y="823"/>
                    <a:pt x="1801" y="823"/>
                  </a:cubicBezTo>
                  <a:cubicBezTo>
                    <a:pt x="1801" y="823"/>
                    <a:pt x="1801" y="823"/>
                    <a:pt x="1801" y="823"/>
                  </a:cubicBezTo>
                  <a:cubicBezTo>
                    <a:pt x="1801" y="823"/>
                    <a:pt x="1801" y="822"/>
                    <a:pt x="1801" y="822"/>
                  </a:cubicBezTo>
                  <a:cubicBezTo>
                    <a:pt x="1801" y="822"/>
                    <a:pt x="1801"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799" y="822"/>
                  </a:cubicBezTo>
                  <a:cubicBezTo>
                    <a:pt x="1799" y="822"/>
                    <a:pt x="1799" y="822"/>
                    <a:pt x="1799" y="822"/>
                  </a:cubicBezTo>
                  <a:cubicBezTo>
                    <a:pt x="1799" y="822"/>
                    <a:pt x="1799" y="822"/>
                    <a:pt x="1799" y="822"/>
                  </a:cubicBezTo>
                  <a:cubicBezTo>
                    <a:pt x="1799" y="822"/>
                    <a:pt x="1799" y="821"/>
                    <a:pt x="1799" y="821"/>
                  </a:cubicBezTo>
                  <a:cubicBezTo>
                    <a:pt x="1798" y="821"/>
                    <a:pt x="1798" y="821"/>
                    <a:pt x="1797" y="820"/>
                  </a:cubicBezTo>
                  <a:cubicBezTo>
                    <a:pt x="1797" y="820"/>
                    <a:pt x="1797" y="820"/>
                    <a:pt x="1796" y="820"/>
                  </a:cubicBezTo>
                  <a:cubicBezTo>
                    <a:pt x="1796" y="820"/>
                    <a:pt x="1796" y="820"/>
                    <a:pt x="1796" y="820"/>
                  </a:cubicBezTo>
                  <a:cubicBezTo>
                    <a:pt x="1796" y="819"/>
                    <a:pt x="1796" y="819"/>
                    <a:pt x="1796" y="819"/>
                  </a:cubicBezTo>
                  <a:cubicBezTo>
                    <a:pt x="1796" y="819"/>
                    <a:pt x="1796" y="819"/>
                    <a:pt x="1795" y="819"/>
                  </a:cubicBezTo>
                  <a:cubicBezTo>
                    <a:pt x="1795" y="819"/>
                    <a:pt x="1795" y="819"/>
                    <a:pt x="1795" y="819"/>
                  </a:cubicBezTo>
                  <a:cubicBezTo>
                    <a:pt x="1795" y="819"/>
                    <a:pt x="1795" y="819"/>
                    <a:pt x="1795" y="819"/>
                  </a:cubicBezTo>
                  <a:cubicBezTo>
                    <a:pt x="1795" y="819"/>
                    <a:pt x="1794" y="818"/>
                    <a:pt x="1794" y="818"/>
                  </a:cubicBezTo>
                  <a:cubicBezTo>
                    <a:pt x="1794" y="818"/>
                    <a:pt x="1794" y="818"/>
                    <a:pt x="1794" y="818"/>
                  </a:cubicBezTo>
                  <a:cubicBezTo>
                    <a:pt x="1794" y="818"/>
                    <a:pt x="1794" y="818"/>
                    <a:pt x="1794" y="818"/>
                  </a:cubicBezTo>
                  <a:cubicBezTo>
                    <a:pt x="1793" y="818"/>
                    <a:pt x="1793" y="817"/>
                    <a:pt x="1792" y="817"/>
                  </a:cubicBezTo>
                  <a:cubicBezTo>
                    <a:pt x="1792" y="817"/>
                    <a:pt x="1792" y="817"/>
                    <a:pt x="1792" y="817"/>
                  </a:cubicBezTo>
                  <a:cubicBezTo>
                    <a:pt x="1791" y="816"/>
                    <a:pt x="1790" y="816"/>
                    <a:pt x="1789" y="815"/>
                  </a:cubicBezTo>
                  <a:cubicBezTo>
                    <a:pt x="1789" y="815"/>
                    <a:pt x="1789" y="815"/>
                    <a:pt x="1789" y="815"/>
                  </a:cubicBezTo>
                  <a:cubicBezTo>
                    <a:pt x="1789" y="815"/>
                    <a:pt x="1789" y="815"/>
                    <a:pt x="1788" y="814"/>
                  </a:cubicBezTo>
                  <a:cubicBezTo>
                    <a:pt x="1788" y="814"/>
                    <a:pt x="1788" y="814"/>
                    <a:pt x="1788" y="814"/>
                  </a:cubicBezTo>
                  <a:cubicBezTo>
                    <a:pt x="1788" y="814"/>
                    <a:pt x="1787" y="814"/>
                    <a:pt x="1787" y="814"/>
                  </a:cubicBezTo>
                  <a:cubicBezTo>
                    <a:pt x="1787" y="814"/>
                    <a:pt x="1787" y="814"/>
                    <a:pt x="1787" y="814"/>
                  </a:cubicBezTo>
                  <a:cubicBezTo>
                    <a:pt x="1787" y="814"/>
                    <a:pt x="1787" y="814"/>
                    <a:pt x="1787" y="814"/>
                  </a:cubicBezTo>
                  <a:cubicBezTo>
                    <a:pt x="1787" y="814"/>
                    <a:pt x="1787" y="814"/>
                    <a:pt x="1787" y="814"/>
                  </a:cubicBezTo>
                  <a:cubicBezTo>
                    <a:pt x="1787" y="813"/>
                    <a:pt x="1787" y="813"/>
                    <a:pt x="1787" y="813"/>
                  </a:cubicBezTo>
                  <a:cubicBezTo>
                    <a:pt x="1787" y="813"/>
                    <a:pt x="1787" y="813"/>
                    <a:pt x="1786" y="813"/>
                  </a:cubicBezTo>
                  <a:cubicBezTo>
                    <a:pt x="1786" y="813"/>
                    <a:pt x="1786" y="813"/>
                    <a:pt x="1786" y="813"/>
                  </a:cubicBezTo>
                  <a:cubicBezTo>
                    <a:pt x="1786" y="813"/>
                    <a:pt x="1786" y="813"/>
                    <a:pt x="1786" y="813"/>
                  </a:cubicBezTo>
                  <a:cubicBezTo>
                    <a:pt x="1785" y="812"/>
                    <a:pt x="1785" y="812"/>
                    <a:pt x="1784" y="812"/>
                  </a:cubicBezTo>
                  <a:cubicBezTo>
                    <a:pt x="1784" y="812"/>
                    <a:pt x="1784" y="812"/>
                    <a:pt x="1784" y="812"/>
                  </a:cubicBezTo>
                  <a:cubicBezTo>
                    <a:pt x="1781" y="809"/>
                    <a:pt x="1777" y="807"/>
                    <a:pt x="1774" y="805"/>
                  </a:cubicBezTo>
                  <a:cubicBezTo>
                    <a:pt x="1773" y="805"/>
                    <a:pt x="1773" y="805"/>
                    <a:pt x="1773" y="805"/>
                  </a:cubicBezTo>
                  <a:cubicBezTo>
                    <a:pt x="1773" y="804"/>
                    <a:pt x="1772" y="804"/>
                    <a:pt x="1772" y="804"/>
                  </a:cubicBezTo>
                  <a:cubicBezTo>
                    <a:pt x="1772" y="804"/>
                    <a:pt x="1772" y="804"/>
                    <a:pt x="1772" y="804"/>
                  </a:cubicBezTo>
                  <a:cubicBezTo>
                    <a:pt x="1761" y="797"/>
                    <a:pt x="1750" y="789"/>
                    <a:pt x="1739" y="782"/>
                  </a:cubicBezTo>
                  <a:cubicBezTo>
                    <a:pt x="1738" y="782"/>
                    <a:pt x="1738" y="782"/>
                    <a:pt x="1738" y="782"/>
                  </a:cubicBezTo>
                  <a:cubicBezTo>
                    <a:pt x="1738" y="782"/>
                    <a:pt x="1738" y="781"/>
                    <a:pt x="1738" y="781"/>
                  </a:cubicBezTo>
                  <a:cubicBezTo>
                    <a:pt x="1737" y="781"/>
                    <a:pt x="1737" y="781"/>
                    <a:pt x="1736" y="780"/>
                  </a:cubicBezTo>
                  <a:cubicBezTo>
                    <a:pt x="1736" y="780"/>
                    <a:pt x="1736" y="780"/>
                    <a:pt x="1736" y="780"/>
                  </a:cubicBezTo>
                  <a:cubicBezTo>
                    <a:pt x="1735" y="780"/>
                    <a:pt x="1735" y="780"/>
                    <a:pt x="1735" y="779"/>
                  </a:cubicBezTo>
                  <a:cubicBezTo>
                    <a:pt x="1734" y="779"/>
                    <a:pt x="1733" y="779"/>
                    <a:pt x="1733" y="778"/>
                  </a:cubicBezTo>
                  <a:cubicBezTo>
                    <a:pt x="1733" y="778"/>
                    <a:pt x="1733" y="778"/>
                    <a:pt x="1733" y="778"/>
                  </a:cubicBezTo>
                  <a:cubicBezTo>
                    <a:pt x="1732" y="778"/>
                    <a:pt x="1732" y="778"/>
                    <a:pt x="1732" y="778"/>
                  </a:cubicBezTo>
                  <a:cubicBezTo>
                    <a:pt x="1731" y="777"/>
                    <a:pt x="1731" y="777"/>
                    <a:pt x="1730" y="777"/>
                  </a:cubicBezTo>
                  <a:cubicBezTo>
                    <a:pt x="1730" y="777"/>
                    <a:pt x="1730" y="777"/>
                    <a:pt x="1730" y="777"/>
                  </a:cubicBezTo>
                  <a:cubicBezTo>
                    <a:pt x="1730" y="776"/>
                    <a:pt x="1729" y="776"/>
                    <a:pt x="1729" y="776"/>
                  </a:cubicBezTo>
                  <a:cubicBezTo>
                    <a:pt x="1729" y="776"/>
                    <a:pt x="1729" y="776"/>
                    <a:pt x="1728" y="775"/>
                  </a:cubicBezTo>
                  <a:cubicBezTo>
                    <a:pt x="1728" y="775"/>
                    <a:pt x="1728" y="775"/>
                    <a:pt x="1728" y="775"/>
                  </a:cubicBezTo>
                  <a:cubicBezTo>
                    <a:pt x="1728" y="775"/>
                    <a:pt x="1728" y="775"/>
                    <a:pt x="1728" y="775"/>
                  </a:cubicBezTo>
                  <a:cubicBezTo>
                    <a:pt x="1728" y="775"/>
                    <a:pt x="1727" y="775"/>
                    <a:pt x="1727" y="775"/>
                  </a:cubicBezTo>
                  <a:cubicBezTo>
                    <a:pt x="1727" y="775"/>
                    <a:pt x="1727" y="774"/>
                    <a:pt x="1727" y="774"/>
                  </a:cubicBezTo>
                  <a:cubicBezTo>
                    <a:pt x="1726" y="774"/>
                    <a:pt x="1726" y="774"/>
                    <a:pt x="1726" y="774"/>
                  </a:cubicBezTo>
                  <a:cubicBezTo>
                    <a:pt x="1726" y="774"/>
                    <a:pt x="1726" y="774"/>
                    <a:pt x="1726" y="774"/>
                  </a:cubicBezTo>
                  <a:cubicBezTo>
                    <a:pt x="1726" y="774"/>
                    <a:pt x="1726" y="774"/>
                    <a:pt x="1725" y="773"/>
                  </a:cubicBezTo>
                  <a:cubicBezTo>
                    <a:pt x="1725" y="773"/>
                    <a:pt x="1724" y="772"/>
                    <a:pt x="1723" y="772"/>
                  </a:cubicBezTo>
                  <a:cubicBezTo>
                    <a:pt x="1723" y="772"/>
                    <a:pt x="1722" y="771"/>
                    <a:pt x="1722" y="771"/>
                  </a:cubicBezTo>
                  <a:cubicBezTo>
                    <a:pt x="1722" y="771"/>
                    <a:pt x="1722" y="771"/>
                    <a:pt x="1722" y="771"/>
                  </a:cubicBezTo>
                  <a:cubicBezTo>
                    <a:pt x="1722" y="771"/>
                    <a:pt x="1721" y="771"/>
                    <a:pt x="1720" y="770"/>
                  </a:cubicBezTo>
                  <a:cubicBezTo>
                    <a:pt x="1720" y="770"/>
                    <a:pt x="1720" y="770"/>
                    <a:pt x="1720" y="770"/>
                  </a:cubicBezTo>
                  <a:cubicBezTo>
                    <a:pt x="1720" y="770"/>
                    <a:pt x="1720" y="770"/>
                    <a:pt x="1720" y="770"/>
                  </a:cubicBezTo>
                  <a:cubicBezTo>
                    <a:pt x="1719" y="769"/>
                    <a:pt x="1719" y="769"/>
                    <a:pt x="1718" y="769"/>
                  </a:cubicBezTo>
                  <a:cubicBezTo>
                    <a:pt x="1718" y="769"/>
                    <a:pt x="1718" y="769"/>
                    <a:pt x="1718" y="769"/>
                  </a:cubicBezTo>
                  <a:cubicBezTo>
                    <a:pt x="1717" y="768"/>
                    <a:pt x="1716" y="767"/>
                    <a:pt x="1714" y="766"/>
                  </a:cubicBezTo>
                  <a:cubicBezTo>
                    <a:pt x="1714" y="766"/>
                    <a:pt x="1714" y="766"/>
                    <a:pt x="1714" y="766"/>
                  </a:cubicBezTo>
                  <a:cubicBezTo>
                    <a:pt x="1714" y="766"/>
                    <a:pt x="1714" y="766"/>
                    <a:pt x="1713" y="766"/>
                  </a:cubicBezTo>
                  <a:cubicBezTo>
                    <a:pt x="1713" y="766"/>
                    <a:pt x="1713" y="765"/>
                    <a:pt x="1713" y="765"/>
                  </a:cubicBezTo>
                  <a:cubicBezTo>
                    <a:pt x="1713" y="765"/>
                    <a:pt x="1713" y="765"/>
                    <a:pt x="1713" y="765"/>
                  </a:cubicBezTo>
                  <a:cubicBezTo>
                    <a:pt x="1712" y="765"/>
                    <a:pt x="1712" y="765"/>
                    <a:pt x="1712" y="765"/>
                  </a:cubicBezTo>
                  <a:cubicBezTo>
                    <a:pt x="1712" y="764"/>
                    <a:pt x="1711" y="764"/>
                    <a:pt x="1711" y="764"/>
                  </a:cubicBezTo>
                  <a:cubicBezTo>
                    <a:pt x="1711" y="764"/>
                    <a:pt x="1711" y="764"/>
                    <a:pt x="1710" y="764"/>
                  </a:cubicBezTo>
                  <a:cubicBezTo>
                    <a:pt x="1710" y="764"/>
                    <a:pt x="1710" y="764"/>
                    <a:pt x="1710" y="763"/>
                  </a:cubicBezTo>
                  <a:cubicBezTo>
                    <a:pt x="1710" y="763"/>
                    <a:pt x="1710" y="763"/>
                    <a:pt x="1710" y="763"/>
                  </a:cubicBezTo>
                  <a:cubicBezTo>
                    <a:pt x="1710" y="763"/>
                    <a:pt x="1709" y="763"/>
                    <a:pt x="1709" y="763"/>
                  </a:cubicBezTo>
                  <a:cubicBezTo>
                    <a:pt x="1709" y="763"/>
                    <a:pt x="1709" y="763"/>
                    <a:pt x="1709" y="763"/>
                  </a:cubicBezTo>
                  <a:cubicBezTo>
                    <a:pt x="1708" y="762"/>
                    <a:pt x="1708" y="762"/>
                    <a:pt x="1708" y="762"/>
                  </a:cubicBezTo>
                  <a:cubicBezTo>
                    <a:pt x="1707" y="761"/>
                    <a:pt x="1706" y="761"/>
                    <a:pt x="1704" y="760"/>
                  </a:cubicBezTo>
                  <a:cubicBezTo>
                    <a:pt x="1704" y="760"/>
                    <a:pt x="1704" y="760"/>
                    <a:pt x="1704" y="759"/>
                  </a:cubicBezTo>
                  <a:cubicBezTo>
                    <a:pt x="1703" y="759"/>
                    <a:pt x="1702" y="758"/>
                    <a:pt x="1702" y="758"/>
                  </a:cubicBezTo>
                  <a:cubicBezTo>
                    <a:pt x="1701" y="758"/>
                    <a:pt x="1701" y="758"/>
                    <a:pt x="1701" y="757"/>
                  </a:cubicBezTo>
                  <a:cubicBezTo>
                    <a:pt x="1701" y="757"/>
                    <a:pt x="1701" y="757"/>
                    <a:pt x="1701" y="757"/>
                  </a:cubicBezTo>
                  <a:cubicBezTo>
                    <a:pt x="1701" y="757"/>
                    <a:pt x="1700" y="757"/>
                    <a:pt x="1700" y="757"/>
                  </a:cubicBezTo>
                  <a:cubicBezTo>
                    <a:pt x="1700" y="757"/>
                    <a:pt x="1700" y="757"/>
                    <a:pt x="1700" y="757"/>
                  </a:cubicBezTo>
                  <a:cubicBezTo>
                    <a:pt x="1700" y="757"/>
                    <a:pt x="1700" y="757"/>
                    <a:pt x="1700" y="757"/>
                  </a:cubicBezTo>
                  <a:cubicBezTo>
                    <a:pt x="1699" y="756"/>
                    <a:pt x="1699" y="756"/>
                    <a:pt x="1698" y="756"/>
                  </a:cubicBezTo>
                  <a:cubicBezTo>
                    <a:pt x="1698" y="756"/>
                    <a:pt x="1698" y="756"/>
                    <a:pt x="1698" y="755"/>
                  </a:cubicBezTo>
                  <a:cubicBezTo>
                    <a:pt x="1698" y="755"/>
                    <a:pt x="1697" y="755"/>
                    <a:pt x="1697" y="755"/>
                  </a:cubicBezTo>
                  <a:cubicBezTo>
                    <a:pt x="1697" y="755"/>
                    <a:pt x="1697" y="755"/>
                    <a:pt x="1697" y="755"/>
                  </a:cubicBezTo>
                  <a:cubicBezTo>
                    <a:pt x="1696" y="755"/>
                    <a:pt x="1696" y="754"/>
                    <a:pt x="1696" y="754"/>
                  </a:cubicBezTo>
                  <a:cubicBezTo>
                    <a:pt x="1695" y="754"/>
                    <a:pt x="1695" y="754"/>
                    <a:pt x="1695" y="753"/>
                  </a:cubicBezTo>
                  <a:cubicBezTo>
                    <a:pt x="1695" y="753"/>
                    <a:pt x="1695" y="753"/>
                    <a:pt x="1695" y="753"/>
                  </a:cubicBezTo>
                  <a:cubicBezTo>
                    <a:pt x="1694" y="753"/>
                    <a:pt x="1694" y="753"/>
                    <a:pt x="1694" y="753"/>
                  </a:cubicBezTo>
                  <a:cubicBezTo>
                    <a:pt x="1694" y="753"/>
                    <a:pt x="1694" y="753"/>
                    <a:pt x="1694" y="753"/>
                  </a:cubicBezTo>
                  <a:cubicBezTo>
                    <a:pt x="1693" y="753"/>
                    <a:pt x="1693" y="752"/>
                    <a:pt x="1693" y="752"/>
                  </a:cubicBezTo>
                  <a:cubicBezTo>
                    <a:pt x="1693" y="752"/>
                    <a:pt x="1693" y="752"/>
                    <a:pt x="1693" y="752"/>
                  </a:cubicBezTo>
                  <a:cubicBezTo>
                    <a:pt x="1692" y="752"/>
                    <a:pt x="1692" y="752"/>
                    <a:pt x="1692" y="751"/>
                  </a:cubicBezTo>
                  <a:cubicBezTo>
                    <a:pt x="1692" y="751"/>
                    <a:pt x="1692" y="751"/>
                    <a:pt x="1691" y="751"/>
                  </a:cubicBezTo>
                  <a:cubicBezTo>
                    <a:pt x="1691" y="751"/>
                    <a:pt x="1691" y="751"/>
                    <a:pt x="1691" y="751"/>
                  </a:cubicBezTo>
                  <a:cubicBezTo>
                    <a:pt x="1691" y="751"/>
                    <a:pt x="1690" y="750"/>
                    <a:pt x="1690" y="750"/>
                  </a:cubicBezTo>
                  <a:cubicBezTo>
                    <a:pt x="1689" y="750"/>
                    <a:pt x="1689" y="750"/>
                    <a:pt x="1689" y="750"/>
                  </a:cubicBezTo>
                  <a:cubicBezTo>
                    <a:pt x="1689" y="750"/>
                    <a:pt x="1689" y="750"/>
                    <a:pt x="1689" y="750"/>
                  </a:cubicBezTo>
                  <a:cubicBezTo>
                    <a:pt x="1689" y="750"/>
                    <a:pt x="1689" y="750"/>
                    <a:pt x="1689" y="749"/>
                  </a:cubicBezTo>
                  <a:cubicBezTo>
                    <a:pt x="1686" y="748"/>
                    <a:pt x="1684" y="747"/>
                    <a:pt x="1682" y="745"/>
                  </a:cubicBezTo>
                  <a:cubicBezTo>
                    <a:pt x="1682" y="745"/>
                    <a:pt x="1682" y="745"/>
                    <a:pt x="1682" y="745"/>
                  </a:cubicBezTo>
                  <a:cubicBezTo>
                    <a:pt x="1680" y="744"/>
                    <a:pt x="1679" y="743"/>
                    <a:pt x="1677" y="742"/>
                  </a:cubicBezTo>
                  <a:cubicBezTo>
                    <a:pt x="1677" y="742"/>
                    <a:pt x="1677" y="742"/>
                    <a:pt x="1677" y="742"/>
                  </a:cubicBezTo>
                  <a:cubicBezTo>
                    <a:pt x="1676" y="741"/>
                    <a:pt x="1676" y="741"/>
                    <a:pt x="1675" y="741"/>
                  </a:cubicBezTo>
                  <a:cubicBezTo>
                    <a:pt x="1675" y="741"/>
                    <a:pt x="1675" y="741"/>
                    <a:pt x="1675" y="741"/>
                  </a:cubicBezTo>
                  <a:cubicBezTo>
                    <a:pt x="1673" y="739"/>
                    <a:pt x="1671" y="738"/>
                    <a:pt x="1670" y="737"/>
                  </a:cubicBezTo>
                  <a:cubicBezTo>
                    <a:pt x="1670" y="737"/>
                    <a:pt x="1669" y="737"/>
                    <a:pt x="1669" y="737"/>
                  </a:cubicBezTo>
                  <a:cubicBezTo>
                    <a:pt x="1669" y="737"/>
                    <a:pt x="1669" y="737"/>
                    <a:pt x="1669" y="736"/>
                  </a:cubicBezTo>
                  <a:cubicBezTo>
                    <a:pt x="1668" y="736"/>
                    <a:pt x="1667" y="735"/>
                    <a:pt x="1666" y="735"/>
                  </a:cubicBezTo>
                  <a:cubicBezTo>
                    <a:pt x="1665" y="734"/>
                    <a:pt x="1665" y="734"/>
                    <a:pt x="1664" y="734"/>
                  </a:cubicBezTo>
                  <a:cubicBezTo>
                    <a:pt x="1664" y="734"/>
                    <a:pt x="1664" y="733"/>
                    <a:pt x="1664" y="733"/>
                  </a:cubicBezTo>
                  <a:cubicBezTo>
                    <a:pt x="1663" y="733"/>
                    <a:pt x="1663" y="733"/>
                    <a:pt x="1663" y="733"/>
                  </a:cubicBezTo>
                  <a:cubicBezTo>
                    <a:pt x="1660" y="731"/>
                    <a:pt x="1657" y="729"/>
                    <a:pt x="1653" y="727"/>
                  </a:cubicBezTo>
                  <a:cubicBezTo>
                    <a:pt x="1653" y="726"/>
                    <a:pt x="1653" y="726"/>
                    <a:pt x="1652" y="726"/>
                  </a:cubicBezTo>
                  <a:cubicBezTo>
                    <a:pt x="1652" y="726"/>
                    <a:pt x="1652" y="726"/>
                    <a:pt x="1652" y="726"/>
                  </a:cubicBezTo>
                  <a:cubicBezTo>
                    <a:pt x="1651" y="725"/>
                    <a:pt x="1650" y="724"/>
                    <a:pt x="1649" y="724"/>
                  </a:cubicBezTo>
                  <a:cubicBezTo>
                    <a:pt x="1649" y="724"/>
                    <a:pt x="1649" y="724"/>
                    <a:pt x="1648" y="723"/>
                  </a:cubicBezTo>
                  <a:cubicBezTo>
                    <a:pt x="1648" y="723"/>
                    <a:pt x="1647" y="722"/>
                    <a:pt x="1647" y="722"/>
                  </a:cubicBezTo>
                  <a:cubicBezTo>
                    <a:pt x="1646" y="722"/>
                    <a:pt x="1646" y="722"/>
                    <a:pt x="1646" y="722"/>
                  </a:cubicBezTo>
                  <a:cubicBezTo>
                    <a:pt x="1646" y="722"/>
                    <a:pt x="1646" y="722"/>
                    <a:pt x="1646" y="722"/>
                  </a:cubicBezTo>
                  <a:cubicBezTo>
                    <a:pt x="1645" y="721"/>
                    <a:pt x="1645" y="721"/>
                    <a:pt x="1645" y="721"/>
                  </a:cubicBezTo>
                  <a:cubicBezTo>
                    <a:pt x="1645" y="721"/>
                    <a:pt x="1645" y="721"/>
                    <a:pt x="1645" y="721"/>
                  </a:cubicBezTo>
                  <a:cubicBezTo>
                    <a:pt x="1644" y="721"/>
                    <a:pt x="1644" y="720"/>
                    <a:pt x="1643" y="720"/>
                  </a:cubicBezTo>
                  <a:cubicBezTo>
                    <a:pt x="1643" y="720"/>
                    <a:pt x="1643" y="720"/>
                    <a:pt x="1642" y="719"/>
                  </a:cubicBezTo>
                  <a:cubicBezTo>
                    <a:pt x="1642" y="719"/>
                    <a:pt x="1641" y="719"/>
                    <a:pt x="1641" y="718"/>
                  </a:cubicBezTo>
                  <a:cubicBezTo>
                    <a:pt x="1641" y="718"/>
                    <a:pt x="1640" y="718"/>
                    <a:pt x="1640" y="718"/>
                  </a:cubicBezTo>
                  <a:cubicBezTo>
                    <a:pt x="1639" y="717"/>
                    <a:pt x="1637" y="716"/>
                    <a:pt x="1636" y="715"/>
                  </a:cubicBezTo>
                  <a:cubicBezTo>
                    <a:pt x="1636" y="715"/>
                    <a:pt x="1636" y="715"/>
                    <a:pt x="1636" y="715"/>
                  </a:cubicBezTo>
                  <a:cubicBezTo>
                    <a:pt x="1635" y="715"/>
                    <a:pt x="1635" y="714"/>
                    <a:pt x="1634" y="714"/>
                  </a:cubicBezTo>
                  <a:cubicBezTo>
                    <a:pt x="1634" y="714"/>
                    <a:pt x="1634" y="714"/>
                    <a:pt x="1634" y="714"/>
                  </a:cubicBezTo>
                  <a:cubicBezTo>
                    <a:pt x="1634" y="714"/>
                    <a:pt x="1634" y="714"/>
                    <a:pt x="1633" y="714"/>
                  </a:cubicBezTo>
                  <a:cubicBezTo>
                    <a:pt x="1633" y="713"/>
                    <a:pt x="1633" y="713"/>
                    <a:pt x="1633" y="713"/>
                  </a:cubicBezTo>
                  <a:cubicBezTo>
                    <a:pt x="1629" y="711"/>
                    <a:pt x="1625" y="708"/>
                    <a:pt x="1621" y="705"/>
                  </a:cubicBezTo>
                  <a:cubicBezTo>
                    <a:pt x="1621" y="705"/>
                    <a:pt x="1621" y="705"/>
                    <a:pt x="1620" y="705"/>
                  </a:cubicBezTo>
                  <a:cubicBezTo>
                    <a:pt x="1620" y="705"/>
                    <a:pt x="1620" y="705"/>
                    <a:pt x="1619" y="704"/>
                  </a:cubicBezTo>
                  <a:cubicBezTo>
                    <a:pt x="1619" y="704"/>
                    <a:pt x="1619" y="704"/>
                    <a:pt x="1619" y="704"/>
                  </a:cubicBezTo>
                  <a:cubicBezTo>
                    <a:pt x="1618" y="703"/>
                    <a:pt x="1617" y="703"/>
                    <a:pt x="1616" y="702"/>
                  </a:cubicBezTo>
                  <a:cubicBezTo>
                    <a:pt x="1615" y="702"/>
                    <a:pt x="1615" y="702"/>
                    <a:pt x="1615" y="702"/>
                  </a:cubicBezTo>
                  <a:cubicBezTo>
                    <a:pt x="1614" y="701"/>
                    <a:pt x="1612" y="699"/>
                    <a:pt x="1610" y="698"/>
                  </a:cubicBezTo>
                  <a:cubicBezTo>
                    <a:pt x="1610" y="698"/>
                    <a:pt x="1610" y="698"/>
                    <a:pt x="1609" y="698"/>
                  </a:cubicBezTo>
                  <a:cubicBezTo>
                    <a:pt x="1604" y="695"/>
                    <a:pt x="1599" y="691"/>
                    <a:pt x="1594" y="688"/>
                  </a:cubicBezTo>
                  <a:cubicBezTo>
                    <a:pt x="1594" y="688"/>
                    <a:pt x="1594" y="688"/>
                    <a:pt x="1593" y="688"/>
                  </a:cubicBezTo>
                  <a:cubicBezTo>
                    <a:pt x="1593" y="687"/>
                    <a:pt x="1593" y="687"/>
                    <a:pt x="1592" y="687"/>
                  </a:cubicBezTo>
                  <a:cubicBezTo>
                    <a:pt x="1592" y="687"/>
                    <a:pt x="1592" y="687"/>
                    <a:pt x="1592" y="687"/>
                  </a:cubicBezTo>
                  <a:cubicBezTo>
                    <a:pt x="1587" y="684"/>
                    <a:pt x="1583" y="681"/>
                    <a:pt x="1578" y="678"/>
                  </a:cubicBezTo>
                  <a:cubicBezTo>
                    <a:pt x="1577" y="677"/>
                    <a:pt x="1575" y="676"/>
                    <a:pt x="1574" y="675"/>
                  </a:cubicBezTo>
                  <a:cubicBezTo>
                    <a:pt x="1573" y="674"/>
                    <a:pt x="1573" y="674"/>
                    <a:pt x="1573" y="674"/>
                  </a:cubicBezTo>
                  <a:cubicBezTo>
                    <a:pt x="1572" y="674"/>
                    <a:pt x="1572" y="674"/>
                    <a:pt x="1572" y="674"/>
                  </a:cubicBezTo>
                  <a:cubicBezTo>
                    <a:pt x="1572" y="674"/>
                    <a:pt x="1572" y="674"/>
                    <a:pt x="1572" y="674"/>
                  </a:cubicBezTo>
                  <a:cubicBezTo>
                    <a:pt x="1572" y="673"/>
                    <a:pt x="1572" y="673"/>
                    <a:pt x="1571" y="673"/>
                  </a:cubicBezTo>
                  <a:cubicBezTo>
                    <a:pt x="1571" y="673"/>
                    <a:pt x="1571" y="673"/>
                    <a:pt x="1571" y="673"/>
                  </a:cubicBezTo>
                  <a:cubicBezTo>
                    <a:pt x="1571" y="673"/>
                    <a:pt x="1571" y="673"/>
                    <a:pt x="1571" y="673"/>
                  </a:cubicBezTo>
                  <a:cubicBezTo>
                    <a:pt x="1571" y="673"/>
                    <a:pt x="1571" y="673"/>
                    <a:pt x="1570" y="673"/>
                  </a:cubicBezTo>
                  <a:cubicBezTo>
                    <a:pt x="1570" y="672"/>
                    <a:pt x="1569" y="671"/>
                    <a:pt x="1568" y="671"/>
                  </a:cubicBezTo>
                  <a:cubicBezTo>
                    <a:pt x="1567" y="670"/>
                    <a:pt x="1567" y="670"/>
                    <a:pt x="1566" y="670"/>
                  </a:cubicBezTo>
                  <a:cubicBezTo>
                    <a:pt x="1566" y="669"/>
                    <a:pt x="1565" y="669"/>
                    <a:pt x="1565" y="669"/>
                  </a:cubicBezTo>
                  <a:cubicBezTo>
                    <a:pt x="1565" y="669"/>
                    <a:pt x="1565" y="669"/>
                    <a:pt x="1565" y="669"/>
                  </a:cubicBezTo>
                  <a:cubicBezTo>
                    <a:pt x="1563" y="668"/>
                    <a:pt x="1562" y="667"/>
                    <a:pt x="1560" y="666"/>
                  </a:cubicBezTo>
                  <a:cubicBezTo>
                    <a:pt x="1560" y="666"/>
                    <a:pt x="1560" y="666"/>
                    <a:pt x="1560" y="666"/>
                  </a:cubicBezTo>
                  <a:cubicBezTo>
                    <a:pt x="1557" y="664"/>
                    <a:pt x="1555" y="662"/>
                    <a:pt x="1552" y="661"/>
                  </a:cubicBezTo>
                  <a:cubicBezTo>
                    <a:pt x="1551" y="660"/>
                    <a:pt x="1550" y="659"/>
                    <a:pt x="1549" y="659"/>
                  </a:cubicBezTo>
                  <a:cubicBezTo>
                    <a:pt x="1549" y="658"/>
                    <a:pt x="1549" y="658"/>
                    <a:pt x="1548" y="658"/>
                  </a:cubicBezTo>
                  <a:cubicBezTo>
                    <a:pt x="1548" y="658"/>
                    <a:pt x="1548" y="658"/>
                    <a:pt x="1548" y="658"/>
                  </a:cubicBezTo>
                  <a:cubicBezTo>
                    <a:pt x="1548" y="658"/>
                    <a:pt x="1547" y="657"/>
                    <a:pt x="1547" y="657"/>
                  </a:cubicBezTo>
                  <a:cubicBezTo>
                    <a:pt x="1546" y="657"/>
                    <a:pt x="1546" y="657"/>
                    <a:pt x="1546" y="657"/>
                  </a:cubicBezTo>
                  <a:cubicBezTo>
                    <a:pt x="1546" y="657"/>
                    <a:pt x="1546" y="656"/>
                    <a:pt x="1545" y="656"/>
                  </a:cubicBezTo>
                  <a:cubicBezTo>
                    <a:pt x="1545" y="656"/>
                    <a:pt x="1545" y="656"/>
                    <a:pt x="1545" y="656"/>
                  </a:cubicBezTo>
                  <a:cubicBezTo>
                    <a:pt x="1545" y="656"/>
                    <a:pt x="1544" y="655"/>
                    <a:pt x="1544" y="655"/>
                  </a:cubicBezTo>
                  <a:cubicBezTo>
                    <a:pt x="1543" y="655"/>
                    <a:pt x="1543" y="655"/>
                    <a:pt x="1543" y="655"/>
                  </a:cubicBezTo>
                  <a:cubicBezTo>
                    <a:pt x="1543" y="654"/>
                    <a:pt x="1542" y="654"/>
                    <a:pt x="1542" y="654"/>
                  </a:cubicBezTo>
                  <a:cubicBezTo>
                    <a:pt x="1542" y="654"/>
                    <a:pt x="1542" y="654"/>
                    <a:pt x="1542" y="654"/>
                  </a:cubicBezTo>
                  <a:cubicBezTo>
                    <a:pt x="1542" y="654"/>
                    <a:pt x="1541" y="654"/>
                    <a:pt x="1541" y="653"/>
                  </a:cubicBezTo>
                  <a:cubicBezTo>
                    <a:pt x="1541" y="653"/>
                    <a:pt x="1540" y="653"/>
                    <a:pt x="1540" y="653"/>
                  </a:cubicBezTo>
                  <a:cubicBezTo>
                    <a:pt x="1540" y="653"/>
                    <a:pt x="1540" y="653"/>
                    <a:pt x="1540" y="653"/>
                  </a:cubicBezTo>
                  <a:cubicBezTo>
                    <a:pt x="1539" y="652"/>
                    <a:pt x="1539" y="652"/>
                    <a:pt x="1539" y="652"/>
                  </a:cubicBezTo>
                  <a:cubicBezTo>
                    <a:pt x="1538" y="652"/>
                    <a:pt x="1538" y="652"/>
                    <a:pt x="1538" y="651"/>
                  </a:cubicBezTo>
                  <a:cubicBezTo>
                    <a:pt x="1537" y="651"/>
                    <a:pt x="1537" y="650"/>
                    <a:pt x="1536" y="650"/>
                  </a:cubicBezTo>
                  <a:cubicBezTo>
                    <a:pt x="1535" y="649"/>
                    <a:pt x="1534" y="648"/>
                    <a:pt x="1532" y="648"/>
                  </a:cubicBezTo>
                  <a:cubicBezTo>
                    <a:pt x="1532" y="648"/>
                    <a:pt x="1532" y="648"/>
                    <a:pt x="1532" y="648"/>
                  </a:cubicBezTo>
                  <a:cubicBezTo>
                    <a:pt x="1532" y="647"/>
                    <a:pt x="1531" y="647"/>
                    <a:pt x="1531" y="647"/>
                  </a:cubicBezTo>
                  <a:cubicBezTo>
                    <a:pt x="1531" y="647"/>
                    <a:pt x="1531" y="647"/>
                    <a:pt x="1531" y="647"/>
                  </a:cubicBezTo>
                  <a:cubicBezTo>
                    <a:pt x="1530" y="646"/>
                    <a:pt x="1530" y="646"/>
                    <a:pt x="1530" y="646"/>
                  </a:cubicBezTo>
                  <a:cubicBezTo>
                    <a:pt x="1529" y="646"/>
                    <a:pt x="1529" y="646"/>
                    <a:pt x="1529" y="645"/>
                  </a:cubicBezTo>
                  <a:cubicBezTo>
                    <a:pt x="1529" y="645"/>
                    <a:pt x="1529" y="645"/>
                    <a:pt x="1529" y="645"/>
                  </a:cubicBezTo>
                  <a:cubicBezTo>
                    <a:pt x="1528" y="645"/>
                    <a:pt x="1528" y="645"/>
                    <a:pt x="1528" y="645"/>
                  </a:cubicBezTo>
                  <a:cubicBezTo>
                    <a:pt x="1528" y="645"/>
                    <a:pt x="1528" y="645"/>
                    <a:pt x="1528" y="645"/>
                  </a:cubicBezTo>
                  <a:cubicBezTo>
                    <a:pt x="1527" y="644"/>
                    <a:pt x="1526" y="644"/>
                    <a:pt x="1525" y="643"/>
                  </a:cubicBezTo>
                  <a:cubicBezTo>
                    <a:pt x="1525" y="643"/>
                    <a:pt x="1525" y="643"/>
                    <a:pt x="1525" y="643"/>
                  </a:cubicBezTo>
                  <a:cubicBezTo>
                    <a:pt x="1524" y="643"/>
                    <a:pt x="1524" y="643"/>
                    <a:pt x="1524" y="642"/>
                  </a:cubicBezTo>
                  <a:cubicBezTo>
                    <a:pt x="1524" y="642"/>
                    <a:pt x="1524" y="642"/>
                    <a:pt x="1524" y="642"/>
                  </a:cubicBezTo>
                  <a:cubicBezTo>
                    <a:pt x="1523" y="642"/>
                    <a:pt x="1523" y="642"/>
                    <a:pt x="1522" y="641"/>
                  </a:cubicBezTo>
                  <a:cubicBezTo>
                    <a:pt x="1522" y="641"/>
                    <a:pt x="1522" y="641"/>
                    <a:pt x="1522" y="641"/>
                  </a:cubicBezTo>
                  <a:cubicBezTo>
                    <a:pt x="1522" y="641"/>
                    <a:pt x="1521" y="640"/>
                    <a:pt x="1520" y="640"/>
                  </a:cubicBezTo>
                  <a:cubicBezTo>
                    <a:pt x="1520" y="640"/>
                    <a:pt x="1520" y="640"/>
                    <a:pt x="1520" y="640"/>
                  </a:cubicBezTo>
                  <a:cubicBezTo>
                    <a:pt x="1519" y="639"/>
                    <a:pt x="1518" y="639"/>
                    <a:pt x="1518" y="638"/>
                  </a:cubicBezTo>
                  <a:cubicBezTo>
                    <a:pt x="1517" y="638"/>
                    <a:pt x="1516" y="637"/>
                    <a:pt x="1515" y="636"/>
                  </a:cubicBezTo>
                  <a:cubicBezTo>
                    <a:pt x="1515" y="636"/>
                    <a:pt x="1515" y="636"/>
                    <a:pt x="1515" y="636"/>
                  </a:cubicBezTo>
                  <a:cubicBezTo>
                    <a:pt x="1514" y="636"/>
                    <a:pt x="1513" y="635"/>
                    <a:pt x="1512" y="635"/>
                  </a:cubicBezTo>
                  <a:cubicBezTo>
                    <a:pt x="1512" y="634"/>
                    <a:pt x="1511" y="634"/>
                    <a:pt x="1511" y="634"/>
                  </a:cubicBezTo>
                  <a:cubicBezTo>
                    <a:pt x="1511" y="634"/>
                    <a:pt x="1510" y="633"/>
                    <a:pt x="1509" y="633"/>
                  </a:cubicBezTo>
                  <a:cubicBezTo>
                    <a:pt x="1508" y="632"/>
                    <a:pt x="1507" y="631"/>
                    <a:pt x="1506" y="631"/>
                  </a:cubicBezTo>
                  <a:cubicBezTo>
                    <a:pt x="1506" y="631"/>
                    <a:pt x="1506" y="630"/>
                    <a:pt x="1505" y="630"/>
                  </a:cubicBezTo>
                  <a:cubicBezTo>
                    <a:pt x="1504" y="630"/>
                    <a:pt x="1503" y="629"/>
                    <a:pt x="1502" y="628"/>
                  </a:cubicBezTo>
                  <a:cubicBezTo>
                    <a:pt x="1500" y="626"/>
                    <a:pt x="1497" y="625"/>
                    <a:pt x="1494" y="623"/>
                  </a:cubicBezTo>
                  <a:cubicBezTo>
                    <a:pt x="1494" y="623"/>
                    <a:pt x="1494" y="623"/>
                    <a:pt x="1494" y="623"/>
                  </a:cubicBezTo>
                  <a:cubicBezTo>
                    <a:pt x="1493" y="622"/>
                    <a:pt x="1493" y="622"/>
                    <a:pt x="1492" y="622"/>
                  </a:cubicBezTo>
                  <a:cubicBezTo>
                    <a:pt x="1492" y="622"/>
                    <a:pt x="1492" y="622"/>
                    <a:pt x="1492" y="622"/>
                  </a:cubicBezTo>
                  <a:cubicBezTo>
                    <a:pt x="1492" y="621"/>
                    <a:pt x="1492" y="621"/>
                    <a:pt x="1492" y="621"/>
                  </a:cubicBezTo>
                  <a:cubicBezTo>
                    <a:pt x="1491" y="621"/>
                    <a:pt x="1491" y="621"/>
                    <a:pt x="1491" y="621"/>
                  </a:cubicBezTo>
                  <a:cubicBezTo>
                    <a:pt x="1490" y="620"/>
                    <a:pt x="1489" y="620"/>
                    <a:pt x="1489" y="619"/>
                  </a:cubicBezTo>
                  <a:cubicBezTo>
                    <a:pt x="1488" y="619"/>
                    <a:pt x="1488" y="619"/>
                    <a:pt x="1488" y="619"/>
                  </a:cubicBezTo>
                  <a:cubicBezTo>
                    <a:pt x="1488" y="619"/>
                    <a:pt x="1487" y="618"/>
                    <a:pt x="1487" y="618"/>
                  </a:cubicBezTo>
                  <a:cubicBezTo>
                    <a:pt x="1486" y="617"/>
                    <a:pt x="1484" y="616"/>
                    <a:pt x="1482" y="615"/>
                  </a:cubicBezTo>
                  <a:cubicBezTo>
                    <a:pt x="1482" y="615"/>
                    <a:pt x="1482" y="615"/>
                    <a:pt x="1482" y="615"/>
                  </a:cubicBezTo>
                  <a:cubicBezTo>
                    <a:pt x="1479" y="613"/>
                    <a:pt x="1475" y="610"/>
                    <a:pt x="1471" y="608"/>
                  </a:cubicBezTo>
                  <a:cubicBezTo>
                    <a:pt x="1471" y="608"/>
                    <a:pt x="1471" y="608"/>
                    <a:pt x="1471" y="608"/>
                  </a:cubicBezTo>
                  <a:cubicBezTo>
                    <a:pt x="1471" y="608"/>
                    <a:pt x="1471" y="608"/>
                    <a:pt x="1470" y="607"/>
                  </a:cubicBezTo>
                  <a:cubicBezTo>
                    <a:pt x="1470" y="607"/>
                    <a:pt x="1470" y="607"/>
                    <a:pt x="1470" y="607"/>
                  </a:cubicBezTo>
                  <a:cubicBezTo>
                    <a:pt x="1469" y="607"/>
                    <a:pt x="1469" y="606"/>
                    <a:pt x="1468" y="606"/>
                  </a:cubicBezTo>
                  <a:cubicBezTo>
                    <a:pt x="1468" y="606"/>
                    <a:pt x="1468" y="606"/>
                    <a:pt x="1468" y="606"/>
                  </a:cubicBezTo>
                  <a:cubicBezTo>
                    <a:pt x="1467" y="605"/>
                    <a:pt x="1466" y="605"/>
                    <a:pt x="1465" y="604"/>
                  </a:cubicBezTo>
                  <a:cubicBezTo>
                    <a:pt x="1465" y="604"/>
                    <a:pt x="1465" y="604"/>
                    <a:pt x="1465" y="604"/>
                  </a:cubicBezTo>
                  <a:cubicBezTo>
                    <a:pt x="1465" y="604"/>
                    <a:pt x="1465" y="604"/>
                    <a:pt x="1464" y="604"/>
                  </a:cubicBezTo>
                  <a:cubicBezTo>
                    <a:pt x="1464" y="604"/>
                    <a:pt x="1464" y="604"/>
                    <a:pt x="1464" y="604"/>
                  </a:cubicBezTo>
                  <a:cubicBezTo>
                    <a:pt x="1463" y="603"/>
                    <a:pt x="1462" y="602"/>
                    <a:pt x="1461" y="601"/>
                  </a:cubicBezTo>
                  <a:cubicBezTo>
                    <a:pt x="1461" y="601"/>
                    <a:pt x="1461" y="601"/>
                    <a:pt x="1461" y="601"/>
                  </a:cubicBezTo>
                  <a:cubicBezTo>
                    <a:pt x="1457" y="599"/>
                    <a:pt x="1453" y="596"/>
                    <a:pt x="1449" y="594"/>
                  </a:cubicBezTo>
                  <a:cubicBezTo>
                    <a:pt x="1449" y="593"/>
                    <a:pt x="1449" y="593"/>
                    <a:pt x="1448" y="593"/>
                  </a:cubicBezTo>
                  <a:cubicBezTo>
                    <a:pt x="1446" y="591"/>
                    <a:pt x="1443" y="590"/>
                    <a:pt x="1440" y="588"/>
                  </a:cubicBezTo>
                  <a:cubicBezTo>
                    <a:pt x="1440" y="588"/>
                    <a:pt x="1440" y="587"/>
                    <a:pt x="1439" y="587"/>
                  </a:cubicBezTo>
                  <a:cubicBezTo>
                    <a:pt x="1437" y="586"/>
                    <a:pt x="1435" y="584"/>
                    <a:pt x="1433" y="583"/>
                  </a:cubicBezTo>
                  <a:cubicBezTo>
                    <a:pt x="1433" y="583"/>
                    <a:pt x="1433" y="583"/>
                    <a:pt x="1433" y="583"/>
                  </a:cubicBezTo>
                  <a:cubicBezTo>
                    <a:pt x="1431" y="582"/>
                    <a:pt x="1429" y="581"/>
                    <a:pt x="1428" y="580"/>
                  </a:cubicBezTo>
                  <a:cubicBezTo>
                    <a:pt x="1427" y="579"/>
                    <a:pt x="1427" y="579"/>
                    <a:pt x="1427" y="579"/>
                  </a:cubicBezTo>
                  <a:cubicBezTo>
                    <a:pt x="1427" y="579"/>
                    <a:pt x="1426" y="579"/>
                    <a:pt x="1426" y="578"/>
                  </a:cubicBezTo>
                  <a:cubicBezTo>
                    <a:pt x="1426" y="578"/>
                    <a:pt x="1426" y="578"/>
                    <a:pt x="1425" y="578"/>
                  </a:cubicBezTo>
                  <a:cubicBezTo>
                    <a:pt x="1425" y="578"/>
                    <a:pt x="1425" y="578"/>
                    <a:pt x="1425" y="578"/>
                  </a:cubicBezTo>
                  <a:cubicBezTo>
                    <a:pt x="1425" y="578"/>
                    <a:pt x="1424" y="577"/>
                    <a:pt x="1424" y="577"/>
                  </a:cubicBezTo>
                  <a:cubicBezTo>
                    <a:pt x="1424" y="577"/>
                    <a:pt x="1424" y="577"/>
                    <a:pt x="1424" y="577"/>
                  </a:cubicBezTo>
                  <a:cubicBezTo>
                    <a:pt x="1424" y="577"/>
                    <a:pt x="1424" y="577"/>
                    <a:pt x="1423" y="577"/>
                  </a:cubicBezTo>
                  <a:cubicBezTo>
                    <a:pt x="1421" y="575"/>
                    <a:pt x="1419" y="574"/>
                    <a:pt x="1417" y="573"/>
                  </a:cubicBezTo>
                  <a:cubicBezTo>
                    <a:pt x="1417" y="573"/>
                    <a:pt x="1417" y="573"/>
                    <a:pt x="1417" y="573"/>
                  </a:cubicBezTo>
                  <a:cubicBezTo>
                    <a:pt x="1416" y="572"/>
                    <a:pt x="1414" y="571"/>
                    <a:pt x="1413" y="570"/>
                  </a:cubicBezTo>
                  <a:cubicBezTo>
                    <a:pt x="1413" y="570"/>
                    <a:pt x="1412" y="570"/>
                    <a:pt x="1412" y="569"/>
                  </a:cubicBezTo>
                  <a:cubicBezTo>
                    <a:pt x="1411" y="569"/>
                    <a:pt x="1411" y="568"/>
                    <a:pt x="1410" y="568"/>
                  </a:cubicBezTo>
                  <a:cubicBezTo>
                    <a:pt x="1400" y="561"/>
                    <a:pt x="1389" y="555"/>
                    <a:pt x="1379" y="548"/>
                  </a:cubicBezTo>
                  <a:cubicBezTo>
                    <a:pt x="1379" y="548"/>
                    <a:pt x="1379" y="548"/>
                    <a:pt x="1379" y="548"/>
                  </a:cubicBezTo>
                  <a:cubicBezTo>
                    <a:pt x="1378" y="548"/>
                    <a:pt x="1378" y="547"/>
                    <a:pt x="1377" y="547"/>
                  </a:cubicBezTo>
                  <a:cubicBezTo>
                    <a:pt x="1377" y="547"/>
                    <a:pt x="1377" y="547"/>
                    <a:pt x="1377" y="546"/>
                  </a:cubicBezTo>
                  <a:cubicBezTo>
                    <a:pt x="1376" y="546"/>
                    <a:pt x="1376" y="546"/>
                    <a:pt x="1376" y="546"/>
                  </a:cubicBezTo>
                  <a:cubicBezTo>
                    <a:pt x="1375" y="545"/>
                    <a:pt x="1374" y="545"/>
                    <a:pt x="1374" y="544"/>
                  </a:cubicBezTo>
                  <a:cubicBezTo>
                    <a:pt x="1373" y="544"/>
                    <a:pt x="1373" y="544"/>
                    <a:pt x="1373" y="544"/>
                  </a:cubicBezTo>
                  <a:cubicBezTo>
                    <a:pt x="1373" y="544"/>
                    <a:pt x="1373" y="544"/>
                    <a:pt x="1372" y="544"/>
                  </a:cubicBezTo>
                  <a:cubicBezTo>
                    <a:pt x="1372" y="543"/>
                    <a:pt x="1372" y="543"/>
                    <a:pt x="1371" y="543"/>
                  </a:cubicBezTo>
                  <a:cubicBezTo>
                    <a:pt x="1371" y="543"/>
                    <a:pt x="1371" y="542"/>
                    <a:pt x="1370" y="542"/>
                  </a:cubicBezTo>
                  <a:cubicBezTo>
                    <a:pt x="1370" y="542"/>
                    <a:pt x="1369" y="542"/>
                    <a:pt x="1369" y="541"/>
                  </a:cubicBezTo>
                  <a:cubicBezTo>
                    <a:pt x="1368" y="541"/>
                    <a:pt x="1368" y="541"/>
                    <a:pt x="1368" y="541"/>
                  </a:cubicBezTo>
                  <a:cubicBezTo>
                    <a:pt x="1368" y="540"/>
                    <a:pt x="1367" y="540"/>
                    <a:pt x="1367" y="540"/>
                  </a:cubicBezTo>
                  <a:cubicBezTo>
                    <a:pt x="1367" y="540"/>
                    <a:pt x="1367" y="540"/>
                    <a:pt x="1367" y="540"/>
                  </a:cubicBezTo>
                  <a:cubicBezTo>
                    <a:pt x="1366" y="540"/>
                    <a:pt x="1366" y="540"/>
                    <a:pt x="1366" y="539"/>
                  </a:cubicBezTo>
                  <a:cubicBezTo>
                    <a:pt x="1366" y="539"/>
                    <a:pt x="1366" y="539"/>
                    <a:pt x="1366" y="539"/>
                  </a:cubicBezTo>
                  <a:cubicBezTo>
                    <a:pt x="1366" y="539"/>
                    <a:pt x="1365" y="539"/>
                    <a:pt x="1365" y="539"/>
                  </a:cubicBezTo>
                  <a:cubicBezTo>
                    <a:pt x="1364" y="538"/>
                    <a:pt x="1363" y="538"/>
                    <a:pt x="1362" y="537"/>
                  </a:cubicBezTo>
                  <a:cubicBezTo>
                    <a:pt x="1361" y="536"/>
                    <a:pt x="1361" y="536"/>
                    <a:pt x="1360" y="536"/>
                  </a:cubicBezTo>
                  <a:cubicBezTo>
                    <a:pt x="1360" y="535"/>
                    <a:pt x="1360" y="535"/>
                    <a:pt x="1359" y="535"/>
                  </a:cubicBezTo>
                  <a:cubicBezTo>
                    <a:pt x="1359" y="535"/>
                    <a:pt x="1359" y="535"/>
                    <a:pt x="1359" y="535"/>
                  </a:cubicBezTo>
                  <a:cubicBezTo>
                    <a:pt x="1358" y="534"/>
                    <a:pt x="1357" y="534"/>
                    <a:pt x="1356" y="533"/>
                  </a:cubicBezTo>
                  <a:cubicBezTo>
                    <a:pt x="1356" y="533"/>
                    <a:pt x="1356" y="533"/>
                    <a:pt x="1356" y="533"/>
                  </a:cubicBezTo>
                  <a:cubicBezTo>
                    <a:pt x="1356" y="533"/>
                    <a:pt x="1356" y="533"/>
                    <a:pt x="1355" y="532"/>
                  </a:cubicBezTo>
                  <a:cubicBezTo>
                    <a:pt x="1355" y="532"/>
                    <a:pt x="1355" y="532"/>
                    <a:pt x="1355" y="532"/>
                  </a:cubicBezTo>
                  <a:cubicBezTo>
                    <a:pt x="1354" y="532"/>
                    <a:pt x="1354" y="532"/>
                    <a:pt x="1354" y="532"/>
                  </a:cubicBezTo>
                  <a:cubicBezTo>
                    <a:pt x="1354" y="532"/>
                    <a:pt x="1354" y="532"/>
                    <a:pt x="1354" y="531"/>
                  </a:cubicBezTo>
                  <a:cubicBezTo>
                    <a:pt x="1354" y="531"/>
                    <a:pt x="1353" y="531"/>
                    <a:pt x="1353" y="531"/>
                  </a:cubicBezTo>
                  <a:cubicBezTo>
                    <a:pt x="1353" y="531"/>
                    <a:pt x="1353" y="531"/>
                    <a:pt x="1353" y="531"/>
                  </a:cubicBezTo>
                  <a:cubicBezTo>
                    <a:pt x="1352" y="530"/>
                    <a:pt x="1351" y="530"/>
                    <a:pt x="1350" y="529"/>
                  </a:cubicBezTo>
                  <a:cubicBezTo>
                    <a:pt x="1350" y="529"/>
                    <a:pt x="1350" y="529"/>
                    <a:pt x="1350" y="529"/>
                  </a:cubicBezTo>
                  <a:cubicBezTo>
                    <a:pt x="1348" y="528"/>
                    <a:pt x="1347" y="527"/>
                    <a:pt x="1345" y="526"/>
                  </a:cubicBezTo>
                  <a:cubicBezTo>
                    <a:pt x="1345" y="526"/>
                    <a:pt x="1345" y="525"/>
                    <a:pt x="1344" y="525"/>
                  </a:cubicBezTo>
                  <a:cubicBezTo>
                    <a:pt x="1344" y="525"/>
                    <a:pt x="1343" y="525"/>
                    <a:pt x="1343" y="524"/>
                  </a:cubicBezTo>
                  <a:cubicBezTo>
                    <a:pt x="1342" y="524"/>
                    <a:pt x="1342" y="524"/>
                    <a:pt x="1342" y="524"/>
                  </a:cubicBezTo>
                  <a:cubicBezTo>
                    <a:pt x="1342" y="524"/>
                    <a:pt x="1342" y="524"/>
                    <a:pt x="1341" y="523"/>
                  </a:cubicBezTo>
                  <a:cubicBezTo>
                    <a:pt x="1341" y="523"/>
                    <a:pt x="1341" y="523"/>
                    <a:pt x="1341" y="523"/>
                  </a:cubicBezTo>
                  <a:cubicBezTo>
                    <a:pt x="1339" y="522"/>
                    <a:pt x="1338" y="521"/>
                    <a:pt x="1336" y="520"/>
                  </a:cubicBezTo>
                  <a:cubicBezTo>
                    <a:pt x="1336" y="520"/>
                    <a:pt x="1336" y="520"/>
                    <a:pt x="1336" y="520"/>
                  </a:cubicBezTo>
                  <a:cubicBezTo>
                    <a:pt x="1335" y="519"/>
                    <a:pt x="1335" y="519"/>
                    <a:pt x="1334" y="519"/>
                  </a:cubicBezTo>
                  <a:cubicBezTo>
                    <a:pt x="1332" y="517"/>
                    <a:pt x="1331" y="516"/>
                    <a:pt x="1329" y="515"/>
                  </a:cubicBezTo>
                  <a:cubicBezTo>
                    <a:pt x="1329" y="515"/>
                    <a:pt x="1328" y="515"/>
                    <a:pt x="1328" y="515"/>
                  </a:cubicBezTo>
                  <a:cubicBezTo>
                    <a:pt x="1328" y="514"/>
                    <a:pt x="1327" y="514"/>
                    <a:pt x="1327" y="514"/>
                  </a:cubicBezTo>
                  <a:cubicBezTo>
                    <a:pt x="1327" y="514"/>
                    <a:pt x="1326" y="513"/>
                    <a:pt x="1326" y="513"/>
                  </a:cubicBezTo>
                  <a:cubicBezTo>
                    <a:pt x="1325" y="513"/>
                    <a:pt x="1325" y="513"/>
                    <a:pt x="1325" y="513"/>
                  </a:cubicBezTo>
                  <a:cubicBezTo>
                    <a:pt x="1325" y="513"/>
                    <a:pt x="1325" y="513"/>
                    <a:pt x="1324" y="512"/>
                  </a:cubicBezTo>
                  <a:cubicBezTo>
                    <a:pt x="1324" y="512"/>
                    <a:pt x="1324" y="512"/>
                    <a:pt x="1324" y="512"/>
                  </a:cubicBezTo>
                  <a:cubicBezTo>
                    <a:pt x="1324" y="512"/>
                    <a:pt x="1324" y="512"/>
                    <a:pt x="1324" y="512"/>
                  </a:cubicBezTo>
                  <a:cubicBezTo>
                    <a:pt x="1322" y="511"/>
                    <a:pt x="1320" y="510"/>
                    <a:pt x="1318" y="508"/>
                  </a:cubicBezTo>
                  <a:cubicBezTo>
                    <a:pt x="1318" y="508"/>
                    <a:pt x="1318" y="508"/>
                    <a:pt x="1318" y="508"/>
                  </a:cubicBezTo>
                  <a:cubicBezTo>
                    <a:pt x="1315" y="506"/>
                    <a:pt x="1311" y="504"/>
                    <a:pt x="1307" y="501"/>
                  </a:cubicBezTo>
                  <a:cubicBezTo>
                    <a:pt x="1307" y="501"/>
                    <a:pt x="1307" y="501"/>
                    <a:pt x="1307" y="501"/>
                  </a:cubicBezTo>
                  <a:cubicBezTo>
                    <a:pt x="1302" y="498"/>
                    <a:pt x="1297" y="494"/>
                    <a:pt x="1292" y="491"/>
                  </a:cubicBezTo>
                  <a:cubicBezTo>
                    <a:pt x="1292" y="491"/>
                    <a:pt x="1292" y="491"/>
                    <a:pt x="1292" y="491"/>
                  </a:cubicBezTo>
                  <a:cubicBezTo>
                    <a:pt x="1288" y="489"/>
                    <a:pt x="1285" y="486"/>
                    <a:pt x="1281" y="484"/>
                  </a:cubicBezTo>
                  <a:cubicBezTo>
                    <a:pt x="1281" y="484"/>
                    <a:pt x="1281" y="484"/>
                    <a:pt x="1281" y="484"/>
                  </a:cubicBezTo>
                  <a:cubicBezTo>
                    <a:pt x="1280" y="484"/>
                    <a:pt x="1280" y="483"/>
                    <a:pt x="1279" y="483"/>
                  </a:cubicBezTo>
                  <a:cubicBezTo>
                    <a:pt x="1279" y="483"/>
                    <a:pt x="1279" y="483"/>
                    <a:pt x="1279" y="483"/>
                  </a:cubicBezTo>
                  <a:cubicBezTo>
                    <a:pt x="1278" y="482"/>
                    <a:pt x="1277" y="482"/>
                    <a:pt x="1277" y="481"/>
                  </a:cubicBezTo>
                  <a:cubicBezTo>
                    <a:pt x="1277" y="481"/>
                    <a:pt x="1276" y="481"/>
                    <a:pt x="1276" y="481"/>
                  </a:cubicBezTo>
                  <a:cubicBezTo>
                    <a:pt x="1276" y="481"/>
                    <a:pt x="1276" y="481"/>
                    <a:pt x="1276" y="481"/>
                  </a:cubicBezTo>
                  <a:cubicBezTo>
                    <a:pt x="1274" y="479"/>
                    <a:pt x="1273" y="479"/>
                    <a:pt x="1271" y="478"/>
                  </a:cubicBezTo>
                  <a:cubicBezTo>
                    <a:pt x="1271" y="477"/>
                    <a:pt x="1270" y="477"/>
                    <a:pt x="1270" y="477"/>
                  </a:cubicBezTo>
                  <a:cubicBezTo>
                    <a:pt x="1270" y="477"/>
                    <a:pt x="1269" y="477"/>
                    <a:pt x="1269" y="476"/>
                  </a:cubicBezTo>
                  <a:cubicBezTo>
                    <a:pt x="1269" y="476"/>
                    <a:pt x="1269" y="476"/>
                    <a:pt x="1269" y="476"/>
                  </a:cubicBezTo>
                  <a:cubicBezTo>
                    <a:pt x="1267" y="475"/>
                    <a:pt x="1266" y="474"/>
                    <a:pt x="1264" y="473"/>
                  </a:cubicBezTo>
                  <a:cubicBezTo>
                    <a:pt x="1264" y="473"/>
                    <a:pt x="1264" y="473"/>
                    <a:pt x="1264" y="473"/>
                  </a:cubicBezTo>
                  <a:cubicBezTo>
                    <a:pt x="1263" y="473"/>
                    <a:pt x="1263" y="472"/>
                    <a:pt x="1262" y="472"/>
                  </a:cubicBezTo>
                  <a:cubicBezTo>
                    <a:pt x="1262" y="472"/>
                    <a:pt x="1262" y="472"/>
                    <a:pt x="1262" y="471"/>
                  </a:cubicBezTo>
                  <a:cubicBezTo>
                    <a:pt x="1261" y="471"/>
                    <a:pt x="1261" y="471"/>
                    <a:pt x="1260" y="471"/>
                  </a:cubicBezTo>
                  <a:cubicBezTo>
                    <a:pt x="1260" y="470"/>
                    <a:pt x="1260" y="470"/>
                    <a:pt x="1260" y="470"/>
                  </a:cubicBezTo>
                  <a:cubicBezTo>
                    <a:pt x="1260" y="470"/>
                    <a:pt x="1259" y="470"/>
                    <a:pt x="1259" y="470"/>
                  </a:cubicBezTo>
                  <a:cubicBezTo>
                    <a:pt x="1259" y="470"/>
                    <a:pt x="1259" y="470"/>
                    <a:pt x="1259" y="470"/>
                  </a:cubicBezTo>
                  <a:cubicBezTo>
                    <a:pt x="1258" y="469"/>
                    <a:pt x="1257" y="469"/>
                    <a:pt x="1257" y="468"/>
                  </a:cubicBezTo>
                  <a:cubicBezTo>
                    <a:pt x="1256" y="468"/>
                    <a:pt x="1256" y="468"/>
                    <a:pt x="1255" y="467"/>
                  </a:cubicBezTo>
                  <a:cubicBezTo>
                    <a:pt x="1255" y="467"/>
                    <a:pt x="1254" y="467"/>
                    <a:pt x="1254" y="466"/>
                  </a:cubicBezTo>
                  <a:cubicBezTo>
                    <a:pt x="1252" y="465"/>
                    <a:pt x="1251" y="464"/>
                    <a:pt x="1249" y="463"/>
                  </a:cubicBezTo>
                  <a:cubicBezTo>
                    <a:pt x="1249" y="463"/>
                    <a:pt x="1248" y="463"/>
                    <a:pt x="1248" y="463"/>
                  </a:cubicBezTo>
                  <a:cubicBezTo>
                    <a:pt x="1248" y="462"/>
                    <a:pt x="1247" y="462"/>
                    <a:pt x="1247" y="462"/>
                  </a:cubicBezTo>
                  <a:cubicBezTo>
                    <a:pt x="1245" y="461"/>
                    <a:pt x="1243" y="460"/>
                    <a:pt x="1242" y="458"/>
                  </a:cubicBezTo>
                  <a:cubicBezTo>
                    <a:pt x="1241" y="458"/>
                    <a:pt x="1240" y="458"/>
                    <a:pt x="1240" y="457"/>
                  </a:cubicBezTo>
                  <a:cubicBezTo>
                    <a:pt x="1240" y="457"/>
                    <a:pt x="1239" y="457"/>
                    <a:pt x="1239" y="457"/>
                  </a:cubicBezTo>
                  <a:cubicBezTo>
                    <a:pt x="1238" y="456"/>
                    <a:pt x="1237" y="455"/>
                    <a:pt x="1236" y="455"/>
                  </a:cubicBezTo>
                  <a:cubicBezTo>
                    <a:pt x="1236" y="455"/>
                    <a:pt x="1236" y="455"/>
                    <a:pt x="1236" y="455"/>
                  </a:cubicBezTo>
                  <a:cubicBezTo>
                    <a:pt x="1235" y="454"/>
                    <a:pt x="1235" y="454"/>
                    <a:pt x="1235" y="454"/>
                  </a:cubicBezTo>
                  <a:cubicBezTo>
                    <a:pt x="1234" y="453"/>
                    <a:pt x="1233" y="453"/>
                    <a:pt x="1232" y="452"/>
                  </a:cubicBezTo>
                  <a:cubicBezTo>
                    <a:pt x="1232" y="452"/>
                    <a:pt x="1232" y="452"/>
                    <a:pt x="1232" y="452"/>
                  </a:cubicBezTo>
                  <a:cubicBezTo>
                    <a:pt x="1231" y="452"/>
                    <a:pt x="1231" y="452"/>
                    <a:pt x="1231" y="451"/>
                  </a:cubicBezTo>
                  <a:cubicBezTo>
                    <a:pt x="1230" y="451"/>
                    <a:pt x="1229" y="450"/>
                    <a:pt x="1228" y="449"/>
                  </a:cubicBezTo>
                  <a:cubicBezTo>
                    <a:pt x="1228" y="449"/>
                    <a:pt x="1227" y="449"/>
                    <a:pt x="1227" y="449"/>
                  </a:cubicBezTo>
                  <a:cubicBezTo>
                    <a:pt x="1227" y="449"/>
                    <a:pt x="1227" y="449"/>
                    <a:pt x="1227" y="449"/>
                  </a:cubicBezTo>
                  <a:cubicBezTo>
                    <a:pt x="1227" y="449"/>
                    <a:pt x="1227" y="449"/>
                    <a:pt x="1227" y="449"/>
                  </a:cubicBezTo>
                  <a:cubicBezTo>
                    <a:pt x="1227" y="449"/>
                    <a:pt x="1226" y="448"/>
                    <a:pt x="1226" y="448"/>
                  </a:cubicBezTo>
                  <a:cubicBezTo>
                    <a:pt x="1224" y="447"/>
                    <a:pt x="1222" y="446"/>
                    <a:pt x="1220" y="444"/>
                  </a:cubicBezTo>
                  <a:cubicBezTo>
                    <a:pt x="1220" y="444"/>
                    <a:pt x="1220" y="444"/>
                    <a:pt x="1219" y="444"/>
                  </a:cubicBezTo>
                  <a:cubicBezTo>
                    <a:pt x="1219" y="444"/>
                    <a:pt x="1219" y="444"/>
                    <a:pt x="1219" y="444"/>
                  </a:cubicBezTo>
                  <a:cubicBezTo>
                    <a:pt x="1219" y="443"/>
                    <a:pt x="1219" y="443"/>
                    <a:pt x="1218" y="443"/>
                  </a:cubicBezTo>
                  <a:cubicBezTo>
                    <a:pt x="1218" y="443"/>
                    <a:pt x="1218" y="443"/>
                    <a:pt x="1218" y="443"/>
                  </a:cubicBezTo>
                  <a:cubicBezTo>
                    <a:pt x="1217" y="443"/>
                    <a:pt x="1217" y="443"/>
                    <a:pt x="1217" y="442"/>
                  </a:cubicBezTo>
                  <a:cubicBezTo>
                    <a:pt x="1214" y="440"/>
                    <a:pt x="1211" y="438"/>
                    <a:pt x="1208" y="436"/>
                  </a:cubicBezTo>
                  <a:cubicBezTo>
                    <a:pt x="1208" y="436"/>
                    <a:pt x="1207" y="436"/>
                    <a:pt x="1207" y="436"/>
                  </a:cubicBezTo>
                  <a:cubicBezTo>
                    <a:pt x="1207" y="436"/>
                    <a:pt x="1207" y="436"/>
                    <a:pt x="1207" y="436"/>
                  </a:cubicBezTo>
                  <a:cubicBezTo>
                    <a:pt x="1206" y="435"/>
                    <a:pt x="1205" y="435"/>
                    <a:pt x="1205" y="434"/>
                  </a:cubicBezTo>
                  <a:cubicBezTo>
                    <a:pt x="1203" y="433"/>
                    <a:pt x="1200" y="432"/>
                    <a:pt x="1198" y="430"/>
                  </a:cubicBezTo>
                  <a:cubicBezTo>
                    <a:pt x="1198" y="430"/>
                    <a:pt x="1198" y="430"/>
                    <a:pt x="1198" y="430"/>
                  </a:cubicBezTo>
                  <a:cubicBezTo>
                    <a:pt x="1197" y="429"/>
                    <a:pt x="1195" y="428"/>
                    <a:pt x="1193" y="427"/>
                  </a:cubicBezTo>
                  <a:cubicBezTo>
                    <a:pt x="1192" y="426"/>
                    <a:pt x="1190" y="425"/>
                    <a:pt x="1189" y="424"/>
                  </a:cubicBezTo>
                  <a:cubicBezTo>
                    <a:pt x="1189" y="424"/>
                    <a:pt x="1189" y="424"/>
                    <a:pt x="1189" y="424"/>
                  </a:cubicBezTo>
                  <a:cubicBezTo>
                    <a:pt x="1189" y="424"/>
                    <a:pt x="1188" y="423"/>
                    <a:pt x="1187" y="423"/>
                  </a:cubicBezTo>
                  <a:cubicBezTo>
                    <a:pt x="1187" y="423"/>
                    <a:pt x="1187" y="423"/>
                    <a:pt x="1186" y="422"/>
                  </a:cubicBezTo>
                  <a:cubicBezTo>
                    <a:pt x="1185" y="422"/>
                    <a:pt x="1185" y="421"/>
                    <a:pt x="1184" y="421"/>
                  </a:cubicBezTo>
                  <a:cubicBezTo>
                    <a:pt x="1184" y="421"/>
                    <a:pt x="1183" y="420"/>
                    <a:pt x="1183" y="420"/>
                  </a:cubicBezTo>
                  <a:cubicBezTo>
                    <a:pt x="1183" y="420"/>
                    <a:pt x="1183" y="420"/>
                    <a:pt x="1182" y="420"/>
                  </a:cubicBezTo>
                  <a:cubicBezTo>
                    <a:pt x="1182" y="419"/>
                    <a:pt x="1181" y="419"/>
                    <a:pt x="1181" y="419"/>
                  </a:cubicBezTo>
                  <a:cubicBezTo>
                    <a:pt x="1181" y="419"/>
                    <a:pt x="1180" y="419"/>
                    <a:pt x="1180" y="419"/>
                  </a:cubicBezTo>
                  <a:cubicBezTo>
                    <a:pt x="1180" y="418"/>
                    <a:pt x="1179" y="418"/>
                    <a:pt x="1178" y="417"/>
                  </a:cubicBezTo>
                  <a:cubicBezTo>
                    <a:pt x="1178" y="417"/>
                    <a:pt x="1178" y="417"/>
                    <a:pt x="1177" y="416"/>
                  </a:cubicBezTo>
                  <a:cubicBezTo>
                    <a:pt x="1177" y="416"/>
                    <a:pt x="1177" y="416"/>
                    <a:pt x="1177" y="416"/>
                  </a:cubicBezTo>
                  <a:cubicBezTo>
                    <a:pt x="1176" y="416"/>
                    <a:pt x="1175" y="415"/>
                    <a:pt x="1174" y="415"/>
                  </a:cubicBezTo>
                  <a:cubicBezTo>
                    <a:pt x="1174" y="415"/>
                    <a:pt x="1174" y="415"/>
                    <a:pt x="1174" y="415"/>
                  </a:cubicBezTo>
                  <a:cubicBezTo>
                    <a:pt x="1174" y="414"/>
                    <a:pt x="1173" y="414"/>
                    <a:pt x="1172" y="413"/>
                  </a:cubicBezTo>
                  <a:cubicBezTo>
                    <a:pt x="1172" y="413"/>
                    <a:pt x="1171" y="413"/>
                    <a:pt x="1171" y="412"/>
                  </a:cubicBezTo>
                  <a:cubicBezTo>
                    <a:pt x="1170" y="412"/>
                    <a:pt x="1170" y="412"/>
                    <a:pt x="1169" y="411"/>
                  </a:cubicBezTo>
                  <a:cubicBezTo>
                    <a:pt x="1169" y="411"/>
                    <a:pt x="1169" y="411"/>
                    <a:pt x="1169" y="411"/>
                  </a:cubicBezTo>
                  <a:cubicBezTo>
                    <a:pt x="1168" y="411"/>
                    <a:pt x="1168" y="410"/>
                    <a:pt x="1167" y="410"/>
                  </a:cubicBezTo>
                  <a:cubicBezTo>
                    <a:pt x="1167" y="410"/>
                    <a:pt x="1167" y="410"/>
                    <a:pt x="1166" y="409"/>
                  </a:cubicBezTo>
                  <a:cubicBezTo>
                    <a:pt x="1166" y="409"/>
                    <a:pt x="1166" y="409"/>
                    <a:pt x="1166" y="409"/>
                  </a:cubicBezTo>
                  <a:cubicBezTo>
                    <a:pt x="1165" y="408"/>
                    <a:pt x="1163" y="407"/>
                    <a:pt x="1162" y="407"/>
                  </a:cubicBezTo>
                  <a:cubicBezTo>
                    <a:pt x="1162" y="407"/>
                    <a:pt x="1162" y="407"/>
                    <a:pt x="1162" y="407"/>
                  </a:cubicBezTo>
                  <a:cubicBezTo>
                    <a:pt x="1162" y="406"/>
                    <a:pt x="1161" y="406"/>
                    <a:pt x="1161" y="406"/>
                  </a:cubicBezTo>
                  <a:cubicBezTo>
                    <a:pt x="1161" y="406"/>
                    <a:pt x="1161" y="406"/>
                    <a:pt x="1161" y="406"/>
                  </a:cubicBezTo>
                  <a:cubicBezTo>
                    <a:pt x="1161" y="406"/>
                    <a:pt x="1161" y="406"/>
                    <a:pt x="1160" y="406"/>
                  </a:cubicBezTo>
                  <a:cubicBezTo>
                    <a:pt x="1160" y="405"/>
                    <a:pt x="1160" y="405"/>
                    <a:pt x="1160" y="405"/>
                  </a:cubicBezTo>
                  <a:cubicBezTo>
                    <a:pt x="1159" y="405"/>
                    <a:pt x="1159" y="405"/>
                    <a:pt x="1159" y="404"/>
                  </a:cubicBezTo>
                  <a:cubicBezTo>
                    <a:pt x="1158" y="404"/>
                    <a:pt x="1158" y="404"/>
                    <a:pt x="1157" y="403"/>
                  </a:cubicBezTo>
                  <a:cubicBezTo>
                    <a:pt x="1156" y="403"/>
                    <a:pt x="1156" y="403"/>
                    <a:pt x="1155" y="402"/>
                  </a:cubicBezTo>
                  <a:cubicBezTo>
                    <a:pt x="1155" y="402"/>
                    <a:pt x="1154" y="401"/>
                    <a:pt x="1153" y="401"/>
                  </a:cubicBezTo>
                  <a:cubicBezTo>
                    <a:pt x="1153" y="401"/>
                    <a:pt x="1153" y="401"/>
                    <a:pt x="1153" y="401"/>
                  </a:cubicBezTo>
                  <a:cubicBezTo>
                    <a:pt x="1153" y="401"/>
                    <a:pt x="1152" y="400"/>
                    <a:pt x="1152" y="400"/>
                  </a:cubicBezTo>
                  <a:cubicBezTo>
                    <a:pt x="1151" y="399"/>
                    <a:pt x="1150" y="399"/>
                    <a:pt x="1150" y="398"/>
                  </a:cubicBezTo>
                  <a:cubicBezTo>
                    <a:pt x="1149" y="398"/>
                    <a:pt x="1148" y="397"/>
                    <a:pt x="1147" y="397"/>
                  </a:cubicBezTo>
                  <a:cubicBezTo>
                    <a:pt x="1146" y="396"/>
                    <a:pt x="1146" y="396"/>
                    <a:pt x="1145" y="396"/>
                  </a:cubicBezTo>
                  <a:cubicBezTo>
                    <a:pt x="1145" y="396"/>
                    <a:pt x="1145" y="396"/>
                    <a:pt x="1145" y="396"/>
                  </a:cubicBezTo>
                  <a:cubicBezTo>
                    <a:pt x="1144" y="395"/>
                    <a:pt x="1143" y="394"/>
                    <a:pt x="1143" y="394"/>
                  </a:cubicBezTo>
                  <a:cubicBezTo>
                    <a:pt x="1142" y="394"/>
                    <a:pt x="1142" y="394"/>
                    <a:pt x="1142" y="394"/>
                  </a:cubicBezTo>
                  <a:cubicBezTo>
                    <a:pt x="1142" y="394"/>
                    <a:pt x="1142" y="393"/>
                    <a:pt x="1142" y="393"/>
                  </a:cubicBezTo>
                  <a:cubicBezTo>
                    <a:pt x="1141" y="393"/>
                    <a:pt x="1141" y="393"/>
                    <a:pt x="1141" y="393"/>
                  </a:cubicBezTo>
                  <a:cubicBezTo>
                    <a:pt x="1140" y="392"/>
                    <a:pt x="1140" y="392"/>
                    <a:pt x="1139" y="392"/>
                  </a:cubicBezTo>
                  <a:cubicBezTo>
                    <a:pt x="1139" y="392"/>
                    <a:pt x="1139" y="391"/>
                    <a:pt x="1138" y="391"/>
                  </a:cubicBezTo>
                  <a:cubicBezTo>
                    <a:pt x="1138" y="391"/>
                    <a:pt x="1138" y="391"/>
                    <a:pt x="1138" y="391"/>
                  </a:cubicBezTo>
                  <a:cubicBezTo>
                    <a:pt x="1138" y="391"/>
                    <a:pt x="1138" y="391"/>
                    <a:pt x="1138" y="391"/>
                  </a:cubicBezTo>
                  <a:cubicBezTo>
                    <a:pt x="1137" y="390"/>
                    <a:pt x="1137" y="390"/>
                    <a:pt x="1137" y="390"/>
                  </a:cubicBezTo>
                  <a:cubicBezTo>
                    <a:pt x="1136" y="390"/>
                    <a:pt x="1136" y="389"/>
                    <a:pt x="1135" y="389"/>
                  </a:cubicBezTo>
                  <a:cubicBezTo>
                    <a:pt x="1135" y="389"/>
                    <a:pt x="1135" y="389"/>
                    <a:pt x="1134" y="389"/>
                  </a:cubicBezTo>
                  <a:cubicBezTo>
                    <a:pt x="1134" y="389"/>
                    <a:pt x="1134" y="389"/>
                    <a:pt x="1134" y="389"/>
                  </a:cubicBezTo>
                  <a:cubicBezTo>
                    <a:pt x="1134" y="388"/>
                    <a:pt x="1134" y="388"/>
                    <a:pt x="1134" y="388"/>
                  </a:cubicBezTo>
                  <a:cubicBezTo>
                    <a:pt x="1134" y="388"/>
                    <a:pt x="1133" y="388"/>
                    <a:pt x="1133" y="388"/>
                  </a:cubicBezTo>
                  <a:cubicBezTo>
                    <a:pt x="1132" y="387"/>
                    <a:pt x="1132" y="387"/>
                    <a:pt x="1131" y="386"/>
                  </a:cubicBezTo>
                  <a:cubicBezTo>
                    <a:pt x="1131" y="386"/>
                    <a:pt x="1131" y="386"/>
                    <a:pt x="1131" y="386"/>
                  </a:cubicBezTo>
                  <a:cubicBezTo>
                    <a:pt x="1130" y="386"/>
                    <a:pt x="1130" y="386"/>
                    <a:pt x="1129" y="385"/>
                  </a:cubicBezTo>
                  <a:cubicBezTo>
                    <a:pt x="1129" y="385"/>
                    <a:pt x="1129" y="385"/>
                    <a:pt x="1128" y="385"/>
                  </a:cubicBezTo>
                  <a:cubicBezTo>
                    <a:pt x="1128" y="385"/>
                    <a:pt x="1128" y="384"/>
                    <a:pt x="1128" y="384"/>
                  </a:cubicBezTo>
                  <a:cubicBezTo>
                    <a:pt x="1128" y="384"/>
                    <a:pt x="1127" y="384"/>
                    <a:pt x="1127" y="384"/>
                  </a:cubicBezTo>
                  <a:cubicBezTo>
                    <a:pt x="1127" y="384"/>
                    <a:pt x="1126" y="383"/>
                    <a:pt x="1125" y="383"/>
                  </a:cubicBezTo>
                  <a:cubicBezTo>
                    <a:pt x="1125" y="383"/>
                    <a:pt x="1125" y="383"/>
                    <a:pt x="1125" y="383"/>
                  </a:cubicBezTo>
                  <a:cubicBezTo>
                    <a:pt x="1125" y="382"/>
                    <a:pt x="1124" y="382"/>
                    <a:pt x="1123" y="381"/>
                  </a:cubicBezTo>
                  <a:cubicBezTo>
                    <a:pt x="1123" y="381"/>
                    <a:pt x="1123" y="381"/>
                    <a:pt x="1122" y="381"/>
                  </a:cubicBezTo>
                  <a:cubicBezTo>
                    <a:pt x="1122" y="381"/>
                    <a:pt x="1122" y="381"/>
                    <a:pt x="1122" y="381"/>
                  </a:cubicBezTo>
                  <a:cubicBezTo>
                    <a:pt x="1122" y="381"/>
                    <a:pt x="1122" y="380"/>
                    <a:pt x="1122" y="380"/>
                  </a:cubicBezTo>
                  <a:cubicBezTo>
                    <a:pt x="1121" y="380"/>
                    <a:pt x="1121" y="380"/>
                    <a:pt x="1121" y="380"/>
                  </a:cubicBezTo>
                  <a:cubicBezTo>
                    <a:pt x="1120" y="379"/>
                    <a:pt x="1118" y="378"/>
                    <a:pt x="1117" y="377"/>
                  </a:cubicBezTo>
                  <a:cubicBezTo>
                    <a:pt x="1117" y="377"/>
                    <a:pt x="1117" y="377"/>
                    <a:pt x="1117" y="377"/>
                  </a:cubicBezTo>
                  <a:cubicBezTo>
                    <a:pt x="1116" y="377"/>
                    <a:pt x="1116" y="377"/>
                    <a:pt x="1116" y="377"/>
                  </a:cubicBezTo>
                  <a:cubicBezTo>
                    <a:pt x="1116" y="376"/>
                    <a:pt x="1116" y="376"/>
                    <a:pt x="1116" y="376"/>
                  </a:cubicBezTo>
                  <a:cubicBezTo>
                    <a:pt x="1112" y="374"/>
                    <a:pt x="1109" y="372"/>
                    <a:pt x="1106" y="370"/>
                  </a:cubicBezTo>
                  <a:cubicBezTo>
                    <a:pt x="1106" y="370"/>
                    <a:pt x="1105" y="370"/>
                    <a:pt x="1105" y="370"/>
                  </a:cubicBezTo>
                  <a:cubicBezTo>
                    <a:pt x="1105" y="369"/>
                    <a:pt x="1104" y="369"/>
                    <a:pt x="1104" y="369"/>
                  </a:cubicBezTo>
                  <a:cubicBezTo>
                    <a:pt x="1103" y="368"/>
                    <a:pt x="1103" y="368"/>
                    <a:pt x="1102" y="368"/>
                  </a:cubicBezTo>
                  <a:cubicBezTo>
                    <a:pt x="1102" y="367"/>
                    <a:pt x="1102" y="367"/>
                    <a:pt x="1102" y="367"/>
                  </a:cubicBezTo>
                  <a:cubicBezTo>
                    <a:pt x="1101" y="367"/>
                    <a:pt x="1101" y="367"/>
                    <a:pt x="1100" y="366"/>
                  </a:cubicBezTo>
                  <a:cubicBezTo>
                    <a:pt x="1100" y="366"/>
                    <a:pt x="1100" y="366"/>
                    <a:pt x="1099" y="366"/>
                  </a:cubicBezTo>
                  <a:cubicBezTo>
                    <a:pt x="1099" y="366"/>
                    <a:pt x="1099" y="365"/>
                    <a:pt x="1098" y="365"/>
                  </a:cubicBezTo>
                  <a:cubicBezTo>
                    <a:pt x="1098" y="365"/>
                    <a:pt x="1098" y="365"/>
                    <a:pt x="1097" y="365"/>
                  </a:cubicBezTo>
                  <a:cubicBezTo>
                    <a:pt x="1097" y="364"/>
                    <a:pt x="1097" y="364"/>
                    <a:pt x="1097" y="364"/>
                  </a:cubicBezTo>
                  <a:cubicBezTo>
                    <a:pt x="1096" y="364"/>
                    <a:pt x="1096" y="363"/>
                    <a:pt x="1095" y="363"/>
                  </a:cubicBezTo>
                  <a:cubicBezTo>
                    <a:pt x="1095" y="363"/>
                    <a:pt x="1095" y="363"/>
                    <a:pt x="1095" y="363"/>
                  </a:cubicBezTo>
                  <a:cubicBezTo>
                    <a:pt x="1094" y="362"/>
                    <a:pt x="1093" y="362"/>
                    <a:pt x="1093" y="361"/>
                  </a:cubicBezTo>
                  <a:cubicBezTo>
                    <a:pt x="1092" y="361"/>
                    <a:pt x="1091" y="361"/>
                    <a:pt x="1091" y="360"/>
                  </a:cubicBezTo>
                  <a:cubicBezTo>
                    <a:pt x="1091" y="360"/>
                    <a:pt x="1091" y="360"/>
                    <a:pt x="1091" y="360"/>
                  </a:cubicBezTo>
                  <a:cubicBezTo>
                    <a:pt x="1090" y="360"/>
                    <a:pt x="1089" y="359"/>
                    <a:pt x="1088" y="358"/>
                  </a:cubicBezTo>
                  <a:cubicBezTo>
                    <a:pt x="1088" y="358"/>
                    <a:pt x="1088" y="358"/>
                    <a:pt x="1088" y="358"/>
                  </a:cubicBezTo>
                  <a:cubicBezTo>
                    <a:pt x="1085" y="356"/>
                    <a:pt x="1082" y="354"/>
                    <a:pt x="1079" y="352"/>
                  </a:cubicBezTo>
                  <a:cubicBezTo>
                    <a:pt x="1078" y="352"/>
                    <a:pt x="1078" y="352"/>
                    <a:pt x="1078" y="352"/>
                  </a:cubicBezTo>
                  <a:cubicBezTo>
                    <a:pt x="1077" y="351"/>
                    <a:pt x="1076" y="350"/>
                    <a:pt x="1074" y="349"/>
                  </a:cubicBezTo>
                  <a:cubicBezTo>
                    <a:pt x="1074" y="349"/>
                    <a:pt x="1074" y="349"/>
                    <a:pt x="1073" y="349"/>
                  </a:cubicBezTo>
                  <a:cubicBezTo>
                    <a:pt x="1073" y="349"/>
                    <a:pt x="1073" y="349"/>
                    <a:pt x="1073" y="349"/>
                  </a:cubicBezTo>
                  <a:cubicBezTo>
                    <a:pt x="1071" y="348"/>
                    <a:pt x="1070" y="347"/>
                    <a:pt x="1068" y="346"/>
                  </a:cubicBezTo>
                  <a:cubicBezTo>
                    <a:pt x="1068" y="346"/>
                    <a:pt x="1068" y="346"/>
                    <a:pt x="1068" y="346"/>
                  </a:cubicBezTo>
                  <a:cubicBezTo>
                    <a:pt x="1065" y="343"/>
                    <a:pt x="1062" y="341"/>
                    <a:pt x="1059" y="339"/>
                  </a:cubicBezTo>
                  <a:cubicBezTo>
                    <a:pt x="1058" y="339"/>
                    <a:pt x="1058" y="339"/>
                    <a:pt x="1058" y="339"/>
                  </a:cubicBezTo>
                  <a:cubicBezTo>
                    <a:pt x="1057" y="338"/>
                    <a:pt x="1056" y="337"/>
                    <a:pt x="1054" y="336"/>
                  </a:cubicBezTo>
                  <a:cubicBezTo>
                    <a:pt x="1053" y="336"/>
                    <a:pt x="1052" y="335"/>
                    <a:pt x="1051" y="335"/>
                  </a:cubicBezTo>
                  <a:cubicBezTo>
                    <a:pt x="1051" y="334"/>
                    <a:pt x="1051" y="334"/>
                    <a:pt x="1051" y="334"/>
                  </a:cubicBezTo>
                  <a:cubicBezTo>
                    <a:pt x="1050" y="334"/>
                    <a:pt x="1050" y="334"/>
                    <a:pt x="1050" y="333"/>
                  </a:cubicBezTo>
                  <a:cubicBezTo>
                    <a:pt x="1049" y="333"/>
                    <a:pt x="1049" y="333"/>
                    <a:pt x="1048" y="332"/>
                  </a:cubicBezTo>
                  <a:cubicBezTo>
                    <a:pt x="1048" y="332"/>
                    <a:pt x="1048" y="332"/>
                    <a:pt x="1048" y="332"/>
                  </a:cubicBezTo>
                  <a:cubicBezTo>
                    <a:pt x="1048" y="332"/>
                    <a:pt x="1048" y="332"/>
                    <a:pt x="1047" y="332"/>
                  </a:cubicBezTo>
                  <a:cubicBezTo>
                    <a:pt x="1040" y="327"/>
                    <a:pt x="1032" y="322"/>
                    <a:pt x="1025" y="317"/>
                  </a:cubicBezTo>
                  <a:cubicBezTo>
                    <a:pt x="1020" y="314"/>
                    <a:pt x="1015" y="311"/>
                    <a:pt x="1010" y="308"/>
                  </a:cubicBezTo>
                  <a:cubicBezTo>
                    <a:pt x="1010" y="308"/>
                    <a:pt x="1010" y="307"/>
                    <a:pt x="1010" y="307"/>
                  </a:cubicBezTo>
                  <a:cubicBezTo>
                    <a:pt x="1007" y="306"/>
                    <a:pt x="1005" y="304"/>
                    <a:pt x="1002" y="303"/>
                  </a:cubicBezTo>
                  <a:cubicBezTo>
                    <a:pt x="998" y="300"/>
                    <a:pt x="995" y="298"/>
                    <a:pt x="991" y="295"/>
                  </a:cubicBezTo>
                  <a:cubicBezTo>
                    <a:pt x="991" y="295"/>
                    <a:pt x="991" y="295"/>
                    <a:pt x="991" y="295"/>
                  </a:cubicBezTo>
                  <a:cubicBezTo>
                    <a:pt x="988" y="293"/>
                    <a:pt x="985" y="291"/>
                    <a:pt x="982" y="289"/>
                  </a:cubicBezTo>
                  <a:cubicBezTo>
                    <a:pt x="982" y="289"/>
                    <a:pt x="982" y="289"/>
                    <a:pt x="982" y="289"/>
                  </a:cubicBezTo>
                  <a:cubicBezTo>
                    <a:pt x="981" y="289"/>
                    <a:pt x="980" y="288"/>
                    <a:pt x="979" y="287"/>
                  </a:cubicBezTo>
                  <a:cubicBezTo>
                    <a:pt x="979" y="287"/>
                    <a:pt x="978" y="287"/>
                    <a:pt x="978" y="287"/>
                  </a:cubicBezTo>
                  <a:cubicBezTo>
                    <a:pt x="978" y="287"/>
                    <a:pt x="978" y="286"/>
                    <a:pt x="977" y="286"/>
                  </a:cubicBezTo>
                  <a:cubicBezTo>
                    <a:pt x="977" y="286"/>
                    <a:pt x="976" y="286"/>
                    <a:pt x="976" y="285"/>
                  </a:cubicBezTo>
                  <a:cubicBezTo>
                    <a:pt x="975" y="285"/>
                    <a:pt x="975" y="285"/>
                    <a:pt x="975" y="285"/>
                  </a:cubicBezTo>
                  <a:cubicBezTo>
                    <a:pt x="975" y="285"/>
                    <a:pt x="975" y="284"/>
                    <a:pt x="974" y="284"/>
                  </a:cubicBezTo>
                  <a:cubicBezTo>
                    <a:pt x="974" y="284"/>
                    <a:pt x="973" y="284"/>
                    <a:pt x="973" y="283"/>
                  </a:cubicBezTo>
                  <a:cubicBezTo>
                    <a:pt x="973" y="283"/>
                    <a:pt x="973" y="283"/>
                    <a:pt x="973" y="283"/>
                  </a:cubicBezTo>
                  <a:cubicBezTo>
                    <a:pt x="972" y="283"/>
                    <a:pt x="972" y="283"/>
                    <a:pt x="971" y="282"/>
                  </a:cubicBezTo>
                  <a:cubicBezTo>
                    <a:pt x="971" y="282"/>
                    <a:pt x="971" y="282"/>
                    <a:pt x="971" y="282"/>
                  </a:cubicBezTo>
                  <a:cubicBezTo>
                    <a:pt x="970" y="282"/>
                    <a:pt x="969" y="281"/>
                    <a:pt x="969" y="281"/>
                  </a:cubicBezTo>
                  <a:cubicBezTo>
                    <a:pt x="968" y="280"/>
                    <a:pt x="967" y="280"/>
                    <a:pt x="966" y="279"/>
                  </a:cubicBezTo>
                  <a:cubicBezTo>
                    <a:pt x="965" y="279"/>
                    <a:pt x="965" y="278"/>
                    <a:pt x="964" y="278"/>
                  </a:cubicBezTo>
                  <a:cubicBezTo>
                    <a:pt x="964" y="278"/>
                    <a:pt x="964" y="278"/>
                    <a:pt x="964" y="278"/>
                  </a:cubicBezTo>
                  <a:cubicBezTo>
                    <a:pt x="963" y="277"/>
                    <a:pt x="963" y="277"/>
                    <a:pt x="962" y="277"/>
                  </a:cubicBezTo>
                  <a:cubicBezTo>
                    <a:pt x="962" y="276"/>
                    <a:pt x="962" y="276"/>
                    <a:pt x="962" y="276"/>
                  </a:cubicBezTo>
                  <a:cubicBezTo>
                    <a:pt x="962" y="276"/>
                    <a:pt x="961" y="276"/>
                    <a:pt x="961" y="276"/>
                  </a:cubicBezTo>
                  <a:cubicBezTo>
                    <a:pt x="960" y="275"/>
                    <a:pt x="958" y="274"/>
                    <a:pt x="957" y="273"/>
                  </a:cubicBezTo>
                  <a:cubicBezTo>
                    <a:pt x="957" y="273"/>
                    <a:pt x="956" y="273"/>
                    <a:pt x="956" y="272"/>
                  </a:cubicBezTo>
                  <a:cubicBezTo>
                    <a:pt x="956" y="272"/>
                    <a:pt x="956" y="272"/>
                    <a:pt x="956" y="272"/>
                  </a:cubicBezTo>
                  <a:cubicBezTo>
                    <a:pt x="956" y="272"/>
                    <a:pt x="955" y="272"/>
                    <a:pt x="955" y="272"/>
                  </a:cubicBezTo>
                  <a:cubicBezTo>
                    <a:pt x="954" y="271"/>
                    <a:pt x="953" y="271"/>
                    <a:pt x="952" y="270"/>
                  </a:cubicBezTo>
                  <a:cubicBezTo>
                    <a:pt x="952" y="270"/>
                    <a:pt x="952" y="270"/>
                    <a:pt x="952" y="270"/>
                  </a:cubicBezTo>
                  <a:cubicBezTo>
                    <a:pt x="951" y="269"/>
                    <a:pt x="950" y="269"/>
                    <a:pt x="949" y="268"/>
                  </a:cubicBezTo>
                  <a:cubicBezTo>
                    <a:pt x="949" y="268"/>
                    <a:pt x="949" y="268"/>
                    <a:pt x="949" y="268"/>
                  </a:cubicBezTo>
                  <a:cubicBezTo>
                    <a:pt x="949" y="268"/>
                    <a:pt x="948" y="268"/>
                    <a:pt x="948" y="267"/>
                  </a:cubicBezTo>
                  <a:cubicBezTo>
                    <a:pt x="948" y="267"/>
                    <a:pt x="947" y="267"/>
                    <a:pt x="947" y="267"/>
                  </a:cubicBezTo>
                  <a:cubicBezTo>
                    <a:pt x="947" y="267"/>
                    <a:pt x="947" y="266"/>
                    <a:pt x="947" y="266"/>
                  </a:cubicBezTo>
                  <a:cubicBezTo>
                    <a:pt x="947" y="266"/>
                    <a:pt x="946" y="266"/>
                    <a:pt x="946" y="266"/>
                  </a:cubicBezTo>
                  <a:cubicBezTo>
                    <a:pt x="944" y="265"/>
                    <a:pt x="942" y="263"/>
                    <a:pt x="940" y="262"/>
                  </a:cubicBezTo>
                  <a:cubicBezTo>
                    <a:pt x="940" y="262"/>
                    <a:pt x="940" y="262"/>
                    <a:pt x="940" y="262"/>
                  </a:cubicBezTo>
                  <a:cubicBezTo>
                    <a:pt x="940" y="262"/>
                    <a:pt x="939" y="261"/>
                    <a:pt x="939" y="261"/>
                  </a:cubicBezTo>
                  <a:cubicBezTo>
                    <a:pt x="939" y="261"/>
                    <a:pt x="938" y="261"/>
                    <a:pt x="938" y="261"/>
                  </a:cubicBezTo>
                  <a:cubicBezTo>
                    <a:pt x="938" y="260"/>
                    <a:pt x="937" y="260"/>
                    <a:pt x="937" y="260"/>
                  </a:cubicBezTo>
                  <a:cubicBezTo>
                    <a:pt x="937" y="260"/>
                    <a:pt x="937" y="260"/>
                    <a:pt x="937" y="260"/>
                  </a:cubicBezTo>
                  <a:cubicBezTo>
                    <a:pt x="933" y="258"/>
                    <a:pt x="930" y="255"/>
                    <a:pt x="926" y="253"/>
                  </a:cubicBezTo>
                  <a:cubicBezTo>
                    <a:pt x="926" y="253"/>
                    <a:pt x="926" y="253"/>
                    <a:pt x="926" y="253"/>
                  </a:cubicBezTo>
                  <a:cubicBezTo>
                    <a:pt x="925" y="252"/>
                    <a:pt x="924" y="252"/>
                    <a:pt x="923" y="251"/>
                  </a:cubicBezTo>
                  <a:cubicBezTo>
                    <a:pt x="922" y="250"/>
                    <a:pt x="920" y="249"/>
                    <a:pt x="918" y="248"/>
                  </a:cubicBezTo>
                  <a:cubicBezTo>
                    <a:pt x="918" y="247"/>
                    <a:pt x="917" y="247"/>
                    <a:pt x="916" y="247"/>
                  </a:cubicBezTo>
                  <a:cubicBezTo>
                    <a:pt x="916" y="246"/>
                    <a:pt x="916" y="246"/>
                    <a:pt x="916" y="246"/>
                  </a:cubicBezTo>
                  <a:cubicBezTo>
                    <a:pt x="916" y="246"/>
                    <a:pt x="916" y="246"/>
                    <a:pt x="916" y="246"/>
                  </a:cubicBezTo>
                  <a:cubicBezTo>
                    <a:pt x="915" y="246"/>
                    <a:pt x="915" y="246"/>
                    <a:pt x="915" y="246"/>
                  </a:cubicBezTo>
                  <a:cubicBezTo>
                    <a:pt x="906" y="240"/>
                    <a:pt x="898" y="235"/>
                    <a:pt x="890" y="230"/>
                  </a:cubicBezTo>
                  <a:cubicBezTo>
                    <a:pt x="890" y="229"/>
                    <a:pt x="890" y="229"/>
                    <a:pt x="890" y="229"/>
                  </a:cubicBezTo>
                  <a:cubicBezTo>
                    <a:pt x="889" y="229"/>
                    <a:pt x="889" y="229"/>
                    <a:pt x="889" y="229"/>
                  </a:cubicBezTo>
                  <a:cubicBezTo>
                    <a:pt x="889" y="229"/>
                    <a:pt x="889" y="228"/>
                    <a:pt x="888" y="228"/>
                  </a:cubicBezTo>
                  <a:cubicBezTo>
                    <a:pt x="885" y="226"/>
                    <a:pt x="881" y="224"/>
                    <a:pt x="878" y="222"/>
                  </a:cubicBezTo>
                  <a:cubicBezTo>
                    <a:pt x="878" y="221"/>
                    <a:pt x="878" y="221"/>
                    <a:pt x="878" y="221"/>
                  </a:cubicBezTo>
                  <a:cubicBezTo>
                    <a:pt x="877" y="221"/>
                    <a:pt x="877" y="221"/>
                    <a:pt x="876" y="221"/>
                  </a:cubicBezTo>
                  <a:cubicBezTo>
                    <a:pt x="876" y="220"/>
                    <a:pt x="876" y="220"/>
                    <a:pt x="876" y="220"/>
                  </a:cubicBezTo>
                  <a:cubicBezTo>
                    <a:pt x="876" y="220"/>
                    <a:pt x="876" y="220"/>
                    <a:pt x="876" y="220"/>
                  </a:cubicBezTo>
                  <a:cubicBezTo>
                    <a:pt x="876" y="220"/>
                    <a:pt x="875" y="220"/>
                    <a:pt x="875" y="220"/>
                  </a:cubicBezTo>
                  <a:cubicBezTo>
                    <a:pt x="872" y="217"/>
                    <a:pt x="868" y="215"/>
                    <a:pt x="865" y="213"/>
                  </a:cubicBezTo>
                  <a:cubicBezTo>
                    <a:pt x="863" y="212"/>
                    <a:pt x="861" y="211"/>
                    <a:pt x="860" y="210"/>
                  </a:cubicBezTo>
                  <a:cubicBezTo>
                    <a:pt x="859" y="210"/>
                    <a:pt x="859" y="209"/>
                    <a:pt x="859" y="209"/>
                  </a:cubicBezTo>
                  <a:cubicBezTo>
                    <a:pt x="859" y="209"/>
                    <a:pt x="858" y="209"/>
                    <a:pt x="858" y="209"/>
                  </a:cubicBezTo>
                  <a:cubicBezTo>
                    <a:pt x="858" y="209"/>
                    <a:pt x="858" y="209"/>
                    <a:pt x="858" y="209"/>
                  </a:cubicBezTo>
                  <a:cubicBezTo>
                    <a:pt x="858" y="209"/>
                    <a:pt x="858" y="208"/>
                    <a:pt x="858" y="208"/>
                  </a:cubicBezTo>
                  <a:cubicBezTo>
                    <a:pt x="857" y="208"/>
                    <a:pt x="856" y="207"/>
                    <a:pt x="855" y="207"/>
                  </a:cubicBezTo>
                  <a:cubicBezTo>
                    <a:pt x="854" y="206"/>
                    <a:pt x="854" y="206"/>
                    <a:pt x="853" y="205"/>
                  </a:cubicBezTo>
                  <a:cubicBezTo>
                    <a:pt x="853" y="205"/>
                    <a:pt x="852" y="205"/>
                    <a:pt x="852" y="205"/>
                  </a:cubicBezTo>
                  <a:cubicBezTo>
                    <a:pt x="852" y="204"/>
                    <a:pt x="851" y="204"/>
                    <a:pt x="851" y="204"/>
                  </a:cubicBezTo>
                  <a:cubicBezTo>
                    <a:pt x="851" y="204"/>
                    <a:pt x="851" y="204"/>
                    <a:pt x="850" y="204"/>
                  </a:cubicBezTo>
                  <a:cubicBezTo>
                    <a:pt x="850" y="204"/>
                    <a:pt x="850" y="203"/>
                    <a:pt x="850" y="203"/>
                  </a:cubicBezTo>
                  <a:cubicBezTo>
                    <a:pt x="850" y="203"/>
                    <a:pt x="850" y="203"/>
                    <a:pt x="850" y="203"/>
                  </a:cubicBezTo>
                  <a:cubicBezTo>
                    <a:pt x="850" y="203"/>
                    <a:pt x="849" y="203"/>
                    <a:pt x="849" y="203"/>
                  </a:cubicBezTo>
                  <a:cubicBezTo>
                    <a:pt x="848" y="202"/>
                    <a:pt x="848" y="202"/>
                    <a:pt x="847" y="201"/>
                  </a:cubicBezTo>
                  <a:cubicBezTo>
                    <a:pt x="847" y="201"/>
                    <a:pt x="847" y="201"/>
                    <a:pt x="846" y="201"/>
                  </a:cubicBezTo>
                  <a:cubicBezTo>
                    <a:pt x="846" y="201"/>
                    <a:pt x="846" y="201"/>
                    <a:pt x="845" y="200"/>
                  </a:cubicBezTo>
                  <a:cubicBezTo>
                    <a:pt x="845" y="200"/>
                    <a:pt x="845" y="200"/>
                    <a:pt x="845" y="200"/>
                  </a:cubicBezTo>
                  <a:cubicBezTo>
                    <a:pt x="844" y="199"/>
                    <a:pt x="843" y="199"/>
                    <a:pt x="842" y="198"/>
                  </a:cubicBezTo>
                  <a:cubicBezTo>
                    <a:pt x="842" y="198"/>
                    <a:pt x="842" y="198"/>
                    <a:pt x="842" y="198"/>
                  </a:cubicBezTo>
                  <a:cubicBezTo>
                    <a:pt x="842" y="198"/>
                    <a:pt x="842" y="198"/>
                    <a:pt x="841" y="198"/>
                  </a:cubicBezTo>
                  <a:cubicBezTo>
                    <a:pt x="841" y="198"/>
                    <a:pt x="841" y="197"/>
                    <a:pt x="841" y="197"/>
                  </a:cubicBezTo>
                  <a:cubicBezTo>
                    <a:pt x="839" y="196"/>
                    <a:pt x="838" y="195"/>
                    <a:pt x="837" y="195"/>
                  </a:cubicBezTo>
                  <a:cubicBezTo>
                    <a:pt x="836" y="195"/>
                    <a:pt x="836" y="194"/>
                    <a:pt x="836" y="194"/>
                  </a:cubicBezTo>
                  <a:cubicBezTo>
                    <a:pt x="836" y="194"/>
                    <a:pt x="836" y="194"/>
                    <a:pt x="836" y="194"/>
                  </a:cubicBezTo>
                  <a:cubicBezTo>
                    <a:pt x="835" y="194"/>
                    <a:pt x="835" y="194"/>
                    <a:pt x="835" y="193"/>
                  </a:cubicBezTo>
                  <a:cubicBezTo>
                    <a:pt x="835" y="193"/>
                    <a:pt x="835" y="193"/>
                    <a:pt x="835" y="193"/>
                  </a:cubicBezTo>
                  <a:cubicBezTo>
                    <a:pt x="834" y="193"/>
                    <a:pt x="834" y="193"/>
                    <a:pt x="834" y="193"/>
                  </a:cubicBezTo>
                  <a:cubicBezTo>
                    <a:pt x="829" y="190"/>
                    <a:pt x="825" y="187"/>
                    <a:pt x="820" y="184"/>
                  </a:cubicBezTo>
                  <a:cubicBezTo>
                    <a:pt x="818" y="183"/>
                    <a:pt x="816" y="181"/>
                    <a:pt x="814" y="180"/>
                  </a:cubicBezTo>
                  <a:cubicBezTo>
                    <a:pt x="814" y="180"/>
                    <a:pt x="813" y="180"/>
                    <a:pt x="813" y="180"/>
                  </a:cubicBezTo>
                  <a:cubicBezTo>
                    <a:pt x="810" y="177"/>
                    <a:pt x="807" y="175"/>
                    <a:pt x="803" y="173"/>
                  </a:cubicBezTo>
                  <a:cubicBezTo>
                    <a:pt x="803" y="172"/>
                    <a:pt x="802" y="172"/>
                    <a:pt x="801" y="172"/>
                  </a:cubicBezTo>
                  <a:cubicBezTo>
                    <a:pt x="801" y="171"/>
                    <a:pt x="801" y="171"/>
                    <a:pt x="801" y="171"/>
                  </a:cubicBezTo>
                  <a:cubicBezTo>
                    <a:pt x="799" y="170"/>
                    <a:pt x="798" y="169"/>
                    <a:pt x="796" y="168"/>
                  </a:cubicBezTo>
                  <a:cubicBezTo>
                    <a:pt x="796" y="168"/>
                    <a:pt x="796" y="168"/>
                    <a:pt x="795" y="168"/>
                  </a:cubicBezTo>
                  <a:cubicBezTo>
                    <a:pt x="795" y="167"/>
                    <a:pt x="794" y="167"/>
                    <a:pt x="793" y="167"/>
                  </a:cubicBezTo>
                  <a:cubicBezTo>
                    <a:pt x="793" y="166"/>
                    <a:pt x="793" y="166"/>
                    <a:pt x="792" y="166"/>
                  </a:cubicBezTo>
                  <a:cubicBezTo>
                    <a:pt x="792" y="166"/>
                    <a:pt x="792" y="166"/>
                    <a:pt x="792" y="166"/>
                  </a:cubicBezTo>
                  <a:cubicBezTo>
                    <a:pt x="792" y="166"/>
                    <a:pt x="792" y="166"/>
                    <a:pt x="792" y="166"/>
                  </a:cubicBezTo>
                  <a:cubicBezTo>
                    <a:pt x="792" y="165"/>
                    <a:pt x="792" y="165"/>
                    <a:pt x="792" y="165"/>
                  </a:cubicBezTo>
                  <a:cubicBezTo>
                    <a:pt x="789" y="164"/>
                    <a:pt x="787" y="163"/>
                    <a:pt x="785" y="161"/>
                  </a:cubicBezTo>
                  <a:cubicBezTo>
                    <a:pt x="785" y="161"/>
                    <a:pt x="784" y="161"/>
                    <a:pt x="784" y="160"/>
                  </a:cubicBezTo>
                  <a:cubicBezTo>
                    <a:pt x="784" y="160"/>
                    <a:pt x="784" y="160"/>
                    <a:pt x="784" y="160"/>
                  </a:cubicBezTo>
                  <a:cubicBezTo>
                    <a:pt x="784" y="160"/>
                    <a:pt x="783" y="160"/>
                    <a:pt x="783" y="160"/>
                  </a:cubicBezTo>
                  <a:cubicBezTo>
                    <a:pt x="783" y="160"/>
                    <a:pt x="783" y="160"/>
                    <a:pt x="783" y="160"/>
                  </a:cubicBezTo>
                  <a:cubicBezTo>
                    <a:pt x="782" y="159"/>
                    <a:pt x="781" y="159"/>
                    <a:pt x="781" y="158"/>
                  </a:cubicBezTo>
                  <a:cubicBezTo>
                    <a:pt x="780" y="158"/>
                    <a:pt x="780" y="158"/>
                    <a:pt x="780" y="158"/>
                  </a:cubicBezTo>
                  <a:cubicBezTo>
                    <a:pt x="780" y="158"/>
                    <a:pt x="779" y="157"/>
                    <a:pt x="779" y="157"/>
                  </a:cubicBezTo>
                  <a:cubicBezTo>
                    <a:pt x="779" y="157"/>
                    <a:pt x="779" y="157"/>
                    <a:pt x="779" y="157"/>
                  </a:cubicBezTo>
                  <a:cubicBezTo>
                    <a:pt x="779" y="157"/>
                    <a:pt x="778" y="157"/>
                    <a:pt x="778" y="157"/>
                  </a:cubicBezTo>
                  <a:cubicBezTo>
                    <a:pt x="778" y="157"/>
                    <a:pt x="778" y="157"/>
                    <a:pt x="778" y="156"/>
                  </a:cubicBezTo>
                  <a:cubicBezTo>
                    <a:pt x="777" y="156"/>
                    <a:pt x="777" y="156"/>
                    <a:pt x="776" y="155"/>
                  </a:cubicBezTo>
                  <a:cubicBezTo>
                    <a:pt x="776" y="155"/>
                    <a:pt x="776" y="155"/>
                    <a:pt x="775" y="155"/>
                  </a:cubicBezTo>
                  <a:cubicBezTo>
                    <a:pt x="774" y="154"/>
                    <a:pt x="773" y="153"/>
                    <a:pt x="772" y="153"/>
                  </a:cubicBezTo>
                  <a:cubicBezTo>
                    <a:pt x="772" y="153"/>
                    <a:pt x="772" y="152"/>
                    <a:pt x="771" y="152"/>
                  </a:cubicBezTo>
                  <a:cubicBezTo>
                    <a:pt x="771" y="152"/>
                    <a:pt x="771" y="152"/>
                    <a:pt x="771" y="152"/>
                  </a:cubicBezTo>
                  <a:cubicBezTo>
                    <a:pt x="771" y="152"/>
                    <a:pt x="771" y="152"/>
                    <a:pt x="771" y="152"/>
                  </a:cubicBezTo>
                  <a:cubicBezTo>
                    <a:pt x="771" y="152"/>
                    <a:pt x="771" y="152"/>
                    <a:pt x="771" y="152"/>
                  </a:cubicBezTo>
                  <a:cubicBezTo>
                    <a:pt x="770" y="151"/>
                    <a:pt x="770" y="151"/>
                    <a:pt x="770" y="151"/>
                  </a:cubicBezTo>
                  <a:cubicBezTo>
                    <a:pt x="769" y="151"/>
                    <a:pt x="769" y="151"/>
                    <a:pt x="769" y="151"/>
                  </a:cubicBezTo>
                  <a:cubicBezTo>
                    <a:pt x="769" y="151"/>
                    <a:pt x="769" y="151"/>
                    <a:pt x="769" y="151"/>
                  </a:cubicBezTo>
                  <a:cubicBezTo>
                    <a:pt x="769" y="150"/>
                    <a:pt x="768" y="150"/>
                    <a:pt x="768" y="150"/>
                  </a:cubicBezTo>
                  <a:cubicBezTo>
                    <a:pt x="768" y="150"/>
                    <a:pt x="768" y="150"/>
                    <a:pt x="768" y="150"/>
                  </a:cubicBezTo>
                  <a:cubicBezTo>
                    <a:pt x="767" y="149"/>
                    <a:pt x="765" y="148"/>
                    <a:pt x="763" y="147"/>
                  </a:cubicBezTo>
                  <a:cubicBezTo>
                    <a:pt x="763" y="147"/>
                    <a:pt x="763" y="147"/>
                    <a:pt x="763" y="146"/>
                  </a:cubicBezTo>
                  <a:cubicBezTo>
                    <a:pt x="762" y="146"/>
                    <a:pt x="762" y="146"/>
                    <a:pt x="762" y="146"/>
                  </a:cubicBezTo>
                  <a:cubicBezTo>
                    <a:pt x="762" y="146"/>
                    <a:pt x="761" y="145"/>
                    <a:pt x="760" y="145"/>
                  </a:cubicBezTo>
                  <a:cubicBezTo>
                    <a:pt x="760" y="144"/>
                    <a:pt x="759" y="144"/>
                    <a:pt x="758" y="143"/>
                  </a:cubicBezTo>
                  <a:cubicBezTo>
                    <a:pt x="758" y="143"/>
                    <a:pt x="758" y="143"/>
                    <a:pt x="758" y="143"/>
                  </a:cubicBezTo>
                  <a:cubicBezTo>
                    <a:pt x="758" y="143"/>
                    <a:pt x="758" y="143"/>
                    <a:pt x="758" y="143"/>
                  </a:cubicBezTo>
                  <a:cubicBezTo>
                    <a:pt x="757" y="143"/>
                    <a:pt x="756" y="142"/>
                    <a:pt x="756" y="142"/>
                  </a:cubicBezTo>
                  <a:cubicBezTo>
                    <a:pt x="756" y="142"/>
                    <a:pt x="756" y="142"/>
                    <a:pt x="755" y="142"/>
                  </a:cubicBezTo>
                  <a:cubicBezTo>
                    <a:pt x="755" y="141"/>
                    <a:pt x="754" y="141"/>
                    <a:pt x="754" y="141"/>
                  </a:cubicBezTo>
                  <a:cubicBezTo>
                    <a:pt x="754" y="141"/>
                    <a:pt x="753" y="140"/>
                    <a:pt x="753" y="140"/>
                  </a:cubicBezTo>
                  <a:cubicBezTo>
                    <a:pt x="753" y="140"/>
                    <a:pt x="753" y="140"/>
                    <a:pt x="753" y="140"/>
                  </a:cubicBezTo>
                  <a:cubicBezTo>
                    <a:pt x="752" y="140"/>
                    <a:pt x="752" y="140"/>
                    <a:pt x="752" y="139"/>
                  </a:cubicBezTo>
                  <a:cubicBezTo>
                    <a:pt x="751" y="139"/>
                    <a:pt x="751" y="139"/>
                    <a:pt x="751" y="139"/>
                  </a:cubicBezTo>
                  <a:cubicBezTo>
                    <a:pt x="751" y="139"/>
                    <a:pt x="751" y="139"/>
                    <a:pt x="751" y="139"/>
                  </a:cubicBezTo>
                  <a:cubicBezTo>
                    <a:pt x="749" y="138"/>
                    <a:pt x="747" y="136"/>
                    <a:pt x="745" y="135"/>
                  </a:cubicBezTo>
                  <a:cubicBezTo>
                    <a:pt x="745" y="135"/>
                    <a:pt x="745" y="135"/>
                    <a:pt x="745" y="135"/>
                  </a:cubicBezTo>
                  <a:cubicBezTo>
                    <a:pt x="743" y="134"/>
                    <a:pt x="740" y="132"/>
                    <a:pt x="738" y="131"/>
                  </a:cubicBezTo>
                  <a:cubicBezTo>
                    <a:pt x="738" y="131"/>
                    <a:pt x="738" y="131"/>
                    <a:pt x="738" y="131"/>
                  </a:cubicBezTo>
                  <a:cubicBezTo>
                    <a:pt x="735" y="128"/>
                    <a:pt x="732" y="126"/>
                    <a:pt x="729" y="124"/>
                  </a:cubicBezTo>
                  <a:cubicBezTo>
                    <a:pt x="728" y="124"/>
                    <a:pt x="728" y="124"/>
                    <a:pt x="728" y="124"/>
                  </a:cubicBezTo>
                  <a:cubicBezTo>
                    <a:pt x="728" y="124"/>
                    <a:pt x="728" y="124"/>
                    <a:pt x="728" y="124"/>
                  </a:cubicBezTo>
                  <a:cubicBezTo>
                    <a:pt x="728" y="124"/>
                    <a:pt x="728" y="124"/>
                    <a:pt x="728" y="124"/>
                  </a:cubicBezTo>
                  <a:cubicBezTo>
                    <a:pt x="726" y="123"/>
                    <a:pt x="724" y="121"/>
                    <a:pt x="722" y="120"/>
                  </a:cubicBezTo>
                  <a:cubicBezTo>
                    <a:pt x="722" y="120"/>
                    <a:pt x="722" y="120"/>
                    <a:pt x="722" y="120"/>
                  </a:cubicBezTo>
                  <a:cubicBezTo>
                    <a:pt x="721" y="120"/>
                    <a:pt x="721" y="119"/>
                    <a:pt x="720" y="119"/>
                  </a:cubicBezTo>
                  <a:cubicBezTo>
                    <a:pt x="720" y="119"/>
                    <a:pt x="720" y="119"/>
                    <a:pt x="720" y="119"/>
                  </a:cubicBezTo>
                  <a:cubicBezTo>
                    <a:pt x="719" y="118"/>
                    <a:pt x="719" y="118"/>
                    <a:pt x="718" y="118"/>
                  </a:cubicBezTo>
                  <a:cubicBezTo>
                    <a:pt x="717" y="117"/>
                    <a:pt x="717" y="116"/>
                    <a:pt x="716" y="116"/>
                  </a:cubicBezTo>
                  <a:cubicBezTo>
                    <a:pt x="715" y="115"/>
                    <a:pt x="714" y="115"/>
                    <a:pt x="713" y="114"/>
                  </a:cubicBezTo>
                  <a:cubicBezTo>
                    <a:pt x="713" y="114"/>
                    <a:pt x="713" y="114"/>
                    <a:pt x="713" y="114"/>
                  </a:cubicBezTo>
                  <a:cubicBezTo>
                    <a:pt x="713" y="114"/>
                    <a:pt x="713" y="114"/>
                    <a:pt x="712" y="114"/>
                  </a:cubicBezTo>
                  <a:cubicBezTo>
                    <a:pt x="711" y="113"/>
                    <a:pt x="710" y="112"/>
                    <a:pt x="709" y="112"/>
                  </a:cubicBezTo>
                  <a:cubicBezTo>
                    <a:pt x="709" y="112"/>
                    <a:pt x="709" y="112"/>
                    <a:pt x="709" y="111"/>
                  </a:cubicBezTo>
                  <a:cubicBezTo>
                    <a:pt x="707" y="111"/>
                    <a:pt x="706" y="110"/>
                    <a:pt x="705" y="109"/>
                  </a:cubicBezTo>
                  <a:cubicBezTo>
                    <a:pt x="705" y="109"/>
                    <a:pt x="705" y="109"/>
                    <a:pt x="704" y="109"/>
                  </a:cubicBezTo>
                  <a:cubicBezTo>
                    <a:pt x="704" y="109"/>
                    <a:pt x="704" y="109"/>
                    <a:pt x="704" y="109"/>
                  </a:cubicBezTo>
                  <a:cubicBezTo>
                    <a:pt x="704" y="108"/>
                    <a:pt x="704" y="108"/>
                    <a:pt x="704" y="108"/>
                  </a:cubicBezTo>
                  <a:cubicBezTo>
                    <a:pt x="704" y="108"/>
                    <a:pt x="703" y="108"/>
                    <a:pt x="703" y="107"/>
                  </a:cubicBezTo>
                  <a:cubicBezTo>
                    <a:pt x="702" y="107"/>
                    <a:pt x="702" y="107"/>
                    <a:pt x="702" y="107"/>
                  </a:cubicBezTo>
                  <a:cubicBezTo>
                    <a:pt x="702" y="107"/>
                    <a:pt x="702" y="107"/>
                    <a:pt x="702" y="107"/>
                  </a:cubicBezTo>
                  <a:cubicBezTo>
                    <a:pt x="702" y="107"/>
                    <a:pt x="702" y="107"/>
                    <a:pt x="702" y="107"/>
                  </a:cubicBezTo>
                  <a:cubicBezTo>
                    <a:pt x="701" y="106"/>
                    <a:pt x="701" y="106"/>
                    <a:pt x="700" y="106"/>
                  </a:cubicBezTo>
                  <a:cubicBezTo>
                    <a:pt x="700" y="106"/>
                    <a:pt x="700" y="106"/>
                    <a:pt x="700" y="105"/>
                  </a:cubicBezTo>
                  <a:cubicBezTo>
                    <a:pt x="699" y="105"/>
                    <a:pt x="699" y="105"/>
                    <a:pt x="699" y="105"/>
                  </a:cubicBezTo>
                  <a:cubicBezTo>
                    <a:pt x="699" y="105"/>
                    <a:pt x="699" y="105"/>
                    <a:pt x="699" y="105"/>
                  </a:cubicBezTo>
                  <a:cubicBezTo>
                    <a:pt x="698" y="105"/>
                    <a:pt x="698" y="104"/>
                    <a:pt x="697" y="104"/>
                  </a:cubicBezTo>
                  <a:cubicBezTo>
                    <a:pt x="697" y="104"/>
                    <a:pt x="696" y="103"/>
                    <a:pt x="696" y="103"/>
                  </a:cubicBezTo>
                  <a:cubicBezTo>
                    <a:pt x="696" y="103"/>
                    <a:pt x="695" y="103"/>
                    <a:pt x="695" y="103"/>
                  </a:cubicBezTo>
                  <a:cubicBezTo>
                    <a:pt x="695" y="102"/>
                    <a:pt x="695" y="102"/>
                    <a:pt x="695" y="102"/>
                  </a:cubicBezTo>
                  <a:cubicBezTo>
                    <a:pt x="695" y="102"/>
                    <a:pt x="695" y="102"/>
                    <a:pt x="695" y="102"/>
                  </a:cubicBezTo>
                  <a:cubicBezTo>
                    <a:pt x="694" y="102"/>
                    <a:pt x="694" y="102"/>
                    <a:pt x="694" y="102"/>
                  </a:cubicBezTo>
                  <a:cubicBezTo>
                    <a:pt x="694" y="102"/>
                    <a:pt x="694" y="102"/>
                    <a:pt x="694" y="102"/>
                  </a:cubicBezTo>
                  <a:cubicBezTo>
                    <a:pt x="693" y="101"/>
                    <a:pt x="693" y="101"/>
                    <a:pt x="693" y="101"/>
                  </a:cubicBezTo>
                  <a:cubicBezTo>
                    <a:pt x="693" y="101"/>
                    <a:pt x="693" y="101"/>
                    <a:pt x="692" y="101"/>
                  </a:cubicBezTo>
                  <a:cubicBezTo>
                    <a:pt x="692" y="100"/>
                    <a:pt x="691" y="100"/>
                    <a:pt x="691" y="100"/>
                  </a:cubicBezTo>
                  <a:cubicBezTo>
                    <a:pt x="690" y="99"/>
                    <a:pt x="689" y="98"/>
                    <a:pt x="688" y="98"/>
                  </a:cubicBezTo>
                  <a:cubicBezTo>
                    <a:pt x="688" y="98"/>
                    <a:pt x="688" y="98"/>
                    <a:pt x="688" y="98"/>
                  </a:cubicBezTo>
                  <a:cubicBezTo>
                    <a:pt x="688" y="98"/>
                    <a:pt x="687" y="98"/>
                    <a:pt x="687" y="97"/>
                  </a:cubicBezTo>
                  <a:cubicBezTo>
                    <a:pt x="687" y="97"/>
                    <a:pt x="687" y="97"/>
                    <a:pt x="687" y="97"/>
                  </a:cubicBezTo>
                  <a:cubicBezTo>
                    <a:pt x="687" y="97"/>
                    <a:pt x="687" y="97"/>
                    <a:pt x="686" y="97"/>
                  </a:cubicBezTo>
                  <a:cubicBezTo>
                    <a:pt x="686" y="97"/>
                    <a:pt x="686" y="97"/>
                    <a:pt x="686" y="97"/>
                  </a:cubicBezTo>
                  <a:cubicBezTo>
                    <a:pt x="686" y="97"/>
                    <a:pt x="686" y="97"/>
                    <a:pt x="686" y="97"/>
                  </a:cubicBezTo>
                  <a:cubicBezTo>
                    <a:pt x="686" y="96"/>
                    <a:pt x="686" y="96"/>
                    <a:pt x="685" y="96"/>
                  </a:cubicBezTo>
                  <a:cubicBezTo>
                    <a:pt x="685" y="96"/>
                    <a:pt x="685" y="96"/>
                    <a:pt x="685" y="96"/>
                  </a:cubicBezTo>
                  <a:cubicBezTo>
                    <a:pt x="685" y="96"/>
                    <a:pt x="685" y="96"/>
                    <a:pt x="685" y="96"/>
                  </a:cubicBezTo>
                  <a:cubicBezTo>
                    <a:pt x="685" y="96"/>
                    <a:pt x="684" y="96"/>
                    <a:pt x="684" y="95"/>
                  </a:cubicBezTo>
                  <a:cubicBezTo>
                    <a:pt x="684" y="95"/>
                    <a:pt x="684" y="95"/>
                    <a:pt x="684" y="95"/>
                  </a:cubicBezTo>
                  <a:cubicBezTo>
                    <a:pt x="682" y="94"/>
                    <a:pt x="681" y="93"/>
                    <a:pt x="679" y="92"/>
                  </a:cubicBezTo>
                  <a:cubicBezTo>
                    <a:pt x="679" y="92"/>
                    <a:pt x="679" y="92"/>
                    <a:pt x="679" y="92"/>
                  </a:cubicBezTo>
                  <a:cubicBezTo>
                    <a:pt x="678" y="91"/>
                    <a:pt x="678" y="91"/>
                    <a:pt x="677" y="91"/>
                  </a:cubicBezTo>
                  <a:cubicBezTo>
                    <a:pt x="677" y="91"/>
                    <a:pt x="677" y="91"/>
                    <a:pt x="677" y="91"/>
                  </a:cubicBezTo>
                  <a:cubicBezTo>
                    <a:pt x="677" y="91"/>
                    <a:pt x="677" y="91"/>
                    <a:pt x="677" y="90"/>
                  </a:cubicBezTo>
                  <a:cubicBezTo>
                    <a:pt x="677" y="90"/>
                    <a:pt x="677" y="90"/>
                    <a:pt x="677" y="90"/>
                  </a:cubicBezTo>
                  <a:cubicBezTo>
                    <a:pt x="676" y="90"/>
                    <a:pt x="676" y="90"/>
                    <a:pt x="676" y="90"/>
                  </a:cubicBezTo>
                  <a:cubicBezTo>
                    <a:pt x="676" y="90"/>
                    <a:pt x="675" y="90"/>
                    <a:pt x="675" y="90"/>
                  </a:cubicBezTo>
                  <a:cubicBezTo>
                    <a:pt x="674" y="89"/>
                    <a:pt x="673" y="88"/>
                    <a:pt x="672" y="88"/>
                  </a:cubicBezTo>
                  <a:cubicBezTo>
                    <a:pt x="672" y="88"/>
                    <a:pt x="672" y="87"/>
                    <a:pt x="672" y="87"/>
                  </a:cubicBezTo>
                  <a:cubicBezTo>
                    <a:pt x="672" y="87"/>
                    <a:pt x="672" y="87"/>
                    <a:pt x="672" y="87"/>
                  </a:cubicBezTo>
                  <a:cubicBezTo>
                    <a:pt x="671" y="87"/>
                    <a:pt x="671" y="87"/>
                    <a:pt x="671" y="87"/>
                  </a:cubicBezTo>
                  <a:cubicBezTo>
                    <a:pt x="670" y="86"/>
                    <a:pt x="669" y="86"/>
                    <a:pt x="669" y="85"/>
                  </a:cubicBezTo>
                  <a:cubicBezTo>
                    <a:pt x="668" y="85"/>
                    <a:pt x="668" y="85"/>
                    <a:pt x="668" y="85"/>
                  </a:cubicBezTo>
                  <a:cubicBezTo>
                    <a:pt x="668" y="85"/>
                    <a:pt x="668" y="85"/>
                    <a:pt x="668" y="85"/>
                  </a:cubicBezTo>
                  <a:cubicBezTo>
                    <a:pt x="668" y="85"/>
                    <a:pt x="668" y="85"/>
                    <a:pt x="668" y="85"/>
                  </a:cubicBezTo>
                  <a:cubicBezTo>
                    <a:pt x="662" y="81"/>
                    <a:pt x="656" y="77"/>
                    <a:pt x="650" y="73"/>
                  </a:cubicBezTo>
                  <a:cubicBezTo>
                    <a:pt x="650" y="73"/>
                    <a:pt x="650" y="73"/>
                    <a:pt x="649" y="73"/>
                  </a:cubicBezTo>
                  <a:cubicBezTo>
                    <a:pt x="649" y="72"/>
                    <a:pt x="648" y="72"/>
                    <a:pt x="647" y="71"/>
                  </a:cubicBezTo>
                  <a:cubicBezTo>
                    <a:pt x="647" y="71"/>
                    <a:pt x="647" y="71"/>
                    <a:pt x="647" y="71"/>
                  </a:cubicBezTo>
                  <a:cubicBezTo>
                    <a:pt x="647" y="71"/>
                    <a:pt x="647" y="71"/>
                    <a:pt x="647" y="71"/>
                  </a:cubicBezTo>
                  <a:cubicBezTo>
                    <a:pt x="647" y="71"/>
                    <a:pt x="647" y="71"/>
                    <a:pt x="647" y="71"/>
                  </a:cubicBezTo>
                  <a:cubicBezTo>
                    <a:pt x="646" y="70"/>
                    <a:pt x="645" y="70"/>
                    <a:pt x="644" y="69"/>
                  </a:cubicBezTo>
                  <a:cubicBezTo>
                    <a:pt x="644" y="69"/>
                    <a:pt x="644" y="69"/>
                    <a:pt x="644" y="69"/>
                  </a:cubicBezTo>
                  <a:cubicBezTo>
                    <a:pt x="643" y="69"/>
                    <a:pt x="643" y="69"/>
                    <a:pt x="643" y="69"/>
                  </a:cubicBezTo>
                  <a:cubicBezTo>
                    <a:pt x="643" y="68"/>
                    <a:pt x="642" y="68"/>
                    <a:pt x="642" y="68"/>
                  </a:cubicBezTo>
                  <a:cubicBezTo>
                    <a:pt x="642" y="68"/>
                    <a:pt x="641" y="67"/>
                    <a:pt x="640" y="67"/>
                  </a:cubicBezTo>
                  <a:cubicBezTo>
                    <a:pt x="640" y="67"/>
                    <a:pt x="640" y="67"/>
                    <a:pt x="640" y="67"/>
                  </a:cubicBezTo>
                  <a:cubicBezTo>
                    <a:pt x="640" y="66"/>
                    <a:pt x="639" y="66"/>
                    <a:pt x="639" y="66"/>
                  </a:cubicBezTo>
                  <a:cubicBezTo>
                    <a:pt x="639" y="66"/>
                    <a:pt x="639" y="66"/>
                    <a:pt x="638" y="66"/>
                  </a:cubicBezTo>
                  <a:cubicBezTo>
                    <a:pt x="638" y="65"/>
                    <a:pt x="637" y="65"/>
                    <a:pt x="636" y="64"/>
                  </a:cubicBezTo>
                  <a:cubicBezTo>
                    <a:pt x="636" y="64"/>
                    <a:pt x="636" y="64"/>
                    <a:pt x="636" y="64"/>
                  </a:cubicBezTo>
                  <a:cubicBezTo>
                    <a:pt x="633" y="62"/>
                    <a:pt x="631" y="61"/>
                    <a:pt x="629" y="59"/>
                  </a:cubicBezTo>
                  <a:cubicBezTo>
                    <a:pt x="629" y="59"/>
                    <a:pt x="628" y="59"/>
                    <a:pt x="628" y="59"/>
                  </a:cubicBezTo>
                  <a:cubicBezTo>
                    <a:pt x="628" y="59"/>
                    <a:pt x="628" y="59"/>
                    <a:pt x="628" y="59"/>
                  </a:cubicBezTo>
                  <a:cubicBezTo>
                    <a:pt x="628" y="59"/>
                    <a:pt x="628" y="59"/>
                    <a:pt x="628" y="59"/>
                  </a:cubicBezTo>
                  <a:cubicBezTo>
                    <a:pt x="624" y="56"/>
                    <a:pt x="620" y="54"/>
                    <a:pt x="616" y="51"/>
                  </a:cubicBezTo>
                  <a:cubicBezTo>
                    <a:pt x="616" y="51"/>
                    <a:pt x="616" y="51"/>
                    <a:pt x="616" y="51"/>
                  </a:cubicBezTo>
                  <a:cubicBezTo>
                    <a:pt x="616" y="51"/>
                    <a:pt x="616" y="51"/>
                    <a:pt x="615" y="51"/>
                  </a:cubicBezTo>
                  <a:cubicBezTo>
                    <a:pt x="615" y="51"/>
                    <a:pt x="615" y="51"/>
                    <a:pt x="615" y="50"/>
                  </a:cubicBezTo>
                  <a:cubicBezTo>
                    <a:pt x="614" y="50"/>
                    <a:pt x="614" y="50"/>
                    <a:pt x="613" y="49"/>
                  </a:cubicBezTo>
                  <a:cubicBezTo>
                    <a:pt x="613" y="49"/>
                    <a:pt x="613" y="49"/>
                    <a:pt x="613" y="49"/>
                  </a:cubicBezTo>
                  <a:cubicBezTo>
                    <a:pt x="612" y="48"/>
                    <a:pt x="611" y="47"/>
                    <a:pt x="610" y="47"/>
                  </a:cubicBezTo>
                  <a:cubicBezTo>
                    <a:pt x="610" y="47"/>
                    <a:pt x="609" y="47"/>
                    <a:pt x="609" y="47"/>
                  </a:cubicBezTo>
                  <a:cubicBezTo>
                    <a:pt x="609" y="47"/>
                    <a:pt x="609" y="47"/>
                    <a:pt x="609" y="47"/>
                  </a:cubicBezTo>
                  <a:cubicBezTo>
                    <a:pt x="609" y="46"/>
                    <a:pt x="609" y="46"/>
                    <a:pt x="609" y="46"/>
                  </a:cubicBezTo>
                  <a:cubicBezTo>
                    <a:pt x="609" y="46"/>
                    <a:pt x="609" y="46"/>
                    <a:pt x="608" y="46"/>
                  </a:cubicBezTo>
                  <a:cubicBezTo>
                    <a:pt x="608" y="46"/>
                    <a:pt x="608" y="46"/>
                    <a:pt x="608" y="46"/>
                  </a:cubicBezTo>
                  <a:cubicBezTo>
                    <a:pt x="604" y="43"/>
                    <a:pt x="600" y="41"/>
                    <a:pt x="597" y="38"/>
                  </a:cubicBezTo>
                  <a:cubicBezTo>
                    <a:pt x="597" y="38"/>
                    <a:pt x="596" y="38"/>
                    <a:pt x="596" y="38"/>
                  </a:cubicBezTo>
                  <a:cubicBezTo>
                    <a:pt x="595" y="37"/>
                    <a:pt x="593" y="36"/>
                    <a:pt x="591" y="35"/>
                  </a:cubicBezTo>
                  <a:cubicBezTo>
                    <a:pt x="591" y="35"/>
                    <a:pt x="591" y="35"/>
                    <a:pt x="591" y="35"/>
                  </a:cubicBezTo>
                  <a:cubicBezTo>
                    <a:pt x="591" y="35"/>
                    <a:pt x="591" y="35"/>
                    <a:pt x="591" y="35"/>
                  </a:cubicBezTo>
                  <a:cubicBezTo>
                    <a:pt x="591" y="35"/>
                    <a:pt x="591" y="35"/>
                    <a:pt x="591" y="35"/>
                  </a:cubicBezTo>
                  <a:cubicBezTo>
                    <a:pt x="591"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89" y="34"/>
                    <a:pt x="589" y="34"/>
                    <a:pt x="589" y="34"/>
                  </a:cubicBezTo>
                  <a:cubicBezTo>
                    <a:pt x="589" y="34"/>
                    <a:pt x="589" y="34"/>
                    <a:pt x="589" y="34"/>
                  </a:cubicBezTo>
                  <a:cubicBezTo>
                    <a:pt x="589" y="33"/>
                    <a:pt x="589" y="33"/>
                    <a:pt x="589" y="33"/>
                  </a:cubicBezTo>
                  <a:cubicBezTo>
                    <a:pt x="589" y="33"/>
                    <a:pt x="589" y="33"/>
                    <a:pt x="589" y="33"/>
                  </a:cubicBezTo>
                  <a:cubicBezTo>
                    <a:pt x="588" y="33"/>
                    <a:pt x="587" y="32"/>
                    <a:pt x="587" y="32"/>
                  </a:cubicBezTo>
                  <a:cubicBezTo>
                    <a:pt x="587" y="32"/>
                    <a:pt x="587" y="32"/>
                    <a:pt x="587" y="32"/>
                  </a:cubicBezTo>
                  <a:cubicBezTo>
                    <a:pt x="586" y="32"/>
                    <a:pt x="586" y="31"/>
                    <a:pt x="586" y="31"/>
                  </a:cubicBezTo>
                  <a:cubicBezTo>
                    <a:pt x="586" y="31"/>
                    <a:pt x="586" y="31"/>
                    <a:pt x="585" y="31"/>
                  </a:cubicBezTo>
                  <a:cubicBezTo>
                    <a:pt x="585" y="31"/>
                    <a:pt x="585" y="31"/>
                    <a:pt x="585" y="31"/>
                  </a:cubicBezTo>
                  <a:cubicBezTo>
                    <a:pt x="585" y="31"/>
                    <a:pt x="585" y="31"/>
                    <a:pt x="585" y="31"/>
                  </a:cubicBezTo>
                  <a:cubicBezTo>
                    <a:pt x="585" y="31"/>
                    <a:pt x="585" y="31"/>
                    <a:pt x="585" y="31"/>
                  </a:cubicBezTo>
                  <a:cubicBezTo>
                    <a:pt x="585" y="31"/>
                    <a:pt x="585" y="31"/>
                    <a:pt x="585" y="31"/>
                  </a:cubicBezTo>
                  <a:cubicBezTo>
                    <a:pt x="585" y="31"/>
                    <a:pt x="584" y="30"/>
                    <a:pt x="584" y="30"/>
                  </a:cubicBezTo>
                  <a:cubicBezTo>
                    <a:pt x="584" y="30"/>
                    <a:pt x="584" y="30"/>
                    <a:pt x="584" y="30"/>
                  </a:cubicBezTo>
                  <a:cubicBezTo>
                    <a:pt x="584" y="30"/>
                    <a:pt x="584" y="30"/>
                    <a:pt x="584" y="30"/>
                  </a:cubicBezTo>
                  <a:cubicBezTo>
                    <a:pt x="584" y="30"/>
                    <a:pt x="584" y="30"/>
                    <a:pt x="584" y="30"/>
                  </a:cubicBezTo>
                  <a:cubicBezTo>
                    <a:pt x="583" y="30"/>
                    <a:pt x="583" y="30"/>
                    <a:pt x="583" y="30"/>
                  </a:cubicBezTo>
                  <a:cubicBezTo>
                    <a:pt x="583" y="30"/>
                    <a:pt x="583" y="29"/>
                    <a:pt x="583" y="29"/>
                  </a:cubicBezTo>
                  <a:cubicBezTo>
                    <a:pt x="583" y="29"/>
                    <a:pt x="583" y="29"/>
                    <a:pt x="583" y="29"/>
                  </a:cubicBezTo>
                  <a:cubicBezTo>
                    <a:pt x="582" y="29"/>
                    <a:pt x="582" y="29"/>
                    <a:pt x="582" y="29"/>
                  </a:cubicBezTo>
                  <a:cubicBezTo>
                    <a:pt x="582" y="29"/>
                    <a:pt x="582" y="29"/>
                    <a:pt x="582" y="29"/>
                  </a:cubicBezTo>
                  <a:cubicBezTo>
                    <a:pt x="582" y="29"/>
                    <a:pt x="581" y="28"/>
                    <a:pt x="581" y="28"/>
                  </a:cubicBezTo>
                  <a:cubicBezTo>
                    <a:pt x="581" y="28"/>
                    <a:pt x="581" y="28"/>
                    <a:pt x="581" y="28"/>
                  </a:cubicBezTo>
                  <a:cubicBezTo>
                    <a:pt x="581" y="28"/>
                    <a:pt x="581" y="28"/>
                    <a:pt x="581" y="28"/>
                  </a:cubicBezTo>
                  <a:cubicBezTo>
                    <a:pt x="581" y="28"/>
                    <a:pt x="580" y="28"/>
                    <a:pt x="580" y="28"/>
                  </a:cubicBezTo>
                  <a:cubicBezTo>
                    <a:pt x="580" y="28"/>
                    <a:pt x="580" y="28"/>
                    <a:pt x="580" y="28"/>
                  </a:cubicBezTo>
                  <a:cubicBezTo>
                    <a:pt x="580" y="28"/>
                    <a:pt x="580" y="27"/>
                    <a:pt x="580" y="27"/>
                  </a:cubicBezTo>
                  <a:cubicBezTo>
                    <a:pt x="580" y="27"/>
                    <a:pt x="580" y="27"/>
                    <a:pt x="580"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8" y="26"/>
                    <a:pt x="577" y="26"/>
                    <a:pt x="577" y="25"/>
                  </a:cubicBezTo>
                  <a:cubicBezTo>
                    <a:pt x="577" y="25"/>
                    <a:pt x="576" y="25"/>
                    <a:pt x="576" y="25"/>
                  </a:cubicBezTo>
                  <a:cubicBezTo>
                    <a:pt x="576" y="25"/>
                    <a:pt x="576" y="25"/>
                    <a:pt x="576" y="25"/>
                  </a:cubicBezTo>
                  <a:cubicBezTo>
                    <a:pt x="576" y="25"/>
                    <a:pt x="576" y="25"/>
                    <a:pt x="576" y="25"/>
                  </a:cubicBezTo>
                  <a:cubicBezTo>
                    <a:pt x="576" y="25"/>
                    <a:pt x="576" y="25"/>
                    <a:pt x="576" y="25"/>
                  </a:cubicBezTo>
                  <a:cubicBezTo>
                    <a:pt x="576" y="25"/>
                    <a:pt x="576" y="25"/>
                    <a:pt x="576" y="25"/>
                  </a:cubicBezTo>
                  <a:cubicBezTo>
                    <a:pt x="576" y="25"/>
                    <a:pt x="575" y="25"/>
                    <a:pt x="575" y="25"/>
                  </a:cubicBezTo>
                  <a:cubicBezTo>
                    <a:pt x="575" y="24"/>
                    <a:pt x="575" y="24"/>
                    <a:pt x="575" y="24"/>
                  </a:cubicBezTo>
                  <a:cubicBezTo>
                    <a:pt x="575" y="24"/>
                    <a:pt x="575" y="24"/>
                    <a:pt x="575" y="24"/>
                  </a:cubicBezTo>
                  <a:cubicBezTo>
                    <a:pt x="574" y="24"/>
                    <a:pt x="574" y="24"/>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2" y="23"/>
                  </a:cubicBezTo>
                  <a:cubicBezTo>
                    <a:pt x="572" y="23"/>
                    <a:pt x="572" y="23"/>
                    <a:pt x="572" y="23"/>
                  </a:cubicBezTo>
                  <a:cubicBezTo>
                    <a:pt x="572" y="22"/>
                    <a:pt x="572" y="22"/>
                    <a:pt x="572" y="22"/>
                  </a:cubicBezTo>
                  <a:cubicBezTo>
                    <a:pt x="572" y="22"/>
                    <a:pt x="572" y="22"/>
                    <a:pt x="571" y="22"/>
                  </a:cubicBezTo>
                  <a:cubicBezTo>
                    <a:pt x="571" y="22"/>
                    <a:pt x="571" y="22"/>
                    <a:pt x="571" y="22"/>
                  </a:cubicBezTo>
                  <a:cubicBezTo>
                    <a:pt x="571" y="22"/>
                    <a:pt x="570" y="21"/>
                    <a:pt x="570" y="21"/>
                  </a:cubicBezTo>
                  <a:cubicBezTo>
                    <a:pt x="570" y="21"/>
                    <a:pt x="570" y="21"/>
                    <a:pt x="570" y="21"/>
                  </a:cubicBezTo>
                  <a:cubicBezTo>
                    <a:pt x="570" y="21"/>
                    <a:pt x="570" y="21"/>
                    <a:pt x="569" y="21"/>
                  </a:cubicBezTo>
                  <a:cubicBezTo>
                    <a:pt x="569" y="21"/>
                    <a:pt x="569" y="21"/>
                    <a:pt x="569" y="21"/>
                  </a:cubicBezTo>
                  <a:cubicBezTo>
                    <a:pt x="569" y="21"/>
                    <a:pt x="569" y="21"/>
                    <a:pt x="569" y="21"/>
                  </a:cubicBezTo>
                  <a:cubicBezTo>
                    <a:pt x="569" y="21"/>
                    <a:pt x="569" y="21"/>
                    <a:pt x="569" y="21"/>
                  </a:cubicBezTo>
                  <a:cubicBezTo>
                    <a:pt x="568" y="20"/>
                    <a:pt x="568" y="19"/>
                    <a:pt x="567" y="19"/>
                  </a:cubicBezTo>
                  <a:cubicBezTo>
                    <a:pt x="567" y="19"/>
                    <a:pt x="567" y="19"/>
                    <a:pt x="567" y="19"/>
                  </a:cubicBezTo>
                  <a:cubicBezTo>
                    <a:pt x="567" y="19"/>
                    <a:pt x="567" y="19"/>
                    <a:pt x="567" y="19"/>
                  </a:cubicBezTo>
                  <a:cubicBezTo>
                    <a:pt x="566" y="19"/>
                    <a:pt x="566" y="19"/>
                    <a:pt x="566" y="19"/>
                  </a:cubicBezTo>
                  <a:cubicBezTo>
                    <a:pt x="566" y="19"/>
                    <a:pt x="566" y="19"/>
                    <a:pt x="566" y="19"/>
                  </a:cubicBezTo>
                  <a:cubicBezTo>
                    <a:pt x="566" y="19"/>
                    <a:pt x="566" y="18"/>
                    <a:pt x="566" y="18"/>
                  </a:cubicBezTo>
                  <a:cubicBezTo>
                    <a:pt x="566" y="18"/>
                    <a:pt x="566" y="18"/>
                    <a:pt x="566" y="18"/>
                  </a:cubicBezTo>
                  <a:cubicBezTo>
                    <a:pt x="566" y="18"/>
                    <a:pt x="566" y="18"/>
                    <a:pt x="565" y="18"/>
                  </a:cubicBezTo>
                  <a:cubicBezTo>
                    <a:pt x="565" y="18"/>
                    <a:pt x="565" y="18"/>
                    <a:pt x="565" y="18"/>
                  </a:cubicBezTo>
                  <a:cubicBezTo>
                    <a:pt x="565" y="18"/>
                    <a:pt x="565" y="18"/>
                    <a:pt x="565" y="18"/>
                  </a:cubicBezTo>
                  <a:cubicBezTo>
                    <a:pt x="565" y="18"/>
                    <a:pt x="565" y="18"/>
                    <a:pt x="565" y="18"/>
                  </a:cubicBezTo>
                  <a:cubicBezTo>
                    <a:pt x="565" y="18"/>
                    <a:pt x="565" y="18"/>
                    <a:pt x="565" y="18"/>
                  </a:cubicBezTo>
                  <a:cubicBezTo>
                    <a:pt x="565" y="18"/>
                    <a:pt x="565" y="18"/>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3" y="17"/>
                    <a:pt x="563" y="17"/>
                    <a:pt x="563" y="17"/>
                  </a:cubicBezTo>
                  <a:cubicBezTo>
                    <a:pt x="563" y="17"/>
                    <a:pt x="563" y="17"/>
                    <a:pt x="563" y="17"/>
                  </a:cubicBezTo>
                  <a:cubicBezTo>
                    <a:pt x="563" y="17"/>
                    <a:pt x="563" y="16"/>
                    <a:pt x="563" y="16"/>
                  </a:cubicBezTo>
                  <a:cubicBezTo>
                    <a:pt x="563" y="16"/>
                    <a:pt x="563" y="16"/>
                    <a:pt x="563" y="16"/>
                  </a:cubicBezTo>
                  <a:cubicBezTo>
                    <a:pt x="563" y="16"/>
                    <a:pt x="563" y="16"/>
                    <a:pt x="562" y="16"/>
                  </a:cubicBezTo>
                  <a:cubicBezTo>
                    <a:pt x="562" y="16"/>
                    <a:pt x="562" y="16"/>
                    <a:pt x="562" y="16"/>
                  </a:cubicBezTo>
                  <a:cubicBezTo>
                    <a:pt x="562" y="16"/>
                    <a:pt x="562" y="16"/>
                    <a:pt x="562" y="16"/>
                  </a:cubicBezTo>
                  <a:cubicBezTo>
                    <a:pt x="562" y="16"/>
                    <a:pt x="562" y="16"/>
                    <a:pt x="562" y="16"/>
                  </a:cubicBezTo>
                  <a:cubicBezTo>
                    <a:pt x="561" y="15"/>
                    <a:pt x="561" y="15"/>
                    <a:pt x="561" y="15"/>
                  </a:cubicBezTo>
                  <a:cubicBezTo>
                    <a:pt x="561" y="15"/>
                    <a:pt x="561" y="15"/>
                    <a:pt x="561" y="15"/>
                  </a:cubicBezTo>
                  <a:cubicBezTo>
                    <a:pt x="561" y="15"/>
                    <a:pt x="561" y="15"/>
                    <a:pt x="561" y="15"/>
                  </a:cubicBezTo>
                  <a:cubicBezTo>
                    <a:pt x="561" y="15"/>
                    <a:pt x="560" y="15"/>
                    <a:pt x="560" y="15"/>
                  </a:cubicBezTo>
                  <a:cubicBezTo>
                    <a:pt x="560" y="15"/>
                    <a:pt x="560" y="15"/>
                    <a:pt x="560" y="15"/>
                  </a:cubicBezTo>
                  <a:cubicBezTo>
                    <a:pt x="560" y="15"/>
                    <a:pt x="560" y="14"/>
                    <a:pt x="560" y="14"/>
                  </a:cubicBezTo>
                  <a:cubicBezTo>
                    <a:pt x="560" y="14"/>
                    <a:pt x="560" y="14"/>
                    <a:pt x="560" y="14"/>
                  </a:cubicBezTo>
                  <a:cubicBezTo>
                    <a:pt x="560" y="14"/>
                    <a:pt x="559" y="14"/>
                    <a:pt x="559" y="14"/>
                  </a:cubicBezTo>
                  <a:cubicBezTo>
                    <a:pt x="559" y="14"/>
                    <a:pt x="559" y="14"/>
                    <a:pt x="559" y="14"/>
                  </a:cubicBezTo>
                  <a:cubicBezTo>
                    <a:pt x="559" y="14"/>
                    <a:pt x="559" y="14"/>
                    <a:pt x="559" y="14"/>
                  </a:cubicBezTo>
                  <a:cubicBezTo>
                    <a:pt x="559" y="14"/>
                    <a:pt x="559" y="14"/>
                    <a:pt x="559" y="14"/>
                  </a:cubicBezTo>
                  <a:cubicBezTo>
                    <a:pt x="559" y="14"/>
                    <a:pt x="558" y="14"/>
                    <a:pt x="558" y="13"/>
                  </a:cubicBezTo>
                  <a:cubicBezTo>
                    <a:pt x="558" y="13"/>
                    <a:pt x="558" y="13"/>
                    <a:pt x="558" y="13"/>
                  </a:cubicBezTo>
                  <a:cubicBezTo>
                    <a:pt x="558" y="13"/>
                    <a:pt x="558" y="13"/>
                    <a:pt x="558" y="13"/>
                  </a:cubicBezTo>
                  <a:cubicBezTo>
                    <a:pt x="558" y="13"/>
                    <a:pt x="558" y="13"/>
                    <a:pt x="558" y="13"/>
                  </a:cubicBezTo>
                  <a:cubicBezTo>
                    <a:pt x="558" y="13"/>
                    <a:pt x="558" y="13"/>
                    <a:pt x="557" y="13"/>
                  </a:cubicBezTo>
                  <a:cubicBezTo>
                    <a:pt x="557" y="13"/>
                    <a:pt x="557" y="13"/>
                    <a:pt x="557" y="13"/>
                  </a:cubicBezTo>
                  <a:cubicBezTo>
                    <a:pt x="557" y="13"/>
                    <a:pt x="557" y="13"/>
                    <a:pt x="557" y="13"/>
                  </a:cubicBezTo>
                  <a:cubicBezTo>
                    <a:pt x="557" y="13"/>
                    <a:pt x="557" y="13"/>
                    <a:pt x="557" y="13"/>
                  </a:cubicBezTo>
                  <a:cubicBezTo>
                    <a:pt x="557" y="13"/>
                    <a:pt x="557" y="13"/>
                    <a:pt x="557" y="13"/>
                  </a:cubicBezTo>
                  <a:cubicBezTo>
                    <a:pt x="557" y="13"/>
                    <a:pt x="557" y="13"/>
                    <a:pt x="557" y="12"/>
                  </a:cubicBezTo>
                  <a:cubicBezTo>
                    <a:pt x="557" y="12"/>
                    <a:pt x="557" y="12"/>
                    <a:pt x="557" y="12"/>
                  </a:cubicBezTo>
                  <a:cubicBezTo>
                    <a:pt x="557" y="12"/>
                    <a:pt x="557"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5" y="12"/>
                  </a:cubicBezTo>
                  <a:cubicBezTo>
                    <a:pt x="555" y="12"/>
                    <a:pt x="555" y="12"/>
                    <a:pt x="555" y="12"/>
                  </a:cubicBezTo>
                  <a:cubicBezTo>
                    <a:pt x="555" y="12"/>
                    <a:pt x="555" y="12"/>
                    <a:pt x="555" y="12"/>
                  </a:cubicBezTo>
                  <a:cubicBezTo>
                    <a:pt x="555" y="12"/>
                    <a:pt x="555" y="12"/>
                    <a:pt x="555" y="12"/>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4" y="11"/>
                  </a:cubicBezTo>
                  <a:cubicBezTo>
                    <a:pt x="554" y="11"/>
                    <a:pt x="554" y="11"/>
                    <a:pt x="554" y="11"/>
                  </a:cubicBezTo>
                  <a:cubicBezTo>
                    <a:pt x="554" y="11"/>
                    <a:pt x="554" y="11"/>
                    <a:pt x="554" y="11"/>
                  </a:cubicBezTo>
                  <a:cubicBezTo>
                    <a:pt x="554" y="11"/>
                    <a:pt x="554" y="11"/>
                    <a:pt x="554" y="11"/>
                  </a:cubicBezTo>
                  <a:cubicBezTo>
                    <a:pt x="554" y="11"/>
                    <a:pt x="554"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2" y="10"/>
                  </a:cubicBezTo>
                  <a:cubicBezTo>
                    <a:pt x="552" y="10"/>
                    <a:pt x="552" y="10"/>
                    <a:pt x="552" y="10"/>
                  </a:cubicBezTo>
                  <a:cubicBezTo>
                    <a:pt x="552" y="10"/>
                    <a:pt x="552" y="10"/>
                    <a:pt x="552" y="10"/>
                  </a:cubicBezTo>
                  <a:cubicBezTo>
                    <a:pt x="552" y="10"/>
                    <a:pt x="552" y="10"/>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8"/>
                    <a:pt x="551" y="8"/>
                  </a:cubicBezTo>
                  <a:cubicBezTo>
                    <a:pt x="551" y="8"/>
                    <a:pt x="551" y="8"/>
                    <a:pt x="551" y="8"/>
                  </a:cubicBezTo>
                  <a:cubicBezTo>
                    <a:pt x="551" y="8"/>
                    <a:pt x="551"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49" y="8"/>
                    <a:pt x="549" y="8"/>
                    <a:pt x="549" y="7"/>
                  </a:cubicBezTo>
                  <a:cubicBezTo>
                    <a:pt x="549" y="7"/>
                    <a:pt x="549" y="7"/>
                    <a:pt x="549" y="7"/>
                  </a:cubicBezTo>
                  <a:cubicBezTo>
                    <a:pt x="549" y="7"/>
                    <a:pt x="549" y="7"/>
                    <a:pt x="549" y="7"/>
                  </a:cubicBezTo>
                  <a:cubicBezTo>
                    <a:pt x="548" y="7"/>
                    <a:pt x="548" y="7"/>
                    <a:pt x="548" y="7"/>
                  </a:cubicBezTo>
                  <a:cubicBezTo>
                    <a:pt x="548" y="7"/>
                    <a:pt x="548" y="7"/>
                    <a:pt x="548" y="7"/>
                  </a:cubicBezTo>
                  <a:cubicBezTo>
                    <a:pt x="548" y="7"/>
                    <a:pt x="548" y="7"/>
                    <a:pt x="548" y="7"/>
                  </a:cubicBezTo>
                  <a:cubicBezTo>
                    <a:pt x="548" y="7"/>
                    <a:pt x="548" y="7"/>
                    <a:pt x="548" y="6"/>
                  </a:cubicBezTo>
                  <a:cubicBezTo>
                    <a:pt x="548" y="6"/>
                    <a:pt x="548" y="6"/>
                    <a:pt x="548" y="6"/>
                  </a:cubicBezTo>
                  <a:cubicBezTo>
                    <a:pt x="546" y="6"/>
                    <a:pt x="545" y="5"/>
                    <a:pt x="545" y="4"/>
                  </a:cubicBezTo>
                  <a:cubicBezTo>
                    <a:pt x="545" y="4"/>
                    <a:pt x="544" y="4"/>
                    <a:pt x="544" y="4"/>
                  </a:cubicBezTo>
                  <a:cubicBezTo>
                    <a:pt x="544" y="4"/>
                    <a:pt x="544" y="4"/>
                    <a:pt x="544" y="4"/>
                  </a:cubicBezTo>
                  <a:cubicBezTo>
                    <a:pt x="544" y="4"/>
                    <a:pt x="544" y="4"/>
                    <a:pt x="544" y="4"/>
                  </a:cubicBezTo>
                  <a:cubicBezTo>
                    <a:pt x="544" y="4"/>
                    <a:pt x="544" y="4"/>
                    <a:pt x="544" y="4"/>
                  </a:cubicBezTo>
                  <a:cubicBezTo>
                    <a:pt x="544" y="4"/>
                    <a:pt x="544" y="4"/>
                    <a:pt x="544"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3"/>
                    <a:pt x="543" y="3"/>
                    <a:pt x="543" y="3"/>
                  </a:cubicBezTo>
                  <a:cubicBezTo>
                    <a:pt x="543" y="3"/>
                    <a:pt x="543" y="3"/>
                    <a:pt x="543" y="3"/>
                  </a:cubicBezTo>
                  <a:cubicBezTo>
                    <a:pt x="543" y="3"/>
                    <a:pt x="543" y="3"/>
                    <a:pt x="543" y="3"/>
                  </a:cubicBezTo>
                  <a:cubicBezTo>
                    <a:pt x="542" y="3"/>
                    <a:pt x="542" y="3"/>
                    <a:pt x="542" y="3"/>
                  </a:cubicBezTo>
                  <a:cubicBezTo>
                    <a:pt x="542" y="3"/>
                    <a:pt x="542" y="3"/>
                    <a:pt x="542" y="3"/>
                  </a:cubicBezTo>
                  <a:cubicBezTo>
                    <a:pt x="541" y="2"/>
                    <a:pt x="541"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1"/>
                    <a:pt x="540" y="1"/>
                    <a:pt x="539" y="1"/>
                  </a:cubicBezTo>
                  <a:cubicBezTo>
                    <a:pt x="539" y="1"/>
                    <a:pt x="539" y="1"/>
                    <a:pt x="539" y="1"/>
                  </a:cubicBezTo>
                  <a:cubicBezTo>
                    <a:pt x="538" y="0"/>
                    <a:pt x="538" y="0"/>
                    <a:pt x="538" y="0"/>
                  </a:cubicBezTo>
                  <a:cubicBezTo>
                    <a:pt x="538" y="0"/>
                    <a:pt x="538" y="0"/>
                    <a:pt x="538" y="0"/>
                  </a:cubicBezTo>
                  <a:cubicBezTo>
                    <a:pt x="538" y="0"/>
                    <a:pt x="538" y="0"/>
                    <a:pt x="538"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68">
              <a:extLst>
                <a:ext uri="{FF2B5EF4-FFF2-40B4-BE49-F238E27FC236}">
                  <a16:creationId xmlns:a16="http://schemas.microsoft.com/office/drawing/2014/main" id="{19F4D889-409E-2946-A83A-33A537E4A262}"/>
                </a:ext>
              </a:extLst>
            </p:cNvPr>
            <p:cNvSpPr>
              <a:spLocks noEditPoints="1"/>
            </p:cNvSpPr>
            <p:nvPr/>
          </p:nvSpPr>
          <p:spPr bwMode="auto">
            <a:xfrm>
              <a:off x="403" y="3601"/>
              <a:ext cx="87" cy="37"/>
            </a:xfrm>
            <a:custGeom>
              <a:avLst/>
              <a:gdLst>
                <a:gd name="T0" fmla="*/ 3 w 1467"/>
                <a:gd name="T1" fmla="*/ 623 h 624"/>
                <a:gd name="T2" fmla="*/ 6 w 1467"/>
                <a:gd name="T3" fmla="*/ 621 h 624"/>
                <a:gd name="T4" fmla="*/ 11 w 1467"/>
                <a:gd name="T5" fmla="*/ 619 h 624"/>
                <a:gd name="T6" fmla="*/ 19 w 1467"/>
                <a:gd name="T7" fmla="*/ 616 h 624"/>
                <a:gd name="T8" fmla="*/ 24 w 1467"/>
                <a:gd name="T9" fmla="*/ 614 h 624"/>
                <a:gd name="T10" fmla="*/ 26 w 1467"/>
                <a:gd name="T11" fmla="*/ 613 h 624"/>
                <a:gd name="T12" fmla="*/ 34 w 1467"/>
                <a:gd name="T13" fmla="*/ 609 h 624"/>
                <a:gd name="T14" fmla="*/ 42 w 1467"/>
                <a:gd name="T15" fmla="*/ 606 h 624"/>
                <a:gd name="T16" fmla="*/ 50 w 1467"/>
                <a:gd name="T17" fmla="*/ 602 h 624"/>
                <a:gd name="T18" fmla="*/ 58 w 1467"/>
                <a:gd name="T19" fmla="*/ 599 h 624"/>
                <a:gd name="T20" fmla="*/ 63 w 1467"/>
                <a:gd name="T21" fmla="*/ 597 h 624"/>
                <a:gd name="T22" fmla="*/ 72 w 1467"/>
                <a:gd name="T23" fmla="*/ 593 h 624"/>
                <a:gd name="T24" fmla="*/ 96 w 1467"/>
                <a:gd name="T25" fmla="*/ 583 h 624"/>
                <a:gd name="T26" fmla="*/ 114 w 1467"/>
                <a:gd name="T27" fmla="*/ 575 h 624"/>
                <a:gd name="T28" fmla="*/ 122 w 1467"/>
                <a:gd name="T29" fmla="*/ 572 h 624"/>
                <a:gd name="T30" fmla="*/ 139 w 1467"/>
                <a:gd name="T31" fmla="*/ 565 h 624"/>
                <a:gd name="T32" fmla="*/ 166 w 1467"/>
                <a:gd name="T33" fmla="*/ 553 h 624"/>
                <a:gd name="T34" fmla="*/ 198 w 1467"/>
                <a:gd name="T35" fmla="*/ 540 h 624"/>
                <a:gd name="T36" fmla="*/ 215 w 1467"/>
                <a:gd name="T37" fmla="*/ 532 h 624"/>
                <a:gd name="T38" fmla="*/ 247 w 1467"/>
                <a:gd name="T39" fmla="*/ 519 h 624"/>
                <a:gd name="T40" fmla="*/ 304 w 1467"/>
                <a:gd name="T41" fmla="*/ 495 h 624"/>
                <a:gd name="T42" fmla="*/ 350 w 1467"/>
                <a:gd name="T43" fmla="*/ 475 h 624"/>
                <a:gd name="T44" fmla="*/ 389 w 1467"/>
                <a:gd name="T45" fmla="*/ 458 h 624"/>
                <a:gd name="T46" fmla="*/ 417 w 1467"/>
                <a:gd name="T47" fmla="*/ 446 h 624"/>
                <a:gd name="T48" fmla="*/ 447 w 1467"/>
                <a:gd name="T49" fmla="*/ 434 h 624"/>
                <a:gd name="T50" fmla="*/ 498 w 1467"/>
                <a:gd name="T51" fmla="*/ 412 h 624"/>
                <a:gd name="T52" fmla="*/ 560 w 1467"/>
                <a:gd name="T53" fmla="*/ 386 h 624"/>
                <a:gd name="T54" fmla="*/ 585 w 1467"/>
                <a:gd name="T55" fmla="*/ 375 h 624"/>
                <a:gd name="T56" fmla="*/ 611 w 1467"/>
                <a:gd name="T57" fmla="*/ 364 h 624"/>
                <a:gd name="T58" fmla="*/ 666 w 1467"/>
                <a:gd name="T59" fmla="*/ 341 h 624"/>
                <a:gd name="T60" fmla="*/ 702 w 1467"/>
                <a:gd name="T61" fmla="*/ 325 h 624"/>
                <a:gd name="T62" fmla="*/ 758 w 1467"/>
                <a:gd name="T63" fmla="*/ 301 h 624"/>
                <a:gd name="T64" fmla="*/ 784 w 1467"/>
                <a:gd name="T65" fmla="*/ 291 h 624"/>
                <a:gd name="T66" fmla="*/ 842 w 1467"/>
                <a:gd name="T67" fmla="*/ 266 h 624"/>
                <a:gd name="T68" fmla="*/ 879 w 1467"/>
                <a:gd name="T69" fmla="*/ 250 h 624"/>
                <a:gd name="T70" fmla="*/ 914 w 1467"/>
                <a:gd name="T71" fmla="*/ 235 h 624"/>
                <a:gd name="T72" fmla="*/ 953 w 1467"/>
                <a:gd name="T73" fmla="*/ 218 h 624"/>
                <a:gd name="T74" fmla="*/ 987 w 1467"/>
                <a:gd name="T75" fmla="*/ 204 h 624"/>
                <a:gd name="T76" fmla="*/ 1029 w 1467"/>
                <a:gd name="T77" fmla="*/ 186 h 624"/>
                <a:gd name="T78" fmla="*/ 1100 w 1467"/>
                <a:gd name="T79" fmla="*/ 156 h 624"/>
                <a:gd name="T80" fmla="*/ 1139 w 1467"/>
                <a:gd name="T81" fmla="*/ 140 h 624"/>
                <a:gd name="T82" fmla="*/ 1163 w 1467"/>
                <a:gd name="T83" fmla="*/ 129 h 624"/>
                <a:gd name="T84" fmla="*/ 1205 w 1467"/>
                <a:gd name="T85" fmla="*/ 111 h 624"/>
                <a:gd name="T86" fmla="*/ 1229 w 1467"/>
                <a:gd name="T87" fmla="*/ 101 h 624"/>
                <a:gd name="T88" fmla="*/ 1254 w 1467"/>
                <a:gd name="T89" fmla="*/ 90 h 624"/>
                <a:gd name="T90" fmla="*/ 1277 w 1467"/>
                <a:gd name="T91" fmla="*/ 81 h 624"/>
                <a:gd name="T92" fmla="*/ 1314 w 1467"/>
                <a:gd name="T93" fmla="*/ 65 h 624"/>
                <a:gd name="T94" fmla="*/ 1324 w 1467"/>
                <a:gd name="T95" fmla="*/ 61 h 624"/>
                <a:gd name="T96" fmla="*/ 1342 w 1467"/>
                <a:gd name="T97" fmla="*/ 53 h 624"/>
                <a:gd name="T98" fmla="*/ 1363 w 1467"/>
                <a:gd name="T99" fmla="*/ 44 h 624"/>
                <a:gd name="T100" fmla="*/ 1372 w 1467"/>
                <a:gd name="T101" fmla="*/ 40 h 624"/>
                <a:gd name="T102" fmla="*/ 1386 w 1467"/>
                <a:gd name="T103" fmla="*/ 34 h 624"/>
                <a:gd name="T104" fmla="*/ 1392 w 1467"/>
                <a:gd name="T105" fmla="*/ 32 h 624"/>
                <a:gd name="T106" fmla="*/ 1409 w 1467"/>
                <a:gd name="T107" fmla="*/ 24 h 624"/>
                <a:gd name="T108" fmla="*/ 1423 w 1467"/>
                <a:gd name="T109" fmla="*/ 19 h 624"/>
                <a:gd name="T110" fmla="*/ 1430 w 1467"/>
                <a:gd name="T111" fmla="*/ 16 h 624"/>
                <a:gd name="T112" fmla="*/ 1439 w 1467"/>
                <a:gd name="T113" fmla="*/ 12 h 624"/>
                <a:gd name="T114" fmla="*/ 1443 w 1467"/>
                <a:gd name="T115" fmla="*/ 10 h 624"/>
                <a:gd name="T116" fmla="*/ 1449 w 1467"/>
                <a:gd name="T117" fmla="*/ 8 h 624"/>
                <a:gd name="T118" fmla="*/ 1452 w 1467"/>
                <a:gd name="T119" fmla="*/ 6 h 624"/>
                <a:gd name="T120" fmla="*/ 1455 w 1467"/>
                <a:gd name="T121" fmla="*/ 5 h 624"/>
                <a:gd name="T122" fmla="*/ 1461 w 1467"/>
                <a:gd name="T123" fmla="*/ 2 h 624"/>
                <a:gd name="T124" fmla="*/ 1466 w 1467"/>
                <a:gd name="T125"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7" h="624">
                  <a:moveTo>
                    <a:pt x="1" y="624"/>
                  </a:moveTo>
                  <a:cubicBezTo>
                    <a:pt x="0" y="624"/>
                    <a:pt x="0" y="624"/>
                    <a:pt x="0" y="624"/>
                  </a:cubicBezTo>
                  <a:cubicBezTo>
                    <a:pt x="0" y="624"/>
                    <a:pt x="0" y="624"/>
                    <a:pt x="1" y="624"/>
                  </a:cubicBezTo>
                  <a:moveTo>
                    <a:pt x="1" y="624"/>
                  </a:moveTo>
                  <a:cubicBezTo>
                    <a:pt x="1" y="624"/>
                    <a:pt x="1" y="624"/>
                    <a:pt x="1" y="624"/>
                  </a:cubicBezTo>
                  <a:cubicBezTo>
                    <a:pt x="1" y="624"/>
                    <a:pt x="1" y="624"/>
                    <a:pt x="1" y="624"/>
                  </a:cubicBezTo>
                  <a:moveTo>
                    <a:pt x="1" y="623"/>
                  </a:moveTo>
                  <a:cubicBezTo>
                    <a:pt x="1" y="623"/>
                    <a:pt x="1" y="624"/>
                    <a:pt x="1" y="624"/>
                  </a:cubicBezTo>
                  <a:cubicBezTo>
                    <a:pt x="1" y="623"/>
                    <a:pt x="1" y="624"/>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2" y="623"/>
                  </a:moveTo>
                  <a:cubicBezTo>
                    <a:pt x="2" y="623"/>
                    <a:pt x="2" y="623"/>
                    <a:pt x="1" y="623"/>
                  </a:cubicBezTo>
                  <a:cubicBezTo>
                    <a:pt x="2" y="623"/>
                    <a:pt x="2" y="623"/>
                    <a:pt x="2" y="623"/>
                  </a:cubicBezTo>
                  <a:moveTo>
                    <a:pt x="2" y="623"/>
                  </a:moveTo>
                  <a:cubicBezTo>
                    <a:pt x="2" y="623"/>
                    <a:pt x="2" y="623"/>
                    <a:pt x="2" y="623"/>
                  </a:cubicBezTo>
                  <a:cubicBezTo>
                    <a:pt x="2" y="623"/>
                    <a:pt x="2" y="623"/>
                    <a:pt x="2" y="623"/>
                  </a:cubicBezTo>
                  <a:moveTo>
                    <a:pt x="3" y="623"/>
                  </a:moveTo>
                  <a:cubicBezTo>
                    <a:pt x="2" y="623"/>
                    <a:pt x="2" y="623"/>
                    <a:pt x="2" y="623"/>
                  </a:cubicBezTo>
                  <a:cubicBezTo>
                    <a:pt x="3" y="623"/>
                    <a:pt x="2" y="623"/>
                    <a:pt x="3" y="623"/>
                  </a:cubicBezTo>
                  <a:moveTo>
                    <a:pt x="3" y="623"/>
                  </a:moveTo>
                  <a:cubicBezTo>
                    <a:pt x="3" y="623"/>
                    <a:pt x="3" y="623"/>
                    <a:pt x="3" y="623"/>
                  </a:cubicBezTo>
                  <a:cubicBezTo>
                    <a:pt x="3" y="623"/>
                    <a:pt x="3" y="623"/>
                    <a:pt x="3" y="623"/>
                  </a:cubicBezTo>
                  <a:moveTo>
                    <a:pt x="4" y="622"/>
                  </a:moveTo>
                  <a:cubicBezTo>
                    <a:pt x="3" y="622"/>
                    <a:pt x="3" y="623"/>
                    <a:pt x="3" y="623"/>
                  </a:cubicBezTo>
                  <a:cubicBezTo>
                    <a:pt x="3" y="623"/>
                    <a:pt x="3"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5" y="622"/>
                  </a:moveTo>
                  <a:cubicBezTo>
                    <a:pt x="5" y="622"/>
                    <a:pt x="4" y="622"/>
                    <a:pt x="4" y="622"/>
                  </a:cubicBezTo>
                  <a:cubicBezTo>
                    <a:pt x="4"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6" y="621"/>
                  </a:moveTo>
                  <a:cubicBezTo>
                    <a:pt x="6" y="621"/>
                    <a:pt x="6" y="622"/>
                    <a:pt x="6" y="622"/>
                  </a:cubicBezTo>
                  <a:cubicBezTo>
                    <a:pt x="6" y="621"/>
                    <a:pt x="6" y="621"/>
                    <a:pt x="6" y="621"/>
                  </a:cubicBezTo>
                  <a:moveTo>
                    <a:pt x="6" y="621"/>
                  </a:moveTo>
                  <a:cubicBezTo>
                    <a:pt x="6" y="621"/>
                    <a:pt x="6" y="621"/>
                    <a:pt x="6" y="621"/>
                  </a:cubicBezTo>
                  <a:cubicBezTo>
                    <a:pt x="6" y="621"/>
                    <a:pt x="6" y="621"/>
                    <a:pt x="6" y="621"/>
                  </a:cubicBezTo>
                  <a:moveTo>
                    <a:pt x="7" y="621"/>
                  </a:moveTo>
                  <a:cubicBezTo>
                    <a:pt x="7" y="621"/>
                    <a:pt x="6" y="621"/>
                    <a:pt x="6" y="621"/>
                  </a:cubicBezTo>
                  <a:cubicBezTo>
                    <a:pt x="6" y="621"/>
                    <a:pt x="7" y="621"/>
                    <a:pt x="7" y="621"/>
                  </a:cubicBezTo>
                  <a:moveTo>
                    <a:pt x="9" y="620"/>
                  </a:moveTo>
                  <a:cubicBezTo>
                    <a:pt x="8" y="620"/>
                    <a:pt x="8" y="621"/>
                    <a:pt x="7" y="621"/>
                  </a:cubicBezTo>
                  <a:cubicBezTo>
                    <a:pt x="8" y="621"/>
                    <a:pt x="8" y="620"/>
                    <a:pt x="9" y="620"/>
                  </a:cubicBezTo>
                  <a:moveTo>
                    <a:pt x="9" y="620"/>
                  </a:moveTo>
                  <a:cubicBezTo>
                    <a:pt x="9" y="620"/>
                    <a:pt x="9" y="620"/>
                    <a:pt x="9" y="620"/>
                  </a:cubicBezTo>
                  <a:cubicBezTo>
                    <a:pt x="9" y="620"/>
                    <a:pt x="9" y="620"/>
                    <a:pt x="9" y="620"/>
                  </a:cubicBezTo>
                  <a:moveTo>
                    <a:pt x="9" y="620"/>
                  </a:moveTo>
                  <a:cubicBezTo>
                    <a:pt x="9" y="620"/>
                    <a:pt x="9" y="620"/>
                    <a:pt x="9" y="620"/>
                  </a:cubicBezTo>
                  <a:cubicBezTo>
                    <a:pt x="9" y="620"/>
                    <a:pt x="9" y="620"/>
                    <a:pt x="9" y="620"/>
                  </a:cubicBezTo>
                  <a:moveTo>
                    <a:pt x="10" y="620"/>
                  </a:moveTo>
                  <a:cubicBezTo>
                    <a:pt x="10" y="620"/>
                    <a:pt x="9" y="620"/>
                    <a:pt x="9" y="620"/>
                  </a:cubicBezTo>
                  <a:cubicBezTo>
                    <a:pt x="9" y="620"/>
                    <a:pt x="10" y="620"/>
                    <a:pt x="10" y="620"/>
                  </a:cubicBezTo>
                  <a:moveTo>
                    <a:pt x="10" y="620"/>
                  </a:moveTo>
                  <a:cubicBezTo>
                    <a:pt x="10" y="620"/>
                    <a:pt x="10" y="620"/>
                    <a:pt x="10" y="620"/>
                  </a:cubicBezTo>
                  <a:cubicBezTo>
                    <a:pt x="10" y="620"/>
                    <a:pt x="10" y="620"/>
                    <a:pt x="10" y="620"/>
                  </a:cubicBezTo>
                  <a:moveTo>
                    <a:pt x="10" y="619"/>
                  </a:moveTo>
                  <a:cubicBezTo>
                    <a:pt x="10" y="619"/>
                    <a:pt x="10" y="620"/>
                    <a:pt x="10" y="620"/>
                  </a:cubicBezTo>
                  <a:cubicBezTo>
                    <a:pt x="10" y="620"/>
                    <a:pt x="10" y="620"/>
                    <a:pt x="10" y="619"/>
                  </a:cubicBezTo>
                  <a:moveTo>
                    <a:pt x="10" y="619"/>
                  </a:moveTo>
                  <a:cubicBezTo>
                    <a:pt x="10" y="619"/>
                    <a:pt x="10" y="619"/>
                    <a:pt x="10" y="619"/>
                  </a:cubicBezTo>
                  <a:cubicBezTo>
                    <a:pt x="10" y="619"/>
                    <a:pt x="10" y="619"/>
                    <a:pt x="10"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2" y="619"/>
                  </a:moveTo>
                  <a:cubicBezTo>
                    <a:pt x="11" y="619"/>
                    <a:pt x="11" y="619"/>
                    <a:pt x="11" y="619"/>
                  </a:cubicBezTo>
                  <a:cubicBezTo>
                    <a:pt x="12" y="619"/>
                    <a:pt x="12" y="619"/>
                    <a:pt x="12" y="619"/>
                  </a:cubicBezTo>
                  <a:moveTo>
                    <a:pt x="12" y="619"/>
                  </a:moveTo>
                  <a:cubicBezTo>
                    <a:pt x="12" y="619"/>
                    <a:pt x="12" y="619"/>
                    <a:pt x="12" y="619"/>
                  </a:cubicBezTo>
                  <a:cubicBezTo>
                    <a:pt x="12" y="619"/>
                    <a:pt x="12" y="619"/>
                    <a:pt x="12" y="619"/>
                  </a:cubicBezTo>
                  <a:moveTo>
                    <a:pt x="18" y="616"/>
                  </a:moveTo>
                  <a:cubicBezTo>
                    <a:pt x="16" y="617"/>
                    <a:pt x="14" y="618"/>
                    <a:pt x="12" y="619"/>
                  </a:cubicBezTo>
                  <a:cubicBezTo>
                    <a:pt x="14" y="618"/>
                    <a:pt x="16" y="617"/>
                    <a:pt x="18" y="616"/>
                  </a:cubicBezTo>
                  <a:moveTo>
                    <a:pt x="19" y="616"/>
                  </a:moveTo>
                  <a:cubicBezTo>
                    <a:pt x="19" y="616"/>
                    <a:pt x="18" y="616"/>
                    <a:pt x="18" y="616"/>
                  </a:cubicBezTo>
                  <a:cubicBezTo>
                    <a:pt x="19" y="616"/>
                    <a:pt x="18" y="616"/>
                    <a:pt x="19" y="616"/>
                  </a:cubicBezTo>
                  <a:moveTo>
                    <a:pt x="19" y="616"/>
                  </a:moveTo>
                  <a:cubicBezTo>
                    <a:pt x="19" y="616"/>
                    <a:pt x="19" y="616"/>
                    <a:pt x="19" y="616"/>
                  </a:cubicBezTo>
                  <a:cubicBezTo>
                    <a:pt x="19" y="616"/>
                    <a:pt x="19" y="616"/>
                    <a:pt x="19" y="616"/>
                  </a:cubicBezTo>
                  <a:moveTo>
                    <a:pt x="19" y="616"/>
                  </a:moveTo>
                  <a:cubicBezTo>
                    <a:pt x="19" y="616"/>
                    <a:pt x="19" y="616"/>
                    <a:pt x="19" y="616"/>
                  </a:cubicBezTo>
                  <a:cubicBezTo>
                    <a:pt x="19" y="616"/>
                    <a:pt x="19" y="616"/>
                    <a:pt x="19" y="616"/>
                  </a:cubicBezTo>
                  <a:moveTo>
                    <a:pt x="20" y="615"/>
                  </a:moveTo>
                  <a:cubicBezTo>
                    <a:pt x="20" y="615"/>
                    <a:pt x="20" y="616"/>
                    <a:pt x="19" y="616"/>
                  </a:cubicBezTo>
                  <a:cubicBezTo>
                    <a:pt x="20" y="616"/>
                    <a:pt x="20" y="615"/>
                    <a:pt x="20" y="615"/>
                  </a:cubicBezTo>
                  <a:moveTo>
                    <a:pt x="20" y="615"/>
                  </a:moveTo>
                  <a:cubicBezTo>
                    <a:pt x="20" y="615"/>
                    <a:pt x="20" y="615"/>
                    <a:pt x="20" y="615"/>
                  </a:cubicBezTo>
                  <a:cubicBezTo>
                    <a:pt x="20" y="615"/>
                    <a:pt x="20" y="615"/>
                    <a:pt x="20" y="615"/>
                  </a:cubicBezTo>
                  <a:moveTo>
                    <a:pt x="21" y="615"/>
                  </a:moveTo>
                  <a:cubicBezTo>
                    <a:pt x="21" y="615"/>
                    <a:pt x="21" y="615"/>
                    <a:pt x="21" y="615"/>
                  </a:cubicBezTo>
                  <a:cubicBezTo>
                    <a:pt x="21" y="615"/>
                    <a:pt x="21" y="615"/>
                    <a:pt x="21" y="615"/>
                  </a:cubicBezTo>
                  <a:moveTo>
                    <a:pt x="22" y="615"/>
                  </a:moveTo>
                  <a:cubicBezTo>
                    <a:pt x="21" y="615"/>
                    <a:pt x="21" y="615"/>
                    <a:pt x="21" y="615"/>
                  </a:cubicBezTo>
                  <a:cubicBezTo>
                    <a:pt x="21" y="615"/>
                    <a:pt x="21" y="615"/>
                    <a:pt x="22" y="615"/>
                  </a:cubicBezTo>
                  <a:moveTo>
                    <a:pt x="22" y="614"/>
                  </a:moveTo>
                  <a:cubicBezTo>
                    <a:pt x="22" y="615"/>
                    <a:pt x="22" y="615"/>
                    <a:pt x="22" y="615"/>
                  </a:cubicBezTo>
                  <a:cubicBezTo>
                    <a:pt x="22" y="615"/>
                    <a:pt x="22" y="615"/>
                    <a:pt x="22" y="614"/>
                  </a:cubicBezTo>
                  <a:moveTo>
                    <a:pt x="22" y="614"/>
                  </a:moveTo>
                  <a:cubicBezTo>
                    <a:pt x="22" y="614"/>
                    <a:pt x="22" y="614"/>
                    <a:pt x="22" y="614"/>
                  </a:cubicBezTo>
                  <a:cubicBezTo>
                    <a:pt x="22" y="614"/>
                    <a:pt x="22" y="614"/>
                    <a:pt x="22" y="614"/>
                  </a:cubicBezTo>
                  <a:moveTo>
                    <a:pt x="23" y="614"/>
                  </a:moveTo>
                  <a:cubicBezTo>
                    <a:pt x="22" y="614"/>
                    <a:pt x="22" y="614"/>
                    <a:pt x="22"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4" y="614"/>
                  </a:moveTo>
                  <a:cubicBezTo>
                    <a:pt x="23" y="614"/>
                    <a:pt x="23" y="614"/>
                    <a:pt x="23" y="614"/>
                  </a:cubicBezTo>
                  <a:cubicBezTo>
                    <a:pt x="23" y="614"/>
                    <a:pt x="23"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5" y="613"/>
                  </a:moveTo>
                  <a:cubicBezTo>
                    <a:pt x="24" y="613"/>
                    <a:pt x="24" y="613"/>
                    <a:pt x="24" y="613"/>
                  </a:cubicBezTo>
                  <a:cubicBezTo>
                    <a:pt x="25" y="613"/>
                    <a:pt x="25" y="613"/>
                    <a:pt x="25" y="613"/>
                  </a:cubicBezTo>
                  <a:moveTo>
                    <a:pt x="25" y="613"/>
                  </a:moveTo>
                  <a:cubicBezTo>
                    <a:pt x="25" y="613"/>
                    <a:pt x="25" y="613"/>
                    <a:pt x="25" y="613"/>
                  </a:cubicBezTo>
                  <a:cubicBezTo>
                    <a:pt x="25" y="613"/>
                    <a:pt x="25" y="613"/>
                    <a:pt x="25" y="613"/>
                  </a:cubicBezTo>
                  <a:moveTo>
                    <a:pt x="26" y="613"/>
                  </a:moveTo>
                  <a:cubicBezTo>
                    <a:pt x="26" y="613"/>
                    <a:pt x="25" y="613"/>
                    <a:pt x="25" y="613"/>
                  </a:cubicBezTo>
                  <a:cubicBezTo>
                    <a:pt x="25" y="613"/>
                    <a:pt x="26" y="613"/>
                    <a:pt x="26" y="613"/>
                  </a:cubicBezTo>
                  <a:moveTo>
                    <a:pt x="26" y="613"/>
                  </a:moveTo>
                  <a:cubicBezTo>
                    <a:pt x="26" y="613"/>
                    <a:pt x="26" y="613"/>
                    <a:pt x="26" y="613"/>
                  </a:cubicBezTo>
                  <a:cubicBezTo>
                    <a:pt x="26" y="613"/>
                    <a:pt x="26" y="613"/>
                    <a:pt x="26" y="613"/>
                  </a:cubicBezTo>
                  <a:moveTo>
                    <a:pt x="26" y="613"/>
                  </a:moveTo>
                  <a:cubicBezTo>
                    <a:pt x="26" y="613"/>
                    <a:pt x="26" y="613"/>
                    <a:pt x="26" y="613"/>
                  </a:cubicBezTo>
                  <a:cubicBezTo>
                    <a:pt x="26" y="613"/>
                    <a:pt x="26" y="613"/>
                    <a:pt x="26" y="613"/>
                  </a:cubicBezTo>
                  <a:moveTo>
                    <a:pt x="27" y="612"/>
                  </a:moveTo>
                  <a:cubicBezTo>
                    <a:pt x="27" y="612"/>
                    <a:pt x="27" y="613"/>
                    <a:pt x="27" y="613"/>
                  </a:cubicBezTo>
                  <a:cubicBezTo>
                    <a:pt x="27" y="612"/>
                    <a:pt x="27" y="612"/>
                    <a:pt x="27" y="612"/>
                  </a:cubicBezTo>
                  <a:moveTo>
                    <a:pt x="27" y="612"/>
                  </a:moveTo>
                  <a:cubicBezTo>
                    <a:pt x="27" y="612"/>
                    <a:pt x="27" y="612"/>
                    <a:pt x="27" y="612"/>
                  </a:cubicBezTo>
                  <a:cubicBezTo>
                    <a:pt x="27" y="612"/>
                    <a:pt x="27" y="612"/>
                    <a:pt x="27" y="612"/>
                  </a:cubicBezTo>
                  <a:moveTo>
                    <a:pt x="27" y="612"/>
                  </a:moveTo>
                  <a:cubicBezTo>
                    <a:pt x="27" y="612"/>
                    <a:pt x="27" y="612"/>
                    <a:pt x="27" y="612"/>
                  </a:cubicBezTo>
                  <a:cubicBezTo>
                    <a:pt x="27" y="612"/>
                    <a:pt x="27" y="612"/>
                    <a:pt x="27" y="612"/>
                  </a:cubicBezTo>
                  <a:moveTo>
                    <a:pt x="28" y="612"/>
                  </a:moveTo>
                  <a:cubicBezTo>
                    <a:pt x="28" y="612"/>
                    <a:pt x="27" y="612"/>
                    <a:pt x="27" y="612"/>
                  </a:cubicBezTo>
                  <a:cubicBezTo>
                    <a:pt x="27" y="612"/>
                    <a:pt x="28" y="612"/>
                    <a:pt x="28" y="612"/>
                  </a:cubicBezTo>
                  <a:moveTo>
                    <a:pt x="28" y="612"/>
                  </a:moveTo>
                  <a:cubicBezTo>
                    <a:pt x="28" y="612"/>
                    <a:pt x="28" y="612"/>
                    <a:pt x="28" y="612"/>
                  </a:cubicBezTo>
                  <a:cubicBezTo>
                    <a:pt x="28" y="612"/>
                    <a:pt x="28" y="612"/>
                    <a:pt x="28" y="612"/>
                  </a:cubicBezTo>
                  <a:moveTo>
                    <a:pt x="30" y="611"/>
                  </a:moveTo>
                  <a:cubicBezTo>
                    <a:pt x="30" y="611"/>
                    <a:pt x="30" y="611"/>
                    <a:pt x="30" y="611"/>
                  </a:cubicBezTo>
                  <a:cubicBezTo>
                    <a:pt x="30" y="611"/>
                    <a:pt x="30" y="611"/>
                    <a:pt x="30" y="611"/>
                  </a:cubicBezTo>
                  <a:moveTo>
                    <a:pt x="31" y="611"/>
                  </a:moveTo>
                  <a:cubicBezTo>
                    <a:pt x="31" y="611"/>
                    <a:pt x="30" y="611"/>
                    <a:pt x="30" y="611"/>
                  </a:cubicBezTo>
                  <a:cubicBezTo>
                    <a:pt x="31" y="611"/>
                    <a:pt x="31" y="611"/>
                    <a:pt x="31" y="611"/>
                  </a:cubicBezTo>
                  <a:moveTo>
                    <a:pt x="33" y="610"/>
                  </a:moveTo>
                  <a:cubicBezTo>
                    <a:pt x="33" y="610"/>
                    <a:pt x="33" y="610"/>
                    <a:pt x="33" y="610"/>
                  </a:cubicBezTo>
                  <a:cubicBezTo>
                    <a:pt x="33" y="610"/>
                    <a:pt x="33" y="610"/>
                    <a:pt x="33" y="610"/>
                  </a:cubicBezTo>
                  <a:moveTo>
                    <a:pt x="34" y="610"/>
                  </a:moveTo>
                  <a:cubicBezTo>
                    <a:pt x="34" y="610"/>
                    <a:pt x="34" y="610"/>
                    <a:pt x="34" y="610"/>
                  </a:cubicBezTo>
                  <a:cubicBezTo>
                    <a:pt x="34" y="610"/>
                    <a:pt x="34" y="610"/>
                    <a:pt x="34" y="610"/>
                  </a:cubicBezTo>
                  <a:moveTo>
                    <a:pt x="35" y="609"/>
                  </a:moveTo>
                  <a:cubicBezTo>
                    <a:pt x="35" y="609"/>
                    <a:pt x="34" y="609"/>
                    <a:pt x="34" y="609"/>
                  </a:cubicBezTo>
                  <a:cubicBezTo>
                    <a:pt x="34" y="609"/>
                    <a:pt x="35" y="609"/>
                    <a:pt x="35" y="609"/>
                  </a:cubicBezTo>
                  <a:moveTo>
                    <a:pt x="37" y="608"/>
                  </a:moveTo>
                  <a:cubicBezTo>
                    <a:pt x="36" y="609"/>
                    <a:pt x="36" y="609"/>
                    <a:pt x="35" y="609"/>
                  </a:cubicBezTo>
                  <a:cubicBezTo>
                    <a:pt x="36" y="609"/>
                    <a:pt x="36" y="609"/>
                    <a:pt x="37" y="608"/>
                  </a:cubicBezTo>
                  <a:moveTo>
                    <a:pt x="37" y="608"/>
                  </a:moveTo>
                  <a:cubicBezTo>
                    <a:pt x="37" y="608"/>
                    <a:pt x="37" y="608"/>
                    <a:pt x="37" y="608"/>
                  </a:cubicBezTo>
                  <a:cubicBezTo>
                    <a:pt x="37" y="608"/>
                    <a:pt x="37" y="608"/>
                    <a:pt x="37" y="608"/>
                  </a:cubicBezTo>
                  <a:moveTo>
                    <a:pt x="38" y="608"/>
                  </a:moveTo>
                  <a:cubicBezTo>
                    <a:pt x="38" y="608"/>
                    <a:pt x="37" y="608"/>
                    <a:pt x="37" y="608"/>
                  </a:cubicBezTo>
                  <a:cubicBezTo>
                    <a:pt x="38" y="608"/>
                    <a:pt x="38" y="608"/>
                    <a:pt x="38" y="608"/>
                  </a:cubicBezTo>
                  <a:moveTo>
                    <a:pt x="38" y="608"/>
                  </a:moveTo>
                  <a:cubicBezTo>
                    <a:pt x="38" y="608"/>
                    <a:pt x="38" y="608"/>
                    <a:pt x="38" y="608"/>
                  </a:cubicBezTo>
                  <a:cubicBezTo>
                    <a:pt x="38" y="608"/>
                    <a:pt x="38" y="608"/>
                    <a:pt x="38" y="608"/>
                  </a:cubicBezTo>
                  <a:moveTo>
                    <a:pt x="39" y="607"/>
                  </a:moveTo>
                  <a:cubicBezTo>
                    <a:pt x="39" y="607"/>
                    <a:pt x="39" y="607"/>
                    <a:pt x="39" y="607"/>
                  </a:cubicBezTo>
                  <a:cubicBezTo>
                    <a:pt x="39" y="607"/>
                    <a:pt x="39" y="607"/>
                    <a:pt x="39" y="607"/>
                  </a:cubicBezTo>
                  <a:moveTo>
                    <a:pt x="40" y="607"/>
                  </a:moveTo>
                  <a:cubicBezTo>
                    <a:pt x="39" y="607"/>
                    <a:pt x="39" y="607"/>
                    <a:pt x="39" y="607"/>
                  </a:cubicBezTo>
                  <a:cubicBezTo>
                    <a:pt x="40" y="607"/>
                    <a:pt x="39" y="607"/>
                    <a:pt x="40" y="607"/>
                  </a:cubicBezTo>
                  <a:moveTo>
                    <a:pt x="40" y="607"/>
                  </a:moveTo>
                  <a:cubicBezTo>
                    <a:pt x="40" y="607"/>
                    <a:pt x="40" y="607"/>
                    <a:pt x="40" y="607"/>
                  </a:cubicBezTo>
                  <a:cubicBezTo>
                    <a:pt x="40" y="607"/>
                    <a:pt x="40" y="607"/>
                    <a:pt x="40" y="607"/>
                  </a:cubicBezTo>
                  <a:moveTo>
                    <a:pt x="40" y="607"/>
                  </a:moveTo>
                  <a:cubicBezTo>
                    <a:pt x="40" y="607"/>
                    <a:pt x="40" y="607"/>
                    <a:pt x="40" y="607"/>
                  </a:cubicBezTo>
                  <a:cubicBezTo>
                    <a:pt x="40" y="607"/>
                    <a:pt x="40" y="607"/>
                    <a:pt x="40" y="607"/>
                  </a:cubicBezTo>
                  <a:moveTo>
                    <a:pt x="42" y="606"/>
                  </a:moveTo>
                  <a:cubicBezTo>
                    <a:pt x="41" y="606"/>
                    <a:pt x="41" y="606"/>
                    <a:pt x="41" y="606"/>
                  </a:cubicBezTo>
                  <a:cubicBezTo>
                    <a:pt x="42" y="606"/>
                    <a:pt x="42" y="606"/>
                    <a:pt x="42" y="606"/>
                  </a:cubicBezTo>
                  <a:moveTo>
                    <a:pt x="42" y="606"/>
                  </a:moveTo>
                  <a:cubicBezTo>
                    <a:pt x="42" y="606"/>
                    <a:pt x="42" y="606"/>
                    <a:pt x="42" y="606"/>
                  </a:cubicBezTo>
                  <a:cubicBezTo>
                    <a:pt x="42" y="606"/>
                    <a:pt x="42" y="606"/>
                    <a:pt x="42" y="606"/>
                  </a:cubicBezTo>
                  <a:moveTo>
                    <a:pt x="43" y="606"/>
                  </a:moveTo>
                  <a:cubicBezTo>
                    <a:pt x="43" y="606"/>
                    <a:pt x="42" y="606"/>
                    <a:pt x="42" y="606"/>
                  </a:cubicBezTo>
                  <a:cubicBezTo>
                    <a:pt x="43" y="606"/>
                    <a:pt x="43" y="606"/>
                    <a:pt x="43" y="606"/>
                  </a:cubicBezTo>
                  <a:moveTo>
                    <a:pt x="43" y="606"/>
                  </a:moveTo>
                  <a:cubicBezTo>
                    <a:pt x="43" y="606"/>
                    <a:pt x="43" y="606"/>
                    <a:pt x="43" y="606"/>
                  </a:cubicBezTo>
                  <a:cubicBezTo>
                    <a:pt x="43" y="606"/>
                    <a:pt x="43" y="606"/>
                    <a:pt x="43" y="606"/>
                  </a:cubicBezTo>
                  <a:moveTo>
                    <a:pt x="44" y="605"/>
                  </a:moveTo>
                  <a:cubicBezTo>
                    <a:pt x="44" y="605"/>
                    <a:pt x="44" y="605"/>
                    <a:pt x="44" y="605"/>
                  </a:cubicBezTo>
                  <a:cubicBezTo>
                    <a:pt x="44" y="605"/>
                    <a:pt x="44" y="605"/>
                    <a:pt x="44" y="605"/>
                  </a:cubicBezTo>
                  <a:moveTo>
                    <a:pt x="46" y="604"/>
                  </a:moveTo>
                  <a:cubicBezTo>
                    <a:pt x="46" y="604"/>
                    <a:pt x="46" y="604"/>
                    <a:pt x="46" y="604"/>
                  </a:cubicBezTo>
                  <a:cubicBezTo>
                    <a:pt x="46" y="604"/>
                    <a:pt x="46" y="604"/>
                    <a:pt x="46" y="604"/>
                  </a:cubicBezTo>
                  <a:moveTo>
                    <a:pt x="47" y="604"/>
                  </a:moveTo>
                  <a:cubicBezTo>
                    <a:pt x="47" y="604"/>
                    <a:pt x="47" y="604"/>
                    <a:pt x="47" y="604"/>
                  </a:cubicBezTo>
                  <a:cubicBezTo>
                    <a:pt x="47" y="604"/>
                    <a:pt x="47" y="604"/>
                    <a:pt x="47" y="604"/>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2"/>
                  </a:moveTo>
                  <a:cubicBezTo>
                    <a:pt x="50" y="602"/>
                    <a:pt x="50" y="602"/>
                    <a:pt x="50" y="603"/>
                  </a:cubicBezTo>
                  <a:cubicBezTo>
                    <a:pt x="50" y="602"/>
                    <a:pt x="50" y="603"/>
                    <a:pt x="50" y="602"/>
                  </a:cubicBezTo>
                  <a:moveTo>
                    <a:pt x="53" y="602"/>
                  </a:moveTo>
                  <a:cubicBezTo>
                    <a:pt x="53" y="602"/>
                    <a:pt x="53" y="602"/>
                    <a:pt x="53" y="602"/>
                  </a:cubicBezTo>
                  <a:cubicBezTo>
                    <a:pt x="53" y="602"/>
                    <a:pt x="53" y="602"/>
                    <a:pt x="53" y="602"/>
                  </a:cubicBezTo>
                  <a:moveTo>
                    <a:pt x="54" y="601"/>
                  </a:moveTo>
                  <a:cubicBezTo>
                    <a:pt x="54" y="601"/>
                    <a:pt x="54" y="601"/>
                    <a:pt x="54" y="601"/>
                  </a:cubicBezTo>
                  <a:cubicBezTo>
                    <a:pt x="54" y="601"/>
                    <a:pt x="54" y="601"/>
                    <a:pt x="54" y="601"/>
                  </a:cubicBezTo>
                  <a:moveTo>
                    <a:pt x="54" y="601"/>
                  </a:moveTo>
                  <a:cubicBezTo>
                    <a:pt x="54" y="601"/>
                    <a:pt x="54" y="601"/>
                    <a:pt x="54" y="601"/>
                  </a:cubicBezTo>
                  <a:cubicBezTo>
                    <a:pt x="54" y="601"/>
                    <a:pt x="54" y="601"/>
                    <a:pt x="54" y="601"/>
                  </a:cubicBezTo>
                  <a:moveTo>
                    <a:pt x="55" y="601"/>
                  </a:moveTo>
                  <a:cubicBezTo>
                    <a:pt x="54" y="601"/>
                    <a:pt x="54" y="601"/>
                    <a:pt x="54" y="601"/>
                  </a:cubicBezTo>
                  <a:cubicBezTo>
                    <a:pt x="54" y="601"/>
                    <a:pt x="54" y="601"/>
                    <a:pt x="55" y="601"/>
                  </a:cubicBezTo>
                  <a:moveTo>
                    <a:pt x="55" y="601"/>
                  </a:moveTo>
                  <a:cubicBezTo>
                    <a:pt x="55" y="601"/>
                    <a:pt x="55" y="601"/>
                    <a:pt x="55" y="601"/>
                  </a:cubicBezTo>
                  <a:cubicBezTo>
                    <a:pt x="55" y="601"/>
                    <a:pt x="55" y="601"/>
                    <a:pt x="55" y="601"/>
                  </a:cubicBezTo>
                  <a:moveTo>
                    <a:pt x="55" y="600"/>
                  </a:moveTo>
                  <a:cubicBezTo>
                    <a:pt x="55" y="600"/>
                    <a:pt x="55" y="601"/>
                    <a:pt x="55" y="601"/>
                  </a:cubicBezTo>
                  <a:cubicBezTo>
                    <a:pt x="55" y="600"/>
                    <a:pt x="55" y="600"/>
                    <a:pt x="55" y="600"/>
                  </a:cubicBezTo>
                  <a:moveTo>
                    <a:pt x="56" y="600"/>
                  </a:moveTo>
                  <a:cubicBezTo>
                    <a:pt x="56" y="600"/>
                    <a:pt x="56" y="600"/>
                    <a:pt x="56" y="600"/>
                  </a:cubicBezTo>
                  <a:cubicBezTo>
                    <a:pt x="56" y="600"/>
                    <a:pt x="56" y="600"/>
                    <a:pt x="56" y="600"/>
                  </a:cubicBezTo>
                  <a:moveTo>
                    <a:pt x="57" y="600"/>
                  </a:moveTo>
                  <a:cubicBezTo>
                    <a:pt x="57" y="600"/>
                    <a:pt x="57" y="600"/>
                    <a:pt x="56" y="600"/>
                  </a:cubicBezTo>
                  <a:cubicBezTo>
                    <a:pt x="57" y="600"/>
                    <a:pt x="57" y="600"/>
                    <a:pt x="57" y="600"/>
                  </a:cubicBezTo>
                  <a:moveTo>
                    <a:pt x="58" y="599"/>
                  </a:moveTo>
                  <a:cubicBezTo>
                    <a:pt x="58" y="599"/>
                    <a:pt x="58" y="599"/>
                    <a:pt x="57" y="600"/>
                  </a:cubicBezTo>
                  <a:cubicBezTo>
                    <a:pt x="58" y="599"/>
                    <a:pt x="58" y="599"/>
                    <a:pt x="58" y="599"/>
                  </a:cubicBezTo>
                  <a:moveTo>
                    <a:pt x="58" y="599"/>
                  </a:moveTo>
                  <a:cubicBezTo>
                    <a:pt x="58" y="599"/>
                    <a:pt x="58" y="599"/>
                    <a:pt x="58" y="599"/>
                  </a:cubicBezTo>
                  <a:cubicBezTo>
                    <a:pt x="58" y="599"/>
                    <a:pt x="58" y="599"/>
                    <a:pt x="58"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60" y="598"/>
                  </a:moveTo>
                  <a:cubicBezTo>
                    <a:pt x="60" y="598"/>
                    <a:pt x="60" y="599"/>
                    <a:pt x="60" y="599"/>
                  </a:cubicBezTo>
                  <a:cubicBezTo>
                    <a:pt x="60" y="598"/>
                    <a:pt x="60" y="598"/>
                    <a:pt x="60"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2" y="597"/>
                  </a:moveTo>
                  <a:cubicBezTo>
                    <a:pt x="62" y="597"/>
                    <a:pt x="62" y="597"/>
                    <a:pt x="62" y="597"/>
                  </a:cubicBezTo>
                  <a:cubicBezTo>
                    <a:pt x="62" y="597"/>
                    <a:pt x="62" y="597"/>
                    <a:pt x="62" y="597"/>
                  </a:cubicBezTo>
                  <a:moveTo>
                    <a:pt x="63" y="597"/>
                  </a:moveTo>
                  <a:cubicBezTo>
                    <a:pt x="63" y="597"/>
                    <a:pt x="63" y="597"/>
                    <a:pt x="62" y="597"/>
                  </a:cubicBezTo>
                  <a:cubicBezTo>
                    <a:pt x="62" y="597"/>
                    <a:pt x="63" y="597"/>
                    <a:pt x="63" y="597"/>
                  </a:cubicBezTo>
                  <a:moveTo>
                    <a:pt x="63" y="597"/>
                  </a:moveTo>
                  <a:cubicBezTo>
                    <a:pt x="63" y="597"/>
                    <a:pt x="63" y="597"/>
                    <a:pt x="63" y="597"/>
                  </a:cubicBezTo>
                  <a:cubicBezTo>
                    <a:pt x="63" y="597"/>
                    <a:pt x="63" y="597"/>
                    <a:pt x="63" y="597"/>
                  </a:cubicBezTo>
                  <a:moveTo>
                    <a:pt x="64" y="597"/>
                  </a:moveTo>
                  <a:cubicBezTo>
                    <a:pt x="64" y="597"/>
                    <a:pt x="64" y="597"/>
                    <a:pt x="63" y="597"/>
                  </a:cubicBezTo>
                  <a:cubicBezTo>
                    <a:pt x="64" y="597"/>
                    <a:pt x="64" y="597"/>
                    <a:pt x="64" y="597"/>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6" y="596"/>
                  </a:moveTo>
                  <a:cubicBezTo>
                    <a:pt x="66" y="596"/>
                    <a:pt x="66" y="596"/>
                    <a:pt x="66" y="596"/>
                  </a:cubicBezTo>
                  <a:cubicBezTo>
                    <a:pt x="66" y="596"/>
                    <a:pt x="66" y="596"/>
                    <a:pt x="66" y="596"/>
                  </a:cubicBezTo>
                  <a:moveTo>
                    <a:pt x="66" y="596"/>
                  </a:moveTo>
                  <a:cubicBezTo>
                    <a:pt x="66" y="596"/>
                    <a:pt x="66" y="596"/>
                    <a:pt x="66" y="596"/>
                  </a:cubicBezTo>
                  <a:cubicBezTo>
                    <a:pt x="66" y="596"/>
                    <a:pt x="66" y="596"/>
                    <a:pt x="66" y="596"/>
                  </a:cubicBezTo>
                  <a:moveTo>
                    <a:pt x="70" y="594"/>
                  </a:moveTo>
                  <a:cubicBezTo>
                    <a:pt x="69" y="595"/>
                    <a:pt x="67" y="595"/>
                    <a:pt x="66" y="596"/>
                  </a:cubicBezTo>
                  <a:cubicBezTo>
                    <a:pt x="67" y="595"/>
                    <a:pt x="69" y="595"/>
                    <a:pt x="70" y="594"/>
                  </a:cubicBezTo>
                  <a:moveTo>
                    <a:pt x="71" y="594"/>
                  </a:moveTo>
                  <a:cubicBezTo>
                    <a:pt x="71" y="594"/>
                    <a:pt x="70" y="594"/>
                    <a:pt x="70" y="594"/>
                  </a:cubicBezTo>
                  <a:cubicBezTo>
                    <a:pt x="70" y="594"/>
                    <a:pt x="71" y="594"/>
                    <a:pt x="71" y="594"/>
                  </a:cubicBezTo>
                  <a:moveTo>
                    <a:pt x="72" y="593"/>
                  </a:moveTo>
                  <a:cubicBezTo>
                    <a:pt x="72" y="593"/>
                    <a:pt x="72" y="593"/>
                    <a:pt x="71" y="594"/>
                  </a:cubicBezTo>
                  <a:cubicBezTo>
                    <a:pt x="72" y="593"/>
                    <a:pt x="72" y="593"/>
                    <a:pt x="72" y="593"/>
                  </a:cubicBezTo>
                  <a:moveTo>
                    <a:pt x="74" y="592"/>
                  </a:moveTo>
                  <a:cubicBezTo>
                    <a:pt x="74" y="592"/>
                    <a:pt x="73" y="593"/>
                    <a:pt x="72" y="593"/>
                  </a:cubicBezTo>
                  <a:cubicBezTo>
                    <a:pt x="73" y="593"/>
                    <a:pt x="74" y="592"/>
                    <a:pt x="74" y="592"/>
                  </a:cubicBezTo>
                  <a:moveTo>
                    <a:pt x="76" y="591"/>
                  </a:moveTo>
                  <a:cubicBezTo>
                    <a:pt x="76" y="592"/>
                    <a:pt x="75" y="592"/>
                    <a:pt x="75" y="592"/>
                  </a:cubicBezTo>
                  <a:cubicBezTo>
                    <a:pt x="75" y="592"/>
                    <a:pt x="76" y="592"/>
                    <a:pt x="76" y="591"/>
                  </a:cubicBezTo>
                  <a:moveTo>
                    <a:pt x="78" y="591"/>
                  </a:moveTo>
                  <a:cubicBezTo>
                    <a:pt x="78" y="591"/>
                    <a:pt x="78" y="591"/>
                    <a:pt x="78" y="591"/>
                  </a:cubicBezTo>
                  <a:cubicBezTo>
                    <a:pt x="78" y="591"/>
                    <a:pt x="78" y="591"/>
                    <a:pt x="78" y="591"/>
                  </a:cubicBezTo>
                  <a:moveTo>
                    <a:pt x="78" y="590"/>
                  </a:moveTo>
                  <a:cubicBezTo>
                    <a:pt x="78" y="591"/>
                    <a:pt x="78" y="591"/>
                    <a:pt x="78" y="591"/>
                  </a:cubicBezTo>
                  <a:cubicBezTo>
                    <a:pt x="78" y="590"/>
                    <a:pt x="78" y="591"/>
                    <a:pt x="78" y="590"/>
                  </a:cubicBezTo>
                  <a:moveTo>
                    <a:pt x="79" y="590"/>
                  </a:moveTo>
                  <a:cubicBezTo>
                    <a:pt x="79" y="590"/>
                    <a:pt x="79" y="590"/>
                    <a:pt x="79" y="590"/>
                  </a:cubicBezTo>
                  <a:cubicBezTo>
                    <a:pt x="79" y="590"/>
                    <a:pt x="79" y="590"/>
                    <a:pt x="79" y="590"/>
                  </a:cubicBezTo>
                  <a:moveTo>
                    <a:pt x="81" y="590"/>
                  </a:moveTo>
                  <a:cubicBezTo>
                    <a:pt x="80" y="590"/>
                    <a:pt x="80" y="590"/>
                    <a:pt x="80" y="590"/>
                  </a:cubicBezTo>
                  <a:cubicBezTo>
                    <a:pt x="80" y="590"/>
                    <a:pt x="80" y="590"/>
                    <a:pt x="81" y="590"/>
                  </a:cubicBezTo>
                  <a:moveTo>
                    <a:pt x="84" y="588"/>
                  </a:moveTo>
                  <a:cubicBezTo>
                    <a:pt x="84" y="588"/>
                    <a:pt x="84" y="588"/>
                    <a:pt x="83" y="588"/>
                  </a:cubicBezTo>
                  <a:cubicBezTo>
                    <a:pt x="83" y="588"/>
                    <a:pt x="84" y="588"/>
                    <a:pt x="84" y="588"/>
                  </a:cubicBezTo>
                  <a:moveTo>
                    <a:pt x="92" y="585"/>
                  </a:moveTo>
                  <a:cubicBezTo>
                    <a:pt x="92" y="585"/>
                    <a:pt x="92" y="585"/>
                    <a:pt x="91" y="585"/>
                  </a:cubicBezTo>
                  <a:cubicBezTo>
                    <a:pt x="91" y="585"/>
                    <a:pt x="92" y="585"/>
                    <a:pt x="92" y="585"/>
                  </a:cubicBezTo>
                  <a:moveTo>
                    <a:pt x="94" y="584"/>
                  </a:moveTo>
                  <a:cubicBezTo>
                    <a:pt x="94" y="584"/>
                    <a:pt x="94" y="584"/>
                    <a:pt x="94" y="584"/>
                  </a:cubicBezTo>
                  <a:cubicBezTo>
                    <a:pt x="94" y="584"/>
                    <a:pt x="94" y="584"/>
                    <a:pt x="94" y="584"/>
                  </a:cubicBezTo>
                  <a:moveTo>
                    <a:pt x="96" y="583"/>
                  </a:moveTo>
                  <a:cubicBezTo>
                    <a:pt x="96" y="583"/>
                    <a:pt x="96" y="583"/>
                    <a:pt x="96" y="583"/>
                  </a:cubicBezTo>
                  <a:cubicBezTo>
                    <a:pt x="96" y="583"/>
                    <a:pt x="96" y="583"/>
                    <a:pt x="96" y="583"/>
                  </a:cubicBezTo>
                  <a:moveTo>
                    <a:pt x="97" y="583"/>
                  </a:moveTo>
                  <a:cubicBezTo>
                    <a:pt x="97" y="583"/>
                    <a:pt x="97" y="583"/>
                    <a:pt x="97" y="583"/>
                  </a:cubicBezTo>
                  <a:cubicBezTo>
                    <a:pt x="97" y="583"/>
                    <a:pt x="97" y="583"/>
                    <a:pt x="97" y="583"/>
                  </a:cubicBezTo>
                  <a:moveTo>
                    <a:pt x="98" y="582"/>
                  </a:moveTo>
                  <a:cubicBezTo>
                    <a:pt x="98" y="582"/>
                    <a:pt x="97" y="582"/>
                    <a:pt x="97" y="582"/>
                  </a:cubicBezTo>
                  <a:cubicBezTo>
                    <a:pt x="97" y="582"/>
                    <a:pt x="98" y="582"/>
                    <a:pt x="98" y="582"/>
                  </a:cubicBezTo>
                  <a:moveTo>
                    <a:pt x="99" y="582"/>
                  </a:moveTo>
                  <a:cubicBezTo>
                    <a:pt x="99" y="582"/>
                    <a:pt x="98" y="582"/>
                    <a:pt x="98" y="582"/>
                  </a:cubicBezTo>
                  <a:cubicBezTo>
                    <a:pt x="98" y="582"/>
                    <a:pt x="99" y="582"/>
                    <a:pt x="99" y="582"/>
                  </a:cubicBezTo>
                  <a:moveTo>
                    <a:pt x="99" y="582"/>
                  </a:moveTo>
                  <a:cubicBezTo>
                    <a:pt x="99" y="582"/>
                    <a:pt x="99" y="582"/>
                    <a:pt x="99" y="582"/>
                  </a:cubicBezTo>
                  <a:cubicBezTo>
                    <a:pt x="99" y="582"/>
                    <a:pt x="99" y="582"/>
                    <a:pt x="99" y="582"/>
                  </a:cubicBezTo>
                  <a:moveTo>
                    <a:pt x="102" y="580"/>
                  </a:moveTo>
                  <a:cubicBezTo>
                    <a:pt x="101" y="581"/>
                    <a:pt x="100" y="581"/>
                    <a:pt x="99" y="582"/>
                  </a:cubicBezTo>
                  <a:cubicBezTo>
                    <a:pt x="100" y="581"/>
                    <a:pt x="101" y="581"/>
                    <a:pt x="102" y="580"/>
                  </a:cubicBezTo>
                  <a:moveTo>
                    <a:pt x="104" y="580"/>
                  </a:moveTo>
                  <a:cubicBezTo>
                    <a:pt x="104" y="580"/>
                    <a:pt x="103" y="580"/>
                    <a:pt x="103" y="580"/>
                  </a:cubicBezTo>
                  <a:cubicBezTo>
                    <a:pt x="104" y="580"/>
                    <a:pt x="104" y="580"/>
                    <a:pt x="104" y="580"/>
                  </a:cubicBezTo>
                  <a:moveTo>
                    <a:pt x="107" y="578"/>
                  </a:moveTo>
                  <a:cubicBezTo>
                    <a:pt x="106" y="579"/>
                    <a:pt x="105" y="579"/>
                    <a:pt x="104" y="580"/>
                  </a:cubicBezTo>
                  <a:cubicBezTo>
                    <a:pt x="105" y="579"/>
                    <a:pt x="106" y="579"/>
                    <a:pt x="107" y="578"/>
                  </a:cubicBezTo>
                  <a:moveTo>
                    <a:pt x="113" y="576"/>
                  </a:moveTo>
                  <a:cubicBezTo>
                    <a:pt x="111" y="577"/>
                    <a:pt x="109" y="578"/>
                    <a:pt x="107" y="578"/>
                  </a:cubicBezTo>
                  <a:cubicBezTo>
                    <a:pt x="109" y="578"/>
                    <a:pt x="111" y="577"/>
                    <a:pt x="113" y="576"/>
                  </a:cubicBezTo>
                  <a:moveTo>
                    <a:pt x="114" y="576"/>
                  </a:moveTo>
                  <a:cubicBezTo>
                    <a:pt x="113" y="576"/>
                    <a:pt x="113" y="576"/>
                    <a:pt x="113" y="576"/>
                  </a:cubicBezTo>
                  <a:cubicBezTo>
                    <a:pt x="113" y="576"/>
                    <a:pt x="113" y="576"/>
                    <a:pt x="114" y="576"/>
                  </a:cubicBezTo>
                  <a:moveTo>
                    <a:pt x="114" y="575"/>
                  </a:moveTo>
                  <a:cubicBezTo>
                    <a:pt x="114" y="575"/>
                    <a:pt x="114" y="575"/>
                    <a:pt x="114" y="575"/>
                  </a:cubicBezTo>
                  <a:cubicBezTo>
                    <a:pt x="114" y="575"/>
                    <a:pt x="114" y="575"/>
                    <a:pt x="114" y="575"/>
                  </a:cubicBezTo>
                  <a:moveTo>
                    <a:pt x="115" y="575"/>
                  </a:moveTo>
                  <a:cubicBezTo>
                    <a:pt x="115" y="575"/>
                    <a:pt x="115" y="575"/>
                    <a:pt x="115" y="575"/>
                  </a:cubicBezTo>
                  <a:cubicBezTo>
                    <a:pt x="115" y="575"/>
                    <a:pt x="115" y="575"/>
                    <a:pt x="115" y="575"/>
                  </a:cubicBezTo>
                  <a:moveTo>
                    <a:pt x="116" y="575"/>
                  </a:moveTo>
                  <a:cubicBezTo>
                    <a:pt x="116" y="575"/>
                    <a:pt x="115" y="575"/>
                    <a:pt x="115" y="575"/>
                  </a:cubicBezTo>
                  <a:cubicBezTo>
                    <a:pt x="115" y="575"/>
                    <a:pt x="116" y="575"/>
                    <a:pt x="116" y="575"/>
                  </a:cubicBezTo>
                  <a:moveTo>
                    <a:pt x="118" y="574"/>
                  </a:moveTo>
                  <a:cubicBezTo>
                    <a:pt x="117" y="574"/>
                    <a:pt x="117" y="574"/>
                    <a:pt x="116" y="574"/>
                  </a:cubicBezTo>
                  <a:cubicBezTo>
                    <a:pt x="117" y="574"/>
                    <a:pt x="117" y="574"/>
                    <a:pt x="118" y="574"/>
                  </a:cubicBezTo>
                  <a:moveTo>
                    <a:pt x="118" y="573"/>
                  </a:moveTo>
                  <a:cubicBezTo>
                    <a:pt x="118" y="574"/>
                    <a:pt x="118" y="574"/>
                    <a:pt x="118" y="574"/>
                  </a:cubicBezTo>
                  <a:cubicBezTo>
                    <a:pt x="118" y="574"/>
                    <a:pt x="118" y="574"/>
                    <a:pt x="118" y="573"/>
                  </a:cubicBezTo>
                  <a:moveTo>
                    <a:pt x="119" y="573"/>
                  </a:moveTo>
                  <a:cubicBezTo>
                    <a:pt x="119" y="573"/>
                    <a:pt x="119" y="573"/>
                    <a:pt x="118" y="573"/>
                  </a:cubicBezTo>
                  <a:cubicBezTo>
                    <a:pt x="119" y="573"/>
                    <a:pt x="119" y="573"/>
                    <a:pt x="119" y="573"/>
                  </a:cubicBezTo>
                  <a:moveTo>
                    <a:pt x="119" y="573"/>
                  </a:moveTo>
                  <a:cubicBezTo>
                    <a:pt x="119" y="573"/>
                    <a:pt x="119" y="573"/>
                    <a:pt x="119" y="573"/>
                  </a:cubicBezTo>
                  <a:cubicBezTo>
                    <a:pt x="119" y="573"/>
                    <a:pt x="119" y="573"/>
                    <a:pt x="119" y="573"/>
                  </a:cubicBezTo>
                  <a:moveTo>
                    <a:pt x="120" y="573"/>
                  </a:moveTo>
                  <a:cubicBezTo>
                    <a:pt x="120" y="573"/>
                    <a:pt x="120" y="573"/>
                    <a:pt x="120" y="573"/>
                  </a:cubicBezTo>
                  <a:cubicBezTo>
                    <a:pt x="120" y="573"/>
                    <a:pt x="120" y="573"/>
                    <a:pt x="120" y="573"/>
                  </a:cubicBezTo>
                  <a:moveTo>
                    <a:pt x="122" y="572"/>
                  </a:moveTo>
                  <a:cubicBezTo>
                    <a:pt x="121" y="572"/>
                    <a:pt x="121" y="573"/>
                    <a:pt x="120" y="573"/>
                  </a:cubicBezTo>
                  <a:cubicBezTo>
                    <a:pt x="121" y="573"/>
                    <a:pt x="121" y="572"/>
                    <a:pt x="122" y="572"/>
                  </a:cubicBezTo>
                  <a:moveTo>
                    <a:pt x="122" y="572"/>
                  </a:moveTo>
                  <a:cubicBezTo>
                    <a:pt x="122" y="572"/>
                    <a:pt x="122" y="572"/>
                    <a:pt x="122" y="572"/>
                  </a:cubicBezTo>
                  <a:cubicBezTo>
                    <a:pt x="122" y="572"/>
                    <a:pt x="122" y="572"/>
                    <a:pt x="122" y="572"/>
                  </a:cubicBezTo>
                  <a:moveTo>
                    <a:pt x="123" y="572"/>
                  </a:moveTo>
                  <a:cubicBezTo>
                    <a:pt x="123" y="572"/>
                    <a:pt x="123" y="572"/>
                    <a:pt x="123" y="572"/>
                  </a:cubicBezTo>
                  <a:cubicBezTo>
                    <a:pt x="123" y="572"/>
                    <a:pt x="123" y="572"/>
                    <a:pt x="123" y="572"/>
                  </a:cubicBezTo>
                  <a:moveTo>
                    <a:pt x="123" y="571"/>
                  </a:moveTo>
                  <a:cubicBezTo>
                    <a:pt x="123" y="571"/>
                    <a:pt x="123" y="572"/>
                    <a:pt x="123" y="572"/>
                  </a:cubicBezTo>
                  <a:cubicBezTo>
                    <a:pt x="123" y="572"/>
                    <a:pt x="123" y="571"/>
                    <a:pt x="123" y="571"/>
                  </a:cubicBezTo>
                  <a:moveTo>
                    <a:pt x="125" y="571"/>
                  </a:moveTo>
                  <a:cubicBezTo>
                    <a:pt x="125" y="571"/>
                    <a:pt x="125" y="571"/>
                    <a:pt x="125" y="571"/>
                  </a:cubicBezTo>
                  <a:cubicBezTo>
                    <a:pt x="125" y="571"/>
                    <a:pt x="125" y="571"/>
                    <a:pt x="125" y="571"/>
                  </a:cubicBezTo>
                  <a:moveTo>
                    <a:pt x="125" y="571"/>
                  </a:moveTo>
                  <a:cubicBezTo>
                    <a:pt x="125" y="571"/>
                    <a:pt x="125" y="571"/>
                    <a:pt x="125" y="571"/>
                  </a:cubicBezTo>
                  <a:cubicBezTo>
                    <a:pt x="125" y="571"/>
                    <a:pt x="125" y="571"/>
                    <a:pt x="125" y="571"/>
                  </a:cubicBezTo>
                  <a:moveTo>
                    <a:pt x="126" y="570"/>
                  </a:moveTo>
                  <a:cubicBezTo>
                    <a:pt x="126" y="570"/>
                    <a:pt x="126" y="570"/>
                    <a:pt x="125" y="571"/>
                  </a:cubicBezTo>
                  <a:cubicBezTo>
                    <a:pt x="126" y="570"/>
                    <a:pt x="126" y="570"/>
                    <a:pt x="126" y="570"/>
                  </a:cubicBezTo>
                  <a:moveTo>
                    <a:pt x="127" y="570"/>
                  </a:moveTo>
                  <a:cubicBezTo>
                    <a:pt x="126" y="570"/>
                    <a:pt x="126" y="570"/>
                    <a:pt x="126" y="570"/>
                  </a:cubicBezTo>
                  <a:cubicBezTo>
                    <a:pt x="126" y="570"/>
                    <a:pt x="126" y="570"/>
                    <a:pt x="127" y="570"/>
                  </a:cubicBezTo>
                  <a:moveTo>
                    <a:pt x="127" y="570"/>
                  </a:moveTo>
                  <a:cubicBezTo>
                    <a:pt x="127" y="570"/>
                    <a:pt x="127" y="570"/>
                    <a:pt x="127" y="570"/>
                  </a:cubicBezTo>
                  <a:cubicBezTo>
                    <a:pt x="127" y="570"/>
                    <a:pt x="127" y="570"/>
                    <a:pt x="127" y="570"/>
                  </a:cubicBezTo>
                  <a:moveTo>
                    <a:pt x="132" y="568"/>
                  </a:moveTo>
                  <a:cubicBezTo>
                    <a:pt x="131" y="568"/>
                    <a:pt x="130" y="568"/>
                    <a:pt x="129" y="569"/>
                  </a:cubicBezTo>
                  <a:cubicBezTo>
                    <a:pt x="130" y="568"/>
                    <a:pt x="131" y="568"/>
                    <a:pt x="132" y="568"/>
                  </a:cubicBezTo>
                  <a:moveTo>
                    <a:pt x="136" y="566"/>
                  </a:moveTo>
                  <a:cubicBezTo>
                    <a:pt x="134" y="567"/>
                    <a:pt x="133" y="567"/>
                    <a:pt x="132" y="568"/>
                  </a:cubicBezTo>
                  <a:cubicBezTo>
                    <a:pt x="133" y="567"/>
                    <a:pt x="134" y="567"/>
                    <a:pt x="136" y="566"/>
                  </a:cubicBezTo>
                  <a:moveTo>
                    <a:pt x="139" y="565"/>
                  </a:moveTo>
                  <a:cubicBezTo>
                    <a:pt x="139" y="565"/>
                    <a:pt x="139" y="565"/>
                    <a:pt x="139" y="565"/>
                  </a:cubicBezTo>
                  <a:cubicBezTo>
                    <a:pt x="139" y="565"/>
                    <a:pt x="139" y="565"/>
                    <a:pt x="139" y="565"/>
                  </a:cubicBezTo>
                  <a:moveTo>
                    <a:pt x="141" y="564"/>
                  </a:moveTo>
                  <a:cubicBezTo>
                    <a:pt x="141" y="564"/>
                    <a:pt x="141" y="564"/>
                    <a:pt x="141" y="564"/>
                  </a:cubicBezTo>
                  <a:cubicBezTo>
                    <a:pt x="141" y="564"/>
                    <a:pt x="141" y="564"/>
                    <a:pt x="141" y="564"/>
                  </a:cubicBezTo>
                  <a:moveTo>
                    <a:pt x="143" y="563"/>
                  </a:moveTo>
                  <a:cubicBezTo>
                    <a:pt x="143" y="563"/>
                    <a:pt x="143" y="563"/>
                    <a:pt x="143" y="563"/>
                  </a:cubicBezTo>
                  <a:cubicBezTo>
                    <a:pt x="143" y="563"/>
                    <a:pt x="143" y="563"/>
                    <a:pt x="143" y="563"/>
                  </a:cubicBezTo>
                  <a:moveTo>
                    <a:pt x="147" y="561"/>
                  </a:moveTo>
                  <a:cubicBezTo>
                    <a:pt x="146" y="562"/>
                    <a:pt x="145" y="562"/>
                    <a:pt x="144" y="562"/>
                  </a:cubicBezTo>
                  <a:cubicBezTo>
                    <a:pt x="145" y="562"/>
                    <a:pt x="146" y="562"/>
                    <a:pt x="147" y="561"/>
                  </a:cubicBezTo>
                  <a:moveTo>
                    <a:pt x="148" y="561"/>
                  </a:moveTo>
                  <a:cubicBezTo>
                    <a:pt x="148" y="561"/>
                    <a:pt x="148" y="561"/>
                    <a:pt x="147" y="561"/>
                  </a:cubicBezTo>
                  <a:cubicBezTo>
                    <a:pt x="148" y="561"/>
                    <a:pt x="148" y="561"/>
                    <a:pt x="148" y="561"/>
                  </a:cubicBezTo>
                  <a:moveTo>
                    <a:pt x="149" y="561"/>
                  </a:moveTo>
                  <a:cubicBezTo>
                    <a:pt x="149" y="561"/>
                    <a:pt x="149" y="561"/>
                    <a:pt x="149" y="561"/>
                  </a:cubicBezTo>
                  <a:cubicBezTo>
                    <a:pt x="149" y="561"/>
                    <a:pt x="149" y="561"/>
                    <a:pt x="149" y="561"/>
                  </a:cubicBezTo>
                  <a:moveTo>
                    <a:pt x="149" y="560"/>
                  </a:moveTo>
                  <a:cubicBezTo>
                    <a:pt x="149" y="560"/>
                    <a:pt x="149" y="560"/>
                    <a:pt x="149" y="560"/>
                  </a:cubicBezTo>
                  <a:cubicBezTo>
                    <a:pt x="149" y="560"/>
                    <a:pt x="149" y="560"/>
                    <a:pt x="149" y="560"/>
                  </a:cubicBezTo>
                  <a:moveTo>
                    <a:pt x="150" y="560"/>
                  </a:moveTo>
                  <a:cubicBezTo>
                    <a:pt x="150" y="560"/>
                    <a:pt x="150" y="560"/>
                    <a:pt x="150" y="560"/>
                  </a:cubicBezTo>
                  <a:cubicBezTo>
                    <a:pt x="150" y="560"/>
                    <a:pt x="150" y="560"/>
                    <a:pt x="150" y="560"/>
                  </a:cubicBezTo>
                  <a:moveTo>
                    <a:pt x="150" y="560"/>
                  </a:moveTo>
                  <a:cubicBezTo>
                    <a:pt x="150" y="560"/>
                    <a:pt x="150" y="560"/>
                    <a:pt x="150" y="560"/>
                  </a:cubicBezTo>
                  <a:cubicBezTo>
                    <a:pt x="150" y="560"/>
                    <a:pt x="150" y="560"/>
                    <a:pt x="150" y="560"/>
                  </a:cubicBezTo>
                  <a:moveTo>
                    <a:pt x="152" y="559"/>
                  </a:moveTo>
                  <a:cubicBezTo>
                    <a:pt x="151" y="559"/>
                    <a:pt x="151" y="560"/>
                    <a:pt x="151" y="560"/>
                  </a:cubicBezTo>
                  <a:cubicBezTo>
                    <a:pt x="151" y="560"/>
                    <a:pt x="151" y="559"/>
                    <a:pt x="152" y="559"/>
                  </a:cubicBezTo>
                  <a:moveTo>
                    <a:pt x="166" y="553"/>
                  </a:moveTo>
                  <a:cubicBezTo>
                    <a:pt x="161" y="555"/>
                    <a:pt x="156" y="557"/>
                    <a:pt x="152" y="559"/>
                  </a:cubicBezTo>
                  <a:cubicBezTo>
                    <a:pt x="156" y="557"/>
                    <a:pt x="161" y="555"/>
                    <a:pt x="166" y="553"/>
                  </a:cubicBezTo>
                  <a:moveTo>
                    <a:pt x="167" y="553"/>
                  </a:moveTo>
                  <a:cubicBezTo>
                    <a:pt x="167" y="553"/>
                    <a:pt x="167" y="553"/>
                    <a:pt x="167" y="553"/>
                  </a:cubicBezTo>
                  <a:cubicBezTo>
                    <a:pt x="167" y="553"/>
                    <a:pt x="167" y="553"/>
                    <a:pt x="167" y="553"/>
                  </a:cubicBezTo>
                  <a:moveTo>
                    <a:pt x="168" y="552"/>
                  </a:moveTo>
                  <a:cubicBezTo>
                    <a:pt x="168" y="553"/>
                    <a:pt x="168" y="553"/>
                    <a:pt x="168" y="553"/>
                  </a:cubicBezTo>
                  <a:cubicBezTo>
                    <a:pt x="168" y="552"/>
                    <a:pt x="168" y="552"/>
                    <a:pt x="168" y="552"/>
                  </a:cubicBezTo>
                  <a:moveTo>
                    <a:pt x="170" y="552"/>
                  </a:moveTo>
                  <a:cubicBezTo>
                    <a:pt x="169" y="552"/>
                    <a:pt x="169" y="552"/>
                    <a:pt x="169" y="552"/>
                  </a:cubicBezTo>
                  <a:cubicBezTo>
                    <a:pt x="169" y="552"/>
                    <a:pt x="169" y="552"/>
                    <a:pt x="170" y="552"/>
                  </a:cubicBezTo>
                  <a:moveTo>
                    <a:pt x="173" y="550"/>
                  </a:moveTo>
                  <a:cubicBezTo>
                    <a:pt x="173" y="550"/>
                    <a:pt x="173" y="550"/>
                    <a:pt x="173" y="550"/>
                  </a:cubicBezTo>
                  <a:cubicBezTo>
                    <a:pt x="173" y="550"/>
                    <a:pt x="173" y="550"/>
                    <a:pt x="173" y="550"/>
                  </a:cubicBezTo>
                  <a:moveTo>
                    <a:pt x="174" y="550"/>
                  </a:moveTo>
                  <a:cubicBezTo>
                    <a:pt x="174" y="550"/>
                    <a:pt x="174" y="550"/>
                    <a:pt x="174" y="550"/>
                  </a:cubicBezTo>
                  <a:cubicBezTo>
                    <a:pt x="174" y="550"/>
                    <a:pt x="174" y="550"/>
                    <a:pt x="174" y="550"/>
                  </a:cubicBezTo>
                  <a:moveTo>
                    <a:pt x="177" y="548"/>
                  </a:moveTo>
                  <a:cubicBezTo>
                    <a:pt x="177" y="548"/>
                    <a:pt x="177" y="548"/>
                    <a:pt x="177" y="548"/>
                  </a:cubicBezTo>
                  <a:cubicBezTo>
                    <a:pt x="177" y="548"/>
                    <a:pt x="177" y="549"/>
                    <a:pt x="177" y="548"/>
                  </a:cubicBezTo>
                  <a:moveTo>
                    <a:pt x="182" y="547"/>
                  </a:moveTo>
                  <a:cubicBezTo>
                    <a:pt x="181" y="547"/>
                    <a:pt x="181" y="547"/>
                    <a:pt x="181" y="547"/>
                  </a:cubicBezTo>
                  <a:cubicBezTo>
                    <a:pt x="181" y="547"/>
                    <a:pt x="181" y="547"/>
                    <a:pt x="182" y="547"/>
                  </a:cubicBezTo>
                  <a:moveTo>
                    <a:pt x="185" y="545"/>
                  </a:moveTo>
                  <a:cubicBezTo>
                    <a:pt x="185" y="545"/>
                    <a:pt x="185" y="545"/>
                    <a:pt x="185" y="545"/>
                  </a:cubicBezTo>
                  <a:cubicBezTo>
                    <a:pt x="185" y="545"/>
                    <a:pt x="185" y="545"/>
                    <a:pt x="185" y="545"/>
                  </a:cubicBezTo>
                  <a:moveTo>
                    <a:pt x="198" y="540"/>
                  </a:moveTo>
                  <a:cubicBezTo>
                    <a:pt x="197" y="540"/>
                    <a:pt x="197" y="540"/>
                    <a:pt x="197" y="540"/>
                  </a:cubicBezTo>
                  <a:cubicBezTo>
                    <a:pt x="197" y="540"/>
                    <a:pt x="197" y="540"/>
                    <a:pt x="198" y="540"/>
                  </a:cubicBezTo>
                  <a:moveTo>
                    <a:pt x="200" y="539"/>
                  </a:moveTo>
                  <a:cubicBezTo>
                    <a:pt x="199" y="539"/>
                    <a:pt x="199" y="539"/>
                    <a:pt x="199" y="539"/>
                  </a:cubicBezTo>
                  <a:cubicBezTo>
                    <a:pt x="199" y="539"/>
                    <a:pt x="199" y="539"/>
                    <a:pt x="200" y="539"/>
                  </a:cubicBezTo>
                  <a:moveTo>
                    <a:pt x="200" y="539"/>
                  </a:moveTo>
                  <a:cubicBezTo>
                    <a:pt x="200" y="539"/>
                    <a:pt x="200" y="539"/>
                    <a:pt x="200" y="539"/>
                  </a:cubicBezTo>
                  <a:cubicBezTo>
                    <a:pt x="200" y="539"/>
                    <a:pt x="200" y="539"/>
                    <a:pt x="200" y="539"/>
                  </a:cubicBezTo>
                  <a:moveTo>
                    <a:pt x="203" y="538"/>
                  </a:moveTo>
                  <a:cubicBezTo>
                    <a:pt x="203" y="538"/>
                    <a:pt x="203" y="538"/>
                    <a:pt x="202" y="538"/>
                  </a:cubicBezTo>
                  <a:cubicBezTo>
                    <a:pt x="203" y="538"/>
                    <a:pt x="203" y="538"/>
                    <a:pt x="203" y="538"/>
                  </a:cubicBezTo>
                  <a:moveTo>
                    <a:pt x="205" y="537"/>
                  </a:moveTo>
                  <a:cubicBezTo>
                    <a:pt x="204" y="537"/>
                    <a:pt x="204" y="537"/>
                    <a:pt x="203" y="537"/>
                  </a:cubicBezTo>
                  <a:cubicBezTo>
                    <a:pt x="204" y="537"/>
                    <a:pt x="204" y="537"/>
                    <a:pt x="205" y="537"/>
                  </a:cubicBezTo>
                  <a:moveTo>
                    <a:pt x="205" y="537"/>
                  </a:moveTo>
                  <a:cubicBezTo>
                    <a:pt x="205" y="537"/>
                    <a:pt x="205" y="537"/>
                    <a:pt x="205" y="537"/>
                  </a:cubicBezTo>
                  <a:cubicBezTo>
                    <a:pt x="205" y="537"/>
                    <a:pt x="205" y="537"/>
                    <a:pt x="205" y="537"/>
                  </a:cubicBezTo>
                  <a:moveTo>
                    <a:pt x="208" y="536"/>
                  </a:moveTo>
                  <a:cubicBezTo>
                    <a:pt x="207" y="536"/>
                    <a:pt x="206" y="536"/>
                    <a:pt x="206" y="536"/>
                  </a:cubicBezTo>
                  <a:cubicBezTo>
                    <a:pt x="206" y="536"/>
                    <a:pt x="207" y="536"/>
                    <a:pt x="208" y="536"/>
                  </a:cubicBezTo>
                  <a:moveTo>
                    <a:pt x="209" y="535"/>
                  </a:moveTo>
                  <a:cubicBezTo>
                    <a:pt x="209" y="535"/>
                    <a:pt x="208" y="535"/>
                    <a:pt x="208" y="535"/>
                  </a:cubicBezTo>
                  <a:cubicBezTo>
                    <a:pt x="208" y="535"/>
                    <a:pt x="209" y="535"/>
                    <a:pt x="209" y="535"/>
                  </a:cubicBezTo>
                  <a:moveTo>
                    <a:pt x="211" y="534"/>
                  </a:moveTo>
                  <a:cubicBezTo>
                    <a:pt x="210" y="534"/>
                    <a:pt x="210" y="534"/>
                    <a:pt x="210" y="534"/>
                  </a:cubicBezTo>
                  <a:cubicBezTo>
                    <a:pt x="210" y="534"/>
                    <a:pt x="211" y="534"/>
                    <a:pt x="211" y="534"/>
                  </a:cubicBezTo>
                  <a:moveTo>
                    <a:pt x="215" y="533"/>
                  </a:moveTo>
                  <a:cubicBezTo>
                    <a:pt x="213" y="533"/>
                    <a:pt x="212" y="534"/>
                    <a:pt x="211" y="534"/>
                  </a:cubicBezTo>
                  <a:cubicBezTo>
                    <a:pt x="212" y="534"/>
                    <a:pt x="213" y="533"/>
                    <a:pt x="215" y="533"/>
                  </a:cubicBezTo>
                  <a:moveTo>
                    <a:pt x="216" y="532"/>
                  </a:moveTo>
                  <a:cubicBezTo>
                    <a:pt x="216" y="532"/>
                    <a:pt x="215" y="532"/>
                    <a:pt x="215" y="532"/>
                  </a:cubicBezTo>
                  <a:cubicBezTo>
                    <a:pt x="215" y="532"/>
                    <a:pt x="216" y="532"/>
                    <a:pt x="216" y="532"/>
                  </a:cubicBezTo>
                  <a:moveTo>
                    <a:pt x="217" y="532"/>
                  </a:moveTo>
                  <a:cubicBezTo>
                    <a:pt x="217" y="532"/>
                    <a:pt x="217" y="532"/>
                    <a:pt x="217" y="532"/>
                  </a:cubicBezTo>
                  <a:cubicBezTo>
                    <a:pt x="217" y="532"/>
                    <a:pt x="217" y="532"/>
                    <a:pt x="217" y="532"/>
                  </a:cubicBezTo>
                  <a:moveTo>
                    <a:pt x="218" y="531"/>
                  </a:moveTo>
                  <a:cubicBezTo>
                    <a:pt x="218" y="531"/>
                    <a:pt x="218" y="531"/>
                    <a:pt x="217" y="531"/>
                  </a:cubicBezTo>
                  <a:cubicBezTo>
                    <a:pt x="218" y="531"/>
                    <a:pt x="218" y="531"/>
                    <a:pt x="218" y="531"/>
                  </a:cubicBezTo>
                  <a:moveTo>
                    <a:pt x="218" y="531"/>
                  </a:moveTo>
                  <a:cubicBezTo>
                    <a:pt x="218" y="531"/>
                    <a:pt x="218" y="531"/>
                    <a:pt x="218" y="531"/>
                  </a:cubicBezTo>
                  <a:cubicBezTo>
                    <a:pt x="218" y="531"/>
                    <a:pt x="218" y="531"/>
                    <a:pt x="218" y="531"/>
                  </a:cubicBezTo>
                  <a:moveTo>
                    <a:pt x="219" y="531"/>
                  </a:moveTo>
                  <a:cubicBezTo>
                    <a:pt x="219" y="531"/>
                    <a:pt x="219" y="531"/>
                    <a:pt x="219" y="531"/>
                  </a:cubicBezTo>
                  <a:cubicBezTo>
                    <a:pt x="219" y="531"/>
                    <a:pt x="219" y="531"/>
                    <a:pt x="219" y="531"/>
                  </a:cubicBezTo>
                  <a:moveTo>
                    <a:pt x="219" y="531"/>
                  </a:moveTo>
                  <a:cubicBezTo>
                    <a:pt x="219" y="531"/>
                    <a:pt x="219" y="531"/>
                    <a:pt x="219" y="531"/>
                  </a:cubicBezTo>
                  <a:cubicBezTo>
                    <a:pt x="219" y="531"/>
                    <a:pt x="219" y="531"/>
                    <a:pt x="219" y="531"/>
                  </a:cubicBezTo>
                  <a:moveTo>
                    <a:pt x="221" y="530"/>
                  </a:moveTo>
                  <a:cubicBezTo>
                    <a:pt x="221" y="530"/>
                    <a:pt x="221" y="530"/>
                    <a:pt x="220" y="530"/>
                  </a:cubicBezTo>
                  <a:cubicBezTo>
                    <a:pt x="221" y="530"/>
                    <a:pt x="221" y="530"/>
                    <a:pt x="221" y="530"/>
                  </a:cubicBezTo>
                  <a:moveTo>
                    <a:pt x="222" y="529"/>
                  </a:moveTo>
                  <a:cubicBezTo>
                    <a:pt x="222" y="530"/>
                    <a:pt x="222" y="530"/>
                    <a:pt x="222" y="530"/>
                  </a:cubicBezTo>
                  <a:cubicBezTo>
                    <a:pt x="222" y="530"/>
                    <a:pt x="222" y="530"/>
                    <a:pt x="222" y="529"/>
                  </a:cubicBezTo>
                  <a:moveTo>
                    <a:pt x="245" y="520"/>
                  </a:moveTo>
                  <a:cubicBezTo>
                    <a:pt x="237" y="523"/>
                    <a:pt x="229" y="526"/>
                    <a:pt x="222" y="529"/>
                  </a:cubicBezTo>
                  <a:cubicBezTo>
                    <a:pt x="230" y="526"/>
                    <a:pt x="237" y="523"/>
                    <a:pt x="245" y="520"/>
                  </a:cubicBezTo>
                  <a:moveTo>
                    <a:pt x="245" y="520"/>
                  </a:moveTo>
                  <a:cubicBezTo>
                    <a:pt x="245" y="520"/>
                    <a:pt x="245" y="520"/>
                    <a:pt x="245" y="520"/>
                  </a:cubicBezTo>
                  <a:cubicBezTo>
                    <a:pt x="245" y="520"/>
                    <a:pt x="245" y="520"/>
                    <a:pt x="245" y="520"/>
                  </a:cubicBezTo>
                  <a:moveTo>
                    <a:pt x="247" y="519"/>
                  </a:moveTo>
                  <a:cubicBezTo>
                    <a:pt x="247" y="519"/>
                    <a:pt x="247" y="519"/>
                    <a:pt x="247" y="519"/>
                  </a:cubicBezTo>
                  <a:cubicBezTo>
                    <a:pt x="247" y="519"/>
                    <a:pt x="247" y="519"/>
                    <a:pt x="247" y="519"/>
                  </a:cubicBezTo>
                  <a:moveTo>
                    <a:pt x="255" y="515"/>
                  </a:moveTo>
                  <a:cubicBezTo>
                    <a:pt x="253" y="516"/>
                    <a:pt x="250" y="517"/>
                    <a:pt x="248" y="519"/>
                  </a:cubicBezTo>
                  <a:cubicBezTo>
                    <a:pt x="250" y="517"/>
                    <a:pt x="253" y="516"/>
                    <a:pt x="255" y="515"/>
                  </a:cubicBezTo>
                  <a:moveTo>
                    <a:pt x="261" y="513"/>
                  </a:moveTo>
                  <a:cubicBezTo>
                    <a:pt x="259" y="514"/>
                    <a:pt x="257" y="514"/>
                    <a:pt x="255" y="515"/>
                  </a:cubicBezTo>
                  <a:cubicBezTo>
                    <a:pt x="257" y="515"/>
                    <a:pt x="259" y="514"/>
                    <a:pt x="261" y="513"/>
                  </a:cubicBezTo>
                  <a:moveTo>
                    <a:pt x="262" y="512"/>
                  </a:moveTo>
                  <a:cubicBezTo>
                    <a:pt x="262" y="512"/>
                    <a:pt x="262" y="513"/>
                    <a:pt x="261" y="513"/>
                  </a:cubicBezTo>
                  <a:cubicBezTo>
                    <a:pt x="262" y="513"/>
                    <a:pt x="262" y="513"/>
                    <a:pt x="262" y="512"/>
                  </a:cubicBezTo>
                  <a:moveTo>
                    <a:pt x="274" y="507"/>
                  </a:moveTo>
                  <a:cubicBezTo>
                    <a:pt x="270" y="509"/>
                    <a:pt x="266" y="511"/>
                    <a:pt x="262" y="512"/>
                  </a:cubicBezTo>
                  <a:cubicBezTo>
                    <a:pt x="266" y="511"/>
                    <a:pt x="270" y="509"/>
                    <a:pt x="274" y="507"/>
                  </a:cubicBezTo>
                  <a:moveTo>
                    <a:pt x="279" y="505"/>
                  </a:moveTo>
                  <a:cubicBezTo>
                    <a:pt x="277" y="506"/>
                    <a:pt x="276" y="507"/>
                    <a:pt x="274" y="507"/>
                  </a:cubicBezTo>
                  <a:cubicBezTo>
                    <a:pt x="276" y="507"/>
                    <a:pt x="277" y="506"/>
                    <a:pt x="279" y="505"/>
                  </a:cubicBezTo>
                  <a:moveTo>
                    <a:pt x="281" y="504"/>
                  </a:moveTo>
                  <a:cubicBezTo>
                    <a:pt x="281" y="505"/>
                    <a:pt x="280" y="505"/>
                    <a:pt x="279" y="505"/>
                  </a:cubicBezTo>
                  <a:cubicBezTo>
                    <a:pt x="280" y="505"/>
                    <a:pt x="280" y="505"/>
                    <a:pt x="281" y="504"/>
                  </a:cubicBezTo>
                  <a:moveTo>
                    <a:pt x="283" y="504"/>
                  </a:moveTo>
                  <a:cubicBezTo>
                    <a:pt x="282" y="504"/>
                    <a:pt x="282" y="504"/>
                    <a:pt x="282" y="504"/>
                  </a:cubicBezTo>
                  <a:cubicBezTo>
                    <a:pt x="282" y="504"/>
                    <a:pt x="282" y="504"/>
                    <a:pt x="283" y="504"/>
                  </a:cubicBezTo>
                  <a:moveTo>
                    <a:pt x="289" y="501"/>
                  </a:moveTo>
                  <a:cubicBezTo>
                    <a:pt x="287" y="502"/>
                    <a:pt x="285" y="503"/>
                    <a:pt x="283" y="503"/>
                  </a:cubicBezTo>
                  <a:cubicBezTo>
                    <a:pt x="285" y="503"/>
                    <a:pt x="287" y="502"/>
                    <a:pt x="289" y="501"/>
                  </a:cubicBezTo>
                  <a:moveTo>
                    <a:pt x="304" y="495"/>
                  </a:moveTo>
                  <a:cubicBezTo>
                    <a:pt x="299" y="497"/>
                    <a:pt x="294" y="499"/>
                    <a:pt x="289" y="501"/>
                  </a:cubicBezTo>
                  <a:cubicBezTo>
                    <a:pt x="294" y="499"/>
                    <a:pt x="299" y="497"/>
                    <a:pt x="304" y="495"/>
                  </a:cubicBezTo>
                  <a:moveTo>
                    <a:pt x="305" y="494"/>
                  </a:moveTo>
                  <a:cubicBezTo>
                    <a:pt x="305" y="494"/>
                    <a:pt x="304" y="494"/>
                    <a:pt x="304" y="495"/>
                  </a:cubicBezTo>
                  <a:cubicBezTo>
                    <a:pt x="304" y="494"/>
                    <a:pt x="305" y="494"/>
                    <a:pt x="305" y="494"/>
                  </a:cubicBezTo>
                  <a:moveTo>
                    <a:pt x="306" y="494"/>
                  </a:moveTo>
                  <a:cubicBezTo>
                    <a:pt x="306" y="494"/>
                    <a:pt x="306" y="494"/>
                    <a:pt x="306" y="494"/>
                  </a:cubicBezTo>
                  <a:cubicBezTo>
                    <a:pt x="306" y="494"/>
                    <a:pt x="306" y="494"/>
                    <a:pt x="306" y="494"/>
                  </a:cubicBezTo>
                  <a:moveTo>
                    <a:pt x="308" y="493"/>
                  </a:moveTo>
                  <a:cubicBezTo>
                    <a:pt x="308" y="493"/>
                    <a:pt x="308" y="493"/>
                    <a:pt x="308" y="493"/>
                  </a:cubicBezTo>
                  <a:cubicBezTo>
                    <a:pt x="308" y="493"/>
                    <a:pt x="308" y="493"/>
                    <a:pt x="308" y="493"/>
                  </a:cubicBezTo>
                  <a:moveTo>
                    <a:pt x="313" y="491"/>
                  </a:moveTo>
                  <a:cubicBezTo>
                    <a:pt x="312" y="491"/>
                    <a:pt x="311" y="492"/>
                    <a:pt x="310" y="492"/>
                  </a:cubicBezTo>
                  <a:cubicBezTo>
                    <a:pt x="311" y="492"/>
                    <a:pt x="312" y="491"/>
                    <a:pt x="313" y="491"/>
                  </a:cubicBezTo>
                  <a:moveTo>
                    <a:pt x="316" y="489"/>
                  </a:moveTo>
                  <a:cubicBezTo>
                    <a:pt x="315" y="490"/>
                    <a:pt x="314" y="490"/>
                    <a:pt x="313" y="491"/>
                  </a:cubicBezTo>
                  <a:cubicBezTo>
                    <a:pt x="314" y="490"/>
                    <a:pt x="315" y="490"/>
                    <a:pt x="316" y="489"/>
                  </a:cubicBezTo>
                  <a:moveTo>
                    <a:pt x="318" y="488"/>
                  </a:moveTo>
                  <a:cubicBezTo>
                    <a:pt x="318" y="489"/>
                    <a:pt x="317" y="489"/>
                    <a:pt x="316" y="489"/>
                  </a:cubicBezTo>
                  <a:cubicBezTo>
                    <a:pt x="317" y="489"/>
                    <a:pt x="318" y="489"/>
                    <a:pt x="318" y="488"/>
                  </a:cubicBezTo>
                  <a:moveTo>
                    <a:pt x="334" y="482"/>
                  </a:moveTo>
                  <a:cubicBezTo>
                    <a:pt x="334" y="482"/>
                    <a:pt x="334" y="482"/>
                    <a:pt x="334" y="482"/>
                  </a:cubicBezTo>
                  <a:cubicBezTo>
                    <a:pt x="334" y="482"/>
                    <a:pt x="334" y="482"/>
                    <a:pt x="334" y="482"/>
                  </a:cubicBezTo>
                  <a:moveTo>
                    <a:pt x="343" y="478"/>
                  </a:moveTo>
                  <a:cubicBezTo>
                    <a:pt x="343" y="478"/>
                    <a:pt x="342" y="478"/>
                    <a:pt x="342" y="478"/>
                  </a:cubicBezTo>
                  <a:cubicBezTo>
                    <a:pt x="343" y="478"/>
                    <a:pt x="343" y="478"/>
                    <a:pt x="343" y="478"/>
                  </a:cubicBezTo>
                  <a:moveTo>
                    <a:pt x="347" y="476"/>
                  </a:moveTo>
                  <a:cubicBezTo>
                    <a:pt x="347" y="476"/>
                    <a:pt x="346" y="477"/>
                    <a:pt x="346" y="477"/>
                  </a:cubicBezTo>
                  <a:cubicBezTo>
                    <a:pt x="346" y="477"/>
                    <a:pt x="347" y="476"/>
                    <a:pt x="347" y="476"/>
                  </a:cubicBezTo>
                  <a:moveTo>
                    <a:pt x="351" y="475"/>
                  </a:moveTo>
                  <a:cubicBezTo>
                    <a:pt x="351" y="475"/>
                    <a:pt x="350" y="475"/>
                    <a:pt x="350" y="475"/>
                  </a:cubicBezTo>
                  <a:cubicBezTo>
                    <a:pt x="350" y="475"/>
                    <a:pt x="351" y="475"/>
                    <a:pt x="351" y="475"/>
                  </a:cubicBezTo>
                  <a:moveTo>
                    <a:pt x="354" y="473"/>
                  </a:moveTo>
                  <a:cubicBezTo>
                    <a:pt x="353" y="474"/>
                    <a:pt x="353" y="474"/>
                    <a:pt x="352" y="474"/>
                  </a:cubicBezTo>
                  <a:cubicBezTo>
                    <a:pt x="352" y="474"/>
                    <a:pt x="353" y="474"/>
                    <a:pt x="354" y="473"/>
                  </a:cubicBezTo>
                  <a:moveTo>
                    <a:pt x="355" y="473"/>
                  </a:moveTo>
                  <a:cubicBezTo>
                    <a:pt x="355" y="473"/>
                    <a:pt x="355" y="473"/>
                    <a:pt x="355" y="473"/>
                  </a:cubicBezTo>
                  <a:cubicBezTo>
                    <a:pt x="355" y="473"/>
                    <a:pt x="355" y="473"/>
                    <a:pt x="355" y="473"/>
                  </a:cubicBezTo>
                  <a:moveTo>
                    <a:pt x="356" y="473"/>
                  </a:moveTo>
                  <a:cubicBezTo>
                    <a:pt x="356" y="473"/>
                    <a:pt x="356" y="473"/>
                    <a:pt x="356" y="473"/>
                  </a:cubicBezTo>
                  <a:cubicBezTo>
                    <a:pt x="356" y="473"/>
                    <a:pt x="356" y="473"/>
                    <a:pt x="356" y="473"/>
                  </a:cubicBezTo>
                  <a:moveTo>
                    <a:pt x="361" y="470"/>
                  </a:moveTo>
                  <a:cubicBezTo>
                    <a:pt x="360" y="471"/>
                    <a:pt x="359" y="471"/>
                    <a:pt x="358" y="471"/>
                  </a:cubicBezTo>
                  <a:cubicBezTo>
                    <a:pt x="359" y="471"/>
                    <a:pt x="360" y="471"/>
                    <a:pt x="361" y="470"/>
                  </a:cubicBezTo>
                  <a:moveTo>
                    <a:pt x="368" y="467"/>
                  </a:moveTo>
                  <a:cubicBezTo>
                    <a:pt x="366" y="468"/>
                    <a:pt x="363" y="469"/>
                    <a:pt x="361" y="470"/>
                  </a:cubicBezTo>
                  <a:cubicBezTo>
                    <a:pt x="363" y="469"/>
                    <a:pt x="366" y="468"/>
                    <a:pt x="368" y="467"/>
                  </a:cubicBezTo>
                  <a:moveTo>
                    <a:pt x="380" y="462"/>
                  </a:moveTo>
                  <a:cubicBezTo>
                    <a:pt x="376" y="464"/>
                    <a:pt x="372" y="466"/>
                    <a:pt x="368" y="467"/>
                  </a:cubicBezTo>
                  <a:cubicBezTo>
                    <a:pt x="372" y="466"/>
                    <a:pt x="376" y="464"/>
                    <a:pt x="380" y="462"/>
                  </a:cubicBezTo>
                  <a:moveTo>
                    <a:pt x="381" y="462"/>
                  </a:moveTo>
                  <a:cubicBezTo>
                    <a:pt x="381" y="462"/>
                    <a:pt x="380" y="462"/>
                    <a:pt x="380" y="462"/>
                  </a:cubicBezTo>
                  <a:cubicBezTo>
                    <a:pt x="380" y="462"/>
                    <a:pt x="381" y="462"/>
                    <a:pt x="381" y="462"/>
                  </a:cubicBezTo>
                  <a:moveTo>
                    <a:pt x="383" y="461"/>
                  </a:moveTo>
                  <a:cubicBezTo>
                    <a:pt x="382" y="461"/>
                    <a:pt x="382" y="462"/>
                    <a:pt x="381" y="462"/>
                  </a:cubicBezTo>
                  <a:cubicBezTo>
                    <a:pt x="381" y="462"/>
                    <a:pt x="382" y="461"/>
                    <a:pt x="383" y="461"/>
                  </a:cubicBezTo>
                  <a:moveTo>
                    <a:pt x="383" y="461"/>
                  </a:moveTo>
                  <a:cubicBezTo>
                    <a:pt x="383" y="461"/>
                    <a:pt x="383" y="461"/>
                    <a:pt x="383" y="461"/>
                  </a:cubicBezTo>
                  <a:cubicBezTo>
                    <a:pt x="383" y="461"/>
                    <a:pt x="383" y="461"/>
                    <a:pt x="383" y="461"/>
                  </a:cubicBezTo>
                  <a:moveTo>
                    <a:pt x="389" y="458"/>
                  </a:moveTo>
                  <a:cubicBezTo>
                    <a:pt x="389" y="459"/>
                    <a:pt x="389" y="459"/>
                    <a:pt x="388" y="459"/>
                  </a:cubicBezTo>
                  <a:cubicBezTo>
                    <a:pt x="389" y="459"/>
                    <a:pt x="389" y="459"/>
                    <a:pt x="389" y="458"/>
                  </a:cubicBezTo>
                  <a:moveTo>
                    <a:pt x="396" y="455"/>
                  </a:moveTo>
                  <a:cubicBezTo>
                    <a:pt x="396" y="456"/>
                    <a:pt x="396" y="456"/>
                    <a:pt x="395" y="456"/>
                  </a:cubicBezTo>
                  <a:cubicBezTo>
                    <a:pt x="396" y="456"/>
                    <a:pt x="396" y="456"/>
                    <a:pt x="396" y="455"/>
                  </a:cubicBezTo>
                  <a:moveTo>
                    <a:pt x="399" y="454"/>
                  </a:moveTo>
                  <a:cubicBezTo>
                    <a:pt x="399" y="454"/>
                    <a:pt x="399" y="454"/>
                    <a:pt x="399" y="454"/>
                  </a:cubicBezTo>
                  <a:cubicBezTo>
                    <a:pt x="399" y="454"/>
                    <a:pt x="399" y="454"/>
                    <a:pt x="399" y="454"/>
                  </a:cubicBezTo>
                  <a:moveTo>
                    <a:pt x="403" y="452"/>
                  </a:moveTo>
                  <a:cubicBezTo>
                    <a:pt x="402" y="453"/>
                    <a:pt x="401" y="453"/>
                    <a:pt x="400" y="454"/>
                  </a:cubicBezTo>
                  <a:cubicBezTo>
                    <a:pt x="401" y="453"/>
                    <a:pt x="402" y="453"/>
                    <a:pt x="403" y="452"/>
                  </a:cubicBezTo>
                  <a:moveTo>
                    <a:pt x="405" y="452"/>
                  </a:moveTo>
                  <a:cubicBezTo>
                    <a:pt x="404" y="452"/>
                    <a:pt x="404" y="452"/>
                    <a:pt x="403" y="452"/>
                  </a:cubicBezTo>
                  <a:cubicBezTo>
                    <a:pt x="404" y="452"/>
                    <a:pt x="404" y="452"/>
                    <a:pt x="405" y="452"/>
                  </a:cubicBezTo>
                  <a:moveTo>
                    <a:pt x="406" y="451"/>
                  </a:moveTo>
                  <a:cubicBezTo>
                    <a:pt x="406" y="451"/>
                    <a:pt x="406" y="451"/>
                    <a:pt x="405" y="451"/>
                  </a:cubicBezTo>
                  <a:cubicBezTo>
                    <a:pt x="406" y="451"/>
                    <a:pt x="406" y="451"/>
                    <a:pt x="406" y="451"/>
                  </a:cubicBezTo>
                  <a:moveTo>
                    <a:pt x="409" y="450"/>
                  </a:moveTo>
                  <a:cubicBezTo>
                    <a:pt x="408" y="450"/>
                    <a:pt x="408" y="450"/>
                    <a:pt x="408" y="450"/>
                  </a:cubicBezTo>
                  <a:cubicBezTo>
                    <a:pt x="408" y="450"/>
                    <a:pt x="408" y="450"/>
                    <a:pt x="409" y="450"/>
                  </a:cubicBezTo>
                  <a:moveTo>
                    <a:pt x="412" y="449"/>
                  </a:moveTo>
                  <a:cubicBezTo>
                    <a:pt x="411" y="449"/>
                    <a:pt x="410" y="449"/>
                    <a:pt x="409" y="450"/>
                  </a:cubicBezTo>
                  <a:cubicBezTo>
                    <a:pt x="410" y="449"/>
                    <a:pt x="411" y="449"/>
                    <a:pt x="412" y="449"/>
                  </a:cubicBezTo>
                  <a:moveTo>
                    <a:pt x="414" y="448"/>
                  </a:moveTo>
                  <a:cubicBezTo>
                    <a:pt x="414" y="448"/>
                    <a:pt x="413" y="448"/>
                    <a:pt x="413" y="448"/>
                  </a:cubicBezTo>
                  <a:cubicBezTo>
                    <a:pt x="413" y="448"/>
                    <a:pt x="414" y="448"/>
                    <a:pt x="414" y="448"/>
                  </a:cubicBezTo>
                  <a:moveTo>
                    <a:pt x="417" y="446"/>
                  </a:moveTo>
                  <a:cubicBezTo>
                    <a:pt x="416" y="447"/>
                    <a:pt x="415" y="447"/>
                    <a:pt x="414" y="448"/>
                  </a:cubicBezTo>
                  <a:cubicBezTo>
                    <a:pt x="415" y="447"/>
                    <a:pt x="416" y="447"/>
                    <a:pt x="417" y="446"/>
                  </a:cubicBezTo>
                  <a:moveTo>
                    <a:pt x="422" y="445"/>
                  </a:moveTo>
                  <a:cubicBezTo>
                    <a:pt x="421" y="445"/>
                    <a:pt x="421" y="445"/>
                    <a:pt x="421" y="445"/>
                  </a:cubicBezTo>
                  <a:cubicBezTo>
                    <a:pt x="421" y="445"/>
                    <a:pt x="421" y="445"/>
                    <a:pt x="422" y="445"/>
                  </a:cubicBezTo>
                  <a:moveTo>
                    <a:pt x="423" y="444"/>
                  </a:moveTo>
                  <a:cubicBezTo>
                    <a:pt x="423" y="444"/>
                    <a:pt x="422" y="444"/>
                    <a:pt x="422" y="444"/>
                  </a:cubicBezTo>
                  <a:cubicBezTo>
                    <a:pt x="422" y="444"/>
                    <a:pt x="423" y="444"/>
                    <a:pt x="423" y="444"/>
                  </a:cubicBezTo>
                  <a:moveTo>
                    <a:pt x="433" y="440"/>
                  </a:moveTo>
                  <a:cubicBezTo>
                    <a:pt x="430" y="441"/>
                    <a:pt x="427" y="442"/>
                    <a:pt x="424" y="443"/>
                  </a:cubicBezTo>
                  <a:cubicBezTo>
                    <a:pt x="427" y="442"/>
                    <a:pt x="430" y="441"/>
                    <a:pt x="433" y="440"/>
                  </a:cubicBezTo>
                  <a:moveTo>
                    <a:pt x="434" y="439"/>
                  </a:moveTo>
                  <a:cubicBezTo>
                    <a:pt x="434" y="439"/>
                    <a:pt x="433" y="440"/>
                    <a:pt x="433" y="440"/>
                  </a:cubicBezTo>
                  <a:cubicBezTo>
                    <a:pt x="433" y="440"/>
                    <a:pt x="434" y="439"/>
                    <a:pt x="434" y="439"/>
                  </a:cubicBezTo>
                  <a:moveTo>
                    <a:pt x="439" y="437"/>
                  </a:moveTo>
                  <a:cubicBezTo>
                    <a:pt x="438" y="438"/>
                    <a:pt x="437" y="438"/>
                    <a:pt x="436" y="439"/>
                  </a:cubicBezTo>
                  <a:cubicBezTo>
                    <a:pt x="437" y="438"/>
                    <a:pt x="438" y="438"/>
                    <a:pt x="439" y="437"/>
                  </a:cubicBezTo>
                  <a:moveTo>
                    <a:pt x="441" y="436"/>
                  </a:moveTo>
                  <a:cubicBezTo>
                    <a:pt x="440" y="437"/>
                    <a:pt x="440" y="437"/>
                    <a:pt x="440" y="437"/>
                  </a:cubicBezTo>
                  <a:cubicBezTo>
                    <a:pt x="440" y="437"/>
                    <a:pt x="440" y="437"/>
                    <a:pt x="441" y="436"/>
                  </a:cubicBezTo>
                  <a:moveTo>
                    <a:pt x="443" y="435"/>
                  </a:moveTo>
                  <a:cubicBezTo>
                    <a:pt x="442" y="436"/>
                    <a:pt x="442" y="436"/>
                    <a:pt x="442" y="436"/>
                  </a:cubicBezTo>
                  <a:cubicBezTo>
                    <a:pt x="442" y="436"/>
                    <a:pt x="442" y="436"/>
                    <a:pt x="443" y="435"/>
                  </a:cubicBezTo>
                  <a:moveTo>
                    <a:pt x="444" y="435"/>
                  </a:moveTo>
                  <a:cubicBezTo>
                    <a:pt x="444" y="435"/>
                    <a:pt x="444" y="435"/>
                    <a:pt x="444" y="435"/>
                  </a:cubicBezTo>
                  <a:cubicBezTo>
                    <a:pt x="444" y="435"/>
                    <a:pt x="444" y="435"/>
                    <a:pt x="444" y="435"/>
                  </a:cubicBezTo>
                  <a:moveTo>
                    <a:pt x="446" y="434"/>
                  </a:moveTo>
                  <a:cubicBezTo>
                    <a:pt x="446" y="434"/>
                    <a:pt x="446" y="434"/>
                    <a:pt x="446" y="434"/>
                  </a:cubicBezTo>
                  <a:cubicBezTo>
                    <a:pt x="446" y="434"/>
                    <a:pt x="446" y="434"/>
                    <a:pt x="446" y="434"/>
                  </a:cubicBezTo>
                  <a:moveTo>
                    <a:pt x="452" y="432"/>
                  </a:moveTo>
                  <a:cubicBezTo>
                    <a:pt x="450" y="432"/>
                    <a:pt x="449" y="433"/>
                    <a:pt x="447" y="434"/>
                  </a:cubicBezTo>
                  <a:cubicBezTo>
                    <a:pt x="449" y="433"/>
                    <a:pt x="450" y="432"/>
                    <a:pt x="452" y="432"/>
                  </a:cubicBezTo>
                  <a:moveTo>
                    <a:pt x="461" y="428"/>
                  </a:moveTo>
                  <a:cubicBezTo>
                    <a:pt x="458" y="429"/>
                    <a:pt x="456" y="430"/>
                    <a:pt x="453" y="431"/>
                  </a:cubicBezTo>
                  <a:cubicBezTo>
                    <a:pt x="456" y="430"/>
                    <a:pt x="458" y="429"/>
                    <a:pt x="461" y="428"/>
                  </a:cubicBezTo>
                  <a:moveTo>
                    <a:pt x="464" y="426"/>
                  </a:moveTo>
                  <a:cubicBezTo>
                    <a:pt x="464" y="427"/>
                    <a:pt x="463" y="427"/>
                    <a:pt x="463" y="427"/>
                  </a:cubicBezTo>
                  <a:cubicBezTo>
                    <a:pt x="463" y="427"/>
                    <a:pt x="464" y="427"/>
                    <a:pt x="464" y="426"/>
                  </a:cubicBezTo>
                  <a:moveTo>
                    <a:pt x="468" y="425"/>
                  </a:moveTo>
                  <a:cubicBezTo>
                    <a:pt x="467" y="425"/>
                    <a:pt x="465" y="426"/>
                    <a:pt x="464" y="426"/>
                  </a:cubicBezTo>
                  <a:cubicBezTo>
                    <a:pt x="466" y="426"/>
                    <a:pt x="467" y="425"/>
                    <a:pt x="468" y="425"/>
                  </a:cubicBezTo>
                  <a:moveTo>
                    <a:pt x="472" y="423"/>
                  </a:moveTo>
                  <a:cubicBezTo>
                    <a:pt x="471" y="423"/>
                    <a:pt x="470" y="424"/>
                    <a:pt x="470" y="424"/>
                  </a:cubicBezTo>
                  <a:cubicBezTo>
                    <a:pt x="470" y="424"/>
                    <a:pt x="471" y="423"/>
                    <a:pt x="472" y="423"/>
                  </a:cubicBezTo>
                  <a:moveTo>
                    <a:pt x="484" y="418"/>
                  </a:moveTo>
                  <a:cubicBezTo>
                    <a:pt x="484" y="418"/>
                    <a:pt x="484" y="418"/>
                    <a:pt x="483" y="418"/>
                  </a:cubicBezTo>
                  <a:cubicBezTo>
                    <a:pt x="484" y="418"/>
                    <a:pt x="484" y="418"/>
                    <a:pt x="484" y="418"/>
                  </a:cubicBezTo>
                  <a:moveTo>
                    <a:pt x="485" y="417"/>
                  </a:moveTo>
                  <a:cubicBezTo>
                    <a:pt x="485" y="417"/>
                    <a:pt x="485" y="418"/>
                    <a:pt x="485" y="418"/>
                  </a:cubicBezTo>
                  <a:cubicBezTo>
                    <a:pt x="485" y="418"/>
                    <a:pt x="485" y="417"/>
                    <a:pt x="485" y="417"/>
                  </a:cubicBezTo>
                  <a:moveTo>
                    <a:pt x="488" y="416"/>
                  </a:moveTo>
                  <a:cubicBezTo>
                    <a:pt x="488" y="416"/>
                    <a:pt x="487" y="417"/>
                    <a:pt x="486" y="417"/>
                  </a:cubicBezTo>
                  <a:cubicBezTo>
                    <a:pt x="487" y="417"/>
                    <a:pt x="488" y="416"/>
                    <a:pt x="488" y="416"/>
                  </a:cubicBezTo>
                  <a:moveTo>
                    <a:pt x="491" y="415"/>
                  </a:moveTo>
                  <a:cubicBezTo>
                    <a:pt x="490" y="415"/>
                    <a:pt x="490" y="415"/>
                    <a:pt x="490" y="415"/>
                  </a:cubicBezTo>
                  <a:cubicBezTo>
                    <a:pt x="490" y="415"/>
                    <a:pt x="490" y="415"/>
                    <a:pt x="491" y="415"/>
                  </a:cubicBezTo>
                  <a:moveTo>
                    <a:pt x="491" y="415"/>
                  </a:moveTo>
                  <a:cubicBezTo>
                    <a:pt x="491" y="415"/>
                    <a:pt x="491" y="415"/>
                    <a:pt x="491" y="415"/>
                  </a:cubicBezTo>
                  <a:cubicBezTo>
                    <a:pt x="491" y="415"/>
                    <a:pt x="491" y="415"/>
                    <a:pt x="491" y="415"/>
                  </a:cubicBezTo>
                  <a:moveTo>
                    <a:pt x="498" y="412"/>
                  </a:moveTo>
                  <a:cubicBezTo>
                    <a:pt x="497" y="412"/>
                    <a:pt x="497" y="413"/>
                    <a:pt x="496" y="413"/>
                  </a:cubicBezTo>
                  <a:cubicBezTo>
                    <a:pt x="497" y="413"/>
                    <a:pt x="497" y="412"/>
                    <a:pt x="498" y="412"/>
                  </a:cubicBezTo>
                  <a:moveTo>
                    <a:pt x="501" y="411"/>
                  </a:moveTo>
                  <a:cubicBezTo>
                    <a:pt x="500" y="411"/>
                    <a:pt x="499" y="412"/>
                    <a:pt x="498" y="412"/>
                  </a:cubicBezTo>
                  <a:cubicBezTo>
                    <a:pt x="499" y="412"/>
                    <a:pt x="500" y="411"/>
                    <a:pt x="501" y="411"/>
                  </a:cubicBezTo>
                  <a:moveTo>
                    <a:pt x="515" y="405"/>
                  </a:moveTo>
                  <a:cubicBezTo>
                    <a:pt x="512" y="406"/>
                    <a:pt x="509" y="407"/>
                    <a:pt x="506" y="409"/>
                  </a:cubicBezTo>
                  <a:cubicBezTo>
                    <a:pt x="509" y="407"/>
                    <a:pt x="512" y="406"/>
                    <a:pt x="515" y="405"/>
                  </a:cubicBezTo>
                  <a:moveTo>
                    <a:pt x="520" y="403"/>
                  </a:moveTo>
                  <a:cubicBezTo>
                    <a:pt x="520" y="403"/>
                    <a:pt x="519" y="403"/>
                    <a:pt x="519" y="403"/>
                  </a:cubicBezTo>
                  <a:cubicBezTo>
                    <a:pt x="519" y="403"/>
                    <a:pt x="520" y="403"/>
                    <a:pt x="520" y="403"/>
                  </a:cubicBezTo>
                  <a:moveTo>
                    <a:pt x="523" y="401"/>
                  </a:moveTo>
                  <a:cubicBezTo>
                    <a:pt x="523" y="402"/>
                    <a:pt x="522" y="402"/>
                    <a:pt x="521" y="402"/>
                  </a:cubicBezTo>
                  <a:cubicBezTo>
                    <a:pt x="522" y="402"/>
                    <a:pt x="523" y="402"/>
                    <a:pt x="523" y="401"/>
                  </a:cubicBezTo>
                  <a:moveTo>
                    <a:pt x="524" y="401"/>
                  </a:moveTo>
                  <a:cubicBezTo>
                    <a:pt x="524" y="401"/>
                    <a:pt x="524" y="401"/>
                    <a:pt x="524" y="401"/>
                  </a:cubicBezTo>
                  <a:cubicBezTo>
                    <a:pt x="524" y="401"/>
                    <a:pt x="524" y="401"/>
                    <a:pt x="524" y="401"/>
                  </a:cubicBezTo>
                  <a:moveTo>
                    <a:pt x="531" y="398"/>
                  </a:moveTo>
                  <a:cubicBezTo>
                    <a:pt x="531" y="398"/>
                    <a:pt x="530" y="398"/>
                    <a:pt x="529" y="399"/>
                  </a:cubicBezTo>
                  <a:cubicBezTo>
                    <a:pt x="530" y="398"/>
                    <a:pt x="531" y="398"/>
                    <a:pt x="531" y="398"/>
                  </a:cubicBezTo>
                  <a:moveTo>
                    <a:pt x="536" y="396"/>
                  </a:moveTo>
                  <a:cubicBezTo>
                    <a:pt x="535" y="396"/>
                    <a:pt x="534" y="397"/>
                    <a:pt x="534" y="397"/>
                  </a:cubicBezTo>
                  <a:cubicBezTo>
                    <a:pt x="534" y="397"/>
                    <a:pt x="535" y="396"/>
                    <a:pt x="536" y="396"/>
                  </a:cubicBezTo>
                  <a:moveTo>
                    <a:pt x="539" y="395"/>
                  </a:moveTo>
                  <a:cubicBezTo>
                    <a:pt x="538" y="395"/>
                    <a:pt x="537" y="396"/>
                    <a:pt x="536" y="396"/>
                  </a:cubicBezTo>
                  <a:cubicBezTo>
                    <a:pt x="537" y="396"/>
                    <a:pt x="538" y="395"/>
                    <a:pt x="539" y="395"/>
                  </a:cubicBezTo>
                  <a:moveTo>
                    <a:pt x="560" y="386"/>
                  </a:moveTo>
                  <a:cubicBezTo>
                    <a:pt x="560" y="386"/>
                    <a:pt x="560" y="386"/>
                    <a:pt x="559" y="386"/>
                  </a:cubicBezTo>
                  <a:cubicBezTo>
                    <a:pt x="560" y="386"/>
                    <a:pt x="560" y="386"/>
                    <a:pt x="560" y="386"/>
                  </a:cubicBezTo>
                  <a:moveTo>
                    <a:pt x="561" y="385"/>
                  </a:moveTo>
                  <a:cubicBezTo>
                    <a:pt x="561" y="385"/>
                    <a:pt x="561" y="385"/>
                    <a:pt x="560" y="386"/>
                  </a:cubicBezTo>
                  <a:cubicBezTo>
                    <a:pt x="561" y="385"/>
                    <a:pt x="561" y="385"/>
                    <a:pt x="561" y="385"/>
                  </a:cubicBezTo>
                  <a:moveTo>
                    <a:pt x="562" y="385"/>
                  </a:moveTo>
                  <a:cubicBezTo>
                    <a:pt x="562" y="385"/>
                    <a:pt x="562" y="385"/>
                    <a:pt x="562" y="385"/>
                  </a:cubicBezTo>
                  <a:cubicBezTo>
                    <a:pt x="562" y="385"/>
                    <a:pt x="562" y="385"/>
                    <a:pt x="562" y="385"/>
                  </a:cubicBezTo>
                  <a:moveTo>
                    <a:pt x="566" y="383"/>
                  </a:moveTo>
                  <a:cubicBezTo>
                    <a:pt x="565" y="384"/>
                    <a:pt x="564" y="384"/>
                    <a:pt x="563" y="384"/>
                  </a:cubicBezTo>
                  <a:cubicBezTo>
                    <a:pt x="564" y="384"/>
                    <a:pt x="565" y="384"/>
                    <a:pt x="566" y="383"/>
                  </a:cubicBezTo>
                  <a:moveTo>
                    <a:pt x="566" y="383"/>
                  </a:moveTo>
                  <a:cubicBezTo>
                    <a:pt x="566" y="383"/>
                    <a:pt x="566" y="383"/>
                    <a:pt x="566" y="383"/>
                  </a:cubicBezTo>
                  <a:cubicBezTo>
                    <a:pt x="566" y="383"/>
                    <a:pt x="566" y="383"/>
                    <a:pt x="566" y="383"/>
                  </a:cubicBezTo>
                  <a:moveTo>
                    <a:pt x="578" y="378"/>
                  </a:moveTo>
                  <a:cubicBezTo>
                    <a:pt x="576" y="379"/>
                    <a:pt x="574" y="380"/>
                    <a:pt x="572" y="381"/>
                  </a:cubicBezTo>
                  <a:cubicBezTo>
                    <a:pt x="574" y="380"/>
                    <a:pt x="576" y="379"/>
                    <a:pt x="578" y="378"/>
                  </a:cubicBezTo>
                  <a:moveTo>
                    <a:pt x="580" y="377"/>
                  </a:moveTo>
                  <a:cubicBezTo>
                    <a:pt x="579" y="377"/>
                    <a:pt x="579" y="378"/>
                    <a:pt x="579" y="378"/>
                  </a:cubicBezTo>
                  <a:cubicBezTo>
                    <a:pt x="579" y="378"/>
                    <a:pt x="579" y="377"/>
                    <a:pt x="580" y="377"/>
                  </a:cubicBezTo>
                  <a:moveTo>
                    <a:pt x="583" y="376"/>
                  </a:moveTo>
                  <a:cubicBezTo>
                    <a:pt x="583" y="376"/>
                    <a:pt x="582" y="376"/>
                    <a:pt x="582" y="376"/>
                  </a:cubicBezTo>
                  <a:cubicBezTo>
                    <a:pt x="582" y="376"/>
                    <a:pt x="583" y="376"/>
                    <a:pt x="583" y="376"/>
                  </a:cubicBezTo>
                  <a:moveTo>
                    <a:pt x="584" y="375"/>
                  </a:moveTo>
                  <a:cubicBezTo>
                    <a:pt x="584" y="376"/>
                    <a:pt x="583" y="376"/>
                    <a:pt x="583" y="376"/>
                  </a:cubicBezTo>
                  <a:cubicBezTo>
                    <a:pt x="583" y="376"/>
                    <a:pt x="584" y="376"/>
                    <a:pt x="584" y="375"/>
                  </a:cubicBezTo>
                  <a:moveTo>
                    <a:pt x="585" y="375"/>
                  </a:moveTo>
                  <a:cubicBezTo>
                    <a:pt x="585" y="375"/>
                    <a:pt x="585" y="375"/>
                    <a:pt x="584" y="375"/>
                  </a:cubicBezTo>
                  <a:cubicBezTo>
                    <a:pt x="585" y="375"/>
                    <a:pt x="585" y="375"/>
                    <a:pt x="585" y="375"/>
                  </a:cubicBezTo>
                  <a:moveTo>
                    <a:pt x="588" y="374"/>
                  </a:moveTo>
                  <a:cubicBezTo>
                    <a:pt x="587" y="374"/>
                    <a:pt x="586" y="375"/>
                    <a:pt x="585" y="375"/>
                  </a:cubicBezTo>
                  <a:cubicBezTo>
                    <a:pt x="586" y="375"/>
                    <a:pt x="587" y="374"/>
                    <a:pt x="588" y="374"/>
                  </a:cubicBezTo>
                  <a:moveTo>
                    <a:pt x="590" y="373"/>
                  </a:moveTo>
                  <a:cubicBezTo>
                    <a:pt x="589" y="373"/>
                    <a:pt x="589" y="373"/>
                    <a:pt x="588" y="374"/>
                  </a:cubicBezTo>
                  <a:cubicBezTo>
                    <a:pt x="589" y="373"/>
                    <a:pt x="589" y="373"/>
                    <a:pt x="590" y="373"/>
                  </a:cubicBezTo>
                  <a:moveTo>
                    <a:pt x="592" y="372"/>
                  </a:moveTo>
                  <a:cubicBezTo>
                    <a:pt x="592" y="372"/>
                    <a:pt x="591" y="372"/>
                    <a:pt x="591" y="372"/>
                  </a:cubicBezTo>
                  <a:cubicBezTo>
                    <a:pt x="591" y="372"/>
                    <a:pt x="592" y="372"/>
                    <a:pt x="592" y="372"/>
                  </a:cubicBezTo>
                  <a:moveTo>
                    <a:pt x="594" y="371"/>
                  </a:moveTo>
                  <a:cubicBezTo>
                    <a:pt x="594" y="371"/>
                    <a:pt x="593" y="372"/>
                    <a:pt x="592" y="372"/>
                  </a:cubicBezTo>
                  <a:cubicBezTo>
                    <a:pt x="593" y="372"/>
                    <a:pt x="594" y="371"/>
                    <a:pt x="594" y="371"/>
                  </a:cubicBezTo>
                  <a:moveTo>
                    <a:pt x="599" y="369"/>
                  </a:moveTo>
                  <a:cubicBezTo>
                    <a:pt x="598" y="370"/>
                    <a:pt x="597" y="370"/>
                    <a:pt x="596" y="370"/>
                  </a:cubicBezTo>
                  <a:cubicBezTo>
                    <a:pt x="597" y="370"/>
                    <a:pt x="598" y="370"/>
                    <a:pt x="599" y="369"/>
                  </a:cubicBezTo>
                  <a:moveTo>
                    <a:pt x="603" y="368"/>
                  </a:moveTo>
                  <a:cubicBezTo>
                    <a:pt x="602" y="368"/>
                    <a:pt x="601" y="368"/>
                    <a:pt x="601" y="368"/>
                  </a:cubicBezTo>
                  <a:cubicBezTo>
                    <a:pt x="601" y="368"/>
                    <a:pt x="602" y="368"/>
                    <a:pt x="603" y="368"/>
                  </a:cubicBezTo>
                  <a:moveTo>
                    <a:pt x="604" y="367"/>
                  </a:moveTo>
                  <a:cubicBezTo>
                    <a:pt x="604" y="367"/>
                    <a:pt x="603" y="367"/>
                    <a:pt x="603" y="367"/>
                  </a:cubicBezTo>
                  <a:cubicBezTo>
                    <a:pt x="603" y="367"/>
                    <a:pt x="604" y="367"/>
                    <a:pt x="604" y="367"/>
                  </a:cubicBezTo>
                  <a:moveTo>
                    <a:pt x="605" y="367"/>
                  </a:moveTo>
                  <a:cubicBezTo>
                    <a:pt x="605" y="367"/>
                    <a:pt x="605" y="367"/>
                    <a:pt x="605" y="367"/>
                  </a:cubicBezTo>
                  <a:cubicBezTo>
                    <a:pt x="605" y="367"/>
                    <a:pt x="605" y="367"/>
                    <a:pt x="605" y="367"/>
                  </a:cubicBezTo>
                  <a:moveTo>
                    <a:pt x="609" y="365"/>
                  </a:moveTo>
                  <a:cubicBezTo>
                    <a:pt x="608" y="365"/>
                    <a:pt x="608" y="365"/>
                    <a:pt x="608" y="365"/>
                  </a:cubicBezTo>
                  <a:cubicBezTo>
                    <a:pt x="608" y="365"/>
                    <a:pt x="608" y="365"/>
                    <a:pt x="609" y="365"/>
                  </a:cubicBezTo>
                  <a:moveTo>
                    <a:pt x="610" y="364"/>
                  </a:moveTo>
                  <a:cubicBezTo>
                    <a:pt x="610" y="364"/>
                    <a:pt x="609" y="365"/>
                    <a:pt x="609" y="365"/>
                  </a:cubicBezTo>
                  <a:cubicBezTo>
                    <a:pt x="610" y="365"/>
                    <a:pt x="610" y="365"/>
                    <a:pt x="610" y="364"/>
                  </a:cubicBezTo>
                  <a:moveTo>
                    <a:pt x="611" y="364"/>
                  </a:moveTo>
                  <a:cubicBezTo>
                    <a:pt x="611" y="364"/>
                    <a:pt x="611" y="364"/>
                    <a:pt x="611" y="364"/>
                  </a:cubicBezTo>
                  <a:cubicBezTo>
                    <a:pt x="611" y="364"/>
                    <a:pt x="611" y="364"/>
                    <a:pt x="611" y="364"/>
                  </a:cubicBezTo>
                  <a:moveTo>
                    <a:pt x="646" y="349"/>
                  </a:moveTo>
                  <a:cubicBezTo>
                    <a:pt x="646" y="349"/>
                    <a:pt x="645" y="349"/>
                    <a:pt x="645" y="350"/>
                  </a:cubicBezTo>
                  <a:cubicBezTo>
                    <a:pt x="645" y="349"/>
                    <a:pt x="646" y="349"/>
                    <a:pt x="646" y="349"/>
                  </a:cubicBezTo>
                  <a:moveTo>
                    <a:pt x="652" y="347"/>
                  </a:moveTo>
                  <a:cubicBezTo>
                    <a:pt x="651" y="347"/>
                    <a:pt x="651" y="347"/>
                    <a:pt x="651" y="347"/>
                  </a:cubicBezTo>
                  <a:cubicBezTo>
                    <a:pt x="651" y="347"/>
                    <a:pt x="651" y="347"/>
                    <a:pt x="652" y="347"/>
                  </a:cubicBezTo>
                  <a:moveTo>
                    <a:pt x="653" y="346"/>
                  </a:moveTo>
                  <a:cubicBezTo>
                    <a:pt x="652" y="346"/>
                    <a:pt x="652" y="346"/>
                    <a:pt x="652" y="347"/>
                  </a:cubicBezTo>
                  <a:cubicBezTo>
                    <a:pt x="652" y="346"/>
                    <a:pt x="652" y="346"/>
                    <a:pt x="653" y="346"/>
                  </a:cubicBezTo>
                  <a:moveTo>
                    <a:pt x="654" y="346"/>
                  </a:moveTo>
                  <a:cubicBezTo>
                    <a:pt x="654" y="346"/>
                    <a:pt x="654" y="346"/>
                    <a:pt x="654" y="346"/>
                  </a:cubicBezTo>
                  <a:cubicBezTo>
                    <a:pt x="654" y="346"/>
                    <a:pt x="654" y="346"/>
                    <a:pt x="654" y="346"/>
                  </a:cubicBezTo>
                  <a:moveTo>
                    <a:pt x="657" y="344"/>
                  </a:moveTo>
                  <a:cubicBezTo>
                    <a:pt x="657" y="345"/>
                    <a:pt x="656" y="345"/>
                    <a:pt x="656" y="345"/>
                  </a:cubicBezTo>
                  <a:cubicBezTo>
                    <a:pt x="656" y="345"/>
                    <a:pt x="657" y="344"/>
                    <a:pt x="657" y="344"/>
                  </a:cubicBezTo>
                  <a:moveTo>
                    <a:pt x="660" y="343"/>
                  </a:moveTo>
                  <a:cubicBezTo>
                    <a:pt x="660" y="343"/>
                    <a:pt x="660" y="343"/>
                    <a:pt x="659" y="343"/>
                  </a:cubicBezTo>
                  <a:cubicBezTo>
                    <a:pt x="660" y="343"/>
                    <a:pt x="660" y="343"/>
                    <a:pt x="660" y="343"/>
                  </a:cubicBezTo>
                  <a:moveTo>
                    <a:pt x="662" y="342"/>
                  </a:moveTo>
                  <a:cubicBezTo>
                    <a:pt x="661" y="343"/>
                    <a:pt x="661" y="343"/>
                    <a:pt x="661" y="343"/>
                  </a:cubicBezTo>
                  <a:cubicBezTo>
                    <a:pt x="661" y="343"/>
                    <a:pt x="661" y="343"/>
                    <a:pt x="662" y="342"/>
                  </a:cubicBezTo>
                  <a:moveTo>
                    <a:pt x="663" y="342"/>
                  </a:moveTo>
                  <a:cubicBezTo>
                    <a:pt x="663" y="342"/>
                    <a:pt x="662" y="342"/>
                    <a:pt x="662" y="342"/>
                  </a:cubicBezTo>
                  <a:cubicBezTo>
                    <a:pt x="662" y="342"/>
                    <a:pt x="663" y="342"/>
                    <a:pt x="663" y="342"/>
                  </a:cubicBezTo>
                  <a:moveTo>
                    <a:pt x="666" y="341"/>
                  </a:moveTo>
                  <a:cubicBezTo>
                    <a:pt x="665" y="341"/>
                    <a:pt x="664" y="341"/>
                    <a:pt x="664" y="342"/>
                  </a:cubicBezTo>
                  <a:cubicBezTo>
                    <a:pt x="664" y="341"/>
                    <a:pt x="665" y="341"/>
                    <a:pt x="666" y="341"/>
                  </a:cubicBezTo>
                  <a:moveTo>
                    <a:pt x="668" y="340"/>
                  </a:moveTo>
                  <a:cubicBezTo>
                    <a:pt x="667" y="340"/>
                    <a:pt x="667" y="340"/>
                    <a:pt x="667" y="340"/>
                  </a:cubicBezTo>
                  <a:cubicBezTo>
                    <a:pt x="667" y="340"/>
                    <a:pt x="667" y="340"/>
                    <a:pt x="668" y="340"/>
                  </a:cubicBezTo>
                  <a:moveTo>
                    <a:pt x="670" y="339"/>
                  </a:moveTo>
                  <a:cubicBezTo>
                    <a:pt x="670" y="339"/>
                    <a:pt x="669" y="339"/>
                    <a:pt x="668" y="340"/>
                  </a:cubicBezTo>
                  <a:cubicBezTo>
                    <a:pt x="669" y="339"/>
                    <a:pt x="669" y="339"/>
                    <a:pt x="670" y="339"/>
                  </a:cubicBezTo>
                  <a:moveTo>
                    <a:pt x="672" y="338"/>
                  </a:moveTo>
                  <a:cubicBezTo>
                    <a:pt x="671" y="338"/>
                    <a:pt x="671" y="338"/>
                    <a:pt x="671" y="339"/>
                  </a:cubicBezTo>
                  <a:cubicBezTo>
                    <a:pt x="671" y="338"/>
                    <a:pt x="671" y="338"/>
                    <a:pt x="672" y="338"/>
                  </a:cubicBezTo>
                  <a:moveTo>
                    <a:pt x="673" y="338"/>
                  </a:moveTo>
                  <a:cubicBezTo>
                    <a:pt x="673" y="338"/>
                    <a:pt x="672" y="338"/>
                    <a:pt x="672" y="338"/>
                  </a:cubicBezTo>
                  <a:cubicBezTo>
                    <a:pt x="672" y="338"/>
                    <a:pt x="673" y="338"/>
                    <a:pt x="673" y="338"/>
                  </a:cubicBezTo>
                  <a:moveTo>
                    <a:pt x="674" y="337"/>
                  </a:moveTo>
                  <a:cubicBezTo>
                    <a:pt x="674" y="337"/>
                    <a:pt x="674" y="337"/>
                    <a:pt x="674" y="337"/>
                  </a:cubicBezTo>
                  <a:cubicBezTo>
                    <a:pt x="674" y="337"/>
                    <a:pt x="674" y="337"/>
                    <a:pt x="674" y="337"/>
                  </a:cubicBezTo>
                  <a:moveTo>
                    <a:pt x="686" y="332"/>
                  </a:moveTo>
                  <a:cubicBezTo>
                    <a:pt x="684" y="333"/>
                    <a:pt x="682" y="334"/>
                    <a:pt x="679" y="335"/>
                  </a:cubicBezTo>
                  <a:cubicBezTo>
                    <a:pt x="682" y="334"/>
                    <a:pt x="684" y="333"/>
                    <a:pt x="686" y="332"/>
                  </a:cubicBezTo>
                  <a:moveTo>
                    <a:pt x="687" y="332"/>
                  </a:moveTo>
                  <a:cubicBezTo>
                    <a:pt x="687" y="332"/>
                    <a:pt x="687" y="332"/>
                    <a:pt x="687" y="332"/>
                  </a:cubicBezTo>
                  <a:cubicBezTo>
                    <a:pt x="687" y="332"/>
                    <a:pt x="687" y="332"/>
                    <a:pt x="687" y="332"/>
                  </a:cubicBezTo>
                  <a:moveTo>
                    <a:pt x="692" y="330"/>
                  </a:moveTo>
                  <a:cubicBezTo>
                    <a:pt x="691" y="330"/>
                    <a:pt x="690" y="330"/>
                    <a:pt x="689" y="331"/>
                  </a:cubicBezTo>
                  <a:cubicBezTo>
                    <a:pt x="690" y="330"/>
                    <a:pt x="691" y="330"/>
                    <a:pt x="692" y="330"/>
                  </a:cubicBezTo>
                  <a:moveTo>
                    <a:pt x="701" y="326"/>
                  </a:moveTo>
                  <a:cubicBezTo>
                    <a:pt x="701" y="326"/>
                    <a:pt x="701" y="326"/>
                    <a:pt x="701" y="326"/>
                  </a:cubicBezTo>
                  <a:cubicBezTo>
                    <a:pt x="701" y="326"/>
                    <a:pt x="701" y="326"/>
                    <a:pt x="701" y="326"/>
                  </a:cubicBezTo>
                  <a:moveTo>
                    <a:pt x="703" y="325"/>
                  </a:moveTo>
                  <a:cubicBezTo>
                    <a:pt x="703" y="325"/>
                    <a:pt x="702" y="325"/>
                    <a:pt x="702" y="325"/>
                  </a:cubicBezTo>
                  <a:cubicBezTo>
                    <a:pt x="702" y="325"/>
                    <a:pt x="703" y="325"/>
                    <a:pt x="703" y="325"/>
                  </a:cubicBezTo>
                  <a:moveTo>
                    <a:pt x="708" y="323"/>
                  </a:moveTo>
                  <a:cubicBezTo>
                    <a:pt x="708" y="323"/>
                    <a:pt x="708" y="323"/>
                    <a:pt x="708" y="323"/>
                  </a:cubicBezTo>
                  <a:cubicBezTo>
                    <a:pt x="708" y="323"/>
                    <a:pt x="708" y="323"/>
                    <a:pt x="708" y="323"/>
                  </a:cubicBezTo>
                  <a:moveTo>
                    <a:pt x="713" y="320"/>
                  </a:moveTo>
                  <a:cubicBezTo>
                    <a:pt x="713" y="320"/>
                    <a:pt x="713" y="321"/>
                    <a:pt x="713" y="321"/>
                  </a:cubicBezTo>
                  <a:cubicBezTo>
                    <a:pt x="713" y="321"/>
                    <a:pt x="713" y="320"/>
                    <a:pt x="713" y="320"/>
                  </a:cubicBezTo>
                  <a:moveTo>
                    <a:pt x="719" y="318"/>
                  </a:moveTo>
                  <a:cubicBezTo>
                    <a:pt x="719" y="318"/>
                    <a:pt x="718" y="318"/>
                    <a:pt x="718" y="318"/>
                  </a:cubicBezTo>
                  <a:cubicBezTo>
                    <a:pt x="718" y="318"/>
                    <a:pt x="719" y="318"/>
                    <a:pt x="719" y="318"/>
                  </a:cubicBezTo>
                  <a:moveTo>
                    <a:pt x="723" y="316"/>
                  </a:moveTo>
                  <a:cubicBezTo>
                    <a:pt x="722" y="317"/>
                    <a:pt x="722" y="317"/>
                    <a:pt x="721" y="317"/>
                  </a:cubicBezTo>
                  <a:cubicBezTo>
                    <a:pt x="722" y="317"/>
                    <a:pt x="722" y="317"/>
                    <a:pt x="723" y="316"/>
                  </a:cubicBezTo>
                  <a:moveTo>
                    <a:pt x="731" y="313"/>
                  </a:moveTo>
                  <a:cubicBezTo>
                    <a:pt x="728" y="314"/>
                    <a:pt x="726" y="315"/>
                    <a:pt x="724" y="316"/>
                  </a:cubicBezTo>
                  <a:cubicBezTo>
                    <a:pt x="726" y="315"/>
                    <a:pt x="728" y="314"/>
                    <a:pt x="731" y="313"/>
                  </a:cubicBezTo>
                  <a:moveTo>
                    <a:pt x="733" y="312"/>
                  </a:moveTo>
                  <a:cubicBezTo>
                    <a:pt x="733" y="312"/>
                    <a:pt x="732" y="312"/>
                    <a:pt x="732" y="312"/>
                  </a:cubicBezTo>
                  <a:cubicBezTo>
                    <a:pt x="732" y="312"/>
                    <a:pt x="733" y="312"/>
                    <a:pt x="733" y="312"/>
                  </a:cubicBezTo>
                  <a:moveTo>
                    <a:pt x="747" y="306"/>
                  </a:moveTo>
                  <a:cubicBezTo>
                    <a:pt x="746" y="306"/>
                    <a:pt x="746" y="307"/>
                    <a:pt x="745" y="307"/>
                  </a:cubicBezTo>
                  <a:cubicBezTo>
                    <a:pt x="746" y="307"/>
                    <a:pt x="746" y="306"/>
                    <a:pt x="747" y="306"/>
                  </a:cubicBezTo>
                  <a:moveTo>
                    <a:pt x="750" y="305"/>
                  </a:moveTo>
                  <a:cubicBezTo>
                    <a:pt x="750" y="305"/>
                    <a:pt x="749" y="305"/>
                    <a:pt x="748" y="305"/>
                  </a:cubicBezTo>
                  <a:cubicBezTo>
                    <a:pt x="749" y="305"/>
                    <a:pt x="750" y="305"/>
                    <a:pt x="750" y="305"/>
                  </a:cubicBezTo>
                  <a:moveTo>
                    <a:pt x="755" y="303"/>
                  </a:moveTo>
                  <a:cubicBezTo>
                    <a:pt x="754" y="303"/>
                    <a:pt x="754" y="303"/>
                    <a:pt x="753" y="303"/>
                  </a:cubicBezTo>
                  <a:cubicBezTo>
                    <a:pt x="754" y="303"/>
                    <a:pt x="754" y="303"/>
                    <a:pt x="755" y="303"/>
                  </a:cubicBezTo>
                  <a:moveTo>
                    <a:pt x="758" y="301"/>
                  </a:moveTo>
                  <a:cubicBezTo>
                    <a:pt x="757" y="302"/>
                    <a:pt x="756" y="302"/>
                    <a:pt x="755" y="303"/>
                  </a:cubicBezTo>
                  <a:cubicBezTo>
                    <a:pt x="756" y="302"/>
                    <a:pt x="757" y="302"/>
                    <a:pt x="758" y="301"/>
                  </a:cubicBezTo>
                  <a:moveTo>
                    <a:pt x="761" y="300"/>
                  </a:moveTo>
                  <a:cubicBezTo>
                    <a:pt x="760" y="301"/>
                    <a:pt x="760" y="301"/>
                    <a:pt x="759" y="301"/>
                  </a:cubicBezTo>
                  <a:cubicBezTo>
                    <a:pt x="759" y="301"/>
                    <a:pt x="760" y="301"/>
                    <a:pt x="761" y="300"/>
                  </a:cubicBezTo>
                  <a:moveTo>
                    <a:pt x="762" y="300"/>
                  </a:moveTo>
                  <a:cubicBezTo>
                    <a:pt x="762" y="300"/>
                    <a:pt x="762" y="300"/>
                    <a:pt x="762" y="300"/>
                  </a:cubicBezTo>
                  <a:cubicBezTo>
                    <a:pt x="762" y="300"/>
                    <a:pt x="762" y="300"/>
                    <a:pt x="762" y="300"/>
                  </a:cubicBezTo>
                  <a:moveTo>
                    <a:pt x="764" y="299"/>
                  </a:moveTo>
                  <a:cubicBezTo>
                    <a:pt x="763" y="299"/>
                    <a:pt x="763" y="299"/>
                    <a:pt x="763" y="299"/>
                  </a:cubicBezTo>
                  <a:cubicBezTo>
                    <a:pt x="763" y="299"/>
                    <a:pt x="763" y="299"/>
                    <a:pt x="764" y="299"/>
                  </a:cubicBezTo>
                  <a:moveTo>
                    <a:pt x="765" y="298"/>
                  </a:moveTo>
                  <a:cubicBezTo>
                    <a:pt x="765" y="299"/>
                    <a:pt x="764" y="299"/>
                    <a:pt x="764" y="299"/>
                  </a:cubicBezTo>
                  <a:cubicBezTo>
                    <a:pt x="764" y="299"/>
                    <a:pt x="765" y="299"/>
                    <a:pt x="765" y="298"/>
                  </a:cubicBezTo>
                  <a:moveTo>
                    <a:pt x="768" y="297"/>
                  </a:moveTo>
                  <a:cubicBezTo>
                    <a:pt x="767" y="298"/>
                    <a:pt x="766" y="298"/>
                    <a:pt x="765" y="298"/>
                  </a:cubicBezTo>
                  <a:cubicBezTo>
                    <a:pt x="766" y="298"/>
                    <a:pt x="767" y="298"/>
                    <a:pt x="768" y="297"/>
                  </a:cubicBezTo>
                  <a:moveTo>
                    <a:pt x="772" y="295"/>
                  </a:moveTo>
                  <a:cubicBezTo>
                    <a:pt x="772" y="296"/>
                    <a:pt x="771" y="296"/>
                    <a:pt x="771" y="296"/>
                  </a:cubicBezTo>
                  <a:cubicBezTo>
                    <a:pt x="771" y="296"/>
                    <a:pt x="772" y="296"/>
                    <a:pt x="772" y="295"/>
                  </a:cubicBezTo>
                  <a:moveTo>
                    <a:pt x="778" y="293"/>
                  </a:moveTo>
                  <a:cubicBezTo>
                    <a:pt x="777" y="293"/>
                    <a:pt x="777" y="293"/>
                    <a:pt x="776" y="294"/>
                  </a:cubicBezTo>
                  <a:cubicBezTo>
                    <a:pt x="777" y="293"/>
                    <a:pt x="777" y="293"/>
                    <a:pt x="778" y="293"/>
                  </a:cubicBezTo>
                  <a:moveTo>
                    <a:pt x="779" y="292"/>
                  </a:moveTo>
                  <a:cubicBezTo>
                    <a:pt x="779" y="293"/>
                    <a:pt x="779" y="293"/>
                    <a:pt x="778" y="293"/>
                  </a:cubicBezTo>
                  <a:cubicBezTo>
                    <a:pt x="779" y="293"/>
                    <a:pt x="779" y="293"/>
                    <a:pt x="779" y="292"/>
                  </a:cubicBezTo>
                  <a:moveTo>
                    <a:pt x="784" y="291"/>
                  </a:moveTo>
                  <a:cubicBezTo>
                    <a:pt x="783" y="291"/>
                    <a:pt x="783" y="291"/>
                    <a:pt x="782" y="291"/>
                  </a:cubicBezTo>
                  <a:cubicBezTo>
                    <a:pt x="783" y="291"/>
                    <a:pt x="783" y="291"/>
                    <a:pt x="784" y="291"/>
                  </a:cubicBezTo>
                  <a:moveTo>
                    <a:pt x="786" y="290"/>
                  </a:moveTo>
                  <a:cubicBezTo>
                    <a:pt x="785" y="290"/>
                    <a:pt x="785" y="290"/>
                    <a:pt x="785" y="290"/>
                  </a:cubicBezTo>
                  <a:cubicBezTo>
                    <a:pt x="785" y="290"/>
                    <a:pt x="785" y="290"/>
                    <a:pt x="786" y="290"/>
                  </a:cubicBezTo>
                  <a:moveTo>
                    <a:pt x="788" y="289"/>
                  </a:moveTo>
                  <a:cubicBezTo>
                    <a:pt x="788" y="289"/>
                    <a:pt x="788" y="289"/>
                    <a:pt x="788" y="289"/>
                  </a:cubicBezTo>
                  <a:cubicBezTo>
                    <a:pt x="788" y="289"/>
                    <a:pt x="788" y="289"/>
                    <a:pt x="788" y="289"/>
                  </a:cubicBezTo>
                  <a:moveTo>
                    <a:pt x="811" y="279"/>
                  </a:moveTo>
                  <a:cubicBezTo>
                    <a:pt x="804" y="282"/>
                    <a:pt x="797" y="285"/>
                    <a:pt x="790" y="288"/>
                  </a:cubicBezTo>
                  <a:cubicBezTo>
                    <a:pt x="797" y="285"/>
                    <a:pt x="804" y="282"/>
                    <a:pt x="811" y="279"/>
                  </a:cubicBezTo>
                  <a:moveTo>
                    <a:pt x="814" y="278"/>
                  </a:moveTo>
                  <a:cubicBezTo>
                    <a:pt x="814" y="278"/>
                    <a:pt x="813" y="278"/>
                    <a:pt x="813" y="278"/>
                  </a:cubicBezTo>
                  <a:cubicBezTo>
                    <a:pt x="813" y="278"/>
                    <a:pt x="814" y="278"/>
                    <a:pt x="814" y="278"/>
                  </a:cubicBezTo>
                  <a:moveTo>
                    <a:pt x="816" y="277"/>
                  </a:moveTo>
                  <a:cubicBezTo>
                    <a:pt x="816" y="277"/>
                    <a:pt x="816" y="277"/>
                    <a:pt x="816" y="277"/>
                  </a:cubicBezTo>
                  <a:cubicBezTo>
                    <a:pt x="816" y="277"/>
                    <a:pt x="816" y="277"/>
                    <a:pt x="816" y="277"/>
                  </a:cubicBezTo>
                  <a:moveTo>
                    <a:pt x="830" y="271"/>
                  </a:moveTo>
                  <a:cubicBezTo>
                    <a:pt x="826" y="273"/>
                    <a:pt x="822" y="274"/>
                    <a:pt x="818" y="276"/>
                  </a:cubicBezTo>
                  <a:cubicBezTo>
                    <a:pt x="822" y="274"/>
                    <a:pt x="826" y="273"/>
                    <a:pt x="830" y="271"/>
                  </a:cubicBezTo>
                  <a:moveTo>
                    <a:pt x="831" y="271"/>
                  </a:moveTo>
                  <a:cubicBezTo>
                    <a:pt x="830" y="271"/>
                    <a:pt x="830" y="271"/>
                    <a:pt x="830" y="271"/>
                  </a:cubicBezTo>
                  <a:cubicBezTo>
                    <a:pt x="830" y="271"/>
                    <a:pt x="830" y="271"/>
                    <a:pt x="831" y="271"/>
                  </a:cubicBezTo>
                  <a:moveTo>
                    <a:pt x="839" y="267"/>
                  </a:moveTo>
                  <a:cubicBezTo>
                    <a:pt x="838" y="267"/>
                    <a:pt x="838" y="267"/>
                    <a:pt x="838" y="268"/>
                  </a:cubicBezTo>
                  <a:cubicBezTo>
                    <a:pt x="838" y="267"/>
                    <a:pt x="838" y="267"/>
                    <a:pt x="839" y="267"/>
                  </a:cubicBezTo>
                  <a:moveTo>
                    <a:pt x="841" y="266"/>
                  </a:moveTo>
                  <a:cubicBezTo>
                    <a:pt x="840" y="266"/>
                    <a:pt x="840" y="267"/>
                    <a:pt x="839" y="267"/>
                  </a:cubicBezTo>
                  <a:cubicBezTo>
                    <a:pt x="840" y="267"/>
                    <a:pt x="840" y="266"/>
                    <a:pt x="841" y="266"/>
                  </a:cubicBezTo>
                  <a:moveTo>
                    <a:pt x="845" y="265"/>
                  </a:moveTo>
                  <a:cubicBezTo>
                    <a:pt x="844" y="265"/>
                    <a:pt x="843" y="265"/>
                    <a:pt x="842" y="266"/>
                  </a:cubicBezTo>
                  <a:cubicBezTo>
                    <a:pt x="843" y="265"/>
                    <a:pt x="844" y="265"/>
                    <a:pt x="845" y="265"/>
                  </a:cubicBezTo>
                  <a:moveTo>
                    <a:pt x="850" y="262"/>
                  </a:moveTo>
                  <a:cubicBezTo>
                    <a:pt x="849" y="263"/>
                    <a:pt x="847" y="264"/>
                    <a:pt x="845" y="264"/>
                  </a:cubicBezTo>
                  <a:cubicBezTo>
                    <a:pt x="847" y="264"/>
                    <a:pt x="849" y="263"/>
                    <a:pt x="850" y="262"/>
                  </a:cubicBezTo>
                  <a:moveTo>
                    <a:pt x="853" y="261"/>
                  </a:moveTo>
                  <a:cubicBezTo>
                    <a:pt x="852" y="261"/>
                    <a:pt x="852" y="262"/>
                    <a:pt x="851" y="262"/>
                  </a:cubicBezTo>
                  <a:cubicBezTo>
                    <a:pt x="852" y="262"/>
                    <a:pt x="852" y="261"/>
                    <a:pt x="853" y="261"/>
                  </a:cubicBezTo>
                  <a:moveTo>
                    <a:pt x="855" y="260"/>
                  </a:moveTo>
                  <a:cubicBezTo>
                    <a:pt x="855" y="260"/>
                    <a:pt x="854" y="260"/>
                    <a:pt x="854" y="261"/>
                  </a:cubicBezTo>
                  <a:cubicBezTo>
                    <a:pt x="854" y="261"/>
                    <a:pt x="855" y="260"/>
                    <a:pt x="855" y="260"/>
                  </a:cubicBezTo>
                  <a:moveTo>
                    <a:pt x="856" y="260"/>
                  </a:moveTo>
                  <a:cubicBezTo>
                    <a:pt x="856" y="260"/>
                    <a:pt x="856" y="260"/>
                    <a:pt x="856" y="260"/>
                  </a:cubicBezTo>
                  <a:cubicBezTo>
                    <a:pt x="856" y="260"/>
                    <a:pt x="856" y="260"/>
                    <a:pt x="856" y="260"/>
                  </a:cubicBezTo>
                  <a:moveTo>
                    <a:pt x="861" y="258"/>
                  </a:moveTo>
                  <a:cubicBezTo>
                    <a:pt x="860" y="258"/>
                    <a:pt x="860" y="258"/>
                    <a:pt x="860" y="258"/>
                  </a:cubicBezTo>
                  <a:cubicBezTo>
                    <a:pt x="860" y="258"/>
                    <a:pt x="860" y="258"/>
                    <a:pt x="861" y="258"/>
                  </a:cubicBezTo>
                  <a:moveTo>
                    <a:pt x="867" y="255"/>
                  </a:moveTo>
                  <a:cubicBezTo>
                    <a:pt x="865" y="256"/>
                    <a:pt x="863" y="257"/>
                    <a:pt x="861" y="258"/>
                  </a:cubicBezTo>
                  <a:cubicBezTo>
                    <a:pt x="863" y="257"/>
                    <a:pt x="865" y="256"/>
                    <a:pt x="867" y="255"/>
                  </a:cubicBezTo>
                  <a:moveTo>
                    <a:pt x="868" y="255"/>
                  </a:moveTo>
                  <a:cubicBezTo>
                    <a:pt x="868" y="255"/>
                    <a:pt x="868" y="255"/>
                    <a:pt x="868" y="255"/>
                  </a:cubicBezTo>
                  <a:cubicBezTo>
                    <a:pt x="868" y="255"/>
                    <a:pt x="868" y="255"/>
                    <a:pt x="868" y="255"/>
                  </a:cubicBezTo>
                  <a:moveTo>
                    <a:pt x="872" y="253"/>
                  </a:moveTo>
                  <a:cubicBezTo>
                    <a:pt x="871" y="254"/>
                    <a:pt x="870" y="254"/>
                    <a:pt x="869" y="254"/>
                  </a:cubicBezTo>
                  <a:cubicBezTo>
                    <a:pt x="870" y="254"/>
                    <a:pt x="871" y="254"/>
                    <a:pt x="872" y="253"/>
                  </a:cubicBezTo>
                  <a:moveTo>
                    <a:pt x="877" y="251"/>
                  </a:moveTo>
                  <a:cubicBezTo>
                    <a:pt x="876" y="251"/>
                    <a:pt x="876" y="251"/>
                    <a:pt x="875" y="252"/>
                  </a:cubicBezTo>
                  <a:cubicBezTo>
                    <a:pt x="876" y="251"/>
                    <a:pt x="876" y="251"/>
                    <a:pt x="877" y="251"/>
                  </a:cubicBezTo>
                  <a:moveTo>
                    <a:pt x="879" y="250"/>
                  </a:moveTo>
                  <a:cubicBezTo>
                    <a:pt x="879" y="250"/>
                    <a:pt x="879" y="250"/>
                    <a:pt x="878" y="250"/>
                  </a:cubicBezTo>
                  <a:cubicBezTo>
                    <a:pt x="879" y="250"/>
                    <a:pt x="879" y="250"/>
                    <a:pt x="879" y="250"/>
                  </a:cubicBezTo>
                  <a:moveTo>
                    <a:pt x="881" y="249"/>
                  </a:moveTo>
                  <a:cubicBezTo>
                    <a:pt x="880" y="249"/>
                    <a:pt x="880" y="250"/>
                    <a:pt x="880" y="250"/>
                  </a:cubicBezTo>
                  <a:cubicBezTo>
                    <a:pt x="880" y="250"/>
                    <a:pt x="880" y="249"/>
                    <a:pt x="881" y="249"/>
                  </a:cubicBezTo>
                  <a:moveTo>
                    <a:pt x="891" y="245"/>
                  </a:moveTo>
                  <a:cubicBezTo>
                    <a:pt x="888" y="246"/>
                    <a:pt x="885" y="248"/>
                    <a:pt x="881" y="249"/>
                  </a:cubicBezTo>
                  <a:cubicBezTo>
                    <a:pt x="885" y="248"/>
                    <a:pt x="888" y="246"/>
                    <a:pt x="891" y="245"/>
                  </a:cubicBezTo>
                  <a:moveTo>
                    <a:pt x="897" y="242"/>
                  </a:moveTo>
                  <a:cubicBezTo>
                    <a:pt x="896" y="243"/>
                    <a:pt x="895" y="243"/>
                    <a:pt x="894" y="244"/>
                  </a:cubicBezTo>
                  <a:cubicBezTo>
                    <a:pt x="895" y="243"/>
                    <a:pt x="896" y="243"/>
                    <a:pt x="897" y="242"/>
                  </a:cubicBezTo>
                  <a:moveTo>
                    <a:pt x="902" y="240"/>
                  </a:moveTo>
                  <a:cubicBezTo>
                    <a:pt x="902" y="240"/>
                    <a:pt x="902" y="240"/>
                    <a:pt x="901" y="240"/>
                  </a:cubicBezTo>
                  <a:cubicBezTo>
                    <a:pt x="902" y="240"/>
                    <a:pt x="902" y="240"/>
                    <a:pt x="902" y="240"/>
                  </a:cubicBezTo>
                  <a:moveTo>
                    <a:pt x="903" y="240"/>
                  </a:moveTo>
                  <a:cubicBezTo>
                    <a:pt x="903" y="240"/>
                    <a:pt x="903" y="240"/>
                    <a:pt x="903" y="240"/>
                  </a:cubicBezTo>
                  <a:cubicBezTo>
                    <a:pt x="903" y="240"/>
                    <a:pt x="903" y="240"/>
                    <a:pt x="903" y="240"/>
                  </a:cubicBezTo>
                  <a:moveTo>
                    <a:pt x="910" y="237"/>
                  </a:moveTo>
                  <a:cubicBezTo>
                    <a:pt x="909" y="237"/>
                    <a:pt x="909" y="237"/>
                    <a:pt x="908" y="237"/>
                  </a:cubicBezTo>
                  <a:cubicBezTo>
                    <a:pt x="909" y="237"/>
                    <a:pt x="909" y="237"/>
                    <a:pt x="910" y="237"/>
                  </a:cubicBezTo>
                  <a:moveTo>
                    <a:pt x="911" y="236"/>
                  </a:moveTo>
                  <a:cubicBezTo>
                    <a:pt x="911" y="236"/>
                    <a:pt x="911" y="236"/>
                    <a:pt x="911" y="237"/>
                  </a:cubicBezTo>
                  <a:cubicBezTo>
                    <a:pt x="911" y="236"/>
                    <a:pt x="911" y="236"/>
                    <a:pt x="911" y="236"/>
                  </a:cubicBezTo>
                  <a:moveTo>
                    <a:pt x="913" y="235"/>
                  </a:moveTo>
                  <a:cubicBezTo>
                    <a:pt x="913" y="235"/>
                    <a:pt x="913" y="236"/>
                    <a:pt x="912" y="236"/>
                  </a:cubicBezTo>
                  <a:cubicBezTo>
                    <a:pt x="913" y="236"/>
                    <a:pt x="913" y="235"/>
                    <a:pt x="913" y="235"/>
                  </a:cubicBezTo>
                  <a:moveTo>
                    <a:pt x="914" y="235"/>
                  </a:moveTo>
                  <a:cubicBezTo>
                    <a:pt x="914" y="235"/>
                    <a:pt x="914" y="235"/>
                    <a:pt x="914" y="235"/>
                  </a:cubicBezTo>
                  <a:cubicBezTo>
                    <a:pt x="914" y="235"/>
                    <a:pt x="914" y="235"/>
                    <a:pt x="914" y="235"/>
                  </a:cubicBezTo>
                  <a:moveTo>
                    <a:pt x="918" y="233"/>
                  </a:moveTo>
                  <a:cubicBezTo>
                    <a:pt x="917" y="234"/>
                    <a:pt x="916" y="234"/>
                    <a:pt x="915" y="235"/>
                  </a:cubicBezTo>
                  <a:cubicBezTo>
                    <a:pt x="916" y="234"/>
                    <a:pt x="917" y="234"/>
                    <a:pt x="918" y="233"/>
                  </a:cubicBezTo>
                  <a:moveTo>
                    <a:pt x="919" y="233"/>
                  </a:moveTo>
                  <a:cubicBezTo>
                    <a:pt x="919" y="233"/>
                    <a:pt x="919" y="233"/>
                    <a:pt x="918" y="233"/>
                  </a:cubicBezTo>
                  <a:cubicBezTo>
                    <a:pt x="918" y="233"/>
                    <a:pt x="919" y="233"/>
                    <a:pt x="919" y="233"/>
                  </a:cubicBezTo>
                  <a:moveTo>
                    <a:pt x="936" y="226"/>
                  </a:moveTo>
                  <a:cubicBezTo>
                    <a:pt x="930" y="228"/>
                    <a:pt x="925" y="230"/>
                    <a:pt x="919" y="233"/>
                  </a:cubicBezTo>
                  <a:cubicBezTo>
                    <a:pt x="925" y="230"/>
                    <a:pt x="931" y="228"/>
                    <a:pt x="936" y="226"/>
                  </a:cubicBezTo>
                  <a:moveTo>
                    <a:pt x="939" y="225"/>
                  </a:moveTo>
                  <a:cubicBezTo>
                    <a:pt x="938" y="225"/>
                    <a:pt x="938" y="225"/>
                    <a:pt x="937" y="225"/>
                  </a:cubicBezTo>
                  <a:cubicBezTo>
                    <a:pt x="938" y="225"/>
                    <a:pt x="938" y="225"/>
                    <a:pt x="939" y="225"/>
                  </a:cubicBezTo>
                  <a:moveTo>
                    <a:pt x="940" y="224"/>
                  </a:moveTo>
                  <a:cubicBezTo>
                    <a:pt x="940" y="224"/>
                    <a:pt x="939" y="224"/>
                    <a:pt x="939" y="224"/>
                  </a:cubicBezTo>
                  <a:cubicBezTo>
                    <a:pt x="939" y="224"/>
                    <a:pt x="940" y="224"/>
                    <a:pt x="940" y="224"/>
                  </a:cubicBezTo>
                  <a:moveTo>
                    <a:pt x="942" y="223"/>
                  </a:moveTo>
                  <a:cubicBezTo>
                    <a:pt x="942" y="223"/>
                    <a:pt x="941" y="224"/>
                    <a:pt x="941" y="224"/>
                  </a:cubicBezTo>
                  <a:cubicBezTo>
                    <a:pt x="941" y="224"/>
                    <a:pt x="942" y="223"/>
                    <a:pt x="942" y="223"/>
                  </a:cubicBezTo>
                  <a:moveTo>
                    <a:pt x="943" y="223"/>
                  </a:moveTo>
                  <a:cubicBezTo>
                    <a:pt x="943" y="223"/>
                    <a:pt x="943" y="223"/>
                    <a:pt x="943" y="223"/>
                  </a:cubicBezTo>
                  <a:cubicBezTo>
                    <a:pt x="943" y="223"/>
                    <a:pt x="943" y="223"/>
                    <a:pt x="943" y="223"/>
                  </a:cubicBezTo>
                  <a:moveTo>
                    <a:pt x="946" y="221"/>
                  </a:moveTo>
                  <a:cubicBezTo>
                    <a:pt x="946" y="221"/>
                    <a:pt x="946" y="222"/>
                    <a:pt x="945" y="222"/>
                  </a:cubicBezTo>
                  <a:cubicBezTo>
                    <a:pt x="946" y="222"/>
                    <a:pt x="946" y="221"/>
                    <a:pt x="946" y="221"/>
                  </a:cubicBezTo>
                  <a:moveTo>
                    <a:pt x="949" y="220"/>
                  </a:moveTo>
                  <a:cubicBezTo>
                    <a:pt x="949" y="220"/>
                    <a:pt x="948" y="221"/>
                    <a:pt x="947" y="221"/>
                  </a:cubicBezTo>
                  <a:cubicBezTo>
                    <a:pt x="948" y="221"/>
                    <a:pt x="949" y="220"/>
                    <a:pt x="949" y="220"/>
                  </a:cubicBezTo>
                  <a:moveTo>
                    <a:pt x="954" y="218"/>
                  </a:moveTo>
                  <a:cubicBezTo>
                    <a:pt x="954" y="218"/>
                    <a:pt x="954" y="218"/>
                    <a:pt x="953" y="218"/>
                  </a:cubicBezTo>
                  <a:cubicBezTo>
                    <a:pt x="954" y="218"/>
                    <a:pt x="954" y="218"/>
                    <a:pt x="954" y="218"/>
                  </a:cubicBezTo>
                  <a:moveTo>
                    <a:pt x="957" y="217"/>
                  </a:moveTo>
                  <a:cubicBezTo>
                    <a:pt x="957" y="217"/>
                    <a:pt x="957" y="217"/>
                    <a:pt x="957" y="217"/>
                  </a:cubicBezTo>
                  <a:cubicBezTo>
                    <a:pt x="957" y="217"/>
                    <a:pt x="957" y="217"/>
                    <a:pt x="957" y="217"/>
                  </a:cubicBezTo>
                  <a:moveTo>
                    <a:pt x="959" y="216"/>
                  </a:moveTo>
                  <a:cubicBezTo>
                    <a:pt x="959" y="216"/>
                    <a:pt x="959" y="216"/>
                    <a:pt x="959" y="216"/>
                  </a:cubicBezTo>
                  <a:cubicBezTo>
                    <a:pt x="959" y="216"/>
                    <a:pt x="959" y="216"/>
                    <a:pt x="959" y="216"/>
                  </a:cubicBezTo>
                  <a:moveTo>
                    <a:pt x="961" y="215"/>
                  </a:moveTo>
                  <a:cubicBezTo>
                    <a:pt x="961" y="215"/>
                    <a:pt x="961" y="215"/>
                    <a:pt x="961" y="215"/>
                  </a:cubicBezTo>
                  <a:cubicBezTo>
                    <a:pt x="961" y="215"/>
                    <a:pt x="961" y="215"/>
                    <a:pt x="961" y="215"/>
                  </a:cubicBezTo>
                  <a:moveTo>
                    <a:pt x="966" y="213"/>
                  </a:moveTo>
                  <a:cubicBezTo>
                    <a:pt x="965" y="213"/>
                    <a:pt x="965" y="213"/>
                    <a:pt x="965" y="213"/>
                  </a:cubicBezTo>
                  <a:cubicBezTo>
                    <a:pt x="965" y="213"/>
                    <a:pt x="965" y="213"/>
                    <a:pt x="966" y="213"/>
                  </a:cubicBezTo>
                  <a:moveTo>
                    <a:pt x="967" y="212"/>
                  </a:moveTo>
                  <a:cubicBezTo>
                    <a:pt x="967" y="212"/>
                    <a:pt x="967" y="213"/>
                    <a:pt x="967" y="213"/>
                  </a:cubicBezTo>
                  <a:cubicBezTo>
                    <a:pt x="967" y="213"/>
                    <a:pt x="967" y="212"/>
                    <a:pt x="967" y="212"/>
                  </a:cubicBezTo>
                  <a:moveTo>
                    <a:pt x="972" y="210"/>
                  </a:moveTo>
                  <a:cubicBezTo>
                    <a:pt x="972" y="210"/>
                    <a:pt x="972" y="211"/>
                    <a:pt x="971" y="211"/>
                  </a:cubicBezTo>
                  <a:cubicBezTo>
                    <a:pt x="972" y="211"/>
                    <a:pt x="972" y="210"/>
                    <a:pt x="972" y="210"/>
                  </a:cubicBezTo>
                  <a:moveTo>
                    <a:pt x="974" y="210"/>
                  </a:moveTo>
                  <a:cubicBezTo>
                    <a:pt x="974" y="210"/>
                    <a:pt x="973" y="210"/>
                    <a:pt x="973" y="210"/>
                  </a:cubicBezTo>
                  <a:cubicBezTo>
                    <a:pt x="973" y="210"/>
                    <a:pt x="974" y="210"/>
                    <a:pt x="974" y="210"/>
                  </a:cubicBezTo>
                  <a:moveTo>
                    <a:pt x="979" y="208"/>
                  </a:moveTo>
                  <a:cubicBezTo>
                    <a:pt x="977" y="208"/>
                    <a:pt x="976" y="209"/>
                    <a:pt x="975" y="209"/>
                  </a:cubicBezTo>
                  <a:cubicBezTo>
                    <a:pt x="976" y="209"/>
                    <a:pt x="977" y="208"/>
                    <a:pt x="979" y="208"/>
                  </a:cubicBezTo>
                  <a:moveTo>
                    <a:pt x="980" y="207"/>
                  </a:moveTo>
                  <a:cubicBezTo>
                    <a:pt x="980" y="207"/>
                    <a:pt x="980" y="207"/>
                    <a:pt x="980" y="207"/>
                  </a:cubicBezTo>
                  <a:cubicBezTo>
                    <a:pt x="980" y="207"/>
                    <a:pt x="980" y="207"/>
                    <a:pt x="980" y="207"/>
                  </a:cubicBezTo>
                  <a:moveTo>
                    <a:pt x="987" y="204"/>
                  </a:moveTo>
                  <a:cubicBezTo>
                    <a:pt x="987" y="204"/>
                    <a:pt x="987" y="204"/>
                    <a:pt x="987" y="204"/>
                  </a:cubicBezTo>
                  <a:cubicBezTo>
                    <a:pt x="987" y="204"/>
                    <a:pt x="987" y="204"/>
                    <a:pt x="987" y="204"/>
                  </a:cubicBezTo>
                  <a:moveTo>
                    <a:pt x="989" y="203"/>
                  </a:moveTo>
                  <a:cubicBezTo>
                    <a:pt x="988" y="203"/>
                    <a:pt x="988" y="204"/>
                    <a:pt x="988" y="204"/>
                  </a:cubicBezTo>
                  <a:cubicBezTo>
                    <a:pt x="988" y="204"/>
                    <a:pt x="988" y="203"/>
                    <a:pt x="989" y="203"/>
                  </a:cubicBezTo>
                  <a:moveTo>
                    <a:pt x="1000" y="198"/>
                  </a:moveTo>
                  <a:cubicBezTo>
                    <a:pt x="997" y="200"/>
                    <a:pt x="993" y="202"/>
                    <a:pt x="989" y="203"/>
                  </a:cubicBezTo>
                  <a:cubicBezTo>
                    <a:pt x="993" y="202"/>
                    <a:pt x="997" y="200"/>
                    <a:pt x="1000" y="198"/>
                  </a:cubicBezTo>
                  <a:moveTo>
                    <a:pt x="1005" y="196"/>
                  </a:moveTo>
                  <a:cubicBezTo>
                    <a:pt x="1004" y="197"/>
                    <a:pt x="1003" y="197"/>
                    <a:pt x="1001" y="198"/>
                  </a:cubicBezTo>
                  <a:cubicBezTo>
                    <a:pt x="1003" y="197"/>
                    <a:pt x="1004" y="197"/>
                    <a:pt x="1005" y="196"/>
                  </a:cubicBezTo>
                  <a:moveTo>
                    <a:pt x="1009" y="195"/>
                  </a:moveTo>
                  <a:cubicBezTo>
                    <a:pt x="1008" y="195"/>
                    <a:pt x="1007" y="196"/>
                    <a:pt x="1006" y="196"/>
                  </a:cubicBezTo>
                  <a:cubicBezTo>
                    <a:pt x="1007" y="196"/>
                    <a:pt x="1008" y="195"/>
                    <a:pt x="1009" y="195"/>
                  </a:cubicBezTo>
                  <a:moveTo>
                    <a:pt x="1019" y="190"/>
                  </a:moveTo>
                  <a:cubicBezTo>
                    <a:pt x="1016" y="192"/>
                    <a:pt x="1013" y="193"/>
                    <a:pt x="1010" y="194"/>
                  </a:cubicBezTo>
                  <a:cubicBezTo>
                    <a:pt x="1013" y="193"/>
                    <a:pt x="1016" y="192"/>
                    <a:pt x="1019" y="190"/>
                  </a:cubicBezTo>
                  <a:moveTo>
                    <a:pt x="1022" y="189"/>
                  </a:moveTo>
                  <a:cubicBezTo>
                    <a:pt x="1021" y="189"/>
                    <a:pt x="1020" y="190"/>
                    <a:pt x="1019" y="190"/>
                  </a:cubicBezTo>
                  <a:cubicBezTo>
                    <a:pt x="1020" y="190"/>
                    <a:pt x="1021" y="189"/>
                    <a:pt x="1022" y="189"/>
                  </a:cubicBezTo>
                  <a:moveTo>
                    <a:pt x="1024" y="188"/>
                  </a:moveTo>
                  <a:cubicBezTo>
                    <a:pt x="1024" y="188"/>
                    <a:pt x="1023" y="189"/>
                    <a:pt x="1023" y="189"/>
                  </a:cubicBezTo>
                  <a:cubicBezTo>
                    <a:pt x="1023" y="189"/>
                    <a:pt x="1024" y="188"/>
                    <a:pt x="1024" y="188"/>
                  </a:cubicBezTo>
                  <a:moveTo>
                    <a:pt x="1026" y="187"/>
                  </a:moveTo>
                  <a:cubicBezTo>
                    <a:pt x="1026" y="188"/>
                    <a:pt x="1025" y="188"/>
                    <a:pt x="1024" y="188"/>
                  </a:cubicBezTo>
                  <a:cubicBezTo>
                    <a:pt x="1025" y="188"/>
                    <a:pt x="1026" y="188"/>
                    <a:pt x="1026" y="187"/>
                  </a:cubicBezTo>
                  <a:moveTo>
                    <a:pt x="1029" y="186"/>
                  </a:moveTo>
                  <a:cubicBezTo>
                    <a:pt x="1028" y="187"/>
                    <a:pt x="1028" y="187"/>
                    <a:pt x="1027" y="187"/>
                  </a:cubicBezTo>
                  <a:cubicBezTo>
                    <a:pt x="1028" y="187"/>
                    <a:pt x="1028" y="187"/>
                    <a:pt x="1029" y="186"/>
                  </a:cubicBezTo>
                  <a:moveTo>
                    <a:pt x="1031" y="185"/>
                  </a:moveTo>
                  <a:cubicBezTo>
                    <a:pt x="1030" y="186"/>
                    <a:pt x="1030" y="186"/>
                    <a:pt x="1029" y="186"/>
                  </a:cubicBezTo>
                  <a:cubicBezTo>
                    <a:pt x="1030" y="186"/>
                    <a:pt x="1030" y="186"/>
                    <a:pt x="1031" y="185"/>
                  </a:cubicBezTo>
                  <a:moveTo>
                    <a:pt x="1038" y="183"/>
                  </a:moveTo>
                  <a:cubicBezTo>
                    <a:pt x="1037" y="183"/>
                    <a:pt x="1037" y="183"/>
                    <a:pt x="1036" y="183"/>
                  </a:cubicBezTo>
                  <a:cubicBezTo>
                    <a:pt x="1037" y="183"/>
                    <a:pt x="1037" y="183"/>
                    <a:pt x="1038" y="183"/>
                  </a:cubicBezTo>
                  <a:moveTo>
                    <a:pt x="1039" y="182"/>
                  </a:moveTo>
                  <a:cubicBezTo>
                    <a:pt x="1039" y="182"/>
                    <a:pt x="1039" y="182"/>
                    <a:pt x="1038" y="182"/>
                  </a:cubicBezTo>
                  <a:cubicBezTo>
                    <a:pt x="1039" y="182"/>
                    <a:pt x="1039" y="182"/>
                    <a:pt x="1039" y="182"/>
                  </a:cubicBezTo>
                  <a:moveTo>
                    <a:pt x="1067" y="170"/>
                  </a:moveTo>
                  <a:cubicBezTo>
                    <a:pt x="1059" y="173"/>
                    <a:pt x="1052" y="176"/>
                    <a:pt x="1044" y="180"/>
                  </a:cubicBezTo>
                  <a:cubicBezTo>
                    <a:pt x="1052" y="176"/>
                    <a:pt x="1060" y="173"/>
                    <a:pt x="1067" y="170"/>
                  </a:cubicBezTo>
                  <a:moveTo>
                    <a:pt x="1077" y="166"/>
                  </a:moveTo>
                  <a:cubicBezTo>
                    <a:pt x="1074" y="167"/>
                    <a:pt x="1071" y="168"/>
                    <a:pt x="1068" y="170"/>
                  </a:cubicBezTo>
                  <a:cubicBezTo>
                    <a:pt x="1071" y="168"/>
                    <a:pt x="1074" y="167"/>
                    <a:pt x="1077" y="166"/>
                  </a:cubicBezTo>
                  <a:moveTo>
                    <a:pt x="1090" y="160"/>
                  </a:moveTo>
                  <a:cubicBezTo>
                    <a:pt x="1086" y="162"/>
                    <a:pt x="1081" y="164"/>
                    <a:pt x="1077" y="166"/>
                  </a:cubicBezTo>
                  <a:cubicBezTo>
                    <a:pt x="1081" y="164"/>
                    <a:pt x="1086" y="162"/>
                    <a:pt x="1090" y="160"/>
                  </a:cubicBezTo>
                  <a:moveTo>
                    <a:pt x="1096" y="158"/>
                  </a:moveTo>
                  <a:cubicBezTo>
                    <a:pt x="1095" y="158"/>
                    <a:pt x="1094" y="159"/>
                    <a:pt x="1093" y="159"/>
                  </a:cubicBezTo>
                  <a:cubicBezTo>
                    <a:pt x="1094" y="159"/>
                    <a:pt x="1095" y="158"/>
                    <a:pt x="1096" y="158"/>
                  </a:cubicBezTo>
                  <a:moveTo>
                    <a:pt x="1099" y="156"/>
                  </a:moveTo>
                  <a:cubicBezTo>
                    <a:pt x="1099" y="156"/>
                    <a:pt x="1099" y="156"/>
                    <a:pt x="1099" y="156"/>
                  </a:cubicBezTo>
                  <a:cubicBezTo>
                    <a:pt x="1099" y="156"/>
                    <a:pt x="1099" y="156"/>
                    <a:pt x="1099" y="156"/>
                  </a:cubicBezTo>
                  <a:moveTo>
                    <a:pt x="1100" y="156"/>
                  </a:moveTo>
                  <a:cubicBezTo>
                    <a:pt x="1100" y="156"/>
                    <a:pt x="1100" y="156"/>
                    <a:pt x="1100" y="156"/>
                  </a:cubicBezTo>
                  <a:cubicBezTo>
                    <a:pt x="1100" y="156"/>
                    <a:pt x="1100" y="156"/>
                    <a:pt x="1100" y="156"/>
                  </a:cubicBezTo>
                  <a:moveTo>
                    <a:pt x="1103" y="155"/>
                  </a:moveTo>
                  <a:cubicBezTo>
                    <a:pt x="1102" y="155"/>
                    <a:pt x="1101" y="155"/>
                    <a:pt x="1100" y="156"/>
                  </a:cubicBezTo>
                  <a:cubicBezTo>
                    <a:pt x="1101" y="155"/>
                    <a:pt x="1102" y="155"/>
                    <a:pt x="1103" y="155"/>
                  </a:cubicBezTo>
                  <a:moveTo>
                    <a:pt x="1110" y="152"/>
                  </a:moveTo>
                  <a:cubicBezTo>
                    <a:pt x="1108" y="153"/>
                    <a:pt x="1106" y="153"/>
                    <a:pt x="1104" y="154"/>
                  </a:cubicBezTo>
                  <a:cubicBezTo>
                    <a:pt x="1106" y="153"/>
                    <a:pt x="1108" y="153"/>
                    <a:pt x="1110" y="152"/>
                  </a:cubicBezTo>
                  <a:moveTo>
                    <a:pt x="1113" y="151"/>
                  </a:moveTo>
                  <a:cubicBezTo>
                    <a:pt x="1112" y="151"/>
                    <a:pt x="1111" y="151"/>
                    <a:pt x="1110" y="152"/>
                  </a:cubicBezTo>
                  <a:cubicBezTo>
                    <a:pt x="1111" y="151"/>
                    <a:pt x="1112" y="151"/>
                    <a:pt x="1113" y="151"/>
                  </a:cubicBezTo>
                  <a:moveTo>
                    <a:pt x="1119" y="148"/>
                  </a:moveTo>
                  <a:cubicBezTo>
                    <a:pt x="1117" y="149"/>
                    <a:pt x="1115" y="150"/>
                    <a:pt x="1113" y="150"/>
                  </a:cubicBezTo>
                  <a:cubicBezTo>
                    <a:pt x="1115" y="150"/>
                    <a:pt x="1117" y="149"/>
                    <a:pt x="1119" y="148"/>
                  </a:cubicBezTo>
                  <a:moveTo>
                    <a:pt x="1126" y="145"/>
                  </a:moveTo>
                  <a:cubicBezTo>
                    <a:pt x="1124" y="146"/>
                    <a:pt x="1122" y="147"/>
                    <a:pt x="1120" y="148"/>
                  </a:cubicBezTo>
                  <a:cubicBezTo>
                    <a:pt x="1122" y="147"/>
                    <a:pt x="1124" y="146"/>
                    <a:pt x="1126" y="145"/>
                  </a:cubicBezTo>
                  <a:moveTo>
                    <a:pt x="1130" y="143"/>
                  </a:moveTo>
                  <a:cubicBezTo>
                    <a:pt x="1129" y="144"/>
                    <a:pt x="1128" y="144"/>
                    <a:pt x="1126" y="145"/>
                  </a:cubicBezTo>
                  <a:cubicBezTo>
                    <a:pt x="1128" y="144"/>
                    <a:pt x="1129" y="144"/>
                    <a:pt x="1130" y="143"/>
                  </a:cubicBezTo>
                  <a:moveTo>
                    <a:pt x="1132" y="142"/>
                  </a:moveTo>
                  <a:cubicBezTo>
                    <a:pt x="1132" y="143"/>
                    <a:pt x="1131" y="143"/>
                    <a:pt x="1131" y="143"/>
                  </a:cubicBezTo>
                  <a:cubicBezTo>
                    <a:pt x="1131" y="143"/>
                    <a:pt x="1132" y="143"/>
                    <a:pt x="1132" y="142"/>
                  </a:cubicBezTo>
                  <a:moveTo>
                    <a:pt x="1133" y="142"/>
                  </a:moveTo>
                  <a:cubicBezTo>
                    <a:pt x="1133" y="142"/>
                    <a:pt x="1133" y="142"/>
                    <a:pt x="1132" y="142"/>
                  </a:cubicBezTo>
                  <a:cubicBezTo>
                    <a:pt x="1133" y="142"/>
                    <a:pt x="1133" y="142"/>
                    <a:pt x="1133" y="142"/>
                  </a:cubicBezTo>
                  <a:moveTo>
                    <a:pt x="1135" y="141"/>
                  </a:moveTo>
                  <a:cubicBezTo>
                    <a:pt x="1135" y="141"/>
                    <a:pt x="1135" y="141"/>
                    <a:pt x="1135" y="141"/>
                  </a:cubicBezTo>
                  <a:cubicBezTo>
                    <a:pt x="1135" y="141"/>
                    <a:pt x="1135" y="141"/>
                    <a:pt x="1135" y="141"/>
                  </a:cubicBezTo>
                  <a:moveTo>
                    <a:pt x="1136" y="140"/>
                  </a:moveTo>
                  <a:cubicBezTo>
                    <a:pt x="1136" y="141"/>
                    <a:pt x="1136" y="141"/>
                    <a:pt x="1136" y="141"/>
                  </a:cubicBezTo>
                  <a:cubicBezTo>
                    <a:pt x="1136" y="141"/>
                    <a:pt x="1136" y="141"/>
                    <a:pt x="1136" y="140"/>
                  </a:cubicBezTo>
                  <a:moveTo>
                    <a:pt x="1139" y="140"/>
                  </a:moveTo>
                  <a:cubicBezTo>
                    <a:pt x="1139" y="140"/>
                    <a:pt x="1139" y="140"/>
                    <a:pt x="1139" y="140"/>
                  </a:cubicBezTo>
                  <a:cubicBezTo>
                    <a:pt x="1139" y="140"/>
                    <a:pt x="1139" y="140"/>
                    <a:pt x="1139" y="140"/>
                  </a:cubicBezTo>
                  <a:moveTo>
                    <a:pt x="1147" y="136"/>
                  </a:moveTo>
                  <a:cubicBezTo>
                    <a:pt x="1147" y="136"/>
                    <a:pt x="1146" y="136"/>
                    <a:pt x="1146" y="136"/>
                  </a:cubicBezTo>
                  <a:cubicBezTo>
                    <a:pt x="1147" y="136"/>
                    <a:pt x="1147" y="136"/>
                    <a:pt x="1147" y="136"/>
                  </a:cubicBezTo>
                  <a:moveTo>
                    <a:pt x="1147" y="136"/>
                  </a:moveTo>
                  <a:cubicBezTo>
                    <a:pt x="1147" y="136"/>
                    <a:pt x="1147" y="136"/>
                    <a:pt x="1147" y="136"/>
                  </a:cubicBezTo>
                  <a:cubicBezTo>
                    <a:pt x="1147" y="136"/>
                    <a:pt x="1147" y="136"/>
                    <a:pt x="1147" y="136"/>
                  </a:cubicBezTo>
                  <a:moveTo>
                    <a:pt x="1151" y="134"/>
                  </a:moveTo>
                  <a:cubicBezTo>
                    <a:pt x="1151" y="134"/>
                    <a:pt x="1151" y="134"/>
                    <a:pt x="1151" y="134"/>
                  </a:cubicBezTo>
                  <a:cubicBezTo>
                    <a:pt x="1151" y="134"/>
                    <a:pt x="1151" y="134"/>
                    <a:pt x="1151" y="134"/>
                  </a:cubicBezTo>
                  <a:moveTo>
                    <a:pt x="1155" y="133"/>
                  </a:moveTo>
                  <a:cubicBezTo>
                    <a:pt x="1154" y="133"/>
                    <a:pt x="1154" y="133"/>
                    <a:pt x="1153" y="133"/>
                  </a:cubicBezTo>
                  <a:cubicBezTo>
                    <a:pt x="1154" y="133"/>
                    <a:pt x="1154" y="133"/>
                    <a:pt x="1155" y="133"/>
                  </a:cubicBezTo>
                  <a:moveTo>
                    <a:pt x="1155" y="132"/>
                  </a:moveTo>
                  <a:cubicBezTo>
                    <a:pt x="1155" y="133"/>
                    <a:pt x="1155" y="133"/>
                    <a:pt x="1155" y="133"/>
                  </a:cubicBezTo>
                  <a:cubicBezTo>
                    <a:pt x="1155" y="133"/>
                    <a:pt x="1155" y="133"/>
                    <a:pt x="1155" y="132"/>
                  </a:cubicBezTo>
                  <a:moveTo>
                    <a:pt x="1159" y="131"/>
                  </a:moveTo>
                  <a:cubicBezTo>
                    <a:pt x="1158" y="131"/>
                    <a:pt x="1157" y="132"/>
                    <a:pt x="1156" y="132"/>
                  </a:cubicBezTo>
                  <a:cubicBezTo>
                    <a:pt x="1157" y="132"/>
                    <a:pt x="1158" y="131"/>
                    <a:pt x="1159" y="131"/>
                  </a:cubicBezTo>
                  <a:moveTo>
                    <a:pt x="1160" y="130"/>
                  </a:moveTo>
                  <a:cubicBezTo>
                    <a:pt x="1160" y="130"/>
                    <a:pt x="1160" y="131"/>
                    <a:pt x="1159" y="131"/>
                  </a:cubicBezTo>
                  <a:cubicBezTo>
                    <a:pt x="1160" y="131"/>
                    <a:pt x="1160" y="130"/>
                    <a:pt x="1160" y="130"/>
                  </a:cubicBezTo>
                  <a:moveTo>
                    <a:pt x="1161" y="130"/>
                  </a:moveTo>
                  <a:cubicBezTo>
                    <a:pt x="1161" y="130"/>
                    <a:pt x="1161" y="130"/>
                    <a:pt x="1161" y="130"/>
                  </a:cubicBezTo>
                  <a:cubicBezTo>
                    <a:pt x="1161" y="130"/>
                    <a:pt x="1161" y="130"/>
                    <a:pt x="1161" y="130"/>
                  </a:cubicBezTo>
                  <a:moveTo>
                    <a:pt x="1163" y="129"/>
                  </a:moveTo>
                  <a:cubicBezTo>
                    <a:pt x="1163" y="129"/>
                    <a:pt x="1163" y="129"/>
                    <a:pt x="1162" y="129"/>
                  </a:cubicBezTo>
                  <a:cubicBezTo>
                    <a:pt x="1163" y="129"/>
                    <a:pt x="1163" y="129"/>
                    <a:pt x="1163" y="129"/>
                  </a:cubicBezTo>
                  <a:moveTo>
                    <a:pt x="1164" y="129"/>
                  </a:moveTo>
                  <a:cubicBezTo>
                    <a:pt x="1164" y="129"/>
                    <a:pt x="1164" y="129"/>
                    <a:pt x="1164" y="129"/>
                  </a:cubicBezTo>
                  <a:cubicBezTo>
                    <a:pt x="1164" y="129"/>
                    <a:pt x="1164" y="129"/>
                    <a:pt x="1164" y="129"/>
                  </a:cubicBezTo>
                  <a:moveTo>
                    <a:pt x="1169" y="127"/>
                  </a:moveTo>
                  <a:cubicBezTo>
                    <a:pt x="1169" y="127"/>
                    <a:pt x="1168" y="127"/>
                    <a:pt x="1168" y="127"/>
                  </a:cubicBezTo>
                  <a:cubicBezTo>
                    <a:pt x="1168" y="127"/>
                    <a:pt x="1169" y="127"/>
                    <a:pt x="1169" y="127"/>
                  </a:cubicBezTo>
                  <a:moveTo>
                    <a:pt x="1171" y="126"/>
                  </a:moveTo>
                  <a:cubicBezTo>
                    <a:pt x="1171" y="126"/>
                    <a:pt x="1171" y="126"/>
                    <a:pt x="1171" y="126"/>
                  </a:cubicBezTo>
                  <a:cubicBezTo>
                    <a:pt x="1171" y="126"/>
                    <a:pt x="1171" y="126"/>
                    <a:pt x="1171" y="126"/>
                  </a:cubicBezTo>
                  <a:moveTo>
                    <a:pt x="1172" y="125"/>
                  </a:moveTo>
                  <a:cubicBezTo>
                    <a:pt x="1172" y="126"/>
                    <a:pt x="1172" y="126"/>
                    <a:pt x="1171" y="126"/>
                  </a:cubicBezTo>
                  <a:cubicBezTo>
                    <a:pt x="1172" y="126"/>
                    <a:pt x="1172" y="126"/>
                    <a:pt x="1172" y="125"/>
                  </a:cubicBezTo>
                  <a:moveTo>
                    <a:pt x="1183" y="120"/>
                  </a:moveTo>
                  <a:cubicBezTo>
                    <a:pt x="1183" y="121"/>
                    <a:pt x="1182" y="121"/>
                    <a:pt x="1182" y="121"/>
                  </a:cubicBezTo>
                  <a:cubicBezTo>
                    <a:pt x="1182" y="121"/>
                    <a:pt x="1183" y="121"/>
                    <a:pt x="1183" y="120"/>
                  </a:cubicBezTo>
                  <a:moveTo>
                    <a:pt x="1187" y="119"/>
                  </a:moveTo>
                  <a:cubicBezTo>
                    <a:pt x="1187" y="119"/>
                    <a:pt x="1186" y="119"/>
                    <a:pt x="1186" y="119"/>
                  </a:cubicBezTo>
                  <a:cubicBezTo>
                    <a:pt x="1186" y="119"/>
                    <a:pt x="1187" y="119"/>
                    <a:pt x="1187" y="119"/>
                  </a:cubicBezTo>
                  <a:moveTo>
                    <a:pt x="1188" y="119"/>
                  </a:moveTo>
                  <a:cubicBezTo>
                    <a:pt x="1188" y="119"/>
                    <a:pt x="1187" y="119"/>
                    <a:pt x="1187" y="119"/>
                  </a:cubicBezTo>
                  <a:cubicBezTo>
                    <a:pt x="1187" y="119"/>
                    <a:pt x="1188" y="119"/>
                    <a:pt x="1188" y="119"/>
                  </a:cubicBezTo>
                  <a:moveTo>
                    <a:pt x="1188" y="118"/>
                  </a:moveTo>
                  <a:cubicBezTo>
                    <a:pt x="1188" y="118"/>
                    <a:pt x="1188" y="118"/>
                    <a:pt x="1188" y="119"/>
                  </a:cubicBezTo>
                  <a:cubicBezTo>
                    <a:pt x="1188" y="118"/>
                    <a:pt x="1188" y="118"/>
                    <a:pt x="1188" y="118"/>
                  </a:cubicBezTo>
                  <a:moveTo>
                    <a:pt x="1189" y="118"/>
                  </a:moveTo>
                  <a:cubicBezTo>
                    <a:pt x="1189" y="118"/>
                    <a:pt x="1189" y="118"/>
                    <a:pt x="1189" y="118"/>
                  </a:cubicBezTo>
                  <a:cubicBezTo>
                    <a:pt x="1189" y="118"/>
                    <a:pt x="1189" y="118"/>
                    <a:pt x="1189" y="118"/>
                  </a:cubicBezTo>
                  <a:moveTo>
                    <a:pt x="1206" y="111"/>
                  </a:moveTo>
                  <a:cubicBezTo>
                    <a:pt x="1206" y="111"/>
                    <a:pt x="1206" y="111"/>
                    <a:pt x="1205" y="111"/>
                  </a:cubicBezTo>
                  <a:cubicBezTo>
                    <a:pt x="1206" y="111"/>
                    <a:pt x="1206" y="111"/>
                    <a:pt x="1206" y="111"/>
                  </a:cubicBezTo>
                  <a:moveTo>
                    <a:pt x="1206" y="111"/>
                  </a:moveTo>
                  <a:cubicBezTo>
                    <a:pt x="1206" y="111"/>
                    <a:pt x="1206" y="111"/>
                    <a:pt x="1206" y="111"/>
                  </a:cubicBezTo>
                  <a:cubicBezTo>
                    <a:pt x="1206" y="111"/>
                    <a:pt x="1206" y="111"/>
                    <a:pt x="1206" y="111"/>
                  </a:cubicBezTo>
                  <a:moveTo>
                    <a:pt x="1210" y="109"/>
                  </a:moveTo>
                  <a:cubicBezTo>
                    <a:pt x="1209" y="109"/>
                    <a:pt x="1209" y="109"/>
                    <a:pt x="1209" y="110"/>
                  </a:cubicBezTo>
                  <a:cubicBezTo>
                    <a:pt x="1209" y="109"/>
                    <a:pt x="1209" y="109"/>
                    <a:pt x="1210" y="109"/>
                  </a:cubicBezTo>
                  <a:moveTo>
                    <a:pt x="1211" y="109"/>
                  </a:moveTo>
                  <a:cubicBezTo>
                    <a:pt x="1211" y="109"/>
                    <a:pt x="1211" y="109"/>
                    <a:pt x="1211" y="109"/>
                  </a:cubicBezTo>
                  <a:cubicBezTo>
                    <a:pt x="1211" y="109"/>
                    <a:pt x="1211" y="109"/>
                    <a:pt x="1211" y="109"/>
                  </a:cubicBezTo>
                  <a:moveTo>
                    <a:pt x="1212" y="108"/>
                  </a:moveTo>
                  <a:cubicBezTo>
                    <a:pt x="1212" y="108"/>
                    <a:pt x="1212" y="108"/>
                    <a:pt x="1212" y="109"/>
                  </a:cubicBezTo>
                  <a:cubicBezTo>
                    <a:pt x="1212" y="108"/>
                    <a:pt x="1212" y="108"/>
                    <a:pt x="1212" y="108"/>
                  </a:cubicBezTo>
                  <a:moveTo>
                    <a:pt x="1216" y="107"/>
                  </a:moveTo>
                  <a:cubicBezTo>
                    <a:pt x="1215" y="107"/>
                    <a:pt x="1214" y="107"/>
                    <a:pt x="1213" y="108"/>
                  </a:cubicBezTo>
                  <a:cubicBezTo>
                    <a:pt x="1214" y="107"/>
                    <a:pt x="1215" y="107"/>
                    <a:pt x="1216" y="107"/>
                  </a:cubicBezTo>
                  <a:moveTo>
                    <a:pt x="1216" y="106"/>
                  </a:moveTo>
                  <a:cubicBezTo>
                    <a:pt x="1216" y="106"/>
                    <a:pt x="1216" y="107"/>
                    <a:pt x="1216" y="107"/>
                  </a:cubicBezTo>
                  <a:cubicBezTo>
                    <a:pt x="1216" y="107"/>
                    <a:pt x="1216" y="106"/>
                    <a:pt x="1216" y="106"/>
                  </a:cubicBezTo>
                  <a:moveTo>
                    <a:pt x="1220" y="105"/>
                  </a:moveTo>
                  <a:cubicBezTo>
                    <a:pt x="1219" y="105"/>
                    <a:pt x="1219" y="105"/>
                    <a:pt x="1219" y="106"/>
                  </a:cubicBezTo>
                  <a:cubicBezTo>
                    <a:pt x="1219" y="105"/>
                    <a:pt x="1219" y="105"/>
                    <a:pt x="1220" y="105"/>
                  </a:cubicBezTo>
                  <a:moveTo>
                    <a:pt x="1224" y="103"/>
                  </a:moveTo>
                  <a:cubicBezTo>
                    <a:pt x="1222" y="104"/>
                    <a:pt x="1221" y="104"/>
                    <a:pt x="1220" y="105"/>
                  </a:cubicBezTo>
                  <a:cubicBezTo>
                    <a:pt x="1221" y="104"/>
                    <a:pt x="1222" y="104"/>
                    <a:pt x="1224" y="103"/>
                  </a:cubicBezTo>
                  <a:moveTo>
                    <a:pt x="1224" y="103"/>
                  </a:moveTo>
                  <a:cubicBezTo>
                    <a:pt x="1224" y="103"/>
                    <a:pt x="1224" y="103"/>
                    <a:pt x="1224" y="103"/>
                  </a:cubicBezTo>
                  <a:cubicBezTo>
                    <a:pt x="1224" y="103"/>
                    <a:pt x="1224" y="103"/>
                    <a:pt x="1224" y="103"/>
                  </a:cubicBezTo>
                  <a:moveTo>
                    <a:pt x="1229" y="101"/>
                  </a:moveTo>
                  <a:cubicBezTo>
                    <a:pt x="1228" y="102"/>
                    <a:pt x="1226" y="102"/>
                    <a:pt x="1225" y="103"/>
                  </a:cubicBezTo>
                  <a:cubicBezTo>
                    <a:pt x="1226" y="102"/>
                    <a:pt x="1228" y="102"/>
                    <a:pt x="1229" y="101"/>
                  </a:cubicBezTo>
                  <a:moveTo>
                    <a:pt x="1230" y="101"/>
                  </a:moveTo>
                  <a:cubicBezTo>
                    <a:pt x="1230" y="101"/>
                    <a:pt x="1230" y="101"/>
                    <a:pt x="1229" y="101"/>
                  </a:cubicBezTo>
                  <a:cubicBezTo>
                    <a:pt x="1230" y="101"/>
                    <a:pt x="1230" y="101"/>
                    <a:pt x="1230" y="101"/>
                  </a:cubicBezTo>
                  <a:moveTo>
                    <a:pt x="1230" y="101"/>
                  </a:moveTo>
                  <a:cubicBezTo>
                    <a:pt x="1230" y="101"/>
                    <a:pt x="1230" y="101"/>
                    <a:pt x="1230" y="101"/>
                  </a:cubicBezTo>
                  <a:cubicBezTo>
                    <a:pt x="1230" y="101"/>
                    <a:pt x="1230" y="101"/>
                    <a:pt x="1230" y="101"/>
                  </a:cubicBezTo>
                  <a:moveTo>
                    <a:pt x="1232" y="100"/>
                  </a:moveTo>
                  <a:cubicBezTo>
                    <a:pt x="1232" y="100"/>
                    <a:pt x="1232" y="100"/>
                    <a:pt x="1232" y="100"/>
                  </a:cubicBezTo>
                  <a:cubicBezTo>
                    <a:pt x="1232" y="100"/>
                    <a:pt x="1232" y="100"/>
                    <a:pt x="1232" y="100"/>
                  </a:cubicBezTo>
                  <a:moveTo>
                    <a:pt x="1233" y="99"/>
                  </a:moveTo>
                  <a:cubicBezTo>
                    <a:pt x="1233" y="99"/>
                    <a:pt x="1233" y="99"/>
                    <a:pt x="1233" y="99"/>
                  </a:cubicBezTo>
                  <a:cubicBezTo>
                    <a:pt x="1233" y="99"/>
                    <a:pt x="1233" y="99"/>
                    <a:pt x="1233" y="99"/>
                  </a:cubicBezTo>
                  <a:moveTo>
                    <a:pt x="1237" y="98"/>
                  </a:moveTo>
                  <a:cubicBezTo>
                    <a:pt x="1237" y="98"/>
                    <a:pt x="1237" y="98"/>
                    <a:pt x="1237" y="98"/>
                  </a:cubicBezTo>
                  <a:cubicBezTo>
                    <a:pt x="1237" y="98"/>
                    <a:pt x="1237" y="98"/>
                    <a:pt x="1237" y="98"/>
                  </a:cubicBezTo>
                  <a:moveTo>
                    <a:pt x="1242" y="96"/>
                  </a:moveTo>
                  <a:cubicBezTo>
                    <a:pt x="1242" y="96"/>
                    <a:pt x="1242" y="96"/>
                    <a:pt x="1242" y="96"/>
                  </a:cubicBezTo>
                  <a:cubicBezTo>
                    <a:pt x="1242" y="96"/>
                    <a:pt x="1242" y="96"/>
                    <a:pt x="1242" y="96"/>
                  </a:cubicBezTo>
                  <a:moveTo>
                    <a:pt x="1249" y="93"/>
                  </a:moveTo>
                  <a:cubicBezTo>
                    <a:pt x="1247" y="94"/>
                    <a:pt x="1245" y="94"/>
                    <a:pt x="1243" y="95"/>
                  </a:cubicBezTo>
                  <a:cubicBezTo>
                    <a:pt x="1245" y="94"/>
                    <a:pt x="1247" y="94"/>
                    <a:pt x="1249" y="93"/>
                  </a:cubicBezTo>
                  <a:moveTo>
                    <a:pt x="1252" y="91"/>
                  </a:moveTo>
                  <a:cubicBezTo>
                    <a:pt x="1251" y="92"/>
                    <a:pt x="1250" y="92"/>
                    <a:pt x="1249" y="93"/>
                  </a:cubicBezTo>
                  <a:cubicBezTo>
                    <a:pt x="1250" y="92"/>
                    <a:pt x="1251" y="92"/>
                    <a:pt x="1252" y="91"/>
                  </a:cubicBezTo>
                  <a:moveTo>
                    <a:pt x="1254" y="90"/>
                  </a:moveTo>
                  <a:cubicBezTo>
                    <a:pt x="1254" y="91"/>
                    <a:pt x="1253" y="91"/>
                    <a:pt x="1253" y="91"/>
                  </a:cubicBezTo>
                  <a:cubicBezTo>
                    <a:pt x="1253" y="91"/>
                    <a:pt x="1254" y="91"/>
                    <a:pt x="1254" y="90"/>
                  </a:cubicBezTo>
                  <a:moveTo>
                    <a:pt x="1258" y="89"/>
                  </a:moveTo>
                  <a:cubicBezTo>
                    <a:pt x="1257" y="89"/>
                    <a:pt x="1256" y="90"/>
                    <a:pt x="1255" y="90"/>
                  </a:cubicBezTo>
                  <a:cubicBezTo>
                    <a:pt x="1256" y="90"/>
                    <a:pt x="1257" y="89"/>
                    <a:pt x="1258" y="89"/>
                  </a:cubicBezTo>
                  <a:moveTo>
                    <a:pt x="1259" y="88"/>
                  </a:moveTo>
                  <a:cubicBezTo>
                    <a:pt x="1259" y="88"/>
                    <a:pt x="1259" y="88"/>
                    <a:pt x="1259" y="89"/>
                  </a:cubicBezTo>
                  <a:cubicBezTo>
                    <a:pt x="1259" y="88"/>
                    <a:pt x="1259" y="88"/>
                    <a:pt x="1259" y="88"/>
                  </a:cubicBezTo>
                  <a:moveTo>
                    <a:pt x="1261" y="87"/>
                  </a:moveTo>
                  <a:cubicBezTo>
                    <a:pt x="1261" y="87"/>
                    <a:pt x="1261" y="87"/>
                    <a:pt x="1261" y="88"/>
                  </a:cubicBezTo>
                  <a:cubicBezTo>
                    <a:pt x="1261" y="87"/>
                    <a:pt x="1261" y="87"/>
                    <a:pt x="1261" y="87"/>
                  </a:cubicBezTo>
                  <a:moveTo>
                    <a:pt x="1266" y="86"/>
                  </a:moveTo>
                  <a:cubicBezTo>
                    <a:pt x="1265" y="86"/>
                    <a:pt x="1265" y="86"/>
                    <a:pt x="1264" y="86"/>
                  </a:cubicBezTo>
                  <a:cubicBezTo>
                    <a:pt x="1265" y="86"/>
                    <a:pt x="1265" y="86"/>
                    <a:pt x="1266" y="86"/>
                  </a:cubicBezTo>
                  <a:moveTo>
                    <a:pt x="1267" y="85"/>
                  </a:moveTo>
                  <a:cubicBezTo>
                    <a:pt x="1267" y="85"/>
                    <a:pt x="1267" y="85"/>
                    <a:pt x="1267" y="85"/>
                  </a:cubicBezTo>
                  <a:cubicBezTo>
                    <a:pt x="1267" y="85"/>
                    <a:pt x="1267" y="85"/>
                    <a:pt x="1267" y="85"/>
                  </a:cubicBezTo>
                  <a:moveTo>
                    <a:pt x="1269" y="84"/>
                  </a:moveTo>
                  <a:cubicBezTo>
                    <a:pt x="1269" y="84"/>
                    <a:pt x="1269" y="84"/>
                    <a:pt x="1269" y="84"/>
                  </a:cubicBezTo>
                  <a:cubicBezTo>
                    <a:pt x="1269" y="84"/>
                    <a:pt x="1269" y="84"/>
                    <a:pt x="1269" y="84"/>
                  </a:cubicBezTo>
                  <a:moveTo>
                    <a:pt x="1272" y="83"/>
                  </a:moveTo>
                  <a:cubicBezTo>
                    <a:pt x="1272" y="83"/>
                    <a:pt x="1272" y="83"/>
                    <a:pt x="1272" y="83"/>
                  </a:cubicBezTo>
                  <a:cubicBezTo>
                    <a:pt x="1272" y="83"/>
                    <a:pt x="1272" y="83"/>
                    <a:pt x="1272" y="83"/>
                  </a:cubicBezTo>
                  <a:moveTo>
                    <a:pt x="1276" y="81"/>
                  </a:moveTo>
                  <a:cubicBezTo>
                    <a:pt x="1275" y="81"/>
                    <a:pt x="1275" y="82"/>
                    <a:pt x="1274" y="82"/>
                  </a:cubicBezTo>
                  <a:cubicBezTo>
                    <a:pt x="1275" y="82"/>
                    <a:pt x="1275" y="81"/>
                    <a:pt x="1276" y="81"/>
                  </a:cubicBezTo>
                  <a:moveTo>
                    <a:pt x="1276" y="81"/>
                  </a:moveTo>
                  <a:cubicBezTo>
                    <a:pt x="1276" y="81"/>
                    <a:pt x="1276" y="81"/>
                    <a:pt x="1276" y="81"/>
                  </a:cubicBezTo>
                  <a:cubicBezTo>
                    <a:pt x="1276" y="81"/>
                    <a:pt x="1276" y="81"/>
                    <a:pt x="1276" y="81"/>
                  </a:cubicBezTo>
                  <a:moveTo>
                    <a:pt x="1278" y="80"/>
                  </a:moveTo>
                  <a:cubicBezTo>
                    <a:pt x="1277" y="81"/>
                    <a:pt x="1277" y="81"/>
                    <a:pt x="1277" y="81"/>
                  </a:cubicBezTo>
                  <a:cubicBezTo>
                    <a:pt x="1277" y="81"/>
                    <a:pt x="1277" y="81"/>
                    <a:pt x="1278" y="80"/>
                  </a:cubicBezTo>
                  <a:moveTo>
                    <a:pt x="1286" y="77"/>
                  </a:moveTo>
                  <a:cubicBezTo>
                    <a:pt x="1283" y="78"/>
                    <a:pt x="1280" y="79"/>
                    <a:pt x="1278" y="80"/>
                  </a:cubicBezTo>
                  <a:cubicBezTo>
                    <a:pt x="1281" y="79"/>
                    <a:pt x="1283" y="78"/>
                    <a:pt x="1286" y="77"/>
                  </a:cubicBezTo>
                  <a:moveTo>
                    <a:pt x="1290" y="75"/>
                  </a:moveTo>
                  <a:cubicBezTo>
                    <a:pt x="1289" y="76"/>
                    <a:pt x="1288" y="76"/>
                    <a:pt x="1286" y="77"/>
                  </a:cubicBezTo>
                  <a:cubicBezTo>
                    <a:pt x="1288" y="76"/>
                    <a:pt x="1289" y="76"/>
                    <a:pt x="1290" y="75"/>
                  </a:cubicBezTo>
                  <a:moveTo>
                    <a:pt x="1291" y="75"/>
                  </a:moveTo>
                  <a:cubicBezTo>
                    <a:pt x="1291" y="75"/>
                    <a:pt x="1290" y="75"/>
                    <a:pt x="1290" y="75"/>
                  </a:cubicBezTo>
                  <a:cubicBezTo>
                    <a:pt x="1290" y="75"/>
                    <a:pt x="1291" y="75"/>
                    <a:pt x="1291" y="75"/>
                  </a:cubicBezTo>
                  <a:moveTo>
                    <a:pt x="1291" y="75"/>
                  </a:moveTo>
                  <a:cubicBezTo>
                    <a:pt x="1291" y="75"/>
                    <a:pt x="1291" y="75"/>
                    <a:pt x="1291" y="75"/>
                  </a:cubicBezTo>
                  <a:cubicBezTo>
                    <a:pt x="1291" y="75"/>
                    <a:pt x="1291" y="75"/>
                    <a:pt x="1291" y="75"/>
                  </a:cubicBezTo>
                  <a:moveTo>
                    <a:pt x="1297" y="72"/>
                  </a:moveTo>
                  <a:cubicBezTo>
                    <a:pt x="1295" y="73"/>
                    <a:pt x="1293" y="74"/>
                    <a:pt x="1292" y="75"/>
                  </a:cubicBezTo>
                  <a:cubicBezTo>
                    <a:pt x="1293" y="74"/>
                    <a:pt x="1295" y="73"/>
                    <a:pt x="1297" y="72"/>
                  </a:cubicBezTo>
                  <a:moveTo>
                    <a:pt x="1303" y="69"/>
                  </a:moveTo>
                  <a:cubicBezTo>
                    <a:pt x="1302" y="70"/>
                    <a:pt x="1299" y="71"/>
                    <a:pt x="1298" y="72"/>
                  </a:cubicBezTo>
                  <a:cubicBezTo>
                    <a:pt x="1300" y="71"/>
                    <a:pt x="1302" y="70"/>
                    <a:pt x="1303" y="69"/>
                  </a:cubicBezTo>
                  <a:moveTo>
                    <a:pt x="1305" y="69"/>
                  </a:moveTo>
                  <a:cubicBezTo>
                    <a:pt x="1305" y="69"/>
                    <a:pt x="1304" y="69"/>
                    <a:pt x="1304" y="69"/>
                  </a:cubicBezTo>
                  <a:cubicBezTo>
                    <a:pt x="1304" y="69"/>
                    <a:pt x="1305" y="69"/>
                    <a:pt x="1305" y="69"/>
                  </a:cubicBezTo>
                  <a:moveTo>
                    <a:pt x="1309" y="67"/>
                  </a:moveTo>
                  <a:cubicBezTo>
                    <a:pt x="1308" y="68"/>
                    <a:pt x="1307" y="68"/>
                    <a:pt x="1306" y="68"/>
                  </a:cubicBezTo>
                  <a:cubicBezTo>
                    <a:pt x="1307" y="68"/>
                    <a:pt x="1308" y="68"/>
                    <a:pt x="1309" y="67"/>
                  </a:cubicBezTo>
                  <a:moveTo>
                    <a:pt x="1310" y="67"/>
                  </a:moveTo>
                  <a:cubicBezTo>
                    <a:pt x="1310" y="67"/>
                    <a:pt x="1310" y="67"/>
                    <a:pt x="1310" y="67"/>
                  </a:cubicBezTo>
                  <a:cubicBezTo>
                    <a:pt x="1310" y="67"/>
                    <a:pt x="1310" y="67"/>
                    <a:pt x="1310" y="67"/>
                  </a:cubicBezTo>
                  <a:moveTo>
                    <a:pt x="1314" y="65"/>
                  </a:moveTo>
                  <a:cubicBezTo>
                    <a:pt x="1313" y="65"/>
                    <a:pt x="1312" y="66"/>
                    <a:pt x="1310" y="67"/>
                  </a:cubicBezTo>
                  <a:cubicBezTo>
                    <a:pt x="1312" y="66"/>
                    <a:pt x="1313" y="65"/>
                    <a:pt x="1314" y="65"/>
                  </a:cubicBezTo>
                  <a:moveTo>
                    <a:pt x="1315" y="65"/>
                  </a:moveTo>
                  <a:cubicBezTo>
                    <a:pt x="1315" y="65"/>
                    <a:pt x="1315" y="65"/>
                    <a:pt x="1315" y="65"/>
                  </a:cubicBezTo>
                  <a:cubicBezTo>
                    <a:pt x="1315" y="65"/>
                    <a:pt x="1315" y="65"/>
                    <a:pt x="1315" y="65"/>
                  </a:cubicBezTo>
                  <a:moveTo>
                    <a:pt x="1316" y="64"/>
                  </a:moveTo>
                  <a:cubicBezTo>
                    <a:pt x="1315" y="64"/>
                    <a:pt x="1315" y="64"/>
                    <a:pt x="1315" y="65"/>
                  </a:cubicBezTo>
                  <a:cubicBezTo>
                    <a:pt x="1315" y="64"/>
                    <a:pt x="1315" y="64"/>
                    <a:pt x="1316" y="64"/>
                  </a:cubicBezTo>
                  <a:moveTo>
                    <a:pt x="1316" y="64"/>
                  </a:moveTo>
                  <a:cubicBezTo>
                    <a:pt x="1316" y="64"/>
                    <a:pt x="1316" y="64"/>
                    <a:pt x="1316" y="64"/>
                  </a:cubicBezTo>
                  <a:cubicBezTo>
                    <a:pt x="1316" y="64"/>
                    <a:pt x="1316" y="64"/>
                    <a:pt x="1316" y="64"/>
                  </a:cubicBezTo>
                  <a:moveTo>
                    <a:pt x="1319" y="63"/>
                  </a:moveTo>
                  <a:cubicBezTo>
                    <a:pt x="1319" y="63"/>
                    <a:pt x="1319" y="63"/>
                    <a:pt x="1319" y="63"/>
                  </a:cubicBezTo>
                  <a:cubicBezTo>
                    <a:pt x="1319" y="63"/>
                    <a:pt x="1319" y="63"/>
                    <a:pt x="1319" y="63"/>
                  </a:cubicBezTo>
                  <a:moveTo>
                    <a:pt x="1321" y="62"/>
                  </a:moveTo>
                  <a:cubicBezTo>
                    <a:pt x="1321" y="62"/>
                    <a:pt x="1321" y="62"/>
                    <a:pt x="1321" y="62"/>
                  </a:cubicBezTo>
                  <a:cubicBezTo>
                    <a:pt x="1321" y="62"/>
                    <a:pt x="1321" y="62"/>
                    <a:pt x="1321" y="62"/>
                  </a:cubicBezTo>
                  <a:moveTo>
                    <a:pt x="1322" y="62"/>
                  </a:moveTo>
                  <a:cubicBezTo>
                    <a:pt x="1322" y="62"/>
                    <a:pt x="1322" y="62"/>
                    <a:pt x="1322" y="62"/>
                  </a:cubicBezTo>
                  <a:cubicBezTo>
                    <a:pt x="1322" y="62"/>
                    <a:pt x="1322" y="62"/>
                    <a:pt x="1322" y="62"/>
                  </a:cubicBezTo>
                  <a:moveTo>
                    <a:pt x="1323" y="61"/>
                  </a:moveTo>
                  <a:cubicBezTo>
                    <a:pt x="1323" y="61"/>
                    <a:pt x="1322" y="61"/>
                    <a:pt x="1322" y="62"/>
                  </a:cubicBezTo>
                  <a:cubicBezTo>
                    <a:pt x="1322" y="61"/>
                    <a:pt x="1323" y="61"/>
                    <a:pt x="1323" y="61"/>
                  </a:cubicBezTo>
                  <a:moveTo>
                    <a:pt x="1324" y="61"/>
                  </a:moveTo>
                  <a:cubicBezTo>
                    <a:pt x="1324" y="61"/>
                    <a:pt x="1323" y="61"/>
                    <a:pt x="1323" y="61"/>
                  </a:cubicBezTo>
                  <a:cubicBezTo>
                    <a:pt x="1323" y="61"/>
                    <a:pt x="1324" y="61"/>
                    <a:pt x="1324" y="61"/>
                  </a:cubicBezTo>
                  <a:moveTo>
                    <a:pt x="1324" y="61"/>
                  </a:moveTo>
                  <a:cubicBezTo>
                    <a:pt x="1324" y="61"/>
                    <a:pt x="1324" y="61"/>
                    <a:pt x="1324" y="61"/>
                  </a:cubicBezTo>
                  <a:cubicBezTo>
                    <a:pt x="1324" y="61"/>
                    <a:pt x="1324" y="61"/>
                    <a:pt x="1324" y="61"/>
                  </a:cubicBezTo>
                  <a:moveTo>
                    <a:pt x="1327" y="59"/>
                  </a:moveTo>
                  <a:cubicBezTo>
                    <a:pt x="1327" y="60"/>
                    <a:pt x="1327" y="60"/>
                    <a:pt x="1326" y="60"/>
                  </a:cubicBezTo>
                  <a:cubicBezTo>
                    <a:pt x="1327" y="60"/>
                    <a:pt x="1327" y="60"/>
                    <a:pt x="1327" y="59"/>
                  </a:cubicBezTo>
                  <a:moveTo>
                    <a:pt x="1328" y="59"/>
                  </a:moveTo>
                  <a:cubicBezTo>
                    <a:pt x="1328" y="59"/>
                    <a:pt x="1328" y="59"/>
                    <a:pt x="1328" y="59"/>
                  </a:cubicBezTo>
                  <a:cubicBezTo>
                    <a:pt x="1328" y="59"/>
                    <a:pt x="1328" y="59"/>
                    <a:pt x="1328" y="59"/>
                  </a:cubicBezTo>
                  <a:moveTo>
                    <a:pt x="1328" y="59"/>
                  </a:moveTo>
                  <a:cubicBezTo>
                    <a:pt x="1328" y="59"/>
                    <a:pt x="1328" y="59"/>
                    <a:pt x="1328" y="59"/>
                  </a:cubicBezTo>
                  <a:cubicBezTo>
                    <a:pt x="1328" y="59"/>
                    <a:pt x="1328" y="59"/>
                    <a:pt x="1328" y="59"/>
                  </a:cubicBezTo>
                  <a:moveTo>
                    <a:pt x="1331" y="58"/>
                  </a:moveTo>
                  <a:cubicBezTo>
                    <a:pt x="1330" y="58"/>
                    <a:pt x="1330" y="58"/>
                    <a:pt x="1330" y="58"/>
                  </a:cubicBezTo>
                  <a:cubicBezTo>
                    <a:pt x="1330" y="58"/>
                    <a:pt x="1330" y="58"/>
                    <a:pt x="1331" y="58"/>
                  </a:cubicBezTo>
                  <a:moveTo>
                    <a:pt x="1333" y="57"/>
                  </a:moveTo>
                  <a:cubicBezTo>
                    <a:pt x="1332" y="57"/>
                    <a:pt x="1332" y="57"/>
                    <a:pt x="1332" y="57"/>
                  </a:cubicBezTo>
                  <a:cubicBezTo>
                    <a:pt x="1332" y="57"/>
                    <a:pt x="1332" y="57"/>
                    <a:pt x="1333" y="57"/>
                  </a:cubicBezTo>
                  <a:moveTo>
                    <a:pt x="1334" y="57"/>
                  </a:moveTo>
                  <a:cubicBezTo>
                    <a:pt x="1334" y="57"/>
                    <a:pt x="1334" y="57"/>
                    <a:pt x="1334" y="57"/>
                  </a:cubicBezTo>
                  <a:cubicBezTo>
                    <a:pt x="1334" y="57"/>
                    <a:pt x="1334" y="57"/>
                    <a:pt x="1334" y="57"/>
                  </a:cubicBezTo>
                  <a:moveTo>
                    <a:pt x="1336" y="56"/>
                  </a:moveTo>
                  <a:cubicBezTo>
                    <a:pt x="1335" y="56"/>
                    <a:pt x="1335" y="56"/>
                    <a:pt x="1334" y="56"/>
                  </a:cubicBezTo>
                  <a:cubicBezTo>
                    <a:pt x="1335" y="56"/>
                    <a:pt x="1335" y="56"/>
                    <a:pt x="1336" y="56"/>
                  </a:cubicBezTo>
                  <a:moveTo>
                    <a:pt x="1337" y="55"/>
                  </a:moveTo>
                  <a:cubicBezTo>
                    <a:pt x="1337" y="55"/>
                    <a:pt x="1337" y="55"/>
                    <a:pt x="1337" y="55"/>
                  </a:cubicBezTo>
                  <a:cubicBezTo>
                    <a:pt x="1337" y="55"/>
                    <a:pt x="1337" y="55"/>
                    <a:pt x="1337" y="55"/>
                  </a:cubicBezTo>
                  <a:moveTo>
                    <a:pt x="1341" y="54"/>
                  </a:moveTo>
                  <a:cubicBezTo>
                    <a:pt x="1341" y="54"/>
                    <a:pt x="1340" y="54"/>
                    <a:pt x="1340" y="54"/>
                  </a:cubicBezTo>
                  <a:cubicBezTo>
                    <a:pt x="1340" y="54"/>
                    <a:pt x="1341" y="54"/>
                    <a:pt x="1341" y="54"/>
                  </a:cubicBezTo>
                  <a:moveTo>
                    <a:pt x="1346" y="51"/>
                  </a:moveTo>
                  <a:cubicBezTo>
                    <a:pt x="1344" y="52"/>
                    <a:pt x="1343" y="52"/>
                    <a:pt x="1342" y="53"/>
                  </a:cubicBezTo>
                  <a:cubicBezTo>
                    <a:pt x="1343" y="52"/>
                    <a:pt x="1344" y="52"/>
                    <a:pt x="1346" y="51"/>
                  </a:cubicBezTo>
                  <a:moveTo>
                    <a:pt x="1347" y="51"/>
                  </a:moveTo>
                  <a:cubicBezTo>
                    <a:pt x="1347" y="51"/>
                    <a:pt x="1346" y="51"/>
                    <a:pt x="1346" y="51"/>
                  </a:cubicBezTo>
                  <a:cubicBezTo>
                    <a:pt x="1346" y="51"/>
                    <a:pt x="1347" y="51"/>
                    <a:pt x="1347" y="51"/>
                  </a:cubicBezTo>
                  <a:moveTo>
                    <a:pt x="1349" y="50"/>
                  </a:moveTo>
                  <a:cubicBezTo>
                    <a:pt x="1349" y="50"/>
                    <a:pt x="1348" y="50"/>
                    <a:pt x="1348" y="51"/>
                  </a:cubicBezTo>
                  <a:cubicBezTo>
                    <a:pt x="1348" y="50"/>
                    <a:pt x="1349" y="50"/>
                    <a:pt x="1349" y="50"/>
                  </a:cubicBezTo>
                  <a:moveTo>
                    <a:pt x="1350" y="50"/>
                  </a:moveTo>
                  <a:cubicBezTo>
                    <a:pt x="1349" y="50"/>
                    <a:pt x="1349" y="50"/>
                    <a:pt x="1349" y="50"/>
                  </a:cubicBezTo>
                  <a:cubicBezTo>
                    <a:pt x="1349" y="50"/>
                    <a:pt x="1349" y="50"/>
                    <a:pt x="1350" y="50"/>
                  </a:cubicBezTo>
                  <a:moveTo>
                    <a:pt x="1355" y="48"/>
                  </a:moveTo>
                  <a:cubicBezTo>
                    <a:pt x="1353" y="48"/>
                    <a:pt x="1351" y="49"/>
                    <a:pt x="1350" y="50"/>
                  </a:cubicBezTo>
                  <a:cubicBezTo>
                    <a:pt x="1351" y="49"/>
                    <a:pt x="1353" y="48"/>
                    <a:pt x="1355" y="48"/>
                  </a:cubicBezTo>
                  <a:moveTo>
                    <a:pt x="1357" y="47"/>
                  </a:moveTo>
                  <a:cubicBezTo>
                    <a:pt x="1356" y="47"/>
                    <a:pt x="1355" y="47"/>
                    <a:pt x="1355" y="48"/>
                  </a:cubicBezTo>
                  <a:cubicBezTo>
                    <a:pt x="1355" y="47"/>
                    <a:pt x="1356" y="47"/>
                    <a:pt x="1357" y="47"/>
                  </a:cubicBezTo>
                  <a:moveTo>
                    <a:pt x="1357" y="47"/>
                  </a:moveTo>
                  <a:cubicBezTo>
                    <a:pt x="1357" y="47"/>
                    <a:pt x="1357" y="47"/>
                    <a:pt x="1357" y="47"/>
                  </a:cubicBezTo>
                  <a:cubicBezTo>
                    <a:pt x="1357" y="47"/>
                    <a:pt x="1357" y="47"/>
                    <a:pt x="1357" y="47"/>
                  </a:cubicBezTo>
                  <a:moveTo>
                    <a:pt x="1360" y="45"/>
                  </a:moveTo>
                  <a:cubicBezTo>
                    <a:pt x="1360" y="45"/>
                    <a:pt x="1359" y="46"/>
                    <a:pt x="1359" y="46"/>
                  </a:cubicBezTo>
                  <a:cubicBezTo>
                    <a:pt x="1359" y="46"/>
                    <a:pt x="1360" y="46"/>
                    <a:pt x="1360" y="45"/>
                  </a:cubicBezTo>
                  <a:moveTo>
                    <a:pt x="1361" y="45"/>
                  </a:moveTo>
                  <a:cubicBezTo>
                    <a:pt x="1360" y="45"/>
                    <a:pt x="1360" y="45"/>
                    <a:pt x="1360" y="45"/>
                  </a:cubicBezTo>
                  <a:cubicBezTo>
                    <a:pt x="1360" y="45"/>
                    <a:pt x="1360" y="45"/>
                    <a:pt x="1361" y="45"/>
                  </a:cubicBezTo>
                  <a:moveTo>
                    <a:pt x="1361" y="45"/>
                  </a:moveTo>
                  <a:cubicBezTo>
                    <a:pt x="1361" y="45"/>
                    <a:pt x="1361" y="45"/>
                    <a:pt x="1361" y="45"/>
                  </a:cubicBezTo>
                  <a:cubicBezTo>
                    <a:pt x="1361" y="45"/>
                    <a:pt x="1361" y="45"/>
                    <a:pt x="1361" y="45"/>
                  </a:cubicBezTo>
                  <a:moveTo>
                    <a:pt x="1363" y="44"/>
                  </a:moveTo>
                  <a:cubicBezTo>
                    <a:pt x="1363" y="44"/>
                    <a:pt x="1363" y="44"/>
                    <a:pt x="1363" y="44"/>
                  </a:cubicBezTo>
                  <a:cubicBezTo>
                    <a:pt x="1363" y="44"/>
                    <a:pt x="1363" y="44"/>
                    <a:pt x="1363" y="44"/>
                  </a:cubicBezTo>
                  <a:moveTo>
                    <a:pt x="1366" y="43"/>
                  </a:moveTo>
                  <a:cubicBezTo>
                    <a:pt x="1366" y="43"/>
                    <a:pt x="1366" y="43"/>
                    <a:pt x="1366" y="43"/>
                  </a:cubicBezTo>
                  <a:cubicBezTo>
                    <a:pt x="1366" y="43"/>
                    <a:pt x="1366" y="43"/>
                    <a:pt x="1366" y="43"/>
                  </a:cubicBezTo>
                  <a:moveTo>
                    <a:pt x="1367" y="42"/>
                  </a:moveTo>
                  <a:cubicBezTo>
                    <a:pt x="1367" y="42"/>
                    <a:pt x="1367" y="42"/>
                    <a:pt x="1367" y="42"/>
                  </a:cubicBezTo>
                  <a:cubicBezTo>
                    <a:pt x="1367" y="42"/>
                    <a:pt x="1367" y="42"/>
                    <a:pt x="1367" y="42"/>
                  </a:cubicBezTo>
                  <a:moveTo>
                    <a:pt x="1368" y="42"/>
                  </a:moveTo>
                  <a:cubicBezTo>
                    <a:pt x="1368" y="42"/>
                    <a:pt x="1368" y="42"/>
                    <a:pt x="1367" y="42"/>
                  </a:cubicBezTo>
                  <a:cubicBezTo>
                    <a:pt x="1368" y="42"/>
                    <a:pt x="1368" y="42"/>
                    <a:pt x="1368" y="42"/>
                  </a:cubicBezTo>
                  <a:moveTo>
                    <a:pt x="1368" y="42"/>
                  </a:moveTo>
                  <a:cubicBezTo>
                    <a:pt x="1368" y="42"/>
                    <a:pt x="1368" y="42"/>
                    <a:pt x="1368" y="42"/>
                  </a:cubicBezTo>
                  <a:cubicBezTo>
                    <a:pt x="1368" y="42"/>
                    <a:pt x="1368" y="42"/>
                    <a:pt x="1368" y="42"/>
                  </a:cubicBezTo>
                  <a:moveTo>
                    <a:pt x="1368" y="42"/>
                  </a:moveTo>
                  <a:cubicBezTo>
                    <a:pt x="1368" y="42"/>
                    <a:pt x="1368" y="42"/>
                    <a:pt x="1368" y="42"/>
                  </a:cubicBezTo>
                  <a:cubicBezTo>
                    <a:pt x="1368" y="42"/>
                    <a:pt x="1368" y="42"/>
                    <a:pt x="1368" y="42"/>
                  </a:cubicBezTo>
                  <a:moveTo>
                    <a:pt x="1369" y="42"/>
                  </a:moveTo>
                  <a:cubicBezTo>
                    <a:pt x="1369" y="42"/>
                    <a:pt x="1369" y="42"/>
                    <a:pt x="1369" y="42"/>
                  </a:cubicBezTo>
                  <a:cubicBezTo>
                    <a:pt x="1369" y="42"/>
                    <a:pt x="1369" y="42"/>
                    <a:pt x="1369" y="42"/>
                  </a:cubicBezTo>
                  <a:moveTo>
                    <a:pt x="1372" y="40"/>
                  </a:moveTo>
                  <a:cubicBezTo>
                    <a:pt x="1371" y="41"/>
                    <a:pt x="1370" y="41"/>
                    <a:pt x="1369" y="42"/>
                  </a:cubicBezTo>
                  <a:cubicBezTo>
                    <a:pt x="1370" y="41"/>
                    <a:pt x="1371" y="41"/>
                    <a:pt x="1372" y="40"/>
                  </a:cubicBezTo>
                  <a:moveTo>
                    <a:pt x="1372" y="40"/>
                  </a:moveTo>
                  <a:cubicBezTo>
                    <a:pt x="1372" y="40"/>
                    <a:pt x="1372" y="40"/>
                    <a:pt x="1372" y="40"/>
                  </a:cubicBezTo>
                  <a:cubicBezTo>
                    <a:pt x="1372" y="40"/>
                    <a:pt x="1372" y="40"/>
                    <a:pt x="1372" y="40"/>
                  </a:cubicBezTo>
                  <a:moveTo>
                    <a:pt x="1372" y="40"/>
                  </a:moveTo>
                  <a:cubicBezTo>
                    <a:pt x="1372" y="40"/>
                    <a:pt x="1372" y="40"/>
                    <a:pt x="1372" y="40"/>
                  </a:cubicBezTo>
                  <a:cubicBezTo>
                    <a:pt x="1372" y="40"/>
                    <a:pt x="1372" y="40"/>
                    <a:pt x="1372" y="40"/>
                  </a:cubicBezTo>
                  <a:moveTo>
                    <a:pt x="1373" y="40"/>
                  </a:moveTo>
                  <a:cubicBezTo>
                    <a:pt x="1372" y="40"/>
                    <a:pt x="1372" y="40"/>
                    <a:pt x="1372" y="40"/>
                  </a:cubicBezTo>
                  <a:cubicBezTo>
                    <a:pt x="1372" y="40"/>
                    <a:pt x="1373" y="40"/>
                    <a:pt x="1373" y="40"/>
                  </a:cubicBezTo>
                  <a:moveTo>
                    <a:pt x="1375" y="39"/>
                  </a:moveTo>
                  <a:cubicBezTo>
                    <a:pt x="1374" y="39"/>
                    <a:pt x="1374" y="40"/>
                    <a:pt x="1373" y="40"/>
                  </a:cubicBezTo>
                  <a:cubicBezTo>
                    <a:pt x="1374" y="40"/>
                    <a:pt x="1374" y="39"/>
                    <a:pt x="1375" y="39"/>
                  </a:cubicBezTo>
                  <a:moveTo>
                    <a:pt x="1375" y="39"/>
                  </a:moveTo>
                  <a:cubicBezTo>
                    <a:pt x="1375" y="39"/>
                    <a:pt x="1375" y="39"/>
                    <a:pt x="1375" y="39"/>
                  </a:cubicBezTo>
                  <a:cubicBezTo>
                    <a:pt x="1375" y="39"/>
                    <a:pt x="1375" y="39"/>
                    <a:pt x="1375" y="39"/>
                  </a:cubicBezTo>
                  <a:moveTo>
                    <a:pt x="1376" y="39"/>
                  </a:moveTo>
                  <a:cubicBezTo>
                    <a:pt x="1376" y="39"/>
                    <a:pt x="1376" y="39"/>
                    <a:pt x="1376" y="39"/>
                  </a:cubicBezTo>
                  <a:cubicBezTo>
                    <a:pt x="1376" y="39"/>
                    <a:pt x="1376" y="39"/>
                    <a:pt x="1376" y="39"/>
                  </a:cubicBezTo>
                  <a:moveTo>
                    <a:pt x="1377" y="38"/>
                  </a:moveTo>
                  <a:cubicBezTo>
                    <a:pt x="1377" y="38"/>
                    <a:pt x="1376" y="38"/>
                    <a:pt x="1376" y="39"/>
                  </a:cubicBezTo>
                  <a:cubicBezTo>
                    <a:pt x="1376" y="38"/>
                    <a:pt x="1377" y="38"/>
                    <a:pt x="1377" y="38"/>
                  </a:cubicBezTo>
                  <a:moveTo>
                    <a:pt x="1381" y="36"/>
                  </a:moveTo>
                  <a:cubicBezTo>
                    <a:pt x="1380" y="37"/>
                    <a:pt x="1378" y="38"/>
                    <a:pt x="1377" y="38"/>
                  </a:cubicBezTo>
                  <a:cubicBezTo>
                    <a:pt x="1378" y="38"/>
                    <a:pt x="1380" y="37"/>
                    <a:pt x="1381" y="36"/>
                  </a:cubicBezTo>
                  <a:moveTo>
                    <a:pt x="1385" y="35"/>
                  </a:moveTo>
                  <a:cubicBezTo>
                    <a:pt x="1383" y="35"/>
                    <a:pt x="1382" y="36"/>
                    <a:pt x="1381" y="36"/>
                  </a:cubicBezTo>
                  <a:cubicBezTo>
                    <a:pt x="1382" y="36"/>
                    <a:pt x="1383" y="35"/>
                    <a:pt x="1385" y="35"/>
                  </a:cubicBezTo>
                  <a:moveTo>
                    <a:pt x="1386" y="34"/>
                  </a:moveTo>
                  <a:cubicBezTo>
                    <a:pt x="1386" y="34"/>
                    <a:pt x="1385" y="35"/>
                    <a:pt x="1385" y="35"/>
                  </a:cubicBezTo>
                  <a:cubicBezTo>
                    <a:pt x="1385" y="35"/>
                    <a:pt x="1386" y="34"/>
                    <a:pt x="1386" y="34"/>
                  </a:cubicBezTo>
                  <a:moveTo>
                    <a:pt x="1386" y="34"/>
                  </a:moveTo>
                  <a:cubicBezTo>
                    <a:pt x="1386" y="34"/>
                    <a:pt x="1386" y="34"/>
                    <a:pt x="1386" y="34"/>
                  </a:cubicBezTo>
                  <a:cubicBezTo>
                    <a:pt x="1386" y="34"/>
                    <a:pt x="1386" y="34"/>
                    <a:pt x="1386" y="34"/>
                  </a:cubicBezTo>
                  <a:moveTo>
                    <a:pt x="1387" y="34"/>
                  </a:moveTo>
                  <a:cubicBezTo>
                    <a:pt x="1386" y="34"/>
                    <a:pt x="1386" y="34"/>
                    <a:pt x="1386" y="34"/>
                  </a:cubicBezTo>
                  <a:cubicBezTo>
                    <a:pt x="1387" y="34"/>
                    <a:pt x="1387" y="34"/>
                    <a:pt x="1387" y="34"/>
                  </a:cubicBezTo>
                  <a:moveTo>
                    <a:pt x="1387" y="34"/>
                  </a:moveTo>
                  <a:cubicBezTo>
                    <a:pt x="1387" y="34"/>
                    <a:pt x="1387" y="34"/>
                    <a:pt x="1387" y="34"/>
                  </a:cubicBezTo>
                  <a:cubicBezTo>
                    <a:pt x="1387" y="34"/>
                    <a:pt x="1387" y="34"/>
                    <a:pt x="1387" y="34"/>
                  </a:cubicBezTo>
                  <a:moveTo>
                    <a:pt x="1388" y="34"/>
                  </a:moveTo>
                  <a:cubicBezTo>
                    <a:pt x="1388" y="34"/>
                    <a:pt x="1388" y="34"/>
                    <a:pt x="1387" y="34"/>
                  </a:cubicBezTo>
                  <a:cubicBezTo>
                    <a:pt x="1388" y="34"/>
                    <a:pt x="1388" y="34"/>
                    <a:pt x="1388" y="34"/>
                  </a:cubicBezTo>
                  <a:moveTo>
                    <a:pt x="1388" y="33"/>
                  </a:moveTo>
                  <a:cubicBezTo>
                    <a:pt x="1388" y="33"/>
                    <a:pt x="1388" y="33"/>
                    <a:pt x="1388" y="33"/>
                  </a:cubicBezTo>
                  <a:cubicBezTo>
                    <a:pt x="1388" y="33"/>
                    <a:pt x="1388" y="33"/>
                    <a:pt x="1388" y="33"/>
                  </a:cubicBezTo>
                  <a:moveTo>
                    <a:pt x="1390" y="33"/>
                  </a:moveTo>
                  <a:cubicBezTo>
                    <a:pt x="1389" y="33"/>
                    <a:pt x="1389" y="33"/>
                    <a:pt x="1389" y="33"/>
                  </a:cubicBezTo>
                  <a:cubicBezTo>
                    <a:pt x="1389" y="33"/>
                    <a:pt x="1389" y="33"/>
                    <a:pt x="1390" y="33"/>
                  </a:cubicBezTo>
                  <a:moveTo>
                    <a:pt x="1390" y="33"/>
                  </a:moveTo>
                  <a:cubicBezTo>
                    <a:pt x="1390" y="33"/>
                    <a:pt x="1390" y="33"/>
                    <a:pt x="1390" y="33"/>
                  </a:cubicBezTo>
                  <a:cubicBezTo>
                    <a:pt x="1390" y="33"/>
                    <a:pt x="1390" y="33"/>
                    <a:pt x="1390" y="33"/>
                  </a:cubicBezTo>
                  <a:moveTo>
                    <a:pt x="1390" y="33"/>
                  </a:moveTo>
                  <a:cubicBezTo>
                    <a:pt x="1390" y="33"/>
                    <a:pt x="1390" y="33"/>
                    <a:pt x="1390" y="33"/>
                  </a:cubicBezTo>
                  <a:cubicBezTo>
                    <a:pt x="1390" y="33"/>
                    <a:pt x="1390" y="33"/>
                    <a:pt x="1390" y="33"/>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2" y="32"/>
                  </a:moveTo>
                  <a:cubicBezTo>
                    <a:pt x="1392" y="32"/>
                    <a:pt x="1392" y="32"/>
                    <a:pt x="1392" y="32"/>
                  </a:cubicBezTo>
                  <a:cubicBezTo>
                    <a:pt x="1392" y="32"/>
                    <a:pt x="1392" y="32"/>
                    <a:pt x="1392" y="32"/>
                  </a:cubicBezTo>
                  <a:moveTo>
                    <a:pt x="1393" y="31"/>
                  </a:moveTo>
                  <a:cubicBezTo>
                    <a:pt x="1393" y="31"/>
                    <a:pt x="1393" y="31"/>
                    <a:pt x="1393" y="31"/>
                  </a:cubicBezTo>
                  <a:cubicBezTo>
                    <a:pt x="1393" y="31"/>
                    <a:pt x="1393" y="31"/>
                    <a:pt x="1393" y="31"/>
                  </a:cubicBezTo>
                  <a:moveTo>
                    <a:pt x="1398" y="29"/>
                  </a:moveTo>
                  <a:cubicBezTo>
                    <a:pt x="1398" y="29"/>
                    <a:pt x="1398" y="29"/>
                    <a:pt x="1398" y="29"/>
                  </a:cubicBezTo>
                  <a:cubicBezTo>
                    <a:pt x="1398" y="29"/>
                    <a:pt x="1398" y="29"/>
                    <a:pt x="1398" y="29"/>
                  </a:cubicBezTo>
                  <a:moveTo>
                    <a:pt x="1399" y="29"/>
                  </a:moveTo>
                  <a:cubicBezTo>
                    <a:pt x="1399" y="29"/>
                    <a:pt x="1399" y="29"/>
                    <a:pt x="1399" y="29"/>
                  </a:cubicBezTo>
                  <a:cubicBezTo>
                    <a:pt x="1399" y="29"/>
                    <a:pt x="1399" y="29"/>
                    <a:pt x="1399" y="29"/>
                  </a:cubicBezTo>
                  <a:moveTo>
                    <a:pt x="1404" y="27"/>
                  </a:moveTo>
                  <a:cubicBezTo>
                    <a:pt x="1404" y="27"/>
                    <a:pt x="1404" y="27"/>
                    <a:pt x="1404" y="27"/>
                  </a:cubicBezTo>
                  <a:cubicBezTo>
                    <a:pt x="1404" y="27"/>
                    <a:pt x="1404" y="27"/>
                    <a:pt x="1404" y="27"/>
                  </a:cubicBezTo>
                  <a:moveTo>
                    <a:pt x="1405" y="26"/>
                  </a:moveTo>
                  <a:cubicBezTo>
                    <a:pt x="1405" y="26"/>
                    <a:pt x="1405" y="26"/>
                    <a:pt x="1405" y="26"/>
                  </a:cubicBezTo>
                  <a:cubicBezTo>
                    <a:pt x="1405" y="26"/>
                    <a:pt x="1405" y="26"/>
                    <a:pt x="1405" y="26"/>
                  </a:cubicBezTo>
                  <a:moveTo>
                    <a:pt x="1407" y="25"/>
                  </a:moveTo>
                  <a:cubicBezTo>
                    <a:pt x="1407" y="25"/>
                    <a:pt x="1407" y="25"/>
                    <a:pt x="1406" y="26"/>
                  </a:cubicBezTo>
                  <a:cubicBezTo>
                    <a:pt x="1407" y="25"/>
                    <a:pt x="1407" y="25"/>
                    <a:pt x="1407" y="25"/>
                  </a:cubicBezTo>
                  <a:moveTo>
                    <a:pt x="1408" y="25"/>
                  </a:moveTo>
                  <a:cubicBezTo>
                    <a:pt x="1407" y="25"/>
                    <a:pt x="1407" y="25"/>
                    <a:pt x="1407" y="25"/>
                  </a:cubicBezTo>
                  <a:cubicBezTo>
                    <a:pt x="1408" y="25"/>
                    <a:pt x="1408" y="25"/>
                    <a:pt x="1408" y="25"/>
                  </a:cubicBezTo>
                  <a:moveTo>
                    <a:pt x="1408" y="25"/>
                  </a:moveTo>
                  <a:cubicBezTo>
                    <a:pt x="1408" y="25"/>
                    <a:pt x="1408" y="25"/>
                    <a:pt x="1408" y="25"/>
                  </a:cubicBezTo>
                  <a:cubicBezTo>
                    <a:pt x="1408" y="25"/>
                    <a:pt x="1408" y="25"/>
                    <a:pt x="1408" y="25"/>
                  </a:cubicBezTo>
                  <a:moveTo>
                    <a:pt x="1409" y="24"/>
                  </a:moveTo>
                  <a:cubicBezTo>
                    <a:pt x="1409" y="25"/>
                    <a:pt x="1409" y="25"/>
                    <a:pt x="1408" y="25"/>
                  </a:cubicBezTo>
                  <a:cubicBezTo>
                    <a:pt x="1409" y="25"/>
                    <a:pt x="1409" y="25"/>
                    <a:pt x="1409" y="24"/>
                  </a:cubicBezTo>
                  <a:moveTo>
                    <a:pt x="1410" y="24"/>
                  </a:moveTo>
                  <a:cubicBezTo>
                    <a:pt x="1410" y="24"/>
                    <a:pt x="1410" y="24"/>
                    <a:pt x="1410" y="24"/>
                  </a:cubicBezTo>
                  <a:cubicBezTo>
                    <a:pt x="1410" y="24"/>
                    <a:pt x="1410" y="24"/>
                    <a:pt x="1410" y="24"/>
                  </a:cubicBezTo>
                  <a:moveTo>
                    <a:pt x="1411" y="24"/>
                  </a:moveTo>
                  <a:cubicBezTo>
                    <a:pt x="1411" y="24"/>
                    <a:pt x="1411" y="24"/>
                    <a:pt x="1411" y="24"/>
                  </a:cubicBezTo>
                  <a:cubicBezTo>
                    <a:pt x="1411" y="24"/>
                    <a:pt x="1411" y="24"/>
                    <a:pt x="1411" y="24"/>
                  </a:cubicBezTo>
                  <a:moveTo>
                    <a:pt x="1411" y="23"/>
                  </a:moveTo>
                  <a:cubicBezTo>
                    <a:pt x="1411" y="24"/>
                    <a:pt x="1411" y="23"/>
                    <a:pt x="1411" y="24"/>
                  </a:cubicBezTo>
                  <a:cubicBezTo>
                    <a:pt x="1411" y="24"/>
                    <a:pt x="1411" y="24"/>
                    <a:pt x="1411" y="23"/>
                  </a:cubicBezTo>
                  <a:moveTo>
                    <a:pt x="1415" y="22"/>
                  </a:moveTo>
                  <a:cubicBezTo>
                    <a:pt x="1415" y="22"/>
                    <a:pt x="1415" y="22"/>
                    <a:pt x="1415" y="22"/>
                  </a:cubicBezTo>
                  <a:cubicBezTo>
                    <a:pt x="1415" y="22"/>
                    <a:pt x="1415" y="22"/>
                    <a:pt x="1415" y="22"/>
                  </a:cubicBezTo>
                  <a:moveTo>
                    <a:pt x="1418" y="21"/>
                  </a:moveTo>
                  <a:cubicBezTo>
                    <a:pt x="1418" y="21"/>
                    <a:pt x="1418" y="21"/>
                    <a:pt x="1418" y="21"/>
                  </a:cubicBezTo>
                  <a:cubicBezTo>
                    <a:pt x="1418" y="21"/>
                    <a:pt x="1418" y="21"/>
                    <a:pt x="1418" y="21"/>
                  </a:cubicBezTo>
                  <a:moveTo>
                    <a:pt x="1419" y="20"/>
                  </a:moveTo>
                  <a:cubicBezTo>
                    <a:pt x="1419" y="20"/>
                    <a:pt x="1419" y="20"/>
                    <a:pt x="1418" y="21"/>
                  </a:cubicBezTo>
                  <a:cubicBezTo>
                    <a:pt x="1419" y="20"/>
                    <a:pt x="1419" y="20"/>
                    <a:pt x="1419" y="20"/>
                  </a:cubicBezTo>
                  <a:moveTo>
                    <a:pt x="1420" y="20"/>
                  </a:moveTo>
                  <a:cubicBezTo>
                    <a:pt x="1420" y="20"/>
                    <a:pt x="1420" y="20"/>
                    <a:pt x="1420" y="20"/>
                  </a:cubicBezTo>
                  <a:cubicBezTo>
                    <a:pt x="1420" y="20"/>
                    <a:pt x="1420" y="20"/>
                    <a:pt x="1420" y="20"/>
                  </a:cubicBezTo>
                  <a:moveTo>
                    <a:pt x="1421" y="20"/>
                  </a:moveTo>
                  <a:cubicBezTo>
                    <a:pt x="1421" y="20"/>
                    <a:pt x="1421" y="20"/>
                    <a:pt x="1421" y="20"/>
                  </a:cubicBezTo>
                  <a:cubicBezTo>
                    <a:pt x="1421" y="20"/>
                    <a:pt x="1421" y="20"/>
                    <a:pt x="1421" y="20"/>
                  </a:cubicBezTo>
                  <a:moveTo>
                    <a:pt x="1423" y="19"/>
                  </a:moveTo>
                  <a:cubicBezTo>
                    <a:pt x="1422" y="19"/>
                    <a:pt x="1421" y="19"/>
                    <a:pt x="1421" y="20"/>
                  </a:cubicBezTo>
                  <a:cubicBezTo>
                    <a:pt x="1422" y="19"/>
                    <a:pt x="1422" y="19"/>
                    <a:pt x="1423" y="19"/>
                  </a:cubicBezTo>
                  <a:moveTo>
                    <a:pt x="1423" y="19"/>
                  </a:moveTo>
                  <a:cubicBezTo>
                    <a:pt x="1423" y="19"/>
                    <a:pt x="1423" y="19"/>
                    <a:pt x="1423" y="19"/>
                  </a:cubicBezTo>
                  <a:cubicBezTo>
                    <a:pt x="1423" y="19"/>
                    <a:pt x="1423" y="19"/>
                    <a:pt x="1423" y="19"/>
                  </a:cubicBezTo>
                  <a:moveTo>
                    <a:pt x="1424" y="18"/>
                  </a:moveTo>
                  <a:cubicBezTo>
                    <a:pt x="1423" y="18"/>
                    <a:pt x="1424" y="18"/>
                    <a:pt x="1423" y="18"/>
                  </a:cubicBezTo>
                  <a:cubicBezTo>
                    <a:pt x="1423" y="18"/>
                    <a:pt x="1424" y="18"/>
                    <a:pt x="1424" y="18"/>
                  </a:cubicBezTo>
                  <a:moveTo>
                    <a:pt x="1425" y="18"/>
                  </a:moveTo>
                  <a:cubicBezTo>
                    <a:pt x="1425" y="18"/>
                    <a:pt x="1425" y="18"/>
                    <a:pt x="1425" y="18"/>
                  </a:cubicBezTo>
                  <a:cubicBezTo>
                    <a:pt x="1425" y="18"/>
                    <a:pt x="1425" y="18"/>
                    <a:pt x="1425" y="18"/>
                  </a:cubicBezTo>
                  <a:moveTo>
                    <a:pt x="1426" y="17"/>
                  </a:moveTo>
                  <a:cubicBezTo>
                    <a:pt x="1426" y="17"/>
                    <a:pt x="1426" y="17"/>
                    <a:pt x="1426" y="17"/>
                  </a:cubicBezTo>
                  <a:cubicBezTo>
                    <a:pt x="1426" y="17"/>
                    <a:pt x="1426" y="17"/>
                    <a:pt x="1426" y="17"/>
                  </a:cubicBezTo>
                  <a:moveTo>
                    <a:pt x="1426" y="17"/>
                  </a:moveTo>
                  <a:cubicBezTo>
                    <a:pt x="1426" y="17"/>
                    <a:pt x="1426" y="17"/>
                    <a:pt x="1426" y="17"/>
                  </a:cubicBezTo>
                  <a:cubicBezTo>
                    <a:pt x="1426" y="17"/>
                    <a:pt x="1426" y="17"/>
                    <a:pt x="1426" y="17"/>
                  </a:cubicBezTo>
                  <a:moveTo>
                    <a:pt x="1427" y="17"/>
                  </a:moveTo>
                  <a:cubicBezTo>
                    <a:pt x="1427" y="17"/>
                    <a:pt x="1427" y="17"/>
                    <a:pt x="1426" y="17"/>
                  </a:cubicBezTo>
                  <a:cubicBezTo>
                    <a:pt x="1427" y="17"/>
                    <a:pt x="1427" y="17"/>
                    <a:pt x="1427" y="17"/>
                  </a:cubicBezTo>
                  <a:moveTo>
                    <a:pt x="1428" y="17"/>
                  </a:moveTo>
                  <a:cubicBezTo>
                    <a:pt x="1427" y="17"/>
                    <a:pt x="1427" y="17"/>
                    <a:pt x="1427" y="17"/>
                  </a:cubicBezTo>
                  <a:cubicBezTo>
                    <a:pt x="1428" y="17"/>
                    <a:pt x="1428" y="17"/>
                    <a:pt x="1428" y="17"/>
                  </a:cubicBezTo>
                  <a:moveTo>
                    <a:pt x="1428" y="16"/>
                  </a:moveTo>
                  <a:cubicBezTo>
                    <a:pt x="1428" y="16"/>
                    <a:pt x="1428" y="16"/>
                    <a:pt x="1428" y="16"/>
                  </a:cubicBezTo>
                  <a:cubicBezTo>
                    <a:pt x="1428" y="16"/>
                    <a:pt x="1428" y="16"/>
                    <a:pt x="1428" y="16"/>
                  </a:cubicBezTo>
                  <a:moveTo>
                    <a:pt x="1429" y="16"/>
                  </a:moveTo>
                  <a:cubicBezTo>
                    <a:pt x="1429" y="16"/>
                    <a:pt x="1429" y="16"/>
                    <a:pt x="1429" y="16"/>
                  </a:cubicBezTo>
                  <a:cubicBezTo>
                    <a:pt x="1429" y="16"/>
                    <a:pt x="1429" y="16"/>
                    <a:pt x="1429" y="16"/>
                  </a:cubicBezTo>
                  <a:moveTo>
                    <a:pt x="1429" y="16"/>
                  </a:moveTo>
                  <a:cubicBezTo>
                    <a:pt x="1429" y="16"/>
                    <a:pt x="1429" y="16"/>
                    <a:pt x="1429" y="16"/>
                  </a:cubicBezTo>
                  <a:cubicBezTo>
                    <a:pt x="1429" y="16"/>
                    <a:pt x="1429" y="16"/>
                    <a:pt x="1429" y="16"/>
                  </a:cubicBezTo>
                  <a:moveTo>
                    <a:pt x="1430" y="16"/>
                  </a:moveTo>
                  <a:cubicBezTo>
                    <a:pt x="1430" y="16"/>
                    <a:pt x="1430" y="16"/>
                    <a:pt x="1430" y="16"/>
                  </a:cubicBezTo>
                  <a:cubicBezTo>
                    <a:pt x="1430" y="16"/>
                    <a:pt x="1430" y="16"/>
                    <a:pt x="1430" y="16"/>
                  </a:cubicBezTo>
                  <a:moveTo>
                    <a:pt x="1431" y="15"/>
                  </a:moveTo>
                  <a:cubicBezTo>
                    <a:pt x="1431" y="15"/>
                    <a:pt x="1431" y="15"/>
                    <a:pt x="1431" y="15"/>
                  </a:cubicBezTo>
                  <a:cubicBezTo>
                    <a:pt x="1431" y="15"/>
                    <a:pt x="1431" y="15"/>
                    <a:pt x="1431" y="15"/>
                  </a:cubicBezTo>
                  <a:moveTo>
                    <a:pt x="1431" y="15"/>
                  </a:moveTo>
                  <a:cubicBezTo>
                    <a:pt x="1431" y="15"/>
                    <a:pt x="1431" y="15"/>
                    <a:pt x="1431" y="15"/>
                  </a:cubicBezTo>
                  <a:cubicBezTo>
                    <a:pt x="1431" y="15"/>
                    <a:pt x="1431" y="15"/>
                    <a:pt x="1431" y="15"/>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5" y="14"/>
                  </a:moveTo>
                  <a:cubicBezTo>
                    <a:pt x="1435" y="14"/>
                    <a:pt x="1435" y="14"/>
                    <a:pt x="1435" y="14"/>
                  </a:cubicBezTo>
                  <a:cubicBezTo>
                    <a:pt x="1435" y="14"/>
                    <a:pt x="1435" y="14"/>
                    <a:pt x="1435" y="14"/>
                  </a:cubicBezTo>
                  <a:moveTo>
                    <a:pt x="1435" y="13"/>
                  </a:moveTo>
                  <a:cubicBezTo>
                    <a:pt x="1435" y="13"/>
                    <a:pt x="1435" y="13"/>
                    <a:pt x="1435" y="13"/>
                  </a:cubicBezTo>
                  <a:cubicBezTo>
                    <a:pt x="1435" y="13"/>
                    <a:pt x="1435" y="13"/>
                    <a:pt x="1435" y="13"/>
                  </a:cubicBezTo>
                  <a:moveTo>
                    <a:pt x="1439" y="12"/>
                  </a:moveTo>
                  <a:cubicBezTo>
                    <a:pt x="1439" y="12"/>
                    <a:pt x="1439" y="12"/>
                    <a:pt x="1439" y="12"/>
                  </a:cubicBezTo>
                  <a:cubicBezTo>
                    <a:pt x="1439" y="12"/>
                    <a:pt x="1439" y="12"/>
                    <a:pt x="1439" y="12"/>
                  </a:cubicBezTo>
                  <a:moveTo>
                    <a:pt x="1439" y="12"/>
                  </a:moveTo>
                  <a:cubicBezTo>
                    <a:pt x="1439" y="12"/>
                    <a:pt x="1439" y="12"/>
                    <a:pt x="1439" y="12"/>
                  </a:cubicBezTo>
                  <a:cubicBezTo>
                    <a:pt x="1439" y="12"/>
                    <a:pt x="1439" y="12"/>
                    <a:pt x="1439" y="12"/>
                  </a:cubicBezTo>
                  <a:moveTo>
                    <a:pt x="1440" y="11"/>
                  </a:moveTo>
                  <a:cubicBezTo>
                    <a:pt x="1440" y="12"/>
                    <a:pt x="1440" y="12"/>
                    <a:pt x="1440" y="12"/>
                  </a:cubicBezTo>
                  <a:cubicBezTo>
                    <a:pt x="1440" y="12"/>
                    <a:pt x="1440" y="11"/>
                    <a:pt x="1440" y="11"/>
                  </a:cubicBezTo>
                  <a:moveTo>
                    <a:pt x="1440" y="11"/>
                  </a:moveTo>
                  <a:cubicBezTo>
                    <a:pt x="1440" y="11"/>
                    <a:pt x="1440" y="11"/>
                    <a:pt x="1440" y="11"/>
                  </a:cubicBezTo>
                  <a:cubicBezTo>
                    <a:pt x="1440" y="11"/>
                    <a:pt x="1440" y="11"/>
                    <a:pt x="1440" y="11"/>
                  </a:cubicBezTo>
                  <a:moveTo>
                    <a:pt x="1441" y="11"/>
                  </a:moveTo>
                  <a:cubicBezTo>
                    <a:pt x="1440" y="11"/>
                    <a:pt x="1440" y="11"/>
                    <a:pt x="1440" y="11"/>
                  </a:cubicBezTo>
                  <a:cubicBezTo>
                    <a:pt x="1440" y="11"/>
                    <a:pt x="1440" y="11"/>
                    <a:pt x="1441" y="11"/>
                  </a:cubicBezTo>
                  <a:moveTo>
                    <a:pt x="1442" y="11"/>
                  </a:moveTo>
                  <a:cubicBezTo>
                    <a:pt x="1441" y="11"/>
                    <a:pt x="1441" y="11"/>
                    <a:pt x="1441" y="11"/>
                  </a:cubicBezTo>
                  <a:cubicBezTo>
                    <a:pt x="1442" y="11"/>
                    <a:pt x="1442" y="11"/>
                    <a:pt x="1442" y="11"/>
                  </a:cubicBezTo>
                  <a:moveTo>
                    <a:pt x="1442" y="10"/>
                  </a:moveTo>
                  <a:cubicBezTo>
                    <a:pt x="1442" y="10"/>
                    <a:pt x="1442" y="10"/>
                    <a:pt x="1442" y="10"/>
                  </a:cubicBezTo>
                  <a:cubicBezTo>
                    <a:pt x="1442" y="10"/>
                    <a:pt x="1442" y="10"/>
                    <a:pt x="1442"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4" y="10"/>
                  </a:moveTo>
                  <a:cubicBezTo>
                    <a:pt x="1444" y="10"/>
                    <a:pt x="1444" y="10"/>
                    <a:pt x="1443" y="10"/>
                  </a:cubicBezTo>
                  <a:cubicBezTo>
                    <a:pt x="1444" y="10"/>
                    <a:pt x="1444" y="10"/>
                    <a:pt x="1444" y="10"/>
                  </a:cubicBezTo>
                  <a:moveTo>
                    <a:pt x="1445" y="9"/>
                  </a:moveTo>
                  <a:cubicBezTo>
                    <a:pt x="1444" y="9"/>
                    <a:pt x="1444" y="9"/>
                    <a:pt x="1444" y="9"/>
                  </a:cubicBezTo>
                  <a:cubicBezTo>
                    <a:pt x="1444" y="9"/>
                    <a:pt x="1445" y="9"/>
                    <a:pt x="1445" y="9"/>
                  </a:cubicBezTo>
                  <a:moveTo>
                    <a:pt x="1445" y="9"/>
                  </a:moveTo>
                  <a:cubicBezTo>
                    <a:pt x="1445" y="9"/>
                    <a:pt x="1445" y="9"/>
                    <a:pt x="1445" y="9"/>
                  </a:cubicBezTo>
                  <a:cubicBezTo>
                    <a:pt x="1445" y="9"/>
                    <a:pt x="1445" y="9"/>
                    <a:pt x="1445" y="9"/>
                  </a:cubicBezTo>
                  <a:moveTo>
                    <a:pt x="1445" y="9"/>
                  </a:moveTo>
                  <a:cubicBezTo>
                    <a:pt x="1445" y="9"/>
                    <a:pt x="1445" y="9"/>
                    <a:pt x="1445" y="9"/>
                  </a:cubicBezTo>
                  <a:cubicBezTo>
                    <a:pt x="1445" y="9"/>
                    <a:pt x="1445" y="9"/>
                    <a:pt x="1445"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7" y="8"/>
                  </a:moveTo>
                  <a:cubicBezTo>
                    <a:pt x="1447" y="8"/>
                    <a:pt x="1447" y="8"/>
                    <a:pt x="1447" y="8"/>
                  </a:cubicBezTo>
                  <a:cubicBezTo>
                    <a:pt x="1447" y="8"/>
                    <a:pt x="1447" y="8"/>
                    <a:pt x="1447" y="8"/>
                  </a:cubicBezTo>
                  <a:moveTo>
                    <a:pt x="1448" y="8"/>
                  </a:moveTo>
                  <a:cubicBezTo>
                    <a:pt x="1448" y="8"/>
                    <a:pt x="1448" y="8"/>
                    <a:pt x="1447" y="8"/>
                  </a:cubicBezTo>
                  <a:cubicBezTo>
                    <a:pt x="1448" y="8"/>
                    <a:pt x="1448" y="8"/>
                    <a:pt x="1448" y="8"/>
                  </a:cubicBezTo>
                  <a:moveTo>
                    <a:pt x="1449" y="8"/>
                  </a:moveTo>
                  <a:cubicBezTo>
                    <a:pt x="1448" y="8"/>
                    <a:pt x="1448" y="8"/>
                    <a:pt x="1448" y="8"/>
                  </a:cubicBezTo>
                  <a:cubicBezTo>
                    <a:pt x="1448" y="8"/>
                    <a:pt x="1448" y="8"/>
                    <a:pt x="1449" y="8"/>
                  </a:cubicBezTo>
                  <a:moveTo>
                    <a:pt x="1449" y="8"/>
                  </a:moveTo>
                  <a:cubicBezTo>
                    <a:pt x="1449" y="8"/>
                    <a:pt x="1449" y="8"/>
                    <a:pt x="1449" y="8"/>
                  </a:cubicBezTo>
                  <a:cubicBezTo>
                    <a:pt x="1449" y="8"/>
                    <a:pt x="1449" y="8"/>
                    <a:pt x="1449" y="8"/>
                  </a:cubicBezTo>
                  <a:moveTo>
                    <a:pt x="1449" y="8"/>
                  </a:moveTo>
                  <a:cubicBezTo>
                    <a:pt x="1449" y="8"/>
                    <a:pt x="1449" y="8"/>
                    <a:pt x="1449" y="8"/>
                  </a:cubicBezTo>
                  <a:cubicBezTo>
                    <a:pt x="1449" y="8"/>
                    <a:pt x="1449" y="8"/>
                    <a:pt x="1449" y="8"/>
                  </a:cubicBezTo>
                  <a:moveTo>
                    <a:pt x="1450" y="7"/>
                  </a:moveTo>
                  <a:cubicBezTo>
                    <a:pt x="1450" y="7"/>
                    <a:pt x="1450" y="7"/>
                    <a:pt x="1450" y="7"/>
                  </a:cubicBezTo>
                  <a:cubicBezTo>
                    <a:pt x="1450" y="7"/>
                    <a:pt x="1450" y="7"/>
                    <a:pt x="1450" y="7"/>
                  </a:cubicBezTo>
                  <a:moveTo>
                    <a:pt x="1451" y="7"/>
                  </a:moveTo>
                  <a:cubicBezTo>
                    <a:pt x="1450" y="7"/>
                    <a:pt x="1451" y="7"/>
                    <a:pt x="1450" y="7"/>
                  </a:cubicBezTo>
                  <a:cubicBezTo>
                    <a:pt x="1450" y="7"/>
                    <a:pt x="1451" y="7"/>
                    <a:pt x="1451" y="7"/>
                  </a:cubicBezTo>
                  <a:moveTo>
                    <a:pt x="1451" y="7"/>
                  </a:moveTo>
                  <a:cubicBezTo>
                    <a:pt x="1451" y="7"/>
                    <a:pt x="1451" y="7"/>
                    <a:pt x="1451" y="7"/>
                  </a:cubicBezTo>
                  <a:cubicBezTo>
                    <a:pt x="1451" y="7"/>
                    <a:pt x="1451" y="7"/>
                    <a:pt x="1451" y="7"/>
                  </a:cubicBezTo>
                  <a:moveTo>
                    <a:pt x="1451" y="7"/>
                  </a:moveTo>
                  <a:cubicBezTo>
                    <a:pt x="1451" y="7"/>
                    <a:pt x="1451" y="7"/>
                    <a:pt x="1451" y="7"/>
                  </a:cubicBezTo>
                  <a:cubicBezTo>
                    <a:pt x="1451" y="7"/>
                    <a:pt x="1451" y="7"/>
                    <a:pt x="1451" y="7"/>
                  </a:cubicBezTo>
                  <a:moveTo>
                    <a:pt x="1451" y="6"/>
                  </a:moveTo>
                  <a:cubicBezTo>
                    <a:pt x="1451" y="7"/>
                    <a:pt x="1451" y="7"/>
                    <a:pt x="1451" y="7"/>
                  </a:cubicBezTo>
                  <a:cubicBezTo>
                    <a:pt x="1451" y="7"/>
                    <a:pt x="1451" y="7"/>
                    <a:pt x="1451" y="6"/>
                  </a:cubicBezTo>
                  <a:moveTo>
                    <a:pt x="1452" y="6"/>
                  </a:moveTo>
                  <a:cubicBezTo>
                    <a:pt x="1452" y="6"/>
                    <a:pt x="1452" y="6"/>
                    <a:pt x="1452" y="6"/>
                  </a:cubicBezTo>
                  <a:cubicBezTo>
                    <a:pt x="1452" y="6"/>
                    <a:pt x="1452" y="6"/>
                    <a:pt x="1452" y="6"/>
                  </a:cubicBezTo>
                  <a:moveTo>
                    <a:pt x="1452" y="6"/>
                  </a:moveTo>
                  <a:cubicBezTo>
                    <a:pt x="1452" y="6"/>
                    <a:pt x="1452" y="6"/>
                    <a:pt x="1452" y="6"/>
                  </a:cubicBezTo>
                  <a:cubicBezTo>
                    <a:pt x="1452" y="6"/>
                    <a:pt x="1452" y="6"/>
                    <a:pt x="1452" y="6"/>
                  </a:cubicBezTo>
                  <a:moveTo>
                    <a:pt x="1453" y="6"/>
                  </a:moveTo>
                  <a:cubicBezTo>
                    <a:pt x="1453" y="6"/>
                    <a:pt x="1453" y="6"/>
                    <a:pt x="1452"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4" y="6"/>
                  </a:moveTo>
                  <a:cubicBezTo>
                    <a:pt x="1454" y="6"/>
                    <a:pt x="1454" y="6"/>
                    <a:pt x="1454" y="6"/>
                  </a:cubicBezTo>
                  <a:cubicBezTo>
                    <a:pt x="1454" y="6"/>
                    <a:pt x="1454" y="6"/>
                    <a:pt x="1454" y="6"/>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6" y="5"/>
                  </a:moveTo>
                  <a:cubicBezTo>
                    <a:pt x="1455" y="5"/>
                    <a:pt x="1456" y="5"/>
                    <a:pt x="1455" y="5"/>
                  </a:cubicBezTo>
                  <a:cubicBezTo>
                    <a:pt x="1456" y="5"/>
                    <a:pt x="1456" y="5"/>
                    <a:pt x="1456" y="5"/>
                  </a:cubicBezTo>
                  <a:moveTo>
                    <a:pt x="1456" y="5"/>
                  </a:moveTo>
                  <a:cubicBezTo>
                    <a:pt x="1456" y="5"/>
                    <a:pt x="1456" y="5"/>
                    <a:pt x="1456" y="5"/>
                  </a:cubicBezTo>
                  <a:cubicBezTo>
                    <a:pt x="1456" y="5"/>
                    <a:pt x="1456" y="5"/>
                    <a:pt x="1456" y="5"/>
                  </a:cubicBezTo>
                  <a:moveTo>
                    <a:pt x="1456" y="4"/>
                  </a:moveTo>
                  <a:cubicBezTo>
                    <a:pt x="1456" y="4"/>
                    <a:pt x="1456" y="4"/>
                    <a:pt x="1456" y="4"/>
                  </a:cubicBezTo>
                  <a:cubicBezTo>
                    <a:pt x="1456" y="4"/>
                    <a:pt x="1456" y="4"/>
                    <a:pt x="1456"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60" y="3"/>
                  </a:moveTo>
                  <a:cubicBezTo>
                    <a:pt x="1460" y="3"/>
                    <a:pt x="1460" y="3"/>
                    <a:pt x="1460" y="3"/>
                  </a:cubicBezTo>
                  <a:cubicBezTo>
                    <a:pt x="1460" y="3"/>
                    <a:pt x="1460" y="3"/>
                    <a:pt x="1460" y="3"/>
                  </a:cubicBezTo>
                  <a:moveTo>
                    <a:pt x="1461" y="2"/>
                  </a:moveTo>
                  <a:cubicBezTo>
                    <a:pt x="1461" y="2"/>
                    <a:pt x="1461" y="2"/>
                    <a:pt x="1461" y="2"/>
                  </a:cubicBezTo>
                  <a:cubicBezTo>
                    <a:pt x="1461" y="2"/>
                    <a:pt x="1461" y="2"/>
                    <a:pt x="1461" y="2"/>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6" y="0"/>
                  </a:moveTo>
                  <a:cubicBezTo>
                    <a:pt x="1466" y="0"/>
                    <a:pt x="1466" y="0"/>
                    <a:pt x="1466" y="0"/>
                  </a:cubicBezTo>
                  <a:cubicBezTo>
                    <a:pt x="1466" y="0"/>
                    <a:pt x="1466" y="0"/>
                    <a:pt x="1466" y="0"/>
                  </a:cubicBezTo>
                  <a:moveTo>
                    <a:pt x="1466" y="0"/>
                  </a:moveTo>
                  <a:cubicBezTo>
                    <a:pt x="1466" y="0"/>
                    <a:pt x="1466" y="0"/>
                    <a:pt x="1466" y="0"/>
                  </a:cubicBezTo>
                  <a:cubicBezTo>
                    <a:pt x="1466" y="0"/>
                    <a:pt x="1466" y="0"/>
                    <a:pt x="1466"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path>
              </a:pathLst>
            </a:custGeom>
            <a:solidFill>
              <a:srgbClr val="3B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0" name="Rectangle 49">
            <a:extLst>
              <a:ext uri="{FF2B5EF4-FFF2-40B4-BE49-F238E27FC236}">
                <a16:creationId xmlns:a16="http://schemas.microsoft.com/office/drawing/2014/main" id="{743B52B0-0AF5-4AD2-A22E-B7A2877008AE}"/>
              </a:ext>
            </a:extLst>
          </p:cNvPr>
          <p:cNvSpPr/>
          <p:nvPr/>
        </p:nvSpPr>
        <p:spPr>
          <a:xfrm>
            <a:off x="206516" y="6169967"/>
            <a:ext cx="4167038" cy="461665"/>
          </a:xfrm>
          <a:prstGeom prst="rect">
            <a:avLst/>
          </a:prstGeom>
        </p:spPr>
        <p:txBody>
          <a:bodyPr wrap="none">
            <a:spAutoFit/>
          </a:bodyPr>
          <a:lstStyle/>
          <a:p>
            <a:r>
              <a:rPr lang="en-US" sz="2400" spc="-50">
                <a:ln w="3175">
                  <a:noFill/>
                </a:ln>
                <a:solidFill>
                  <a:schemeClr val="accent1"/>
                </a:solidFill>
                <a:latin typeface="+mj-lt"/>
                <a:cs typeface="Segoe UI" pitchFamily="34" charset="0"/>
                <a:hlinkClick r:id="rId6"/>
              </a:rPr>
              <a:t>aka.ms/</a:t>
            </a:r>
            <a:r>
              <a:rPr lang="en-US" sz="2400" spc="-50" err="1">
                <a:ln w="3175">
                  <a:noFill/>
                </a:ln>
                <a:solidFill>
                  <a:schemeClr val="accent1"/>
                </a:solidFill>
                <a:latin typeface="+mj-lt"/>
                <a:cs typeface="Segoe UI" pitchFamily="34" charset="0"/>
                <a:hlinkClick r:id="rId6"/>
              </a:rPr>
              <a:t>azuresqlfundamentals</a:t>
            </a:r>
            <a:endParaRPr lang="en-US" sz="2400">
              <a:solidFill>
                <a:schemeClr val="accent1"/>
              </a:solidFill>
              <a:latin typeface="+mj-lt"/>
            </a:endParaRPr>
          </a:p>
        </p:txBody>
      </p:sp>
    </p:spTree>
    <p:extLst>
      <p:ext uri="{BB962C8B-B14F-4D97-AF65-F5344CB8AC3E}">
        <p14:creationId xmlns:p14="http://schemas.microsoft.com/office/powerpoint/2010/main" val="336130635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a:xfrm>
            <a:off x="584200" y="2659234"/>
            <a:ext cx="2326410" cy="553998"/>
          </a:xfrm>
        </p:spPr>
        <p:txBody>
          <a:bodyPr/>
          <a:lstStyle/>
          <a:p>
            <a:r>
              <a:rPr lang="en-US"/>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982692" y="868954"/>
            <a:ext cx="6249129" cy="4001095"/>
          </a:xfrm>
          <a:prstGeom prst="rect">
            <a:avLst/>
          </a:prstGeom>
          <a:noFill/>
        </p:spPr>
        <p:txBody>
          <a:bodyPr wrap="square" lIns="0" tIns="0" rIns="0" bIns="0" rtlCol="0">
            <a:spAutoFit/>
          </a:bodyPr>
          <a:lstStyle/>
          <a:p>
            <a:pPr>
              <a:spcAft>
                <a:spcPts val="2400"/>
              </a:spcAft>
            </a:pPr>
            <a:r>
              <a:rPr lang="en-US" sz="2000"/>
              <a:t>Azure SQL has evolved into </a:t>
            </a:r>
            <a:r>
              <a:rPr lang="en-US" sz="2000" b="1"/>
              <a:t>the world’s database</a:t>
            </a:r>
          </a:p>
          <a:p>
            <a:pPr>
              <a:spcAft>
                <a:spcPts val="2400"/>
              </a:spcAft>
            </a:pPr>
            <a:r>
              <a:rPr lang="en-US" sz="2000" b="1"/>
              <a:t>Azure SQL includes </a:t>
            </a:r>
            <a:r>
              <a:rPr lang="en-US" sz="2000"/>
              <a:t>Virtual machine, Managed Instance, and Database</a:t>
            </a:r>
          </a:p>
          <a:p>
            <a:pPr>
              <a:spcAft>
                <a:spcPts val="2400"/>
              </a:spcAft>
            </a:pPr>
            <a:r>
              <a:rPr lang="en-US" sz="2000" b="1"/>
              <a:t>SQL Server on Azure Virtual Machines</a:t>
            </a:r>
            <a:r>
              <a:rPr lang="en-US" sz="2000"/>
              <a:t> is best for 100% lift and shift</a:t>
            </a:r>
          </a:p>
          <a:p>
            <a:pPr>
              <a:spcAft>
                <a:spcPts val="2400"/>
              </a:spcAft>
            </a:pPr>
            <a:r>
              <a:rPr lang="en-US" sz="2000" b="1"/>
              <a:t>Azure SQL Managed Instances: </a:t>
            </a:r>
            <a:r>
              <a:rPr lang="en-US" sz="2000"/>
              <a:t>Database engine instance + power of PaaS</a:t>
            </a:r>
          </a:p>
          <a:p>
            <a:pPr>
              <a:spcAft>
                <a:spcPts val="2400"/>
              </a:spcAft>
            </a:pPr>
            <a:r>
              <a:rPr lang="en-US" sz="2000" b="1"/>
              <a:t>Azure SQL Database</a:t>
            </a:r>
            <a:r>
              <a:rPr lang="en-US" sz="2000"/>
              <a:t> for modern cloud apps providing you the most PaaS capabilities</a:t>
            </a:r>
          </a:p>
        </p:txBody>
      </p:sp>
      <p:grpSp>
        <p:nvGrpSpPr>
          <p:cNvPr id="17" name="Group 46">
            <a:extLst>
              <a:ext uri="{FF2B5EF4-FFF2-40B4-BE49-F238E27FC236}">
                <a16:creationId xmlns:a16="http://schemas.microsoft.com/office/drawing/2014/main" id="{ED1A3E07-F3E9-C042-ADDA-F66E474F76E0}"/>
              </a:ext>
            </a:extLst>
          </p:cNvPr>
          <p:cNvGrpSpPr>
            <a:grpSpLocks noChangeAspect="1"/>
          </p:cNvGrpSpPr>
          <p:nvPr/>
        </p:nvGrpSpPr>
        <p:grpSpPr bwMode="auto">
          <a:xfrm>
            <a:off x="4419600" y="880747"/>
            <a:ext cx="263951" cy="263951"/>
            <a:chOff x="2812" y="999"/>
            <a:chExt cx="312" cy="312"/>
          </a:xfrm>
        </p:grpSpPr>
        <p:sp>
          <p:nvSpPr>
            <p:cNvPr id="18" name="AutoShape 45">
              <a:extLst>
                <a:ext uri="{FF2B5EF4-FFF2-40B4-BE49-F238E27FC236}">
                  <a16:creationId xmlns:a16="http://schemas.microsoft.com/office/drawing/2014/main" id="{F100EA8E-3F05-8141-90F0-DC8530930AF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7">
              <a:extLst>
                <a:ext uri="{FF2B5EF4-FFF2-40B4-BE49-F238E27FC236}">
                  <a16:creationId xmlns:a16="http://schemas.microsoft.com/office/drawing/2014/main" id="{155A11BF-8F49-C548-A1CF-0B4B7ABDFA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48">
              <a:extLst>
                <a:ext uri="{FF2B5EF4-FFF2-40B4-BE49-F238E27FC236}">
                  <a16:creationId xmlns:a16="http://schemas.microsoft.com/office/drawing/2014/main" id="{285A08D0-E074-5F4A-9212-9B1F7D5DF2B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9">
              <a:extLst>
                <a:ext uri="{FF2B5EF4-FFF2-40B4-BE49-F238E27FC236}">
                  <a16:creationId xmlns:a16="http://schemas.microsoft.com/office/drawing/2014/main" id="{F94D1383-837F-2C45-8AAB-97A740EB65C3}"/>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46">
            <a:extLst>
              <a:ext uri="{FF2B5EF4-FFF2-40B4-BE49-F238E27FC236}">
                <a16:creationId xmlns:a16="http://schemas.microsoft.com/office/drawing/2014/main" id="{C1813D77-BACE-6A4F-86D8-CB4D84AEB8AC}"/>
              </a:ext>
            </a:extLst>
          </p:cNvPr>
          <p:cNvGrpSpPr>
            <a:grpSpLocks noChangeAspect="1"/>
          </p:cNvGrpSpPr>
          <p:nvPr/>
        </p:nvGrpSpPr>
        <p:grpSpPr bwMode="auto">
          <a:xfrm>
            <a:off x="4419600" y="1501036"/>
            <a:ext cx="263951" cy="263951"/>
            <a:chOff x="2812" y="999"/>
            <a:chExt cx="312" cy="312"/>
          </a:xfrm>
        </p:grpSpPr>
        <p:sp>
          <p:nvSpPr>
            <p:cNvPr id="23" name="AutoShape 45">
              <a:extLst>
                <a:ext uri="{FF2B5EF4-FFF2-40B4-BE49-F238E27FC236}">
                  <a16:creationId xmlns:a16="http://schemas.microsoft.com/office/drawing/2014/main" id="{09F43894-B378-4248-ACEA-1667371E202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7">
              <a:extLst>
                <a:ext uri="{FF2B5EF4-FFF2-40B4-BE49-F238E27FC236}">
                  <a16:creationId xmlns:a16="http://schemas.microsoft.com/office/drawing/2014/main" id="{6B947349-1E68-7048-8A89-7AEDE0CC622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48">
              <a:extLst>
                <a:ext uri="{FF2B5EF4-FFF2-40B4-BE49-F238E27FC236}">
                  <a16:creationId xmlns:a16="http://schemas.microsoft.com/office/drawing/2014/main" id="{2D09552B-BBB0-C943-A9B4-C686DC66FC2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9">
              <a:extLst>
                <a:ext uri="{FF2B5EF4-FFF2-40B4-BE49-F238E27FC236}">
                  <a16:creationId xmlns:a16="http://schemas.microsoft.com/office/drawing/2014/main" id="{B9D7B506-749A-2045-BB89-660DC94DF3B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46">
            <a:extLst>
              <a:ext uri="{FF2B5EF4-FFF2-40B4-BE49-F238E27FC236}">
                <a16:creationId xmlns:a16="http://schemas.microsoft.com/office/drawing/2014/main" id="{7FA8A6E3-888C-EF49-9A94-9B0F6A36CB15}"/>
              </a:ext>
            </a:extLst>
          </p:cNvPr>
          <p:cNvGrpSpPr>
            <a:grpSpLocks noChangeAspect="1"/>
          </p:cNvGrpSpPr>
          <p:nvPr/>
        </p:nvGrpSpPr>
        <p:grpSpPr bwMode="auto">
          <a:xfrm>
            <a:off x="4419600" y="2395283"/>
            <a:ext cx="263951" cy="263951"/>
            <a:chOff x="2812" y="999"/>
            <a:chExt cx="312" cy="312"/>
          </a:xfrm>
        </p:grpSpPr>
        <p:sp>
          <p:nvSpPr>
            <p:cNvPr id="28" name="AutoShape 45">
              <a:extLst>
                <a:ext uri="{FF2B5EF4-FFF2-40B4-BE49-F238E27FC236}">
                  <a16:creationId xmlns:a16="http://schemas.microsoft.com/office/drawing/2014/main" id="{5E56A599-0116-B54C-92D8-6CB3476C4DB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7">
              <a:extLst>
                <a:ext uri="{FF2B5EF4-FFF2-40B4-BE49-F238E27FC236}">
                  <a16:creationId xmlns:a16="http://schemas.microsoft.com/office/drawing/2014/main" id="{0FA944C8-764D-E24E-B7F4-853A040AF228}"/>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48">
              <a:extLst>
                <a:ext uri="{FF2B5EF4-FFF2-40B4-BE49-F238E27FC236}">
                  <a16:creationId xmlns:a16="http://schemas.microsoft.com/office/drawing/2014/main" id="{7C927C29-F588-ED49-8624-92856D50A9C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9">
              <a:extLst>
                <a:ext uri="{FF2B5EF4-FFF2-40B4-BE49-F238E27FC236}">
                  <a16:creationId xmlns:a16="http://schemas.microsoft.com/office/drawing/2014/main" id="{4EAC2C72-8E37-124D-BA59-99A1E932723F}"/>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46">
            <a:extLst>
              <a:ext uri="{FF2B5EF4-FFF2-40B4-BE49-F238E27FC236}">
                <a16:creationId xmlns:a16="http://schemas.microsoft.com/office/drawing/2014/main" id="{5590CFCD-3A43-BD47-A674-89FA5B7E4BB3}"/>
              </a:ext>
            </a:extLst>
          </p:cNvPr>
          <p:cNvGrpSpPr>
            <a:grpSpLocks noChangeAspect="1"/>
          </p:cNvGrpSpPr>
          <p:nvPr/>
        </p:nvGrpSpPr>
        <p:grpSpPr bwMode="auto">
          <a:xfrm>
            <a:off x="4419600" y="3353055"/>
            <a:ext cx="263951" cy="263951"/>
            <a:chOff x="2812" y="999"/>
            <a:chExt cx="312" cy="312"/>
          </a:xfrm>
        </p:grpSpPr>
        <p:sp>
          <p:nvSpPr>
            <p:cNvPr id="33" name="AutoShape 45">
              <a:extLst>
                <a:ext uri="{FF2B5EF4-FFF2-40B4-BE49-F238E27FC236}">
                  <a16:creationId xmlns:a16="http://schemas.microsoft.com/office/drawing/2014/main" id="{9BEB16A1-D068-304D-9A04-091813BC315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7">
              <a:extLst>
                <a:ext uri="{FF2B5EF4-FFF2-40B4-BE49-F238E27FC236}">
                  <a16:creationId xmlns:a16="http://schemas.microsoft.com/office/drawing/2014/main" id="{86BBF74A-72C2-CC44-8771-E7B0347BAF8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8">
              <a:extLst>
                <a:ext uri="{FF2B5EF4-FFF2-40B4-BE49-F238E27FC236}">
                  <a16:creationId xmlns:a16="http://schemas.microsoft.com/office/drawing/2014/main" id="{9F396697-3A6C-3941-B97B-E7D7FBB5FDD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9">
              <a:extLst>
                <a:ext uri="{FF2B5EF4-FFF2-40B4-BE49-F238E27FC236}">
                  <a16:creationId xmlns:a16="http://schemas.microsoft.com/office/drawing/2014/main" id="{9325F824-6B72-154B-8B2F-E34DFA82FA4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7" name="Group 46">
            <a:extLst>
              <a:ext uri="{FF2B5EF4-FFF2-40B4-BE49-F238E27FC236}">
                <a16:creationId xmlns:a16="http://schemas.microsoft.com/office/drawing/2014/main" id="{E7519328-B4DD-A34A-B7F6-4C648713579F}"/>
              </a:ext>
            </a:extLst>
          </p:cNvPr>
          <p:cNvGrpSpPr>
            <a:grpSpLocks noChangeAspect="1"/>
          </p:cNvGrpSpPr>
          <p:nvPr/>
        </p:nvGrpSpPr>
        <p:grpSpPr bwMode="auto">
          <a:xfrm>
            <a:off x="4419600" y="4196687"/>
            <a:ext cx="263951" cy="263951"/>
            <a:chOff x="2812" y="999"/>
            <a:chExt cx="312" cy="312"/>
          </a:xfrm>
        </p:grpSpPr>
        <p:sp>
          <p:nvSpPr>
            <p:cNvPr id="38" name="AutoShape 45">
              <a:extLst>
                <a:ext uri="{FF2B5EF4-FFF2-40B4-BE49-F238E27FC236}">
                  <a16:creationId xmlns:a16="http://schemas.microsoft.com/office/drawing/2014/main" id="{9CDDFC65-A15E-2C40-8B40-8EA7F897CCA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47">
              <a:extLst>
                <a:ext uri="{FF2B5EF4-FFF2-40B4-BE49-F238E27FC236}">
                  <a16:creationId xmlns:a16="http://schemas.microsoft.com/office/drawing/2014/main" id="{9698B25C-405C-CC43-BA7D-0A69AB548C93}"/>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48">
              <a:extLst>
                <a:ext uri="{FF2B5EF4-FFF2-40B4-BE49-F238E27FC236}">
                  <a16:creationId xmlns:a16="http://schemas.microsoft.com/office/drawing/2014/main" id="{C36F5521-5043-D644-A173-830B9616ED8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9">
              <a:extLst>
                <a:ext uri="{FF2B5EF4-FFF2-40B4-BE49-F238E27FC236}">
                  <a16:creationId xmlns:a16="http://schemas.microsoft.com/office/drawing/2014/main" id="{65EBE979-4DEB-214B-93AA-BB42A96235E6}"/>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2" name="Group 41">
            <a:extLst>
              <a:ext uri="{FF2B5EF4-FFF2-40B4-BE49-F238E27FC236}">
                <a16:creationId xmlns:a16="http://schemas.microsoft.com/office/drawing/2014/main" id="{4D9344E2-E48D-524E-87D4-32540F810868}"/>
              </a:ext>
            </a:extLst>
          </p:cNvPr>
          <p:cNvGrpSpPr/>
          <p:nvPr/>
        </p:nvGrpSpPr>
        <p:grpSpPr>
          <a:xfrm>
            <a:off x="0" y="6215635"/>
            <a:ext cx="11444140" cy="324677"/>
            <a:chOff x="0" y="6058468"/>
            <a:chExt cx="11444140" cy="324677"/>
          </a:xfrm>
        </p:grpSpPr>
        <p:cxnSp>
          <p:nvCxnSpPr>
            <p:cNvPr id="43" name="Straight Arrow Connector 42">
              <a:extLst>
                <a:ext uri="{FF2B5EF4-FFF2-40B4-BE49-F238E27FC236}">
                  <a16:creationId xmlns:a16="http://schemas.microsoft.com/office/drawing/2014/main" id="{906153C4-70D6-C743-92AB-3BAC647F64A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DE5B2F35-DC40-DE4A-A07A-94E0F7EB8E0E}"/>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95DEC7D9-A10A-3D46-B659-22675257F74B}"/>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BE6AF5CC-5701-2146-A738-E99EC1A5D4A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F04AECCD-A91B-9A40-BDC3-F97B946B2503}"/>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1AE45B7E-E23E-EF48-B120-DA3BD24DBF2F}"/>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a:extLst>
                <a:ext uri="{FF2B5EF4-FFF2-40B4-BE49-F238E27FC236}">
                  <a16:creationId xmlns:a16="http://schemas.microsoft.com/office/drawing/2014/main" id="{E8B0B480-C4C7-F04A-814D-0DFAB98C8B0D}"/>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0" name="TextBox 49">
              <a:extLst>
                <a:ext uri="{FF2B5EF4-FFF2-40B4-BE49-F238E27FC236}">
                  <a16:creationId xmlns:a16="http://schemas.microsoft.com/office/drawing/2014/main" id="{356FF660-FAFE-A74E-8DCE-B9821F464F9A}"/>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51" name="TextBox 50">
              <a:extLst>
                <a:ext uri="{FF2B5EF4-FFF2-40B4-BE49-F238E27FC236}">
                  <a16:creationId xmlns:a16="http://schemas.microsoft.com/office/drawing/2014/main" id="{CE139324-9174-ED41-9AF9-393AD595894E}"/>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52" name="TextBox 51">
              <a:extLst>
                <a:ext uri="{FF2B5EF4-FFF2-40B4-BE49-F238E27FC236}">
                  <a16:creationId xmlns:a16="http://schemas.microsoft.com/office/drawing/2014/main" id="{080C1D84-A6E1-4145-B0F9-99182DF12104}"/>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53" name="TextBox 52">
              <a:extLst>
                <a:ext uri="{FF2B5EF4-FFF2-40B4-BE49-F238E27FC236}">
                  <a16:creationId xmlns:a16="http://schemas.microsoft.com/office/drawing/2014/main" id="{CA86D72F-99D4-F04D-B475-F8404EC53171}"/>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accent1"/>
                  </a:solidFill>
                </a:rPr>
                <a:t>Comparison and summary</a:t>
              </a:r>
            </a:p>
          </p:txBody>
        </p:sp>
      </p:grpSp>
      <p:cxnSp>
        <p:nvCxnSpPr>
          <p:cNvPr id="54" name="Straight Connector 53">
            <a:extLst>
              <a:ext uri="{FF2B5EF4-FFF2-40B4-BE49-F238E27FC236}">
                <a16:creationId xmlns:a16="http://schemas.microsoft.com/office/drawing/2014/main" id="{D86FEBC9-1680-924D-99A6-BDF14E5FC7AF}"/>
              </a:ext>
            </a:extLst>
          </p:cNvPr>
          <p:cNvCxnSpPr>
            <a:cxnSpLocks/>
          </p:cNvCxnSpPr>
          <p:nvPr/>
        </p:nvCxnSpPr>
        <p:spPr>
          <a:xfrm>
            <a:off x="3368233" y="765528"/>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73480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Deploy and configure</a:t>
            </a:r>
            <a:endParaRPr lang="en-US" sz="2000" spc="0">
              <a:solidFill>
                <a:schemeClr val="tx1"/>
              </a:solidFill>
            </a:endParaRP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4553857" cy="1538883"/>
          </a:xfrm>
          <a:prstGeom prst="rect">
            <a:avLst/>
          </a:prstGeom>
          <a:noFill/>
        </p:spPr>
        <p:txBody>
          <a:bodyPr wrap="square" lIns="0" tIns="0" rIns="0" bIns="0" rtlCol="0">
            <a:spAutoFit/>
          </a:bodyPr>
          <a:lstStyle/>
          <a:p>
            <a:pPr marL="457200" indent="-457200">
              <a:spcAft>
                <a:spcPts val="600"/>
              </a:spcAft>
              <a:tabLst/>
              <a:defRPr/>
            </a:pPr>
            <a:r>
              <a:rPr lang="en-US" sz="1600">
                <a:gradFill>
                  <a:gsLst>
                    <a:gs pos="2917">
                      <a:prstClr val="white"/>
                    </a:gs>
                    <a:gs pos="30000">
                      <a:prstClr val="white"/>
                    </a:gs>
                  </a:gsLst>
                  <a:lin ang="5400000" scaled="0"/>
                </a:gradFill>
                <a:latin typeface="Segoe UI"/>
              </a:rPr>
              <a:t>Pre-deployment planning</a:t>
            </a:r>
          </a:p>
          <a:p>
            <a:pPr marL="457200" indent="-457200">
              <a:spcAft>
                <a:spcPts val="600"/>
              </a:spcAft>
              <a:tabLst/>
              <a:defRPr/>
            </a:pPr>
            <a:r>
              <a:rPr lang="en-US" sz="1600">
                <a:gradFill>
                  <a:gsLst>
                    <a:gs pos="2917">
                      <a:prstClr val="white"/>
                    </a:gs>
                    <a:gs pos="30000">
                      <a:prstClr val="white"/>
                    </a:gs>
                  </a:gsLst>
                  <a:lin ang="5400000" scaled="0"/>
                </a:gradFill>
                <a:latin typeface="Segoe UI"/>
              </a:rPr>
              <a:t>Deploy</a:t>
            </a:r>
          </a:p>
          <a:p>
            <a:pPr marL="457200" indent="-457200">
              <a:spcAft>
                <a:spcPts val="600"/>
              </a:spcAft>
              <a:tabLst/>
              <a:defRPr/>
            </a:pPr>
            <a:r>
              <a:rPr lang="en-US" sz="1600">
                <a:gradFill>
                  <a:gsLst>
                    <a:gs pos="2917">
                      <a:prstClr val="white"/>
                    </a:gs>
                    <a:gs pos="30000">
                      <a:prstClr val="white"/>
                    </a:gs>
                  </a:gsLst>
                  <a:lin ang="5400000" scaled="0"/>
                </a:gradFill>
                <a:latin typeface="Segoe UI"/>
              </a:rPr>
              <a:t>Configure</a:t>
            </a:r>
          </a:p>
          <a:p>
            <a:pPr marL="457200" indent="-457200">
              <a:spcAft>
                <a:spcPts val="600"/>
              </a:spcAft>
              <a:tabLst/>
              <a:defRPr/>
            </a:pPr>
            <a:r>
              <a:rPr lang="en-US" sz="1600">
                <a:gradFill>
                  <a:gsLst>
                    <a:gs pos="2917">
                      <a:prstClr val="white"/>
                    </a:gs>
                    <a:gs pos="30000">
                      <a:prstClr val="white"/>
                    </a:gs>
                  </a:gsLst>
                  <a:lin ang="5400000" scaled="0"/>
                </a:gradFill>
                <a:latin typeface="Segoe UI"/>
              </a:rPr>
              <a:t>Load</a:t>
            </a:r>
          </a:p>
          <a:p>
            <a:pPr marL="457200" indent="-457200">
              <a:spcAft>
                <a:spcPts val="600"/>
              </a:spcAft>
              <a:tabLst/>
              <a:defRPr/>
            </a:pPr>
            <a:r>
              <a:rPr lang="en-US" sz="1600">
                <a:gradFill>
                  <a:gsLst>
                    <a:gs pos="2917">
                      <a:prstClr val="white"/>
                    </a:gs>
                    <a:gs pos="30000">
                      <a:prstClr val="white"/>
                    </a:gs>
                  </a:gsLst>
                  <a:lin ang="5400000" scaled="0"/>
                </a:gradFill>
                <a:latin typeface="Segoe UI"/>
              </a:rPr>
              <a:t>Summary</a:t>
            </a:r>
          </a:p>
        </p:txBody>
      </p:sp>
      <p:sp>
        <p:nvSpPr>
          <p:cNvPr id="5" name="TextBox 4">
            <a:extLst>
              <a:ext uri="{FF2B5EF4-FFF2-40B4-BE49-F238E27FC236}">
                <a16:creationId xmlns:a16="http://schemas.microsoft.com/office/drawing/2014/main" id="{CFEAD56E-0F80-0C47-86A0-06819FADF67C}"/>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2</a:t>
            </a:r>
          </a:p>
        </p:txBody>
      </p:sp>
      <p:grpSp>
        <p:nvGrpSpPr>
          <p:cNvPr id="7" name="Graphic 291" descr="gear, wrench, engineer">
            <a:extLst>
              <a:ext uri="{FF2B5EF4-FFF2-40B4-BE49-F238E27FC236}">
                <a16:creationId xmlns:a16="http://schemas.microsoft.com/office/drawing/2014/main" id="{E36F55A7-41C1-B047-B66D-B1CC88917742}"/>
              </a:ext>
            </a:extLst>
          </p:cNvPr>
          <p:cNvGrpSpPr/>
          <p:nvPr/>
        </p:nvGrpSpPr>
        <p:grpSpPr>
          <a:xfrm>
            <a:off x="633637" y="1886252"/>
            <a:ext cx="965933" cy="955325"/>
            <a:chOff x="3513079" y="2994448"/>
            <a:chExt cx="498751" cy="498751"/>
          </a:xfrm>
          <a:solidFill>
            <a:schemeClr val="tx1"/>
          </a:solidFill>
        </p:grpSpPr>
        <p:sp>
          <p:nvSpPr>
            <p:cNvPr id="8" name="Freeform: Shape 82">
              <a:extLst>
                <a:ext uri="{FF2B5EF4-FFF2-40B4-BE49-F238E27FC236}">
                  <a16:creationId xmlns:a16="http://schemas.microsoft.com/office/drawing/2014/main" id="{7A19F8A4-F8D9-324A-B0A8-602CD40308CB}"/>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grp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 name="Freeform: Shape 83">
              <a:extLst>
                <a:ext uri="{FF2B5EF4-FFF2-40B4-BE49-F238E27FC236}">
                  <a16:creationId xmlns:a16="http://schemas.microsoft.com/office/drawing/2014/main" id="{6A07817A-47F4-CB46-A055-0B28A035FB14}"/>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grp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920750874"/>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D78B3B9-38D0-4D75-AF60-F4FE286206A5}"/>
              </a:ext>
            </a:extLst>
          </p:cNvPr>
          <p:cNvSpPr/>
          <p:nvPr/>
        </p:nvSpPr>
        <p:spPr bwMode="auto">
          <a:xfrm>
            <a:off x="588264" y="2420373"/>
            <a:ext cx="3634012" cy="2926814"/>
          </a:xfrm>
          <a:prstGeom prst="rect">
            <a:avLst/>
          </a:prstGeom>
          <a:solidFill>
            <a:schemeClr val="accent5"/>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defTabSz="932472" fontAlgn="base">
              <a:spcBef>
                <a:spcPct val="0"/>
              </a:spcBef>
              <a:spcAft>
                <a:spcPct val="0"/>
              </a:spcAft>
              <a:defRPr/>
            </a:pPr>
            <a:r>
              <a:rPr lang="en-US" sz="1600">
                <a:solidFill>
                  <a:schemeClr val="accent1"/>
                </a:solidFill>
                <a:latin typeface="+mj-lt"/>
                <a:ea typeface="Segoe UI" pitchFamily="34" charset="0"/>
                <a:cs typeface="Segoe UI" pitchFamily="34" charset="0"/>
              </a:rPr>
              <a:t>Pre-migration</a:t>
            </a:r>
          </a:p>
        </p:txBody>
      </p:sp>
      <p:sp>
        <p:nvSpPr>
          <p:cNvPr id="32" name="Rectangle 31">
            <a:extLst>
              <a:ext uri="{FF2B5EF4-FFF2-40B4-BE49-F238E27FC236}">
                <a16:creationId xmlns:a16="http://schemas.microsoft.com/office/drawing/2014/main" id="{0BD079BA-E1FC-47CA-8618-A0F7C0C8BA85}"/>
              </a:ext>
            </a:extLst>
          </p:cNvPr>
          <p:cNvSpPr/>
          <p:nvPr/>
        </p:nvSpPr>
        <p:spPr bwMode="auto">
          <a:xfrm>
            <a:off x="4351350" y="2420373"/>
            <a:ext cx="4061914" cy="2926814"/>
          </a:xfrm>
          <a:prstGeom prst="rect">
            <a:avLst/>
          </a:prstGeom>
          <a:solidFill>
            <a:schemeClr val="accent5"/>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mj-lt"/>
                <a:ea typeface="Segoe UI" pitchFamily="34" charset="0"/>
                <a:cs typeface="Segoe UI" pitchFamily="34" charset="0"/>
              </a:rPr>
              <a:t>Migration</a:t>
            </a:r>
          </a:p>
        </p:txBody>
      </p:sp>
      <p:sp>
        <p:nvSpPr>
          <p:cNvPr id="72" name="Rectangle 71">
            <a:extLst>
              <a:ext uri="{FF2B5EF4-FFF2-40B4-BE49-F238E27FC236}">
                <a16:creationId xmlns:a16="http://schemas.microsoft.com/office/drawing/2014/main" id="{4D3FE542-6CCB-43EC-9971-EF62A05C4E4C}"/>
              </a:ext>
            </a:extLst>
          </p:cNvPr>
          <p:cNvSpPr/>
          <p:nvPr/>
        </p:nvSpPr>
        <p:spPr bwMode="auto">
          <a:xfrm>
            <a:off x="8539742" y="1366503"/>
            <a:ext cx="3063995" cy="3980683"/>
          </a:xfrm>
          <a:prstGeom prst="rect">
            <a:avLst/>
          </a:prstGeom>
          <a:solidFill>
            <a:schemeClr val="accent5"/>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1600">
                <a:solidFill>
                  <a:schemeClr val="accent1"/>
                </a:solidFill>
                <a:latin typeface="+mj-lt"/>
                <a:ea typeface="Segoe UI" pitchFamily="34" charset="0"/>
                <a:cs typeface="Segoe UI" pitchFamily="34" charset="0"/>
              </a:rPr>
              <a:t>Post-migration</a:t>
            </a:r>
          </a:p>
        </p:txBody>
      </p:sp>
      <p:sp>
        <p:nvSpPr>
          <p:cNvPr id="5" name="TextBox 4">
            <a:extLst>
              <a:ext uri="{FF2B5EF4-FFF2-40B4-BE49-F238E27FC236}">
                <a16:creationId xmlns:a16="http://schemas.microsoft.com/office/drawing/2014/main" id="{57D912A5-2FD2-420C-B449-5FF6EA4C0AFF}"/>
              </a:ext>
            </a:extLst>
          </p:cNvPr>
          <p:cNvSpPr txBox="1"/>
          <p:nvPr/>
        </p:nvSpPr>
        <p:spPr>
          <a:xfrm>
            <a:off x="633983" y="3891177"/>
            <a:ext cx="1112596" cy="646331"/>
          </a:xfrm>
          <a:prstGeom prst="rect">
            <a:avLst/>
          </a:prstGeom>
          <a:noFill/>
        </p:spPr>
        <p:txBody>
          <a:bodyPr wrap="square" lIns="91440" tIns="45720" rIns="91440" bIns="45720" rtlCol="0">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Inventory database assets, and application stack discovery</a:t>
            </a:r>
          </a:p>
        </p:txBody>
      </p:sp>
      <p:sp>
        <p:nvSpPr>
          <p:cNvPr id="6" name="Rectangle 5">
            <a:extLst>
              <a:ext uri="{FF2B5EF4-FFF2-40B4-BE49-F238E27FC236}">
                <a16:creationId xmlns:a16="http://schemas.microsoft.com/office/drawing/2014/main" id="{AAD89EAA-03A1-47CF-B04B-995D14F43EEF}"/>
              </a:ext>
            </a:extLst>
          </p:cNvPr>
          <p:cNvSpPr/>
          <p:nvPr/>
        </p:nvSpPr>
        <p:spPr>
          <a:xfrm>
            <a:off x="1864175" y="3891177"/>
            <a:ext cx="1112596" cy="507831"/>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Assess workloads and fix recommendations</a:t>
            </a:r>
          </a:p>
        </p:txBody>
      </p:sp>
      <p:sp>
        <p:nvSpPr>
          <p:cNvPr id="7" name="Rectangle 6">
            <a:extLst>
              <a:ext uri="{FF2B5EF4-FFF2-40B4-BE49-F238E27FC236}">
                <a16:creationId xmlns:a16="http://schemas.microsoft.com/office/drawing/2014/main" id="{E09C18F8-2C1C-4F85-921A-018B697A65D0}"/>
              </a:ext>
            </a:extLst>
          </p:cNvPr>
          <p:cNvSpPr/>
          <p:nvPr/>
        </p:nvSpPr>
        <p:spPr>
          <a:xfrm>
            <a:off x="3064936" y="3891177"/>
            <a:ext cx="1176358" cy="1061829"/>
          </a:xfrm>
          <a:prstGeom prst="rect">
            <a:avLst/>
          </a:prstGeom>
        </p:spPr>
        <p:txBody>
          <a:bodyPr wrap="square" lIns="91440" tIns="45720" rIns="91440" bIns="45720">
            <a:spAutoFit/>
          </a:bodyPr>
          <a:lstStyle/>
          <a:p>
            <a:pPr marL="0" marR="0" lvl="0" indent="0" algn="l" defTabSz="914400" rtl="0" eaLnBrk="1" fontAlgn="t"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Convert the source schema to work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in the target environment. This is only relevant for heterogeneous migrations.</a:t>
            </a:r>
          </a:p>
        </p:txBody>
      </p:sp>
      <p:sp>
        <p:nvSpPr>
          <p:cNvPr id="11" name="Rectangle 10">
            <a:extLst>
              <a:ext uri="{FF2B5EF4-FFF2-40B4-BE49-F238E27FC236}">
                <a16:creationId xmlns:a16="http://schemas.microsoft.com/office/drawing/2014/main" id="{91D3E238-5D92-4A56-BDDA-D80E51B93216}"/>
              </a:ext>
            </a:extLst>
          </p:cNvPr>
          <p:cNvSpPr/>
          <p:nvPr/>
        </p:nvSpPr>
        <p:spPr>
          <a:xfrm>
            <a:off x="8695712" y="3524668"/>
            <a:ext cx="1235400" cy="815608"/>
          </a:xfrm>
          <a:prstGeom prst="rect">
            <a:avLst/>
          </a:prstGeom>
        </p:spPr>
        <p:txBody>
          <a:bodyPr wrap="square" lIns="91440" tIns="45720" rIns="91440" bIns="45720">
            <a:spAutoFit/>
          </a:bodyPr>
          <a:lstStyle/>
          <a:p>
            <a:pPr defTabSz="914400">
              <a:defRPr/>
            </a:pPr>
            <a:r>
              <a:rPr lang="en-US" sz="1000" b="1">
                <a:solidFill>
                  <a:srgbClr val="0078D4"/>
                </a:solidFill>
                <a:latin typeface="Segoe UI"/>
              </a:rPr>
              <a:t>Remediate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Segoe UI"/>
              </a:rPr>
              <a:t>Iteratively make any necessary changes to your applications</a:t>
            </a:r>
          </a:p>
        </p:txBody>
      </p:sp>
      <p:sp>
        <p:nvSpPr>
          <p:cNvPr id="12" name="Rectangle 11">
            <a:extLst>
              <a:ext uri="{FF2B5EF4-FFF2-40B4-BE49-F238E27FC236}">
                <a16:creationId xmlns:a16="http://schemas.microsoft.com/office/drawing/2014/main" id="{A1FFFCE5-2164-4F79-A48E-EFD57213DB73}"/>
              </a:ext>
            </a:extLst>
          </p:cNvPr>
          <p:cNvSpPr/>
          <p:nvPr/>
        </p:nvSpPr>
        <p:spPr>
          <a:xfrm>
            <a:off x="10150248" y="4332672"/>
            <a:ext cx="1312282" cy="830997"/>
          </a:xfrm>
          <a:prstGeom prst="rect">
            <a:avLst/>
          </a:prstGeom>
        </p:spPr>
        <p:txBody>
          <a:bodyPr wrap="square" lIns="91440" tIns="45720" rIns="91440" bIns="45720">
            <a:spAutoFit/>
          </a:bodyPr>
          <a:lstStyle/>
          <a:p>
            <a:pPr defTabSz="914400">
              <a:defRPr/>
            </a:pPr>
            <a:r>
              <a:rPr lang="en-US" sz="1000" b="1">
                <a:solidFill>
                  <a:srgbClr val="0078D4"/>
                </a:solidFill>
                <a:latin typeface="Segoe UI"/>
              </a:rPr>
              <a:t>Run functional &amp; performance tests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Segoe UI"/>
              </a:rPr>
              <a:t>Iteratively run functional and performance tests</a:t>
            </a:r>
          </a:p>
        </p:txBody>
      </p:sp>
      <p:sp>
        <p:nvSpPr>
          <p:cNvPr id="13" name="Rectangle 12">
            <a:extLst>
              <a:ext uri="{FF2B5EF4-FFF2-40B4-BE49-F238E27FC236}">
                <a16:creationId xmlns:a16="http://schemas.microsoft.com/office/drawing/2014/main" id="{404E4549-73D7-428F-AED7-199653AFDF69}"/>
              </a:ext>
            </a:extLst>
          </p:cNvPr>
          <p:cNvSpPr/>
          <p:nvPr/>
        </p:nvSpPr>
        <p:spPr>
          <a:xfrm>
            <a:off x="9787316" y="2300578"/>
            <a:ext cx="1775624" cy="938719"/>
          </a:xfrm>
          <a:prstGeom prst="rect">
            <a:avLst/>
          </a:prstGeom>
        </p:spPr>
        <p:txBody>
          <a:bodyPr wrap="square" lIns="91440" tIns="45720" rIns="91440" bIns="45720">
            <a:spAutoFit/>
          </a:bodyPr>
          <a:lstStyle/>
          <a:p>
            <a:pPr defTabSz="914400">
              <a:defRPr/>
            </a:pPr>
            <a:r>
              <a:rPr lang="en-US" sz="1000" b="1">
                <a:solidFill>
                  <a:srgbClr val="0078D4"/>
                </a:solidFill>
                <a:latin typeface="Segoe UI"/>
              </a:rPr>
              <a:t>Optimize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a:solidFill>
                  <a:prstClr val="black"/>
                </a:solidFill>
                <a:latin typeface="Segoe UI"/>
              </a:rPr>
              <a:t>Based on the tests you performed, address any performance issues, and </a:t>
            </a:r>
            <a:br>
              <a:rPr lang="en-US" sz="900">
                <a:solidFill>
                  <a:prstClr val="black"/>
                </a:solidFill>
                <a:latin typeface="Segoe UI"/>
              </a:rPr>
            </a:br>
            <a:r>
              <a:rPr lang="en-US" sz="900">
                <a:solidFill>
                  <a:prstClr val="black"/>
                </a:solidFill>
                <a:latin typeface="Segoe UI"/>
              </a:rPr>
              <a:t>then retest to confirm the performance improvements</a:t>
            </a:r>
          </a:p>
        </p:txBody>
      </p:sp>
      <p:sp>
        <p:nvSpPr>
          <p:cNvPr id="21" name="TextBox 20">
            <a:extLst>
              <a:ext uri="{FF2B5EF4-FFF2-40B4-BE49-F238E27FC236}">
                <a16:creationId xmlns:a16="http://schemas.microsoft.com/office/drawing/2014/main" id="{99B6D6E4-9B4A-44D6-9485-5D99C43A7726}"/>
              </a:ext>
            </a:extLst>
          </p:cNvPr>
          <p:cNvSpPr txBox="1"/>
          <p:nvPr/>
        </p:nvSpPr>
        <p:spPr>
          <a:xfrm>
            <a:off x="702380" y="3776464"/>
            <a:ext cx="573442"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Discover</a:t>
            </a:r>
          </a:p>
        </p:txBody>
      </p:sp>
      <p:sp>
        <p:nvSpPr>
          <p:cNvPr id="23" name="TextBox 22">
            <a:extLst>
              <a:ext uri="{FF2B5EF4-FFF2-40B4-BE49-F238E27FC236}">
                <a16:creationId xmlns:a16="http://schemas.microsoft.com/office/drawing/2014/main" id="{9A962328-3C0C-409B-BDAC-C47D08987280}"/>
              </a:ext>
            </a:extLst>
          </p:cNvPr>
          <p:cNvSpPr txBox="1"/>
          <p:nvPr/>
        </p:nvSpPr>
        <p:spPr>
          <a:xfrm>
            <a:off x="1902859" y="3776540"/>
            <a:ext cx="513258"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Assess</a:t>
            </a:r>
          </a:p>
        </p:txBody>
      </p:sp>
      <p:sp>
        <p:nvSpPr>
          <p:cNvPr id="24" name="TextBox 23">
            <a:extLst>
              <a:ext uri="{FF2B5EF4-FFF2-40B4-BE49-F238E27FC236}">
                <a16:creationId xmlns:a16="http://schemas.microsoft.com/office/drawing/2014/main" id="{A1815E5A-763D-4BD6-AF64-65A476D1105F}"/>
              </a:ext>
            </a:extLst>
          </p:cNvPr>
          <p:cNvSpPr txBox="1"/>
          <p:nvPr/>
        </p:nvSpPr>
        <p:spPr>
          <a:xfrm>
            <a:off x="3152484" y="3776464"/>
            <a:ext cx="513258"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Convert</a:t>
            </a:r>
          </a:p>
        </p:txBody>
      </p:sp>
      <p:sp>
        <p:nvSpPr>
          <p:cNvPr id="8" name="Rectangle 7">
            <a:extLst>
              <a:ext uri="{FF2B5EF4-FFF2-40B4-BE49-F238E27FC236}">
                <a16:creationId xmlns:a16="http://schemas.microsoft.com/office/drawing/2014/main" id="{46A9B904-C8EB-4B83-B339-CA1885D6FFE3}"/>
              </a:ext>
            </a:extLst>
          </p:cNvPr>
          <p:cNvSpPr/>
          <p:nvPr/>
        </p:nvSpPr>
        <p:spPr>
          <a:xfrm>
            <a:off x="4520054" y="4075842"/>
            <a:ext cx="1261249" cy="646331"/>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Migrate the source schema, and then migrate the source data to the target</a:t>
            </a:r>
          </a:p>
        </p:txBody>
      </p:sp>
      <p:sp>
        <p:nvSpPr>
          <p:cNvPr id="9" name="Rectangle 8">
            <a:extLst>
              <a:ext uri="{FF2B5EF4-FFF2-40B4-BE49-F238E27FC236}">
                <a16:creationId xmlns:a16="http://schemas.microsoft.com/office/drawing/2014/main" id="{2BD05099-3691-4545-BE77-D7A79936D137}"/>
              </a:ext>
            </a:extLst>
          </p:cNvPr>
          <p:cNvSpPr/>
          <p:nvPr/>
        </p:nvSpPr>
        <p:spPr>
          <a:xfrm>
            <a:off x="5914716" y="3885735"/>
            <a:ext cx="1142994" cy="1061829"/>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Sync your target schema and data with the source. This is only relevant for minimal-downtime migrations</a:t>
            </a:r>
          </a:p>
        </p:txBody>
      </p:sp>
      <p:sp>
        <p:nvSpPr>
          <p:cNvPr id="10" name="Rectangle 9">
            <a:extLst>
              <a:ext uri="{FF2B5EF4-FFF2-40B4-BE49-F238E27FC236}">
                <a16:creationId xmlns:a16="http://schemas.microsoft.com/office/drawing/2014/main" id="{038E26E3-415F-4200-BE43-4AFBD9256A7B}"/>
              </a:ext>
            </a:extLst>
          </p:cNvPr>
          <p:cNvSpPr/>
          <p:nvPr/>
        </p:nvSpPr>
        <p:spPr>
          <a:xfrm>
            <a:off x="7221604" y="3891177"/>
            <a:ext cx="1227058" cy="923330"/>
          </a:xfrm>
          <a:prstGeom prst="rect">
            <a:avLst/>
          </a:prstGeom>
        </p:spPr>
        <p:txBody>
          <a:bodyPr wrap="square" lIns="91440" tIns="45720" rIns="91440" bIns="4572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Cut over from the source to the target environment. This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is only relevant for minimal-downtime migrations.</a:t>
            </a:r>
          </a:p>
        </p:txBody>
      </p:sp>
      <p:sp>
        <p:nvSpPr>
          <p:cNvPr id="34" name="TextBox 33">
            <a:extLst>
              <a:ext uri="{FF2B5EF4-FFF2-40B4-BE49-F238E27FC236}">
                <a16:creationId xmlns:a16="http://schemas.microsoft.com/office/drawing/2014/main" id="{19D07DEC-61A9-4283-A3F0-0E97AC1BA506}"/>
              </a:ext>
            </a:extLst>
          </p:cNvPr>
          <p:cNvSpPr txBox="1"/>
          <p:nvPr/>
        </p:nvSpPr>
        <p:spPr>
          <a:xfrm>
            <a:off x="4608338" y="3772217"/>
            <a:ext cx="1084680" cy="307777"/>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Migrate schema, data &amp; objects</a:t>
            </a:r>
          </a:p>
        </p:txBody>
      </p:sp>
      <p:sp>
        <p:nvSpPr>
          <p:cNvPr id="35" name="TextBox 34">
            <a:extLst>
              <a:ext uri="{FF2B5EF4-FFF2-40B4-BE49-F238E27FC236}">
                <a16:creationId xmlns:a16="http://schemas.microsoft.com/office/drawing/2014/main" id="{275C45B0-C198-4882-BA0F-7E542C2EA772}"/>
              </a:ext>
            </a:extLst>
          </p:cNvPr>
          <p:cNvSpPr txBox="1"/>
          <p:nvPr/>
        </p:nvSpPr>
        <p:spPr>
          <a:xfrm>
            <a:off x="6008276" y="3776464"/>
            <a:ext cx="615003" cy="15388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Data sync</a:t>
            </a:r>
          </a:p>
        </p:txBody>
      </p:sp>
      <p:sp>
        <p:nvSpPr>
          <p:cNvPr id="36" name="TextBox 35">
            <a:extLst>
              <a:ext uri="{FF2B5EF4-FFF2-40B4-BE49-F238E27FC236}">
                <a16:creationId xmlns:a16="http://schemas.microsoft.com/office/drawing/2014/main" id="{5E833583-DB14-4F01-890C-E56224E9E7DC}"/>
              </a:ext>
            </a:extLst>
          </p:cNvPr>
          <p:cNvSpPr txBox="1"/>
          <p:nvPr/>
        </p:nvSpPr>
        <p:spPr>
          <a:xfrm>
            <a:off x="7315163" y="3774653"/>
            <a:ext cx="513258" cy="153888"/>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78D4"/>
                </a:solidFill>
                <a:effectLst/>
                <a:uLnTx/>
                <a:uFillTx/>
                <a:latin typeface="Segoe UI"/>
                <a:ea typeface="+mn-ea"/>
                <a:cs typeface="+mn-cs"/>
              </a:rPr>
              <a:t>Cutover</a:t>
            </a:r>
          </a:p>
        </p:txBody>
      </p:sp>
      <p:cxnSp>
        <p:nvCxnSpPr>
          <p:cNvPr id="64" name="Straight Arrow Connector 63">
            <a:extLst>
              <a:ext uri="{FF2B5EF4-FFF2-40B4-BE49-F238E27FC236}">
                <a16:creationId xmlns:a16="http://schemas.microsoft.com/office/drawing/2014/main" id="{73483324-B93B-489B-9241-62ED40ADDFC5}"/>
              </a:ext>
            </a:extLst>
          </p:cNvPr>
          <p:cNvCxnSpPr/>
          <p:nvPr/>
        </p:nvCxnSpPr>
        <p:spPr>
          <a:xfrm>
            <a:off x="1198695" y="3329400"/>
            <a:ext cx="63500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2" name="Freeform: Shape 121">
            <a:extLst>
              <a:ext uri="{FF2B5EF4-FFF2-40B4-BE49-F238E27FC236}">
                <a16:creationId xmlns:a16="http://schemas.microsoft.com/office/drawing/2014/main" id="{B77C5604-60F5-404D-837F-1E450E8BD618}"/>
              </a:ext>
            </a:extLst>
          </p:cNvPr>
          <p:cNvSpPr/>
          <p:nvPr/>
        </p:nvSpPr>
        <p:spPr bwMode="auto">
          <a:xfrm>
            <a:off x="11065683" y="3292530"/>
            <a:ext cx="114363" cy="741304"/>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Lst>
            <a:ahLst/>
            <a:cxnLst>
              <a:cxn ang="0">
                <a:pos x="connsiteX0" y="connsiteY0"/>
              </a:cxn>
              <a:cxn ang="0">
                <a:pos x="connsiteX1" y="connsiteY1"/>
              </a:cxn>
            </a:cxnLst>
            <a:rect l="l" t="t" r="r" b="b"/>
            <a:pathLst>
              <a:path w="114363" h="741304">
                <a:moveTo>
                  <a:pt x="0" y="741304"/>
                </a:moveTo>
                <a:cubicBezTo>
                  <a:pt x="132958" y="542181"/>
                  <a:pt x="149264" y="173724"/>
                  <a:pt x="52681" y="0"/>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16424FBE-196F-4D71-9D83-549B924327C8}"/>
              </a:ext>
            </a:extLst>
          </p:cNvPr>
          <p:cNvSpPr/>
          <p:nvPr/>
        </p:nvSpPr>
        <p:spPr bwMode="auto">
          <a:xfrm rot="21176025">
            <a:off x="8973073" y="2120587"/>
            <a:ext cx="886377" cy="794313"/>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 name="connsiteX0" fmla="*/ 756356 w 771344"/>
              <a:gd name="connsiteY0" fmla="*/ 24992 h 732915"/>
              <a:gd name="connsiteX1" fmla="*/ 0 w 771344"/>
              <a:gd name="connsiteY1" fmla="*/ 713614 h 732915"/>
              <a:gd name="connsiteX0" fmla="*/ 756356 w 769939"/>
              <a:gd name="connsiteY0" fmla="*/ 36832 h 725454"/>
              <a:gd name="connsiteX1" fmla="*/ 0 w 769939"/>
              <a:gd name="connsiteY1" fmla="*/ 725454 h 725454"/>
              <a:gd name="connsiteX0" fmla="*/ 756356 w 756356"/>
              <a:gd name="connsiteY0" fmla="*/ 2366 h 690988"/>
              <a:gd name="connsiteX1" fmla="*/ 0 w 756356"/>
              <a:gd name="connsiteY1" fmla="*/ 690988 h 690988"/>
              <a:gd name="connsiteX0" fmla="*/ 756356 w 756356"/>
              <a:gd name="connsiteY0" fmla="*/ 2784 h 691406"/>
              <a:gd name="connsiteX1" fmla="*/ 0 w 756356"/>
              <a:gd name="connsiteY1" fmla="*/ 691406 h 691406"/>
            </a:gdLst>
            <a:ahLst/>
            <a:cxnLst>
              <a:cxn ang="0">
                <a:pos x="connsiteX0" y="connsiteY0"/>
              </a:cxn>
              <a:cxn ang="0">
                <a:pos x="connsiteX1" y="connsiteY1"/>
              </a:cxn>
            </a:cxnLst>
            <a:rect l="l" t="t" r="r" b="b"/>
            <a:pathLst>
              <a:path w="756356" h="691406">
                <a:moveTo>
                  <a:pt x="756356" y="2784"/>
                </a:moveTo>
                <a:cubicBezTo>
                  <a:pt x="211981" y="-42057"/>
                  <a:pt x="2509" y="466256"/>
                  <a:pt x="0" y="691406"/>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4" name="Title 1">
            <a:extLst>
              <a:ext uri="{FF2B5EF4-FFF2-40B4-BE49-F238E27FC236}">
                <a16:creationId xmlns:a16="http://schemas.microsoft.com/office/drawing/2014/main" id="{FF343C3A-2321-4C08-A72C-CDE15EB46F0C}"/>
              </a:ext>
            </a:extLst>
          </p:cNvPr>
          <p:cNvSpPr>
            <a:spLocks noGrp="1"/>
          </p:cNvSpPr>
          <p:nvPr>
            <p:ph type="title"/>
          </p:nvPr>
        </p:nvSpPr>
        <p:spPr/>
        <p:txBody>
          <a:bodyPr/>
          <a:lstStyle/>
          <a:p>
            <a:pPr algn="l"/>
            <a:r>
              <a:rPr lang="en-US"/>
              <a:t>New deployment vs. Migration</a:t>
            </a:r>
          </a:p>
        </p:txBody>
      </p:sp>
      <p:sp>
        <p:nvSpPr>
          <p:cNvPr id="2" name="TextBox 1">
            <a:extLst>
              <a:ext uri="{FF2B5EF4-FFF2-40B4-BE49-F238E27FC236}">
                <a16:creationId xmlns:a16="http://schemas.microsoft.com/office/drawing/2014/main" id="{B2BAFCF5-6C0D-46C7-8D9C-A9AB0A7981A6}"/>
              </a:ext>
            </a:extLst>
          </p:cNvPr>
          <p:cNvSpPr txBox="1"/>
          <p:nvPr/>
        </p:nvSpPr>
        <p:spPr>
          <a:xfrm>
            <a:off x="8050208" y="5505229"/>
            <a:ext cx="3555579" cy="215444"/>
          </a:xfrm>
          <a:prstGeom prst="rect">
            <a:avLst/>
          </a:prstGeom>
          <a:noFill/>
        </p:spPr>
        <p:txBody>
          <a:bodyPr wrap="square" lIns="0" tIns="0" rIns="0" bIns="0" rtlCol="0">
            <a:spAutoFit/>
          </a:bodyPr>
          <a:lstStyle/>
          <a:p>
            <a:pPr algn="r"/>
            <a:r>
              <a:rPr lang="en-US" sz="1400">
                <a:solidFill>
                  <a:schemeClr val="accent1"/>
                </a:solidFill>
                <a:hlinkClick r:id="rId3">
                  <a:extLst>
                    <a:ext uri="{A12FA001-AC4F-418D-AE19-62706E023703}">
                      <ahyp:hlinkClr xmlns:ahyp="http://schemas.microsoft.com/office/drawing/2018/hyperlinkcolor" val="tx"/>
                    </a:ext>
                  </a:extLst>
                </a:hlinkClick>
              </a:rPr>
              <a:t>aka.ms/AMP</a:t>
            </a:r>
            <a:endParaRPr lang="en-US" sz="1400">
              <a:solidFill>
                <a:schemeClr val="accent1"/>
              </a:solidFill>
            </a:endParaRPr>
          </a:p>
        </p:txBody>
      </p:sp>
      <p:grpSp>
        <p:nvGrpSpPr>
          <p:cNvPr id="80" name="Group 46">
            <a:extLst>
              <a:ext uri="{FF2B5EF4-FFF2-40B4-BE49-F238E27FC236}">
                <a16:creationId xmlns:a16="http://schemas.microsoft.com/office/drawing/2014/main" id="{52948F4B-9F4F-B641-A751-05954477D878}"/>
              </a:ext>
            </a:extLst>
          </p:cNvPr>
          <p:cNvGrpSpPr>
            <a:grpSpLocks noChangeAspect="1"/>
          </p:cNvGrpSpPr>
          <p:nvPr/>
        </p:nvGrpSpPr>
        <p:grpSpPr bwMode="auto">
          <a:xfrm>
            <a:off x="1965000" y="3191844"/>
            <a:ext cx="345889" cy="345889"/>
            <a:chOff x="2812" y="999"/>
            <a:chExt cx="312" cy="312"/>
          </a:xfrm>
        </p:grpSpPr>
        <p:sp>
          <p:nvSpPr>
            <p:cNvPr id="81" name="AutoShape 45">
              <a:extLst>
                <a:ext uri="{FF2B5EF4-FFF2-40B4-BE49-F238E27FC236}">
                  <a16:creationId xmlns:a16="http://schemas.microsoft.com/office/drawing/2014/main" id="{EAA70D3F-5B73-4947-AF26-7A99911B76E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47">
              <a:extLst>
                <a:ext uri="{FF2B5EF4-FFF2-40B4-BE49-F238E27FC236}">
                  <a16:creationId xmlns:a16="http://schemas.microsoft.com/office/drawing/2014/main" id="{3B0F493A-584F-6E4D-913A-BE332FA37EB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48">
              <a:extLst>
                <a:ext uri="{FF2B5EF4-FFF2-40B4-BE49-F238E27FC236}">
                  <a16:creationId xmlns:a16="http://schemas.microsoft.com/office/drawing/2014/main" id="{C3B034B5-0C4B-8942-A196-433AAB6F952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005A3ADB-94A6-2A4C-8E68-4ECB52981B1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85" name="Straight Arrow Connector 84">
            <a:extLst>
              <a:ext uri="{FF2B5EF4-FFF2-40B4-BE49-F238E27FC236}">
                <a16:creationId xmlns:a16="http://schemas.microsoft.com/office/drawing/2014/main" id="{A9ECE09D-9648-0743-95C9-3C5DE5FCFBE2}"/>
              </a:ext>
            </a:extLst>
          </p:cNvPr>
          <p:cNvCxnSpPr/>
          <p:nvPr/>
        </p:nvCxnSpPr>
        <p:spPr>
          <a:xfrm>
            <a:off x="2455995" y="3329400"/>
            <a:ext cx="63500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EFD9B06B-2CAB-8E45-ACB5-30563FDF2992}"/>
              </a:ext>
            </a:extLst>
          </p:cNvPr>
          <p:cNvCxnSpPr>
            <a:cxnSpLocks/>
          </p:cNvCxnSpPr>
          <p:nvPr/>
        </p:nvCxnSpPr>
        <p:spPr>
          <a:xfrm>
            <a:off x="3633430" y="3329400"/>
            <a:ext cx="95204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C5BD4F22-3CCE-2349-AC47-B63AAF16AC53}"/>
              </a:ext>
            </a:extLst>
          </p:cNvPr>
          <p:cNvCxnSpPr>
            <a:cxnSpLocks/>
          </p:cNvCxnSpPr>
          <p:nvPr/>
        </p:nvCxnSpPr>
        <p:spPr>
          <a:xfrm>
            <a:off x="5067300" y="3329400"/>
            <a:ext cx="79371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D2CB5203-080A-364F-9EC5-4678F5464A69}"/>
              </a:ext>
            </a:extLst>
          </p:cNvPr>
          <p:cNvCxnSpPr>
            <a:cxnSpLocks/>
          </p:cNvCxnSpPr>
          <p:nvPr/>
        </p:nvCxnSpPr>
        <p:spPr>
          <a:xfrm>
            <a:off x="6690360" y="3329400"/>
            <a:ext cx="575835"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F4185E86-D842-254D-8419-A3753ED80C36}"/>
              </a:ext>
            </a:extLst>
          </p:cNvPr>
          <p:cNvCxnSpPr>
            <a:cxnSpLocks/>
          </p:cNvCxnSpPr>
          <p:nvPr/>
        </p:nvCxnSpPr>
        <p:spPr>
          <a:xfrm>
            <a:off x="7730658" y="3343171"/>
            <a:ext cx="985775"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2" name="Group 135">
            <a:extLst>
              <a:ext uri="{FF2B5EF4-FFF2-40B4-BE49-F238E27FC236}">
                <a16:creationId xmlns:a16="http://schemas.microsoft.com/office/drawing/2014/main" id="{E81697DB-5788-2643-AC00-5216BA262B2D}"/>
              </a:ext>
            </a:extLst>
          </p:cNvPr>
          <p:cNvGrpSpPr>
            <a:grpSpLocks noChangeAspect="1"/>
          </p:cNvGrpSpPr>
          <p:nvPr/>
        </p:nvGrpSpPr>
        <p:grpSpPr bwMode="auto">
          <a:xfrm>
            <a:off x="9905496" y="1928005"/>
            <a:ext cx="445786" cy="370060"/>
            <a:chOff x="2204" y="1026"/>
            <a:chExt cx="312" cy="259"/>
          </a:xfrm>
        </p:grpSpPr>
        <p:sp>
          <p:nvSpPr>
            <p:cNvPr id="103" name="Freeform 136">
              <a:extLst>
                <a:ext uri="{FF2B5EF4-FFF2-40B4-BE49-F238E27FC236}">
                  <a16:creationId xmlns:a16="http://schemas.microsoft.com/office/drawing/2014/main" id="{273291AA-968E-7D4D-ADE2-260D724ACA81}"/>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4" name="Freeform 137">
              <a:extLst>
                <a:ext uri="{FF2B5EF4-FFF2-40B4-BE49-F238E27FC236}">
                  <a16:creationId xmlns:a16="http://schemas.microsoft.com/office/drawing/2014/main" id="{78769E79-EA28-A84B-B25D-670CACE7DF63}"/>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5" name="Freeform 138">
              <a:extLst>
                <a:ext uri="{FF2B5EF4-FFF2-40B4-BE49-F238E27FC236}">
                  <a16:creationId xmlns:a16="http://schemas.microsoft.com/office/drawing/2014/main" id="{51DF237C-11F7-184D-A25D-DDDF2B32C253}"/>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6" name="Freeform 139">
              <a:extLst>
                <a:ext uri="{FF2B5EF4-FFF2-40B4-BE49-F238E27FC236}">
                  <a16:creationId xmlns:a16="http://schemas.microsoft.com/office/drawing/2014/main" id="{E809B3B6-E57C-9242-9A74-A5677DC0DA0D}"/>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7" name="Freeform 140">
              <a:extLst>
                <a:ext uri="{FF2B5EF4-FFF2-40B4-BE49-F238E27FC236}">
                  <a16:creationId xmlns:a16="http://schemas.microsoft.com/office/drawing/2014/main" id="{F9158CF3-44DB-CA43-9CB3-1F5C34EF97F4}"/>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8" name="Freeform 141">
              <a:extLst>
                <a:ext uri="{FF2B5EF4-FFF2-40B4-BE49-F238E27FC236}">
                  <a16:creationId xmlns:a16="http://schemas.microsoft.com/office/drawing/2014/main" id="{D55DBB43-391A-E14B-83A3-6FFB3EC1B084}"/>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9" name="Oval 142">
              <a:extLst>
                <a:ext uri="{FF2B5EF4-FFF2-40B4-BE49-F238E27FC236}">
                  <a16:creationId xmlns:a16="http://schemas.microsoft.com/office/drawing/2014/main" id="{98E15B48-4878-5442-A8B5-9CA8E89DC4E7}"/>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0" name="Freeform 143">
              <a:extLst>
                <a:ext uri="{FF2B5EF4-FFF2-40B4-BE49-F238E27FC236}">
                  <a16:creationId xmlns:a16="http://schemas.microsoft.com/office/drawing/2014/main" id="{012A87BB-2C0E-0A47-99F9-350CD949C916}"/>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14" name="Freeform 182">
            <a:extLst>
              <a:ext uri="{FF2B5EF4-FFF2-40B4-BE49-F238E27FC236}">
                <a16:creationId xmlns:a16="http://schemas.microsoft.com/office/drawing/2014/main" id="{35D4275C-1436-854C-BBE9-0AC4351303E1}"/>
              </a:ext>
            </a:extLst>
          </p:cNvPr>
          <p:cNvSpPr/>
          <p:nvPr/>
        </p:nvSpPr>
        <p:spPr bwMode="auto">
          <a:xfrm>
            <a:off x="600889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Freeform 182">
            <a:extLst>
              <a:ext uri="{FF2B5EF4-FFF2-40B4-BE49-F238E27FC236}">
                <a16:creationId xmlns:a16="http://schemas.microsoft.com/office/drawing/2014/main" id="{10FB9B49-E86B-AA4D-ADB6-54389A30503C}"/>
              </a:ext>
            </a:extLst>
          </p:cNvPr>
          <p:cNvSpPr/>
          <p:nvPr/>
        </p:nvSpPr>
        <p:spPr bwMode="auto">
          <a:xfrm>
            <a:off x="632893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9" name="Straight Arrow Connector 88">
            <a:extLst>
              <a:ext uri="{FF2B5EF4-FFF2-40B4-BE49-F238E27FC236}">
                <a16:creationId xmlns:a16="http://schemas.microsoft.com/office/drawing/2014/main" id="{33139662-103F-5A46-B086-1D466D11DA93}"/>
              </a:ext>
            </a:extLst>
          </p:cNvPr>
          <p:cNvCxnSpPr>
            <a:cxnSpLocks/>
          </p:cNvCxnSpPr>
          <p:nvPr/>
        </p:nvCxnSpPr>
        <p:spPr>
          <a:xfrm>
            <a:off x="6173360" y="3390374"/>
            <a:ext cx="297613" cy="0"/>
          </a:xfrm>
          <a:prstGeom prst="straightConnector1">
            <a:avLst/>
          </a:prstGeom>
          <a:ln w="508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7" name="Freeform 182">
            <a:extLst>
              <a:ext uri="{FF2B5EF4-FFF2-40B4-BE49-F238E27FC236}">
                <a16:creationId xmlns:a16="http://schemas.microsoft.com/office/drawing/2014/main" id="{6773C461-9E49-EB41-92D2-F288C67B0210}"/>
              </a:ext>
            </a:extLst>
          </p:cNvPr>
          <p:cNvSpPr/>
          <p:nvPr/>
        </p:nvSpPr>
        <p:spPr bwMode="auto">
          <a:xfrm>
            <a:off x="733477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6" name="Group 46">
            <a:extLst>
              <a:ext uri="{FF2B5EF4-FFF2-40B4-BE49-F238E27FC236}">
                <a16:creationId xmlns:a16="http://schemas.microsoft.com/office/drawing/2014/main" id="{E964D5C2-EFD5-C048-8F58-80BDEEA7BDF6}"/>
              </a:ext>
            </a:extLst>
          </p:cNvPr>
          <p:cNvGrpSpPr>
            <a:grpSpLocks noChangeAspect="1"/>
          </p:cNvGrpSpPr>
          <p:nvPr/>
        </p:nvGrpSpPr>
        <p:grpSpPr bwMode="auto">
          <a:xfrm>
            <a:off x="7426301" y="3350879"/>
            <a:ext cx="216261" cy="216261"/>
            <a:chOff x="2812" y="999"/>
            <a:chExt cx="312" cy="312"/>
          </a:xfrm>
        </p:grpSpPr>
        <p:sp>
          <p:nvSpPr>
            <p:cNvPr id="98" name="AutoShape 45">
              <a:extLst>
                <a:ext uri="{FF2B5EF4-FFF2-40B4-BE49-F238E27FC236}">
                  <a16:creationId xmlns:a16="http://schemas.microsoft.com/office/drawing/2014/main" id="{215AF1EB-B75A-7A43-A0A1-02317BD21E0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47">
              <a:extLst>
                <a:ext uri="{FF2B5EF4-FFF2-40B4-BE49-F238E27FC236}">
                  <a16:creationId xmlns:a16="http://schemas.microsoft.com/office/drawing/2014/main" id="{3B47799B-99DC-2A49-85AF-ADDB4868835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48">
              <a:extLst>
                <a:ext uri="{FF2B5EF4-FFF2-40B4-BE49-F238E27FC236}">
                  <a16:creationId xmlns:a16="http://schemas.microsoft.com/office/drawing/2014/main" id="{00FBAA60-78B9-324C-9CCD-A0675C4C9AA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49">
              <a:extLst>
                <a:ext uri="{FF2B5EF4-FFF2-40B4-BE49-F238E27FC236}">
                  <a16:creationId xmlns:a16="http://schemas.microsoft.com/office/drawing/2014/main" id="{ED19044F-0D3B-B84E-BAC2-75D4A51B4A7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8" name="Freeform 182">
            <a:extLst>
              <a:ext uri="{FF2B5EF4-FFF2-40B4-BE49-F238E27FC236}">
                <a16:creationId xmlns:a16="http://schemas.microsoft.com/office/drawing/2014/main" id="{18005D0B-58E7-5042-9243-590C3145093E}"/>
              </a:ext>
            </a:extLst>
          </p:cNvPr>
          <p:cNvSpPr/>
          <p:nvPr/>
        </p:nvSpPr>
        <p:spPr bwMode="auto">
          <a:xfrm>
            <a:off x="318949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Freeform 36">
            <a:extLst>
              <a:ext uri="{FF2B5EF4-FFF2-40B4-BE49-F238E27FC236}">
                <a16:creationId xmlns:a16="http://schemas.microsoft.com/office/drawing/2014/main" id="{B46B572D-A683-4D49-980F-496B7D687A58}"/>
              </a:ext>
            </a:extLst>
          </p:cNvPr>
          <p:cNvSpPr>
            <a:spLocks noEditPoints="1"/>
          </p:cNvSpPr>
          <p:nvPr/>
        </p:nvSpPr>
        <p:spPr bwMode="auto">
          <a:xfrm>
            <a:off x="3260137" y="3314678"/>
            <a:ext cx="263237" cy="261894"/>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9" name="Freeform 182">
            <a:extLst>
              <a:ext uri="{FF2B5EF4-FFF2-40B4-BE49-F238E27FC236}">
                <a16:creationId xmlns:a16="http://schemas.microsoft.com/office/drawing/2014/main" id="{B9358A59-F6D3-ED45-9865-988BD6DC8151}"/>
              </a:ext>
            </a:extLst>
          </p:cNvPr>
          <p:cNvSpPr/>
          <p:nvPr/>
        </p:nvSpPr>
        <p:spPr bwMode="auto">
          <a:xfrm>
            <a:off x="735855" y="317969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28887CB4-1F9F-A048-AA11-8E2A4E567F2A}"/>
              </a:ext>
            </a:extLst>
          </p:cNvPr>
          <p:cNvGrpSpPr/>
          <p:nvPr/>
        </p:nvGrpSpPr>
        <p:grpSpPr>
          <a:xfrm>
            <a:off x="809796" y="3327006"/>
            <a:ext cx="302027" cy="302025"/>
            <a:chOff x="7328018" y="1585925"/>
            <a:chExt cx="495308" cy="495304"/>
          </a:xfrm>
        </p:grpSpPr>
        <p:sp>
          <p:nvSpPr>
            <p:cNvPr id="57" name="Freeform 5">
              <a:extLst>
                <a:ext uri="{FF2B5EF4-FFF2-40B4-BE49-F238E27FC236}">
                  <a16:creationId xmlns:a16="http://schemas.microsoft.com/office/drawing/2014/main" id="{B314374A-93C0-C840-A654-6DB5960CF2EC}"/>
                </a:ext>
              </a:extLst>
            </p:cNvPr>
            <p:cNvSpPr>
              <a:spLocks/>
            </p:cNvSpPr>
            <p:nvPr/>
          </p:nvSpPr>
          <p:spPr bwMode="auto">
            <a:xfrm>
              <a:off x="7588372" y="1846277"/>
              <a:ext cx="234954" cy="234952"/>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6">
              <a:extLst>
                <a:ext uri="{FF2B5EF4-FFF2-40B4-BE49-F238E27FC236}">
                  <a16:creationId xmlns:a16="http://schemas.microsoft.com/office/drawing/2014/main" id="{BAFC7F36-FF9F-DE4C-AEBC-C04CE864A076}"/>
                </a:ext>
              </a:extLst>
            </p:cNvPr>
            <p:cNvSpPr>
              <a:spLocks noEditPoints="1"/>
            </p:cNvSpPr>
            <p:nvPr/>
          </p:nvSpPr>
          <p:spPr bwMode="auto">
            <a:xfrm>
              <a:off x="7328018" y="1585925"/>
              <a:ext cx="341318" cy="3413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F271ABBD-6306-D449-90D8-DBAD2200E95F}"/>
              </a:ext>
            </a:extLst>
          </p:cNvPr>
          <p:cNvGrpSpPr/>
          <p:nvPr/>
        </p:nvGrpSpPr>
        <p:grpSpPr>
          <a:xfrm>
            <a:off x="4619933" y="2990515"/>
            <a:ext cx="321423" cy="572434"/>
            <a:chOff x="4604693" y="3059095"/>
            <a:chExt cx="321423" cy="572434"/>
          </a:xfrm>
        </p:grpSpPr>
        <p:sp>
          <p:nvSpPr>
            <p:cNvPr id="113" name="Freeform 146">
              <a:extLst>
                <a:ext uri="{FF2B5EF4-FFF2-40B4-BE49-F238E27FC236}">
                  <a16:creationId xmlns:a16="http://schemas.microsoft.com/office/drawing/2014/main" id="{B73D0F47-6B6F-AC44-82AC-D4F60CDC8CD1}"/>
                </a:ext>
              </a:extLst>
            </p:cNvPr>
            <p:cNvSpPr>
              <a:spLocks noChangeAspect="1"/>
            </p:cNvSpPr>
            <p:nvPr/>
          </p:nvSpPr>
          <p:spPr bwMode="auto">
            <a:xfrm>
              <a:off x="4604693" y="3059095"/>
              <a:ext cx="321423" cy="20355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120" name="Freeform 182">
              <a:extLst>
                <a:ext uri="{FF2B5EF4-FFF2-40B4-BE49-F238E27FC236}">
                  <a16:creationId xmlns:a16="http://schemas.microsoft.com/office/drawing/2014/main" id="{06F6B838-75EB-D04B-93D3-210C688D74CD}"/>
                </a:ext>
              </a:extLst>
            </p:cNvPr>
            <p:cNvSpPr/>
            <p:nvPr/>
          </p:nvSpPr>
          <p:spPr bwMode="auto">
            <a:xfrm>
              <a:off x="4622055" y="327113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1" name="Straight Arrow Connector 120">
              <a:extLst>
                <a:ext uri="{FF2B5EF4-FFF2-40B4-BE49-F238E27FC236}">
                  <a16:creationId xmlns:a16="http://schemas.microsoft.com/office/drawing/2014/main" id="{01E9EFC4-8132-BD4D-9A69-15EF7C8F4E3A}"/>
                </a:ext>
              </a:extLst>
            </p:cNvPr>
            <p:cNvCxnSpPr>
              <a:cxnSpLocks/>
            </p:cNvCxnSpPr>
            <p:nvPr/>
          </p:nvCxnSpPr>
          <p:spPr>
            <a:xfrm flipH="1" flipV="1">
              <a:off x="4760172" y="3147664"/>
              <a:ext cx="2380" cy="178818"/>
            </a:xfrm>
            <a:prstGeom prst="straightConnector1">
              <a:avLst/>
            </a:prstGeom>
            <a:ln w="508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sp>
        <p:nvSpPr>
          <p:cNvPr id="125" name="TextBox 124">
            <a:extLst>
              <a:ext uri="{FF2B5EF4-FFF2-40B4-BE49-F238E27FC236}">
                <a16:creationId xmlns:a16="http://schemas.microsoft.com/office/drawing/2014/main" id="{43A1E22C-8C6D-C441-98A1-E0952E6B6BCA}"/>
              </a:ext>
            </a:extLst>
          </p:cNvPr>
          <p:cNvSpPr txBox="1"/>
          <p:nvPr/>
        </p:nvSpPr>
        <p:spPr>
          <a:xfrm>
            <a:off x="585217" y="1412416"/>
            <a:ext cx="1640598" cy="492443"/>
          </a:xfrm>
          <a:prstGeom prst="rect">
            <a:avLst/>
          </a:prstGeom>
          <a:solidFill>
            <a:schemeClr val="accent5"/>
          </a:solidFill>
        </p:spPr>
        <p:txBody>
          <a:bodyPr vert="horz" wrap="square" lIns="91440" tIns="91440" rIns="91440" bIns="91440" rtlCol="0" anchor="ctr">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New? </a:t>
            </a:r>
          </a:p>
        </p:txBody>
      </p:sp>
      <p:sp>
        <p:nvSpPr>
          <p:cNvPr id="126" name="Freeform: Shape 122">
            <a:extLst>
              <a:ext uri="{FF2B5EF4-FFF2-40B4-BE49-F238E27FC236}">
                <a16:creationId xmlns:a16="http://schemas.microsoft.com/office/drawing/2014/main" id="{A5FC25CC-E3AB-C746-BDB7-13F6E5ECB5D2}"/>
              </a:ext>
            </a:extLst>
          </p:cNvPr>
          <p:cNvSpPr/>
          <p:nvPr/>
        </p:nvSpPr>
        <p:spPr bwMode="auto">
          <a:xfrm rot="14375366">
            <a:off x="9138098" y="4200295"/>
            <a:ext cx="886377" cy="794313"/>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 name="connsiteX0" fmla="*/ 756356 w 771344"/>
              <a:gd name="connsiteY0" fmla="*/ 24992 h 732915"/>
              <a:gd name="connsiteX1" fmla="*/ 0 w 771344"/>
              <a:gd name="connsiteY1" fmla="*/ 713614 h 732915"/>
              <a:gd name="connsiteX0" fmla="*/ 756356 w 769939"/>
              <a:gd name="connsiteY0" fmla="*/ 36832 h 725454"/>
              <a:gd name="connsiteX1" fmla="*/ 0 w 769939"/>
              <a:gd name="connsiteY1" fmla="*/ 725454 h 725454"/>
              <a:gd name="connsiteX0" fmla="*/ 756356 w 756356"/>
              <a:gd name="connsiteY0" fmla="*/ 2366 h 690988"/>
              <a:gd name="connsiteX1" fmla="*/ 0 w 756356"/>
              <a:gd name="connsiteY1" fmla="*/ 690988 h 690988"/>
              <a:gd name="connsiteX0" fmla="*/ 756356 w 756356"/>
              <a:gd name="connsiteY0" fmla="*/ 2784 h 691406"/>
              <a:gd name="connsiteX1" fmla="*/ 0 w 756356"/>
              <a:gd name="connsiteY1" fmla="*/ 691406 h 691406"/>
            </a:gdLst>
            <a:ahLst/>
            <a:cxnLst>
              <a:cxn ang="0">
                <a:pos x="connsiteX0" y="connsiteY0"/>
              </a:cxn>
              <a:cxn ang="0">
                <a:pos x="connsiteX1" y="connsiteY1"/>
              </a:cxn>
            </a:cxnLst>
            <a:rect l="l" t="t" r="r" b="b"/>
            <a:pathLst>
              <a:path w="756356" h="691406">
                <a:moveTo>
                  <a:pt x="756356" y="2784"/>
                </a:moveTo>
                <a:cubicBezTo>
                  <a:pt x="211981" y="-42057"/>
                  <a:pt x="2509" y="466256"/>
                  <a:pt x="0" y="691406"/>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27" name="Group 4">
            <a:extLst>
              <a:ext uri="{FF2B5EF4-FFF2-40B4-BE49-F238E27FC236}">
                <a16:creationId xmlns:a16="http://schemas.microsoft.com/office/drawing/2014/main" id="{921BC89C-AA2B-324B-8A7C-CE2F4E2A94D9}"/>
              </a:ext>
            </a:extLst>
          </p:cNvPr>
          <p:cNvGrpSpPr>
            <a:grpSpLocks noChangeAspect="1"/>
          </p:cNvGrpSpPr>
          <p:nvPr/>
        </p:nvGrpSpPr>
        <p:grpSpPr bwMode="auto">
          <a:xfrm>
            <a:off x="10266983" y="3898295"/>
            <a:ext cx="295312" cy="430549"/>
            <a:chOff x="459" y="1787"/>
            <a:chExt cx="214" cy="312"/>
          </a:xfrm>
        </p:grpSpPr>
        <p:sp>
          <p:nvSpPr>
            <p:cNvPr id="128" name="Oval 5">
              <a:extLst>
                <a:ext uri="{FF2B5EF4-FFF2-40B4-BE49-F238E27FC236}">
                  <a16:creationId xmlns:a16="http://schemas.microsoft.com/office/drawing/2014/main" id="{835DEA1F-FDC8-4045-B4C5-6885198B4064}"/>
                </a:ext>
              </a:extLst>
            </p:cNvPr>
            <p:cNvSpPr>
              <a:spLocks noChangeArrowheads="1"/>
            </p:cNvSpPr>
            <p:nvPr/>
          </p:nvSpPr>
          <p:spPr bwMode="auto">
            <a:xfrm>
              <a:off x="459" y="1884"/>
              <a:ext cx="214" cy="2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9" name="Rectangle 6">
              <a:extLst>
                <a:ext uri="{FF2B5EF4-FFF2-40B4-BE49-F238E27FC236}">
                  <a16:creationId xmlns:a16="http://schemas.microsoft.com/office/drawing/2014/main" id="{5E7D9C7F-EFF0-F043-A0FE-066E6559AEB1}"/>
                </a:ext>
              </a:extLst>
            </p:cNvPr>
            <p:cNvSpPr>
              <a:spLocks noChangeArrowheads="1"/>
            </p:cNvSpPr>
            <p:nvPr/>
          </p:nvSpPr>
          <p:spPr bwMode="auto">
            <a:xfrm>
              <a:off x="542" y="1787"/>
              <a:ext cx="48" cy="14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0" name="Rectangle 7">
              <a:extLst>
                <a:ext uri="{FF2B5EF4-FFF2-40B4-BE49-F238E27FC236}">
                  <a16:creationId xmlns:a16="http://schemas.microsoft.com/office/drawing/2014/main" id="{DDA39B9F-B42D-CE42-A17B-AA0E78335188}"/>
                </a:ext>
              </a:extLst>
            </p:cNvPr>
            <p:cNvSpPr>
              <a:spLocks noChangeArrowheads="1"/>
            </p:cNvSpPr>
            <p:nvPr/>
          </p:nvSpPr>
          <p:spPr bwMode="auto">
            <a:xfrm>
              <a:off x="522" y="1787"/>
              <a:ext cx="88" cy="1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1" name="Freeform 8">
              <a:extLst>
                <a:ext uri="{FF2B5EF4-FFF2-40B4-BE49-F238E27FC236}">
                  <a16:creationId xmlns:a16="http://schemas.microsoft.com/office/drawing/2014/main" id="{D252B0A2-BE62-AC42-B3D5-F10B45B6DDA5}"/>
                </a:ext>
              </a:extLst>
            </p:cNvPr>
            <p:cNvSpPr>
              <a:spLocks/>
            </p:cNvSpPr>
            <p:nvPr/>
          </p:nvSpPr>
          <p:spPr bwMode="auto">
            <a:xfrm>
              <a:off x="478" y="1992"/>
              <a:ext cx="176" cy="88"/>
            </a:xfrm>
            <a:custGeom>
              <a:avLst/>
              <a:gdLst>
                <a:gd name="T0" fmla="*/ 768 w 768"/>
                <a:gd name="T1" fmla="*/ 0 h 384"/>
                <a:gd name="T2" fmla="*/ 384 w 768"/>
                <a:gd name="T3" fmla="*/ 384 h 384"/>
                <a:gd name="T4" fmla="*/ 0 w 768"/>
                <a:gd name="T5" fmla="*/ 0 h 384"/>
                <a:gd name="T6" fmla="*/ 768 w 768"/>
                <a:gd name="T7" fmla="*/ 0 h 384"/>
              </a:gdLst>
              <a:ahLst/>
              <a:cxnLst>
                <a:cxn ang="0">
                  <a:pos x="T0" y="T1"/>
                </a:cxn>
                <a:cxn ang="0">
                  <a:pos x="T2" y="T3"/>
                </a:cxn>
                <a:cxn ang="0">
                  <a:pos x="T4" y="T5"/>
                </a:cxn>
                <a:cxn ang="0">
                  <a:pos x="T6" y="T7"/>
                </a:cxn>
              </a:cxnLst>
              <a:rect l="0" t="0" r="r" b="b"/>
              <a:pathLst>
                <a:path w="768" h="384">
                  <a:moveTo>
                    <a:pt x="768" y="0"/>
                  </a:moveTo>
                  <a:cubicBezTo>
                    <a:pt x="768" y="212"/>
                    <a:pt x="596" y="384"/>
                    <a:pt x="384" y="384"/>
                  </a:cubicBezTo>
                  <a:cubicBezTo>
                    <a:pt x="172" y="384"/>
                    <a:pt x="0" y="212"/>
                    <a:pt x="0" y="0"/>
                  </a:cubicBezTo>
                  <a:lnTo>
                    <a:pt x="76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32" name="Group 131">
            <a:extLst>
              <a:ext uri="{FF2B5EF4-FFF2-40B4-BE49-F238E27FC236}">
                <a16:creationId xmlns:a16="http://schemas.microsoft.com/office/drawing/2014/main" id="{A7FEAF3C-0A6E-A84A-967F-D1EF668DE773}"/>
              </a:ext>
            </a:extLst>
          </p:cNvPr>
          <p:cNvGrpSpPr>
            <a:grpSpLocks noChangeAspect="1"/>
          </p:cNvGrpSpPr>
          <p:nvPr/>
        </p:nvGrpSpPr>
        <p:grpSpPr>
          <a:xfrm>
            <a:off x="8794984" y="3174281"/>
            <a:ext cx="410369" cy="307777"/>
            <a:chOff x="11134725" y="2487613"/>
            <a:chExt cx="495300" cy="371475"/>
          </a:xfrm>
        </p:grpSpPr>
        <p:sp>
          <p:nvSpPr>
            <p:cNvPr id="133" name="Rectangle 225">
              <a:extLst>
                <a:ext uri="{FF2B5EF4-FFF2-40B4-BE49-F238E27FC236}">
                  <a16:creationId xmlns:a16="http://schemas.microsoft.com/office/drawing/2014/main" id="{F80FD1E8-9CE3-C84E-9254-1881A070A6DB}"/>
                </a:ext>
              </a:extLst>
            </p:cNvPr>
            <p:cNvSpPr>
              <a:spLocks noChangeArrowheads="1"/>
            </p:cNvSpPr>
            <p:nvPr/>
          </p:nvSpPr>
          <p:spPr bwMode="auto">
            <a:xfrm>
              <a:off x="11134725" y="248761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4" name="Rectangle 226">
              <a:extLst>
                <a:ext uri="{FF2B5EF4-FFF2-40B4-BE49-F238E27FC236}">
                  <a16:creationId xmlns:a16="http://schemas.microsoft.com/office/drawing/2014/main" id="{75F28DF3-E5BC-4142-B478-7FDF33BBE39C}"/>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5" name="Oval 227">
              <a:extLst>
                <a:ext uri="{FF2B5EF4-FFF2-40B4-BE49-F238E27FC236}">
                  <a16:creationId xmlns:a16="http://schemas.microsoft.com/office/drawing/2014/main" id="{E8AADCB3-FF0E-424B-87A3-0E07357A99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6" name="Oval 228">
              <a:extLst>
                <a:ext uri="{FF2B5EF4-FFF2-40B4-BE49-F238E27FC236}">
                  <a16:creationId xmlns:a16="http://schemas.microsoft.com/office/drawing/2014/main" id="{BF4B63CA-6ECF-7F4F-9823-84E32DC1713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7" name="Oval 229">
              <a:extLst>
                <a:ext uri="{FF2B5EF4-FFF2-40B4-BE49-F238E27FC236}">
                  <a16:creationId xmlns:a16="http://schemas.microsoft.com/office/drawing/2014/main" id="{548D2698-E1B0-594C-B87B-DAA69C967E0E}"/>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8" name="Rectangle 230">
              <a:extLst>
                <a:ext uri="{FF2B5EF4-FFF2-40B4-BE49-F238E27FC236}">
                  <a16:creationId xmlns:a16="http://schemas.microsoft.com/office/drawing/2014/main" id="{600826A7-EF97-9D4F-975F-CBBBDA797F51}"/>
                </a:ext>
              </a:extLst>
            </p:cNvPr>
            <p:cNvSpPr>
              <a:spLocks noChangeArrowheads="1"/>
            </p:cNvSpPr>
            <p:nvPr/>
          </p:nvSpPr>
          <p:spPr bwMode="auto">
            <a:xfrm>
              <a:off x="11228388" y="2595563"/>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9" name="Rectangle 231">
              <a:extLst>
                <a:ext uri="{FF2B5EF4-FFF2-40B4-BE49-F238E27FC236}">
                  <a16:creationId xmlns:a16="http://schemas.microsoft.com/office/drawing/2014/main" id="{D86B4EC3-6327-7C49-ACBD-F51059E9A9D9}"/>
                </a:ext>
              </a:extLst>
            </p:cNvPr>
            <p:cNvSpPr>
              <a:spLocks noChangeArrowheads="1"/>
            </p:cNvSpPr>
            <p:nvPr/>
          </p:nvSpPr>
          <p:spPr bwMode="auto">
            <a:xfrm>
              <a:off x="11344275" y="2595563"/>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0" name="Rectangle 232">
              <a:extLst>
                <a:ext uri="{FF2B5EF4-FFF2-40B4-BE49-F238E27FC236}">
                  <a16:creationId xmlns:a16="http://schemas.microsoft.com/office/drawing/2014/main" id="{97CA8EAA-858A-0442-A696-22332DB1FD84}"/>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1" name="Rectangle 233">
              <a:extLst>
                <a:ext uri="{FF2B5EF4-FFF2-40B4-BE49-F238E27FC236}">
                  <a16:creationId xmlns:a16="http://schemas.microsoft.com/office/drawing/2014/main" id="{EFBC18B3-201F-CD48-BF53-0B64B40C1740}"/>
                </a:ext>
              </a:extLst>
            </p:cNvPr>
            <p:cNvSpPr>
              <a:spLocks noChangeArrowheads="1"/>
            </p:cNvSpPr>
            <p:nvPr/>
          </p:nvSpPr>
          <p:spPr bwMode="auto">
            <a:xfrm>
              <a:off x="11228388" y="2719388"/>
              <a:ext cx="76200"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2" name="Rectangle 234">
              <a:extLst>
                <a:ext uri="{FF2B5EF4-FFF2-40B4-BE49-F238E27FC236}">
                  <a16:creationId xmlns:a16="http://schemas.microsoft.com/office/drawing/2014/main" id="{8DF240F9-7CE8-7544-8E0F-333782E0BA64}"/>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3" name="Rectangle 235">
              <a:extLst>
                <a:ext uri="{FF2B5EF4-FFF2-40B4-BE49-F238E27FC236}">
                  <a16:creationId xmlns:a16="http://schemas.microsoft.com/office/drawing/2014/main" id="{A4619913-2C33-7E48-A88E-C6A990140020}"/>
                </a:ext>
              </a:extLst>
            </p:cNvPr>
            <p:cNvSpPr>
              <a:spLocks noChangeArrowheads="1"/>
            </p:cNvSpPr>
            <p:nvPr/>
          </p:nvSpPr>
          <p:spPr bwMode="auto">
            <a:xfrm>
              <a:off x="11460163" y="2719388"/>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95" name="TextBox 94">
            <a:extLst>
              <a:ext uri="{FF2B5EF4-FFF2-40B4-BE49-F238E27FC236}">
                <a16:creationId xmlns:a16="http://schemas.microsoft.com/office/drawing/2014/main" id="{948D0AD5-8091-9649-B3A1-A9F8548A37F7}"/>
              </a:ext>
            </a:extLst>
          </p:cNvPr>
          <p:cNvSpPr txBox="1"/>
          <p:nvPr/>
        </p:nvSpPr>
        <p:spPr>
          <a:xfrm>
            <a:off x="2581677" y="1412416"/>
            <a:ext cx="1640599" cy="492443"/>
          </a:xfrm>
          <a:prstGeom prst="rect">
            <a:avLst/>
          </a:prstGeom>
          <a:solidFill>
            <a:schemeClr val="accent5"/>
          </a:solidFill>
        </p:spPr>
        <p:txBody>
          <a:bodyPr vert="horz" wrap="square" lIns="91440" tIns="91440" rIns="91440" bIns="91440" rtlCol="0" anchor="ctr">
            <a:spAutoFit/>
          </a:bodyPr>
          <a:lstStyle>
            <a:lvl1pPr defTabSz="932742">
              <a:lnSpc>
                <a:spcPct val="100000"/>
              </a:lnSpc>
              <a:spcBef>
                <a:spcPct val="0"/>
              </a:spcBef>
              <a:buNone/>
              <a:defRPr lang="en-US" sz="3600" b="0" cap="none" spc="-50" baseline="0" dirty="0" smtClean="0">
                <a:ln w="3175">
                  <a:noFill/>
                </a:ln>
                <a:gradFill>
                  <a:gsLst>
                    <a:gs pos="1250">
                      <a:schemeClr val="tx1"/>
                    </a:gs>
                    <a:gs pos="100000">
                      <a:schemeClr val="tx1"/>
                    </a:gs>
                  </a:gsLst>
                  <a:lin ang="5400000" scaled="0"/>
                </a:gradFill>
                <a:effectLst/>
                <a:latin typeface="+mj-lt"/>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Existing? </a:t>
            </a:r>
          </a:p>
        </p:txBody>
      </p:sp>
      <p:grpSp>
        <p:nvGrpSpPr>
          <p:cNvPr id="14" name="Group 13">
            <a:extLst>
              <a:ext uri="{FF2B5EF4-FFF2-40B4-BE49-F238E27FC236}">
                <a16:creationId xmlns:a16="http://schemas.microsoft.com/office/drawing/2014/main" id="{ADE4DB7B-AD19-284B-889B-D87F7DD24726}"/>
              </a:ext>
            </a:extLst>
          </p:cNvPr>
          <p:cNvGrpSpPr/>
          <p:nvPr/>
        </p:nvGrpSpPr>
        <p:grpSpPr>
          <a:xfrm>
            <a:off x="-35986" y="6215635"/>
            <a:ext cx="11480126" cy="329382"/>
            <a:chOff x="-35986" y="6215635"/>
            <a:chExt cx="11480126" cy="329382"/>
          </a:xfrm>
        </p:grpSpPr>
        <p:grpSp>
          <p:nvGrpSpPr>
            <p:cNvPr id="3" name="Group 2">
              <a:extLst>
                <a:ext uri="{FF2B5EF4-FFF2-40B4-BE49-F238E27FC236}">
                  <a16:creationId xmlns:a16="http://schemas.microsoft.com/office/drawing/2014/main" id="{1A08A23A-9E0B-8C4A-9F83-7E725B078AAB}"/>
                </a:ext>
              </a:extLst>
            </p:cNvPr>
            <p:cNvGrpSpPr/>
            <p:nvPr/>
          </p:nvGrpSpPr>
          <p:grpSpPr>
            <a:xfrm>
              <a:off x="-35986" y="6406517"/>
              <a:ext cx="10834162" cy="138500"/>
              <a:chOff x="-35986" y="6316085"/>
              <a:chExt cx="10834162" cy="138500"/>
            </a:xfrm>
          </p:grpSpPr>
          <p:sp>
            <p:nvSpPr>
              <p:cNvPr id="53" name="TextBox 52">
                <a:extLst>
                  <a:ext uri="{FF2B5EF4-FFF2-40B4-BE49-F238E27FC236}">
                    <a16:creationId xmlns:a16="http://schemas.microsoft.com/office/drawing/2014/main" id="{85C8DA19-E360-AD43-A33F-4B5E50B1A686}"/>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54" name="TextBox 53">
                <a:extLst>
                  <a:ext uri="{FF2B5EF4-FFF2-40B4-BE49-F238E27FC236}">
                    <a16:creationId xmlns:a16="http://schemas.microsoft.com/office/drawing/2014/main" id="{15FCB843-2262-8141-A1AD-4C6BD9F00F0E}"/>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55" name="TextBox 54">
                <a:extLst>
                  <a:ext uri="{FF2B5EF4-FFF2-40B4-BE49-F238E27FC236}">
                    <a16:creationId xmlns:a16="http://schemas.microsoft.com/office/drawing/2014/main" id="{637434E2-34F7-FF49-A44B-D6013CC41360}"/>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56" name="TextBox 55">
                <a:extLst>
                  <a:ext uri="{FF2B5EF4-FFF2-40B4-BE49-F238E27FC236}">
                    <a16:creationId xmlns:a16="http://schemas.microsoft.com/office/drawing/2014/main" id="{E66FD738-A7AD-764E-AF36-C89FE394C69D}"/>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51" name="TextBox 150">
                <a:extLst>
                  <a:ext uri="{FF2B5EF4-FFF2-40B4-BE49-F238E27FC236}">
                    <a16:creationId xmlns:a16="http://schemas.microsoft.com/office/drawing/2014/main" id="{AAE450F2-0EF9-E24C-BB61-498C232799CE}"/>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accent1"/>
                    </a:solidFill>
                  </a:rPr>
                  <a:t>Pre-deployment planning</a:t>
                </a:r>
              </a:p>
            </p:txBody>
          </p:sp>
        </p:grpSp>
        <p:grpSp>
          <p:nvGrpSpPr>
            <p:cNvPr id="97" name="Group 96">
              <a:extLst>
                <a:ext uri="{FF2B5EF4-FFF2-40B4-BE49-F238E27FC236}">
                  <a16:creationId xmlns:a16="http://schemas.microsoft.com/office/drawing/2014/main" id="{17DB0400-DFE9-FB40-B226-20ACB0FC6E67}"/>
                </a:ext>
              </a:extLst>
            </p:cNvPr>
            <p:cNvGrpSpPr/>
            <p:nvPr/>
          </p:nvGrpSpPr>
          <p:grpSpPr>
            <a:xfrm>
              <a:off x="0" y="6215635"/>
              <a:ext cx="11444140" cy="131976"/>
              <a:chOff x="0" y="6058468"/>
              <a:chExt cx="11444140" cy="131976"/>
            </a:xfrm>
          </p:grpSpPr>
          <p:cxnSp>
            <p:nvCxnSpPr>
              <p:cNvPr id="111" name="Straight Arrow Connector 110">
                <a:extLst>
                  <a:ext uri="{FF2B5EF4-FFF2-40B4-BE49-F238E27FC236}">
                    <a16:creationId xmlns:a16="http://schemas.microsoft.com/office/drawing/2014/main" id="{A30807FA-21A5-D74E-8C92-86E4C75D7F9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45AFA760-F7E8-984C-8688-E95970E7DA30}"/>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EEBEDA1F-84D3-8742-9D53-E012A1A00DD9}"/>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a:extLst>
                  <a:ext uri="{FF2B5EF4-FFF2-40B4-BE49-F238E27FC236}">
                    <a16:creationId xmlns:a16="http://schemas.microsoft.com/office/drawing/2014/main" id="{8798A64F-C605-9645-AC62-846E6D27BBF1}"/>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4" name="Oval 143">
                <a:extLst>
                  <a:ext uri="{FF2B5EF4-FFF2-40B4-BE49-F238E27FC236}">
                    <a16:creationId xmlns:a16="http://schemas.microsoft.com/office/drawing/2014/main" id="{63B78F36-E8DE-9348-BA06-35060440463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5" name="Oval 144">
                <a:extLst>
                  <a:ext uri="{FF2B5EF4-FFF2-40B4-BE49-F238E27FC236}">
                    <a16:creationId xmlns:a16="http://schemas.microsoft.com/office/drawing/2014/main" id="{2CD3F211-2685-4041-B895-ADFAEBFAD042}"/>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550402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5"/>
                                        </p:tgtEl>
                                        <p:attrNameLst>
                                          <p:attrName>style.visibility</p:attrName>
                                        </p:attrNameLst>
                                      </p:cBhvr>
                                      <p:to>
                                        <p:strVal val="visible"/>
                                      </p:to>
                                    </p:set>
                                    <p:animEffect transition="in" filter="fade">
                                      <p:cBhvr>
                                        <p:cTn id="11" dur="500"/>
                                        <p:tgtEl>
                                          <p:spTgt spid="9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nodeType="with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500"/>
                                        <p:tgtEl>
                                          <p:spTgt spid="64"/>
                                        </p:tgtEl>
                                      </p:cBhvr>
                                    </p:animEffect>
                                  </p:childTnLst>
                                </p:cTn>
                              </p:par>
                              <p:par>
                                <p:cTn id="38" presetID="10" presetClass="entr" presetSubtype="0" fill="hold" nodeType="with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nodeType="withEffect">
                                  <p:stCondLst>
                                    <p:cond delay="0"/>
                                  </p:stCondLst>
                                  <p:childTnLst>
                                    <p:set>
                                      <p:cBhvr>
                                        <p:cTn id="42" dur="1" fill="hold">
                                          <p:stCondLst>
                                            <p:cond delay="0"/>
                                          </p:stCondLst>
                                        </p:cTn>
                                        <p:tgtEl>
                                          <p:spTgt spid="85"/>
                                        </p:tgtEl>
                                        <p:attrNameLst>
                                          <p:attrName>style.visibility</p:attrName>
                                        </p:attrNameLst>
                                      </p:cBhvr>
                                      <p:to>
                                        <p:strVal val="visible"/>
                                      </p:to>
                                    </p:set>
                                    <p:animEffect transition="in" filter="fade">
                                      <p:cBhvr>
                                        <p:cTn id="43" dur="500"/>
                                        <p:tgtEl>
                                          <p:spTgt spid="8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8"/>
                                        </p:tgtEl>
                                        <p:attrNameLst>
                                          <p:attrName>style.visibility</p:attrName>
                                        </p:attrNameLst>
                                      </p:cBhvr>
                                      <p:to>
                                        <p:strVal val="visible"/>
                                      </p:to>
                                    </p:set>
                                    <p:animEffect transition="in" filter="fade">
                                      <p:cBhvr>
                                        <p:cTn id="46" dur="500"/>
                                        <p:tgtEl>
                                          <p:spTgt spid="1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9"/>
                                        </p:tgtEl>
                                        <p:attrNameLst>
                                          <p:attrName>style.visibility</p:attrName>
                                        </p:attrNameLst>
                                      </p:cBhvr>
                                      <p:to>
                                        <p:strVal val="visible"/>
                                      </p:to>
                                    </p:set>
                                    <p:animEffect transition="in" filter="fade">
                                      <p:cBhvr>
                                        <p:cTn id="49" dur="500"/>
                                        <p:tgtEl>
                                          <p:spTgt spid="7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9"/>
                                        </p:tgtEl>
                                        <p:attrNameLst>
                                          <p:attrName>style.visibility</p:attrName>
                                        </p:attrNameLst>
                                      </p:cBhvr>
                                      <p:to>
                                        <p:strVal val="visible"/>
                                      </p:to>
                                    </p:set>
                                    <p:animEffect transition="in" filter="fade">
                                      <p:cBhvr>
                                        <p:cTn id="52" dur="500"/>
                                        <p:tgtEl>
                                          <p:spTgt spid="119"/>
                                        </p:tgtEl>
                                      </p:cBhvr>
                                    </p:animEffect>
                                  </p:childTnLst>
                                </p:cTn>
                              </p:par>
                              <p:par>
                                <p:cTn id="53" presetID="10" presetClass="entr" presetSubtype="0" fill="hold" nodeType="with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fade">
                                      <p:cBhvr>
                                        <p:cTn id="55" dur="500"/>
                                        <p:tgtEl>
                                          <p:spTgt spid="4"/>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animEffect transition="in" filter="fade">
                                      <p:cBhvr>
                                        <p:cTn id="63" dur="500"/>
                                        <p:tgtEl>
                                          <p:spTgt spid="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fade">
                                      <p:cBhvr>
                                        <p:cTn id="69" dur="500"/>
                                        <p:tgtEl>
                                          <p:spTgt spid="1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fade">
                                      <p:cBhvr>
                                        <p:cTn id="75" dur="500"/>
                                        <p:tgtEl>
                                          <p:spTgt spid="3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fade">
                                      <p:cBhvr>
                                        <p:cTn id="78" dur="500"/>
                                        <p:tgtEl>
                                          <p:spTgt spid="36"/>
                                        </p:tgtEl>
                                      </p:cBhvr>
                                    </p:animEffect>
                                  </p:childTnLst>
                                </p:cTn>
                              </p:par>
                              <p:par>
                                <p:cTn id="79" presetID="10" presetClass="entr" presetSubtype="0" fill="hold" nodeType="withEffect">
                                  <p:stCondLst>
                                    <p:cond delay="0"/>
                                  </p:stCondLst>
                                  <p:childTnLst>
                                    <p:set>
                                      <p:cBhvr>
                                        <p:cTn id="80" dur="1" fill="hold">
                                          <p:stCondLst>
                                            <p:cond delay="0"/>
                                          </p:stCondLst>
                                        </p:cTn>
                                        <p:tgtEl>
                                          <p:spTgt spid="86"/>
                                        </p:tgtEl>
                                        <p:attrNameLst>
                                          <p:attrName>style.visibility</p:attrName>
                                        </p:attrNameLst>
                                      </p:cBhvr>
                                      <p:to>
                                        <p:strVal val="visible"/>
                                      </p:to>
                                    </p:set>
                                    <p:animEffect transition="in" filter="fade">
                                      <p:cBhvr>
                                        <p:cTn id="81" dur="500"/>
                                        <p:tgtEl>
                                          <p:spTgt spid="86"/>
                                        </p:tgtEl>
                                      </p:cBhvr>
                                    </p:animEffect>
                                  </p:childTnLst>
                                </p:cTn>
                              </p:par>
                              <p:par>
                                <p:cTn id="82" presetID="10" presetClass="entr" presetSubtype="0" fill="hold" nodeType="withEffect">
                                  <p:stCondLst>
                                    <p:cond delay="0"/>
                                  </p:stCondLst>
                                  <p:childTnLst>
                                    <p:set>
                                      <p:cBhvr>
                                        <p:cTn id="83" dur="1" fill="hold">
                                          <p:stCondLst>
                                            <p:cond delay="0"/>
                                          </p:stCondLst>
                                        </p:cTn>
                                        <p:tgtEl>
                                          <p:spTgt spid="92"/>
                                        </p:tgtEl>
                                        <p:attrNameLst>
                                          <p:attrName>style.visibility</p:attrName>
                                        </p:attrNameLst>
                                      </p:cBhvr>
                                      <p:to>
                                        <p:strVal val="visible"/>
                                      </p:to>
                                    </p:set>
                                    <p:animEffect transition="in" filter="fade">
                                      <p:cBhvr>
                                        <p:cTn id="84" dur="500"/>
                                        <p:tgtEl>
                                          <p:spTgt spid="92"/>
                                        </p:tgtEl>
                                      </p:cBhvr>
                                    </p:animEffect>
                                  </p:childTnLst>
                                </p:cTn>
                              </p:par>
                              <p:par>
                                <p:cTn id="85" presetID="10" presetClass="entr" presetSubtype="0" fill="hold" nodeType="withEffect">
                                  <p:stCondLst>
                                    <p:cond delay="0"/>
                                  </p:stCondLst>
                                  <p:childTnLst>
                                    <p:set>
                                      <p:cBhvr>
                                        <p:cTn id="86" dur="1" fill="hold">
                                          <p:stCondLst>
                                            <p:cond delay="0"/>
                                          </p:stCondLst>
                                        </p:cTn>
                                        <p:tgtEl>
                                          <p:spTgt spid="93"/>
                                        </p:tgtEl>
                                        <p:attrNameLst>
                                          <p:attrName>style.visibility</p:attrName>
                                        </p:attrNameLst>
                                      </p:cBhvr>
                                      <p:to>
                                        <p:strVal val="visible"/>
                                      </p:to>
                                    </p:set>
                                    <p:animEffect transition="in" filter="fade">
                                      <p:cBhvr>
                                        <p:cTn id="87" dur="500"/>
                                        <p:tgtEl>
                                          <p:spTgt spid="9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14"/>
                                        </p:tgtEl>
                                        <p:attrNameLst>
                                          <p:attrName>style.visibility</p:attrName>
                                        </p:attrNameLst>
                                      </p:cBhvr>
                                      <p:to>
                                        <p:strVal val="visible"/>
                                      </p:to>
                                    </p:set>
                                    <p:animEffect transition="in" filter="fade">
                                      <p:cBhvr>
                                        <p:cTn id="90" dur="500"/>
                                        <p:tgtEl>
                                          <p:spTgt spid="11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15"/>
                                        </p:tgtEl>
                                        <p:attrNameLst>
                                          <p:attrName>style.visibility</p:attrName>
                                        </p:attrNameLst>
                                      </p:cBhvr>
                                      <p:to>
                                        <p:strVal val="visible"/>
                                      </p:to>
                                    </p:set>
                                    <p:animEffect transition="in" filter="fade">
                                      <p:cBhvr>
                                        <p:cTn id="93" dur="500"/>
                                        <p:tgtEl>
                                          <p:spTgt spid="115"/>
                                        </p:tgtEl>
                                      </p:cBhvr>
                                    </p:animEffect>
                                  </p:childTnLst>
                                </p:cTn>
                              </p:par>
                              <p:par>
                                <p:cTn id="94" presetID="10" presetClass="entr" presetSubtype="0" fill="hold" nodeType="withEffect">
                                  <p:stCondLst>
                                    <p:cond delay="0"/>
                                  </p:stCondLst>
                                  <p:childTnLst>
                                    <p:set>
                                      <p:cBhvr>
                                        <p:cTn id="95" dur="1" fill="hold">
                                          <p:stCondLst>
                                            <p:cond delay="0"/>
                                          </p:stCondLst>
                                        </p:cTn>
                                        <p:tgtEl>
                                          <p:spTgt spid="89"/>
                                        </p:tgtEl>
                                        <p:attrNameLst>
                                          <p:attrName>style.visibility</p:attrName>
                                        </p:attrNameLst>
                                      </p:cBhvr>
                                      <p:to>
                                        <p:strVal val="visible"/>
                                      </p:to>
                                    </p:set>
                                    <p:animEffect transition="in" filter="fade">
                                      <p:cBhvr>
                                        <p:cTn id="96" dur="500"/>
                                        <p:tgtEl>
                                          <p:spTgt spid="89"/>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7"/>
                                        </p:tgtEl>
                                        <p:attrNameLst>
                                          <p:attrName>style.visibility</p:attrName>
                                        </p:attrNameLst>
                                      </p:cBhvr>
                                      <p:to>
                                        <p:strVal val="visible"/>
                                      </p:to>
                                    </p:set>
                                    <p:animEffect transition="in" filter="fade">
                                      <p:cBhvr>
                                        <p:cTn id="99" dur="500"/>
                                        <p:tgtEl>
                                          <p:spTgt spid="117"/>
                                        </p:tgtEl>
                                      </p:cBhvr>
                                    </p:animEffect>
                                  </p:childTnLst>
                                </p:cTn>
                              </p:par>
                              <p:par>
                                <p:cTn id="100" presetID="10" presetClass="entr" presetSubtype="0" fill="hold" nodeType="withEffect">
                                  <p:stCondLst>
                                    <p:cond delay="0"/>
                                  </p:stCondLst>
                                  <p:childTnLst>
                                    <p:set>
                                      <p:cBhvr>
                                        <p:cTn id="101" dur="1" fill="hold">
                                          <p:stCondLst>
                                            <p:cond delay="0"/>
                                          </p:stCondLst>
                                        </p:cTn>
                                        <p:tgtEl>
                                          <p:spTgt spid="96"/>
                                        </p:tgtEl>
                                        <p:attrNameLst>
                                          <p:attrName>style.visibility</p:attrName>
                                        </p:attrNameLst>
                                      </p:cBhvr>
                                      <p:to>
                                        <p:strVal val="visible"/>
                                      </p:to>
                                    </p:set>
                                    <p:animEffect transition="in" filter="fade">
                                      <p:cBhvr>
                                        <p:cTn id="102" dur="500"/>
                                        <p:tgtEl>
                                          <p:spTgt spid="96"/>
                                        </p:tgtEl>
                                      </p:cBhvr>
                                    </p:animEffect>
                                  </p:childTnLst>
                                </p:cTn>
                              </p:par>
                              <p:par>
                                <p:cTn id="103" presetID="10" presetClass="entr" presetSubtype="0" fill="hold" nodeType="withEffect">
                                  <p:stCondLst>
                                    <p:cond delay="0"/>
                                  </p:stCondLst>
                                  <p:childTnLst>
                                    <p:set>
                                      <p:cBhvr>
                                        <p:cTn id="104" dur="1" fill="hold">
                                          <p:stCondLst>
                                            <p:cond delay="0"/>
                                          </p:stCondLst>
                                        </p:cTn>
                                        <p:tgtEl>
                                          <p:spTgt spid="27"/>
                                        </p:tgtEl>
                                        <p:attrNameLst>
                                          <p:attrName>style.visibility</p:attrName>
                                        </p:attrNameLst>
                                      </p:cBhvr>
                                      <p:to>
                                        <p:strVal val="visible"/>
                                      </p:to>
                                    </p:set>
                                    <p:animEffect transition="in" filter="fade">
                                      <p:cBhvr>
                                        <p:cTn id="105" dur="500"/>
                                        <p:tgtEl>
                                          <p:spTgt spid="27"/>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72"/>
                                        </p:tgtEl>
                                        <p:attrNameLst>
                                          <p:attrName>style.visibility</p:attrName>
                                        </p:attrNameLst>
                                      </p:cBhvr>
                                      <p:to>
                                        <p:strVal val="visible"/>
                                      </p:to>
                                    </p:set>
                                    <p:animEffect transition="in" filter="fade">
                                      <p:cBhvr>
                                        <p:cTn id="110" dur="500"/>
                                        <p:tgtEl>
                                          <p:spTgt spid="72"/>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1"/>
                                        </p:tgtEl>
                                        <p:attrNameLst>
                                          <p:attrName>style.visibility</p:attrName>
                                        </p:attrNameLst>
                                      </p:cBhvr>
                                      <p:to>
                                        <p:strVal val="visible"/>
                                      </p:to>
                                    </p:set>
                                    <p:animEffect transition="in" filter="fade">
                                      <p:cBhvr>
                                        <p:cTn id="113" dur="500"/>
                                        <p:tgtEl>
                                          <p:spTgt spid="11"/>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2"/>
                                        </p:tgtEl>
                                        <p:attrNameLst>
                                          <p:attrName>style.visibility</p:attrName>
                                        </p:attrNameLst>
                                      </p:cBhvr>
                                      <p:to>
                                        <p:strVal val="visible"/>
                                      </p:to>
                                    </p:set>
                                    <p:animEffect transition="in" filter="fade">
                                      <p:cBhvr>
                                        <p:cTn id="116" dur="500"/>
                                        <p:tgtEl>
                                          <p:spTgt spid="1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
                                        </p:tgtEl>
                                        <p:attrNameLst>
                                          <p:attrName>style.visibility</p:attrName>
                                        </p:attrNameLst>
                                      </p:cBhvr>
                                      <p:to>
                                        <p:strVal val="visible"/>
                                      </p:to>
                                    </p:set>
                                    <p:animEffect transition="in" filter="fade">
                                      <p:cBhvr>
                                        <p:cTn id="119" dur="500"/>
                                        <p:tgtEl>
                                          <p:spTgt spid="13"/>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22"/>
                                        </p:tgtEl>
                                        <p:attrNameLst>
                                          <p:attrName>style.visibility</p:attrName>
                                        </p:attrNameLst>
                                      </p:cBhvr>
                                      <p:to>
                                        <p:strVal val="visible"/>
                                      </p:to>
                                    </p:set>
                                    <p:animEffect transition="in" filter="fade">
                                      <p:cBhvr>
                                        <p:cTn id="122" dur="500"/>
                                        <p:tgtEl>
                                          <p:spTgt spid="12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23"/>
                                        </p:tgtEl>
                                        <p:attrNameLst>
                                          <p:attrName>style.visibility</p:attrName>
                                        </p:attrNameLst>
                                      </p:cBhvr>
                                      <p:to>
                                        <p:strVal val="visible"/>
                                      </p:to>
                                    </p:set>
                                    <p:animEffect transition="in" filter="fade">
                                      <p:cBhvr>
                                        <p:cTn id="125" dur="500"/>
                                        <p:tgtEl>
                                          <p:spTgt spid="123"/>
                                        </p:tgtEl>
                                      </p:cBhvr>
                                    </p:animEffect>
                                  </p:childTnLst>
                                </p:cTn>
                              </p:par>
                              <p:par>
                                <p:cTn id="126" presetID="10" presetClass="entr" presetSubtype="0" fill="hold" nodeType="withEffect">
                                  <p:stCondLst>
                                    <p:cond delay="0"/>
                                  </p:stCondLst>
                                  <p:childTnLst>
                                    <p:set>
                                      <p:cBhvr>
                                        <p:cTn id="127" dur="1" fill="hold">
                                          <p:stCondLst>
                                            <p:cond delay="0"/>
                                          </p:stCondLst>
                                        </p:cTn>
                                        <p:tgtEl>
                                          <p:spTgt spid="102"/>
                                        </p:tgtEl>
                                        <p:attrNameLst>
                                          <p:attrName>style.visibility</p:attrName>
                                        </p:attrNameLst>
                                      </p:cBhvr>
                                      <p:to>
                                        <p:strVal val="visible"/>
                                      </p:to>
                                    </p:set>
                                    <p:animEffect transition="in" filter="fade">
                                      <p:cBhvr>
                                        <p:cTn id="128" dur="500"/>
                                        <p:tgtEl>
                                          <p:spTgt spid="102"/>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26"/>
                                        </p:tgtEl>
                                        <p:attrNameLst>
                                          <p:attrName>style.visibility</p:attrName>
                                        </p:attrNameLst>
                                      </p:cBhvr>
                                      <p:to>
                                        <p:strVal val="visible"/>
                                      </p:to>
                                    </p:set>
                                    <p:animEffect transition="in" filter="fade">
                                      <p:cBhvr>
                                        <p:cTn id="131" dur="500"/>
                                        <p:tgtEl>
                                          <p:spTgt spid="126"/>
                                        </p:tgtEl>
                                      </p:cBhvr>
                                    </p:animEffect>
                                  </p:childTnLst>
                                </p:cTn>
                              </p:par>
                              <p:par>
                                <p:cTn id="132" presetID="10" presetClass="entr" presetSubtype="0" fill="hold" nodeType="withEffect">
                                  <p:stCondLst>
                                    <p:cond delay="0"/>
                                  </p:stCondLst>
                                  <p:childTnLst>
                                    <p:set>
                                      <p:cBhvr>
                                        <p:cTn id="133" dur="1" fill="hold">
                                          <p:stCondLst>
                                            <p:cond delay="0"/>
                                          </p:stCondLst>
                                        </p:cTn>
                                        <p:tgtEl>
                                          <p:spTgt spid="127"/>
                                        </p:tgtEl>
                                        <p:attrNameLst>
                                          <p:attrName>style.visibility</p:attrName>
                                        </p:attrNameLst>
                                      </p:cBhvr>
                                      <p:to>
                                        <p:strVal val="visible"/>
                                      </p:to>
                                    </p:set>
                                    <p:animEffect transition="in" filter="fade">
                                      <p:cBhvr>
                                        <p:cTn id="134" dur="500"/>
                                        <p:tgtEl>
                                          <p:spTgt spid="127"/>
                                        </p:tgtEl>
                                      </p:cBhvr>
                                    </p:animEffect>
                                  </p:childTnLst>
                                </p:cTn>
                              </p:par>
                              <p:par>
                                <p:cTn id="135" presetID="10" presetClass="entr" presetSubtype="0" fill="hold" nodeType="withEffect">
                                  <p:stCondLst>
                                    <p:cond delay="0"/>
                                  </p:stCondLst>
                                  <p:childTnLst>
                                    <p:set>
                                      <p:cBhvr>
                                        <p:cTn id="136" dur="1" fill="hold">
                                          <p:stCondLst>
                                            <p:cond delay="0"/>
                                          </p:stCondLst>
                                        </p:cTn>
                                        <p:tgtEl>
                                          <p:spTgt spid="132"/>
                                        </p:tgtEl>
                                        <p:attrNameLst>
                                          <p:attrName>style.visibility</p:attrName>
                                        </p:attrNameLst>
                                      </p:cBhvr>
                                      <p:to>
                                        <p:strVal val="visible"/>
                                      </p:to>
                                    </p:set>
                                    <p:animEffect transition="in" filter="fade">
                                      <p:cBhvr>
                                        <p:cTn id="137" dur="500"/>
                                        <p:tgtEl>
                                          <p:spTgt spid="132"/>
                                        </p:tgtEl>
                                      </p:cBhvr>
                                    </p:animEffect>
                                  </p:childTnLst>
                                </p:cTn>
                              </p:par>
                              <p:par>
                                <p:cTn id="138" presetID="10" presetClass="entr" presetSubtype="0" fill="hold" nodeType="withEffect">
                                  <p:stCondLst>
                                    <p:cond delay="0"/>
                                  </p:stCondLst>
                                  <p:childTnLst>
                                    <p:set>
                                      <p:cBhvr>
                                        <p:cTn id="139" dur="1" fill="hold">
                                          <p:stCondLst>
                                            <p:cond delay="0"/>
                                          </p:stCondLst>
                                        </p:cTn>
                                        <p:tgtEl>
                                          <p:spTgt spid="94"/>
                                        </p:tgtEl>
                                        <p:attrNameLst>
                                          <p:attrName>style.visibility</p:attrName>
                                        </p:attrNameLst>
                                      </p:cBhvr>
                                      <p:to>
                                        <p:strVal val="visible"/>
                                      </p:to>
                                    </p:set>
                                    <p:animEffect transition="in" filter="fade">
                                      <p:cBhvr>
                                        <p:cTn id="140" dur="500"/>
                                        <p:tgtEl>
                                          <p:spTgt spid="94"/>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2"/>
                                        </p:tgtEl>
                                        <p:attrNameLst>
                                          <p:attrName>style.visibility</p:attrName>
                                        </p:attrNameLst>
                                      </p:cBhvr>
                                      <p:to>
                                        <p:strVal val="visible"/>
                                      </p:to>
                                    </p:set>
                                    <p:animEffect transition="in" filter="fade">
                                      <p:cBhvr>
                                        <p:cTn id="14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2" grpId="0" animBg="1"/>
      <p:bldP spid="72" grpId="0" animBg="1"/>
      <p:bldP spid="5" grpId="0"/>
      <p:bldP spid="6" grpId="0"/>
      <p:bldP spid="7" grpId="0"/>
      <p:bldP spid="11" grpId="0"/>
      <p:bldP spid="12" grpId="0"/>
      <p:bldP spid="13" grpId="0"/>
      <p:bldP spid="21" grpId="0"/>
      <p:bldP spid="23" grpId="0"/>
      <p:bldP spid="24" grpId="0"/>
      <p:bldP spid="8" grpId="0"/>
      <p:bldP spid="9" grpId="0"/>
      <p:bldP spid="10" grpId="0"/>
      <p:bldP spid="34" grpId="0"/>
      <p:bldP spid="35" grpId="0"/>
      <p:bldP spid="36" grpId="0"/>
      <p:bldP spid="122" grpId="0" animBg="1"/>
      <p:bldP spid="123" grpId="0" animBg="1"/>
      <p:bldP spid="2" grpId="0"/>
      <p:bldP spid="114" grpId="0" animBg="1"/>
      <p:bldP spid="115" grpId="0" animBg="1"/>
      <p:bldP spid="117" grpId="0" animBg="1"/>
      <p:bldP spid="118" grpId="0" animBg="1"/>
      <p:bldP spid="79" grpId="0" animBg="1"/>
      <p:bldP spid="119" grpId="0" animBg="1"/>
      <p:bldP spid="125" grpId="0" animBg="1"/>
      <p:bldP spid="126" grpId="0" animBg="1"/>
      <p:bldP spid="9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5769C-0A63-486F-AD99-DED405087511}"/>
              </a:ext>
            </a:extLst>
          </p:cNvPr>
          <p:cNvSpPr>
            <a:spLocks noGrp="1"/>
          </p:cNvSpPr>
          <p:nvPr>
            <p:ph type="title"/>
          </p:nvPr>
        </p:nvSpPr>
        <p:spPr/>
        <p:txBody>
          <a:bodyPr/>
          <a:lstStyle/>
          <a:p>
            <a:r>
              <a:rPr lang="en-US"/>
              <a:t>Pre-deployment planning</a:t>
            </a:r>
          </a:p>
        </p:txBody>
      </p:sp>
      <p:grpSp>
        <p:nvGrpSpPr>
          <p:cNvPr id="18" name="Group 17">
            <a:extLst>
              <a:ext uri="{FF2B5EF4-FFF2-40B4-BE49-F238E27FC236}">
                <a16:creationId xmlns:a16="http://schemas.microsoft.com/office/drawing/2014/main" id="{1E939D9E-3037-DE4D-8B18-DE610AE86267}"/>
              </a:ext>
            </a:extLst>
          </p:cNvPr>
          <p:cNvGrpSpPr/>
          <p:nvPr/>
        </p:nvGrpSpPr>
        <p:grpSpPr>
          <a:xfrm>
            <a:off x="4858731" y="1358491"/>
            <a:ext cx="2461310" cy="1333142"/>
            <a:chOff x="4877753" y="1294323"/>
            <a:chExt cx="2461310" cy="1333142"/>
          </a:xfrm>
        </p:grpSpPr>
        <p:sp>
          <p:nvSpPr>
            <p:cNvPr id="95" name="Rectangle 94">
              <a:extLst>
                <a:ext uri="{FF2B5EF4-FFF2-40B4-BE49-F238E27FC236}">
                  <a16:creationId xmlns:a16="http://schemas.microsoft.com/office/drawing/2014/main" id="{AA7EBDC0-C2C2-B645-B28A-DAB9FD628074}"/>
                </a:ext>
              </a:extLst>
            </p:cNvPr>
            <p:cNvSpPr/>
            <p:nvPr/>
          </p:nvSpPr>
          <p:spPr bwMode="auto">
            <a:xfrm>
              <a:off x="4877753" y="1294323"/>
              <a:ext cx="2461310"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B48BB98B-D56C-48C8-81A5-998216A0B8B4}"/>
                </a:ext>
              </a:extLst>
            </p:cNvPr>
            <p:cNvGrpSpPr/>
            <p:nvPr/>
          </p:nvGrpSpPr>
          <p:grpSpPr>
            <a:xfrm>
              <a:off x="5044863" y="1708242"/>
              <a:ext cx="2147993" cy="505305"/>
              <a:chOff x="6697535" y="5491665"/>
              <a:chExt cx="5043318" cy="1189182"/>
            </a:xfrm>
          </p:grpSpPr>
          <p:pic>
            <p:nvPicPr>
              <p:cNvPr id="7" name="Graphic 6">
                <a:extLst>
                  <a:ext uri="{FF2B5EF4-FFF2-40B4-BE49-F238E27FC236}">
                    <a16:creationId xmlns:a16="http://schemas.microsoft.com/office/drawing/2014/main" id="{24BB3F1B-4CD0-4819-89C8-0330E41520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97535" y="5491665"/>
                <a:ext cx="1164489" cy="1164490"/>
              </a:xfrm>
              <a:prstGeom prst="rect">
                <a:avLst/>
              </a:prstGeom>
            </p:spPr>
          </p:pic>
          <p:pic>
            <p:nvPicPr>
              <p:cNvPr id="8" name="Graphic 7">
                <a:extLst>
                  <a:ext uri="{FF2B5EF4-FFF2-40B4-BE49-F238E27FC236}">
                    <a16:creationId xmlns:a16="http://schemas.microsoft.com/office/drawing/2014/main" id="{9F711731-0265-48A3-81E7-C9A4F2B2D84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36599" y="5491665"/>
                <a:ext cx="1164489" cy="1164490"/>
              </a:xfrm>
              <a:prstGeom prst="rect">
                <a:avLst/>
              </a:prstGeom>
            </p:spPr>
          </p:pic>
          <p:pic>
            <p:nvPicPr>
              <p:cNvPr id="9" name="Graphic 8">
                <a:extLst>
                  <a:ext uri="{FF2B5EF4-FFF2-40B4-BE49-F238E27FC236}">
                    <a16:creationId xmlns:a16="http://schemas.microsoft.com/office/drawing/2014/main" id="{810733E4-525C-43C8-84FD-11425CD3119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02116" y="5516356"/>
                <a:ext cx="1164491" cy="1164491"/>
              </a:xfrm>
              <a:prstGeom prst="rect">
                <a:avLst/>
              </a:prstGeom>
            </p:spPr>
          </p:pic>
          <p:pic>
            <p:nvPicPr>
              <p:cNvPr id="10" name="Graphic 9">
                <a:extLst>
                  <a:ext uri="{FF2B5EF4-FFF2-40B4-BE49-F238E27FC236}">
                    <a16:creationId xmlns:a16="http://schemas.microsoft.com/office/drawing/2014/main" id="{378AC43C-A502-4EB1-8237-F97F510013C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76362" y="5516354"/>
                <a:ext cx="1164491" cy="1164490"/>
              </a:xfrm>
              <a:prstGeom prst="rect">
                <a:avLst/>
              </a:prstGeom>
            </p:spPr>
          </p:pic>
        </p:grpSp>
      </p:grpSp>
      <p:sp>
        <p:nvSpPr>
          <p:cNvPr id="53" name="TextBox 52">
            <a:extLst>
              <a:ext uri="{FF2B5EF4-FFF2-40B4-BE49-F238E27FC236}">
                <a16:creationId xmlns:a16="http://schemas.microsoft.com/office/drawing/2014/main" id="{8750F6EB-3AE7-4CB2-B408-CBB3AF240459}"/>
              </a:ext>
            </a:extLst>
          </p:cNvPr>
          <p:cNvSpPr txBox="1"/>
          <p:nvPr/>
        </p:nvSpPr>
        <p:spPr>
          <a:xfrm>
            <a:off x="4858731" y="2761433"/>
            <a:ext cx="2461310" cy="246221"/>
          </a:xfrm>
          <a:prstGeom prst="rect">
            <a:avLst/>
          </a:prstGeom>
          <a:noFill/>
        </p:spPr>
        <p:txBody>
          <a:bodyPr wrap="square" lIns="0" tIns="0" rIns="0" bIns="0" rtlCol="0">
            <a:spAutoFit/>
          </a:bodyPr>
          <a:lstStyle/>
          <a:p>
            <a:pPr algn="ctr"/>
            <a:r>
              <a:rPr lang="en-US" sz="1600">
                <a:solidFill>
                  <a:schemeClr val="accent1"/>
                </a:solidFill>
                <a:latin typeface="+mj-lt"/>
              </a:rPr>
              <a:t>Deployment option</a:t>
            </a:r>
          </a:p>
        </p:txBody>
      </p:sp>
      <p:sp>
        <p:nvSpPr>
          <p:cNvPr id="54" name="TextBox 53">
            <a:extLst>
              <a:ext uri="{FF2B5EF4-FFF2-40B4-BE49-F238E27FC236}">
                <a16:creationId xmlns:a16="http://schemas.microsoft.com/office/drawing/2014/main" id="{6764E789-7457-410A-A7EC-083D67ADB39D}"/>
              </a:ext>
            </a:extLst>
          </p:cNvPr>
          <p:cNvSpPr txBox="1"/>
          <p:nvPr/>
        </p:nvSpPr>
        <p:spPr>
          <a:xfrm>
            <a:off x="590155" y="4889894"/>
            <a:ext cx="2474978" cy="246221"/>
          </a:xfrm>
          <a:prstGeom prst="rect">
            <a:avLst/>
          </a:prstGeom>
          <a:noFill/>
        </p:spPr>
        <p:txBody>
          <a:bodyPr wrap="square" lIns="0" tIns="0" rIns="0" bIns="0" rtlCol="0">
            <a:spAutoFit/>
          </a:bodyPr>
          <a:lstStyle/>
          <a:p>
            <a:pPr algn="ctr"/>
            <a:r>
              <a:rPr lang="en-US" sz="1600">
                <a:solidFill>
                  <a:schemeClr val="accent1"/>
                </a:solidFill>
                <a:latin typeface="+mj-lt"/>
              </a:rPr>
              <a:t>Purchasing model</a:t>
            </a:r>
          </a:p>
        </p:txBody>
      </p:sp>
      <p:sp>
        <p:nvSpPr>
          <p:cNvPr id="55" name="TextBox 54">
            <a:extLst>
              <a:ext uri="{FF2B5EF4-FFF2-40B4-BE49-F238E27FC236}">
                <a16:creationId xmlns:a16="http://schemas.microsoft.com/office/drawing/2014/main" id="{6DE0903D-730B-4259-9B90-214BFFE0EB5B}"/>
              </a:ext>
            </a:extLst>
          </p:cNvPr>
          <p:cNvSpPr txBox="1"/>
          <p:nvPr/>
        </p:nvSpPr>
        <p:spPr>
          <a:xfrm>
            <a:off x="3475613" y="4885306"/>
            <a:ext cx="2382515" cy="246221"/>
          </a:xfrm>
          <a:prstGeom prst="rect">
            <a:avLst/>
          </a:prstGeom>
          <a:noFill/>
        </p:spPr>
        <p:txBody>
          <a:bodyPr wrap="square" lIns="0" tIns="0" rIns="0" bIns="0" rtlCol="0">
            <a:spAutoFit/>
          </a:bodyPr>
          <a:lstStyle/>
          <a:p>
            <a:pPr algn="ctr"/>
            <a:r>
              <a:rPr lang="en-US" sz="1600">
                <a:solidFill>
                  <a:schemeClr val="accent1"/>
                </a:solidFill>
                <a:latin typeface="+mj-lt"/>
              </a:rPr>
              <a:t>Service tier (SLO)</a:t>
            </a:r>
          </a:p>
        </p:txBody>
      </p:sp>
      <p:sp>
        <p:nvSpPr>
          <p:cNvPr id="56" name="TextBox 55">
            <a:extLst>
              <a:ext uri="{FF2B5EF4-FFF2-40B4-BE49-F238E27FC236}">
                <a16:creationId xmlns:a16="http://schemas.microsoft.com/office/drawing/2014/main" id="{6012E8E0-BF6E-4B0F-9FCB-6892562207D9}"/>
              </a:ext>
            </a:extLst>
          </p:cNvPr>
          <p:cNvSpPr txBox="1"/>
          <p:nvPr/>
        </p:nvSpPr>
        <p:spPr>
          <a:xfrm>
            <a:off x="6303161" y="4885306"/>
            <a:ext cx="2455038" cy="246221"/>
          </a:xfrm>
          <a:prstGeom prst="rect">
            <a:avLst/>
          </a:prstGeom>
          <a:noFill/>
        </p:spPr>
        <p:txBody>
          <a:bodyPr wrap="square" lIns="0" tIns="0" rIns="0" bIns="0" rtlCol="0">
            <a:spAutoFit/>
          </a:bodyPr>
          <a:lstStyle/>
          <a:p>
            <a:pPr algn="ctr"/>
            <a:r>
              <a:rPr lang="en-US" sz="1600">
                <a:solidFill>
                  <a:schemeClr val="accent1"/>
                </a:solidFill>
                <a:latin typeface="+mj-lt"/>
              </a:rPr>
              <a:t>Hardware</a:t>
            </a:r>
          </a:p>
        </p:txBody>
      </p:sp>
      <p:sp>
        <p:nvSpPr>
          <p:cNvPr id="57" name="TextBox 56">
            <a:extLst>
              <a:ext uri="{FF2B5EF4-FFF2-40B4-BE49-F238E27FC236}">
                <a16:creationId xmlns:a16="http://schemas.microsoft.com/office/drawing/2014/main" id="{F56041A7-9420-4751-AB40-6E304784E816}"/>
              </a:ext>
            </a:extLst>
          </p:cNvPr>
          <p:cNvSpPr txBox="1"/>
          <p:nvPr/>
        </p:nvSpPr>
        <p:spPr>
          <a:xfrm>
            <a:off x="9140534" y="4885305"/>
            <a:ext cx="2461311" cy="246221"/>
          </a:xfrm>
          <a:prstGeom prst="rect">
            <a:avLst/>
          </a:prstGeom>
          <a:noFill/>
        </p:spPr>
        <p:txBody>
          <a:bodyPr wrap="square" lIns="0" tIns="0" rIns="0" bIns="0" rtlCol="0">
            <a:spAutoFit/>
          </a:bodyPr>
          <a:lstStyle/>
          <a:p>
            <a:pPr algn="ctr"/>
            <a:r>
              <a:rPr lang="en-US" sz="1600">
                <a:solidFill>
                  <a:schemeClr val="accent1"/>
                </a:solidFill>
                <a:latin typeface="+mj-lt"/>
              </a:rPr>
              <a:t>Size</a:t>
            </a:r>
          </a:p>
        </p:txBody>
      </p:sp>
      <p:sp>
        <p:nvSpPr>
          <p:cNvPr id="35" name="Rectangle 34">
            <a:extLst>
              <a:ext uri="{FF2B5EF4-FFF2-40B4-BE49-F238E27FC236}">
                <a16:creationId xmlns:a16="http://schemas.microsoft.com/office/drawing/2014/main" id="{461AACA6-DD5D-4724-A287-B591951655A9}"/>
              </a:ext>
            </a:extLst>
          </p:cNvPr>
          <p:cNvSpPr/>
          <p:nvPr/>
        </p:nvSpPr>
        <p:spPr>
          <a:xfrm>
            <a:off x="9374330" y="5461307"/>
            <a:ext cx="2250937" cy="307777"/>
          </a:xfrm>
          <a:prstGeom prst="rect">
            <a:avLst/>
          </a:prstGeom>
          <a:noFill/>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0"/>
                <a:solidFill>
                  <a:schemeClr val="accent4"/>
                </a:solidFill>
                <a:uLnTx/>
                <a:uFillTx/>
                <a:latin typeface="Segoe UI"/>
                <a:ea typeface="+mn-ea"/>
                <a:cs typeface="+mn-cs"/>
              </a:rPr>
              <a:t>*Not in managed instance</a:t>
            </a:r>
          </a:p>
        </p:txBody>
      </p:sp>
      <p:sp>
        <p:nvSpPr>
          <p:cNvPr id="38" name="TextBox 37">
            <a:extLst>
              <a:ext uri="{FF2B5EF4-FFF2-40B4-BE49-F238E27FC236}">
                <a16:creationId xmlns:a16="http://schemas.microsoft.com/office/drawing/2014/main" id="{BF1F3300-B566-4A73-AA51-CA79B64535D8}"/>
              </a:ext>
            </a:extLst>
          </p:cNvPr>
          <p:cNvSpPr txBox="1"/>
          <p:nvPr/>
        </p:nvSpPr>
        <p:spPr>
          <a:xfrm>
            <a:off x="1377249" y="2759106"/>
            <a:ext cx="2474977" cy="246221"/>
          </a:xfrm>
          <a:prstGeom prst="rect">
            <a:avLst/>
          </a:prstGeom>
          <a:noFill/>
        </p:spPr>
        <p:txBody>
          <a:bodyPr wrap="square" lIns="0" tIns="0" rIns="0" bIns="0" rtlCol="0">
            <a:spAutoFit/>
          </a:bodyPr>
          <a:lstStyle/>
          <a:p>
            <a:pPr algn="ctr"/>
            <a:r>
              <a:rPr lang="en-US" sz="1600">
                <a:solidFill>
                  <a:schemeClr val="accent1"/>
                </a:solidFill>
                <a:latin typeface="+mj-lt"/>
              </a:rPr>
              <a:t>Deployment method</a:t>
            </a:r>
          </a:p>
        </p:txBody>
      </p:sp>
      <p:sp>
        <p:nvSpPr>
          <p:cNvPr id="39" name="TextBox 38">
            <a:extLst>
              <a:ext uri="{FF2B5EF4-FFF2-40B4-BE49-F238E27FC236}">
                <a16:creationId xmlns:a16="http://schemas.microsoft.com/office/drawing/2014/main" id="{24A89C7F-2FAB-4D04-A276-F2831A5E163F}"/>
              </a:ext>
            </a:extLst>
          </p:cNvPr>
          <p:cNvSpPr txBox="1"/>
          <p:nvPr/>
        </p:nvSpPr>
        <p:spPr>
          <a:xfrm>
            <a:off x="8331670" y="2754719"/>
            <a:ext cx="2436531" cy="246221"/>
          </a:xfrm>
          <a:prstGeom prst="rect">
            <a:avLst/>
          </a:prstGeom>
          <a:noFill/>
        </p:spPr>
        <p:txBody>
          <a:bodyPr wrap="square" lIns="0" tIns="0" rIns="0" bIns="0" rtlCol="0">
            <a:spAutoFit/>
          </a:bodyPr>
          <a:lstStyle/>
          <a:p>
            <a:pPr algn="ctr"/>
            <a:r>
              <a:rPr lang="en-US" sz="1600">
                <a:solidFill>
                  <a:schemeClr val="accent1"/>
                </a:solidFill>
                <a:latin typeface="+mj-lt"/>
              </a:rPr>
              <a:t>Region</a:t>
            </a:r>
          </a:p>
        </p:txBody>
      </p:sp>
      <p:sp>
        <p:nvSpPr>
          <p:cNvPr id="241" name="Rectangle 240">
            <a:extLst>
              <a:ext uri="{FF2B5EF4-FFF2-40B4-BE49-F238E27FC236}">
                <a16:creationId xmlns:a16="http://schemas.microsoft.com/office/drawing/2014/main" id="{7A828CD3-B16C-5245-89ED-924CDB66D87D}"/>
              </a:ext>
            </a:extLst>
          </p:cNvPr>
          <p:cNvSpPr/>
          <p:nvPr/>
        </p:nvSpPr>
        <p:spPr bwMode="auto">
          <a:xfrm>
            <a:off x="8326546" y="1332429"/>
            <a:ext cx="2461310"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9EB60275-53B4-6340-8AFD-26F1623F06FA}"/>
              </a:ext>
            </a:extLst>
          </p:cNvPr>
          <p:cNvGrpSpPr/>
          <p:nvPr/>
        </p:nvGrpSpPr>
        <p:grpSpPr>
          <a:xfrm>
            <a:off x="9146807" y="3453600"/>
            <a:ext cx="2461310" cy="1340761"/>
            <a:chOff x="9146807" y="3453600"/>
            <a:chExt cx="2461310" cy="1340761"/>
          </a:xfrm>
        </p:grpSpPr>
        <p:sp>
          <p:nvSpPr>
            <p:cNvPr id="148" name="Rectangle 147">
              <a:extLst>
                <a:ext uri="{FF2B5EF4-FFF2-40B4-BE49-F238E27FC236}">
                  <a16:creationId xmlns:a16="http://schemas.microsoft.com/office/drawing/2014/main" id="{40AD6614-45E1-D449-BB22-2C66FE03B92C}"/>
                </a:ext>
              </a:extLst>
            </p:cNvPr>
            <p:cNvSpPr/>
            <p:nvPr/>
          </p:nvSpPr>
          <p:spPr bwMode="auto">
            <a:xfrm>
              <a:off x="9146807" y="3453600"/>
              <a:ext cx="2461310" cy="134076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6525C85C-83FC-454D-8257-71760DBAD3B1}"/>
                </a:ext>
              </a:extLst>
            </p:cNvPr>
            <p:cNvCxnSpPr/>
            <p:nvPr/>
          </p:nvCxnSpPr>
          <p:spPr>
            <a:xfrm>
              <a:off x="9423998" y="3796938"/>
              <a:ext cx="1885936"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006B0E55-1362-9A40-8AD9-EF306FA8CAC7}"/>
                </a:ext>
              </a:extLst>
            </p:cNvPr>
            <p:cNvSpPr/>
            <p:nvPr/>
          </p:nvSpPr>
          <p:spPr bwMode="auto">
            <a:xfrm>
              <a:off x="10916820" y="3715100"/>
              <a:ext cx="163676" cy="1636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49" name="Straight Connector 148">
              <a:extLst>
                <a:ext uri="{FF2B5EF4-FFF2-40B4-BE49-F238E27FC236}">
                  <a16:creationId xmlns:a16="http://schemas.microsoft.com/office/drawing/2014/main" id="{FAFD72BF-4577-7045-867D-21E17B8B74E0}"/>
                </a:ext>
              </a:extLst>
            </p:cNvPr>
            <p:cNvCxnSpPr>
              <a:cxnSpLocks/>
              <a:endCxn id="15" idx="2"/>
            </p:cNvCxnSpPr>
            <p:nvPr/>
          </p:nvCxnSpPr>
          <p:spPr>
            <a:xfrm>
              <a:off x="9423998" y="3796938"/>
              <a:ext cx="1492822" cy="0"/>
            </a:xfrm>
            <a:prstGeom prst="line">
              <a:avLst/>
            </a:prstGeom>
            <a:ln w="285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7DE6EDB-4302-9E47-986C-CB8D56516C6F}"/>
                </a:ext>
              </a:extLst>
            </p:cNvPr>
            <p:cNvCxnSpPr/>
            <p:nvPr/>
          </p:nvCxnSpPr>
          <p:spPr>
            <a:xfrm>
              <a:off x="9423998" y="4421778"/>
              <a:ext cx="1885936"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1" name="Oval 150">
              <a:extLst>
                <a:ext uri="{FF2B5EF4-FFF2-40B4-BE49-F238E27FC236}">
                  <a16:creationId xmlns:a16="http://schemas.microsoft.com/office/drawing/2014/main" id="{DB12EFA5-A046-8549-8FC1-4410F3C131A2}"/>
                </a:ext>
              </a:extLst>
            </p:cNvPr>
            <p:cNvSpPr/>
            <p:nvPr/>
          </p:nvSpPr>
          <p:spPr bwMode="auto">
            <a:xfrm>
              <a:off x="9746430" y="4339940"/>
              <a:ext cx="163676" cy="1636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52" name="Straight Connector 151">
              <a:extLst>
                <a:ext uri="{FF2B5EF4-FFF2-40B4-BE49-F238E27FC236}">
                  <a16:creationId xmlns:a16="http://schemas.microsoft.com/office/drawing/2014/main" id="{836A8B28-57FA-194D-A0E4-2100C9F9EEAE}"/>
                </a:ext>
              </a:extLst>
            </p:cNvPr>
            <p:cNvCxnSpPr>
              <a:cxnSpLocks/>
              <a:endCxn id="151" idx="2"/>
            </p:cNvCxnSpPr>
            <p:nvPr/>
          </p:nvCxnSpPr>
          <p:spPr>
            <a:xfrm>
              <a:off x="9423998" y="4421778"/>
              <a:ext cx="322432" cy="0"/>
            </a:xfrm>
            <a:prstGeom prst="line">
              <a:avLst/>
            </a:prstGeom>
            <a:ln w="28575"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97A0AF3-AB6D-AE4E-BAB4-34C721556270}"/>
                </a:ext>
              </a:extLst>
            </p:cNvPr>
            <p:cNvSpPr txBox="1"/>
            <p:nvPr/>
          </p:nvSpPr>
          <p:spPr>
            <a:xfrm>
              <a:off x="9418566" y="3578085"/>
              <a:ext cx="403957" cy="153888"/>
            </a:xfrm>
            <a:prstGeom prst="rect">
              <a:avLst/>
            </a:prstGeom>
            <a:noFill/>
          </p:spPr>
          <p:txBody>
            <a:bodyPr wrap="none" lIns="0" tIns="0" rIns="0" bIns="0" rtlCol="0">
              <a:spAutoFit/>
            </a:bodyPr>
            <a:lstStyle/>
            <a:p>
              <a:pPr algn="l"/>
              <a:r>
                <a:rPr lang="en-US" sz="1000" b="1" err="1"/>
                <a:t>vCores</a:t>
              </a:r>
              <a:endParaRPr lang="en-US" sz="1000" b="1"/>
            </a:p>
          </p:txBody>
        </p:sp>
        <p:sp>
          <p:nvSpPr>
            <p:cNvPr id="153" name="TextBox 152">
              <a:extLst>
                <a:ext uri="{FF2B5EF4-FFF2-40B4-BE49-F238E27FC236}">
                  <a16:creationId xmlns:a16="http://schemas.microsoft.com/office/drawing/2014/main" id="{BDFC1C21-7A1B-EC4A-8B97-AA9A9B0865D4}"/>
                </a:ext>
              </a:extLst>
            </p:cNvPr>
            <p:cNvSpPr txBox="1"/>
            <p:nvPr/>
          </p:nvSpPr>
          <p:spPr>
            <a:xfrm>
              <a:off x="9418566" y="4149585"/>
              <a:ext cx="831959" cy="153888"/>
            </a:xfrm>
            <a:prstGeom prst="rect">
              <a:avLst/>
            </a:prstGeom>
            <a:noFill/>
          </p:spPr>
          <p:txBody>
            <a:bodyPr wrap="none" lIns="0" tIns="0" rIns="0" bIns="0" rtlCol="0">
              <a:spAutoFit/>
            </a:bodyPr>
            <a:lstStyle/>
            <a:p>
              <a:pPr algn="l"/>
              <a:r>
                <a:rPr lang="en-US" sz="1000" b="1"/>
                <a:t>Data max size</a:t>
              </a:r>
            </a:p>
          </p:txBody>
        </p:sp>
        <p:sp>
          <p:nvSpPr>
            <p:cNvPr id="154" name="TextBox 153">
              <a:extLst>
                <a:ext uri="{FF2B5EF4-FFF2-40B4-BE49-F238E27FC236}">
                  <a16:creationId xmlns:a16="http://schemas.microsoft.com/office/drawing/2014/main" id="{AF84DAEC-4EF8-7449-81D8-C86DC9759C2B}"/>
                </a:ext>
              </a:extLst>
            </p:cNvPr>
            <p:cNvSpPr txBox="1"/>
            <p:nvPr/>
          </p:nvSpPr>
          <p:spPr>
            <a:xfrm>
              <a:off x="9746226" y="4535115"/>
              <a:ext cx="335028" cy="153888"/>
            </a:xfrm>
            <a:prstGeom prst="rect">
              <a:avLst/>
            </a:prstGeom>
            <a:noFill/>
          </p:spPr>
          <p:txBody>
            <a:bodyPr wrap="none" lIns="0" tIns="0" rIns="0" bIns="0" rtlCol="0">
              <a:spAutoFit/>
            </a:bodyPr>
            <a:lstStyle/>
            <a:p>
              <a:pPr algn="l"/>
              <a:r>
                <a:rPr lang="en-US" sz="1000">
                  <a:solidFill>
                    <a:schemeClr val="accent1"/>
                  </a:solidFill>
                </a:rPr>
                <a:t>64 GB</a:t>
              </a:r>
            </a:p>
          </p:txBody>
        </p:sp>
        <p:sp>
          <p:nvSpPr>
            <p:cNvPr id="155" name="TextBox 154">
              <a:extLst>
                <a:ext uri="{FF2B5EF4-FFF2-40B4-BE49-F238E27FC236}">
                  <a16:creationId xmlns:a16="http://schemas.microsoft.com/office/drawing/2014/main" id="{3612183C-5941-C54D-BF73-1CA6CDE95A9B}"/>
                </a:ext>
              </a:extLst>
            </p:cNvPr>
            <p:cNvSpPr txBox="1"/>
            <p:nvPr/>
          </p:nvSpPr>
          <p:spPr>
            <a:xfrm>
              <a:off x="9419184" y="3904509"/>
              <a:ext cx="1617430" cy="153888"/>
            </a:xfrm>
            <a:prstGeom prst="rect">
              <a:avLst/>
            </a:prstGeom>
            <a:noFill/>
          </p:spPr>
          <p:txBody>
            <a:bodyPr wrap="none" lIns="0" tIns="0" rIns="0" bIns="0" rtlCol="0">
              <a:spAutoFit/>
            </a:bodyPr>
            <a:lstStyle/>
            <a:p>
              <a:pPr algn="l"/>
              <a:r>
                <a:rPr lang="en-US" sz="1000">
                  <a:solidFill>
                    <a:schemeClr val="accent1"/>
                  </a:solidFill>
                </a:rPr>
                <a:t>2                     4                   6</a:t>
              </a:r>
            </a:p>
          </p:txBody>
        </p:sp>
      </p:grpSp>
      <p:grpSp>
        <p:nvGrpSpPr>
          <p:cNvPr id="4" name="Group 3">
            <a:extLst>
              <a:ext uri="{FF2B5EF4-FFF2-40B4-BE49-F238E27FC236}">
                <a16:creationId xmlns:a16="http://schemas.microsoft.com/office/drawing/2014/main" id="{A92A77B7-4A50-AF40-824A-CCBD50B29B7F}"/>
              </a:ext>
            </a:extLst>
          </p:cNvPr>
          <p:cNvGrpSpPr/>
          <p:nvPr/>
        </p:nvGrpSpPr>
        <p:grpSpPr>
          <a:xfrm>
            <a:off x="584201" y="3457409"/>
            <a:ext cx="2480932" cy="1333142"/>
            <a:chOff x="584201" y="3457409"/>
            <a:chExt cx="2480932" cy="1333142"/>
          </a:xfrm>
        </p:grpSpPr>
        <p:sp>
          <p:nvSpPr>
            <p:cNvPr id="158" name="Rectangle 157">
              <a:extLst>
                <a:ext uri="{FF2B5EF4-FFF2-40B4-BE49-F238E27FC236}">
                  <a16:creationId xmlns:a16="http://schemas.microsoft.com/office/drawing/2014/main" id="{591AB69C-0746-F94B-BF4E-34DB3F589B68}"/>
                </a:ext>
              </a:extLst>
            </p:cNvPr>
            <p:cNvSpPr/>
            <p:nvPr/>
          </p:nvSpPr>
          <p:spPr bwMode="auto">
            <a:xfrm>
              <a:off x="584201" y="3457409"/>
              <a:ext cx="2480932"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59" name="Group 158">
              <a:extLst>
                <a:ext uri="{FF2B5EF4-FFF2-40B4-BE49-F238E27FC236}">
                  <a16:creationId xmlns:a16="http://schemas.microsoft.com/office/drawing/2014/main" id="{54738652-D9D9-6C4D-A4AA-92F861256A2B}"/>
                </a:ext>
              </a:extLst>
            </p:cNvPr>
            <p:cNvGrpSpPr/>
            <p:nvPr/>
          </p:nvGrpSpPr>
          <p:grpSpPr>
            <a:xfrm>
              <a:off x="764323" y="3827746"/>
              <a:ext cx="831239" cy="428997"/>
              <a:chOff x="807623" y="2005997"/>
              <a:chExt cx="4158393" cy="2146122"/>
            </a:xfrm>
          </p:grpSpPr>
          <p:cxnSp>
            <p:nvCxnSpPr>
              <p:cNvPr id="160" name="Straight Connector 159">
                <a:extLst>
                  <a:ext uri="{FF2B5EF4-FFF2-40B4-BE49-F238E27FC236}">
                    <a16:creationId xmlns:a16="http://schemas.microsoft.com/office/drawing/2014/main" id="{A0717205-4E57-114B-991D-7DD95B528E31}"/>
                  </a:ext>
                </a:extLst>
              </p:cNvPr>
              <p:cNvCxnSpPr>
                <a:cxnSpLocks/>
              </p:cNvCxnSpPr>
              <p:nvPr/>
            </p:nvCxnSpPr>
            <p:spPr>
              <a:xfrm>
                <a:off x="807623" y="4145095"/>
                <a:ext cx="4158393" cy="0"/>
              </a:xfrm>
              <a:prstGeom prst="line">
                <a:avLst/>
              </a:prstGeom>
              <a:noFill/>
              <a:ln w="12700" cap="flat" cmpd="sng" algn="ctr">
                <a:solidFill>
                  <a:schemeClr val="accent1"/>
                </a:solidFill>
                <a:prstDash val="solid"/>
                <a:tailEnd type="triangle"/>
              </a:ln>
              <a:effectLst/>
            </p:spPr>
          </p:cxnSp>
          <p:cxnSp>
            <p:nvCxnSpPr>
              <p:cNvPr id="161" name="Straight Connector 160">
                <a:extLst>
                  <a:ext uri="{FF2B5EF4-FFF2-40B4-BE49-F238E27FC236}">
                    <a16:creationId xmlns:a16="http://schemas.microsoft.com/office/drawing/2014/main" id="{762661A1-9C35-2648-A3C5-122F03A64880}"/>
                  </a:ext>
                </a:extLst>
              </p:cNvPr>
              <p:cNvCxnSpPr>
                <a:cxnSpLocks/>
              </p:cNvCxnSpPr>
              <p:nvPr/>
            </p:nvCxnSpPr>
            <p:spPr>
              <a:xfrm flipV="1">
                <a:off x="814048" y="2005997"/>
                <a:ext cx="0" cy="2136302"/>
              </a:xfrm>
              <a:prstGeom prst="line">
                <a:avLst/>
              </a:prstGeom>
              <a:noFill/>
              <a:ln w="12700" cap="flat" cmpd="sng" algn="ctr">
                <a:solidFill>
                  <a:schemeClr val="accent1"/>
                </a:solidFill>
                <a:prstDash val="solid"/>
                <a:headEnd type="none"/>
                <a:tailEnd type="triangle"/>
              </a:ln>
              <a:effectLst/>
            </p:spPr>
          </p:cxnSp>
          <p:cxnSp>
            <p:nvCxnSpPr>
              <p:cNvPr id="162" name="Straight Connector 161">
                <a:extLst>
                  <a:ext uri="{FF2B5EF4-FFF2-40B4-BE49-F238E27FC236}">
                    <a16:creationId xmlns:a16="http://schemas.microsoft.com/office/drawing/2014/main" id="{37EC1391-C4CC-0347-B22E-2466E8B82716}"/>
                  </a:ext>
                </a:extLst>
              </p:cNvPr>
              <p:cNvCxnSpPr>
                <a:cxnSpLocks/>
              </p:cNvCxnSpPr>
              <p:nvPr/>
            </p:nvCxnSpPr>
            <p:spPr>
              <a:xfrm flipV="1">
                <a:off x="820475" y="2526368"/>
                <a:ext cx="4051092" cy="1604750"/>
              </a:xfrm>
              <a:prstGeom prst="line">
                <a:avLst/>
              </a:prstGeom>
              <a:noFill/>
              <a:ln w="12700" cap="flat" cmpd="sng" algn="ctr">
                <a:solidFill>
                  <a:schemeClr val="tx1"/>
                </a:solidFill>
                <a:prstDash val="solid"/>
                <a:tailEnd type="triangle"/>
              </a:ln>
              <a:effectLst/>
            </p:spPr>
          </p:cxnSp>
          <p:sp>
            <p:nvSpPr>
              <p:cNvPr id="163" name="Rectangle 162">
                <a:extLst>
                  <a:ext uri="{FF2B5EF4-FFF2-40B4-BE49-F238E27FC236}">
                    <a16:creationId xmlns:a16="http://schemas.microsoft.com/office/drawing/2014/main" id="{4BA9AE72-C851-E54C-85D5-B3BED558DB06}"/>
                  </a:ext>
                </a:extLst>
              </p:cNvPr>
              <p:cNvSpPr/>
              <p:nvPr/>
            </p:nvSpPr>
            <p:spPr>
              <a:xfrm>
                <a:off x="3968324" y="2757268"/>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164" name="Straight Connector 163">
                <a:extLst>
                  <a:ext uri="{FF2B5EF4-FFF2-40B4-BE49-F238E27FC236}">
                    <a16:creationId xmlns:a16="http://schemas.microsoft.com/office/drawing/2014/main" id="{AD4224D9-47F4-EA48-BD35-F1F5E5E8A796}"/>
                  </a:ext>
                </a:extLst>
              </p:cNvPr>
              <p:cNvCxnSpPr>
                <a:cxnSpLocks/>
                <a:endCxn id="163" idx="2"/>
              </p:cNvCxnSpPr>
              <p:nvPr/>
            </p:nvCxnSpPr>
            <p:spPr>
              <a:xfrm flipV="1">
                <a:off x="4055066" y="2925040"/>
                <a:ext cx="0" cy="1227078"/>
              </a:xfrm>
              <a:prstGeom prst="line">
                <a:avLst/>
              </a:prstGeom>
              <a:noFill/>
              <a:ln w="12700" cap="flat" cmpd="sng" algn="ctr">
                <a:solidFill>
                  <a:schemeClr val="tx1"/>
                </a:solidFill>
                <a:prstDash val="dash"/>
              </a:ln>
              <a:effectLst/>
            </p:spPr>
          </p:cxnSp>
          <p:cxnSp>
            <p:nvCxnSpPr>
              <p:cNvPr id="165" name="Straight Connector 164">
                <a:extLst>
                  <a:ext uri="{FF2B5EF4-FFF2-40B4-BE49-F238E27FC236}">
                    <a16:creationId xmlns:a16="http://schemas.microsoft.com/office/drawing/2014/main" id="{B87B2E43-EE89-B140-9F8E-E7C3939BB02C}"/>
                  </a:ext>
                </a:extLst>
              </p:cNvPr>
              <p:cNvCxnSpPr>
                <a:cxnSpLocks/>
                <a:endCxn id="163" idx="1"/>
              </p:cNvCxnSpPr>
              <p:nvPr/>
            </p:nvCxnSpPr>
            <p:spPr>
              <a:xfrm>
                <a:off x="831157" y="2841153"/>
                <a:ext cx="3137165" cy="0"/>
              </a:xfrm>
              <a:prstGeom prst="line">
                <a:avLst/>
              </a:prstGeom>
              <a:noFill/>
              <a:ln w="12700" cap="flat" cmpd="sng" algn="ctr">
                <a:solidFill>
                  <a:schemeClr val="tx1"/>
                </a:solidFill>
                <a:prstDash val="dash"/>
              </a:ln>
              <a:effectLst/>
            </p:spPr>
          </p:cxnSp>
          <p:sp>
            <p:nvSpPr>
              <p:cNvPr id="169" name="Rectangle 168">
                <a:extLst>
                  <a:ext uri="{FF2B5EF4-FFF2-40B4-BE49-F238E27FC236}">
                    <a16:creationId xmlns:a16="http://schemas.microsoft.com/office/drawing/2014/main" id="{09736EE0-B9A1-374B-BCC4-EC45F1D80D04}"/>
                  </a:ext>
                </a:extLst>
              </p:cNvPr>
              <p:cNvSpPr/>
              <p:nvPr/>
            </p:nvSpPr>
            <p:spPr>
              <a:xfrm>
                <a:off x="3220366" y="3051911"/>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170" name="Rectangle 169">
                <a:extLst>
                  <a:ext uri="{FF2B5EF4-FFF2-40B4-BE49-F238E27FC236}">
                    <a16:creationId xmlns:a16="http://schemas.microsoft.com/office/drawing/2014/main" id="{83890845-5AB4-BA47-B1F4-178F39880755}"/>
                  </a:ext>
                </a:extLst>
              </p:cNvPr>
              <p:cNvSpPr/>
              <p:nvPr/>
            </p:nvSpPr>
            <p:spPr>
              <a:xfrm>
                <a:off x="2445621" y="3367346"/>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sp>
            <p:nvSpPr>
              <p:cNvPr id="171" name="Rectangle 170">
                <a:extLst>
                  <a:ext uri="{FF2B5EF4-FFF2-40B4-BE49-F238E27FC236}">
                    <a16:creationId xmlns:a16="http://schemas.microsoft.com/office/drawing/2014/main" id="{F6FC53C2-8769-6145-81E9-EEF58DF74762}"/>
                  </a:ext>
                </a:extLst>
              </p:cNvPr>
              <p:cNvSpPr/>
              <p:nvPr/>
            </p:nvSpPr>
            <p:spPr>
              <a:xfrm>
                <a:off x="1693323" y="3674533"/>
                <a:ext cx="173486" cy="167772"/>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cxnSp>
            <p:nvCxnSpPr>
              <p:cNvPr id="172" name="Straight Connector 171">
                <a:extLst>
                  <a:ext uri="{FF2B5EF4-FFF2-40B4-BE49-F238E27FC236}">
                    <a16:creationId xmlns:a16="http://schemas.microsoft.com/office/drawing/2014/main" id="{0A45FFA3-C911-0346-80B6-6F283DFB166F}"/>
                  </a:ext>
                </a:extLst>
              </p:cNvPr>
              <p:cNvCxnSpPr>
                <a:cxnSpLocks/>
                <a:endCxn id="169" idx="1"/>
              </p:cNvCxnSpPr>
              <p:nvPr/>
            </p:nvCxnSpPr>
            <p:spPr>
              <a:xfrm>
                <a:off x="810313" y="3135798"/>
                <a:ext cx="2410053" cy="0"/>
              </a:xfrm>
              <a:prstGeom prst="line">
                <a:avLst/>
              </a:prstGeom>
              <a:noFill/>
              <a:ln w="12700" cap="flat" cmpd="sng" algn="ctr">
                <a:solidFill>
                  <a:schemeClr val="tx1"/>
                </a:solidFill>
                <a:prstDash val="dash"/>
              </a:ln>
              <a:effectLst/>
            </p:spPr>
          </p:cxnSp>
          <p:cxnSp>
            <p:nvCxnSpPr>
              <p:cNvPr id="173" name="Straight Connector 172">
                <a:extLst>
                  <a:ext uri="{FF2B5EF4-FFF2-40B4-BE49-F238E27FC236}">
                    <a16:creationId xmlns:a16="http://schemas.microsoft.com/office/drawing/2014/main" id="{A54CA9EE-F212-8A44-9A8B-B9A43B0D1186}"/>
                  </a:ext>
                </a:extLst>
              </p:cNvPr>
              <p:cNvCxnSpPr>
                <a:cxnSpLocks/>
                <a:endCxn id="170" idx="1"/>
              </p:cNvCxnSpPr>
              <p:nvPr/>
            </p:nvCxnSpPr>
            <p:spPr>
              <a:xfrm>
                <a:off x="824209" y="3451233"/>
                <a:ext cx="1621412" cy="0"/>
              </a:xfrm>
              <a:prstGeom prst="line">
                <a:avLst/>
              </a:prstGeom>
              <a:noFill/>
              <a:ln w="12700" cap="flat" cmpd="sng" algn="ctr">
                <a:solidFill>
                  <a:schemeClr val="tx1"/>
                </a:solidFill>
                <a:prstDash val="dash"/>
              </a:ln>
              <a:effectLst/>
            </p:spPr>
          </p:cxnSp>
          <p:cxnSp>
            <p:nvCxnSpPr>
              <p:cNvPr id="174" name="Straight Connector 173">
                <a:extLst>
                  <a:ext uri="{FF2B5EF4-FFF2-40B4-BE49-F238E27FC236}">
                    <a16:creationId xmlns:a16="http://schemas.microsoft.com/office/drawing/2014/main" id="{FDA4AA06-A76D-924F-8EEE-C6C450DA1566}"/>
                  </a:ext>
                </a:extLst>
              </p:cNvPr>
              <p:cNvCxnSpPr>
                <a:cxnSpLocks/>
                <a:endCxn id="171" idx="1"/>
              </p:cNvCxnSpPr>
              <p:nvPr/>
            </p:nvCxnSpPr>
            <p:spPr>
              <a:xfrm>
                <a:off x="824208" y="3758420"/>
                <a:ext cx="869114" cy="0"/>
              </a:xfrm>
              <a:prstGeom prst="line">
                <a:avLst/>
              </a:prstGeom>
              <a:noFill/>
              <a:ln w="12700" cap="flat" cmpd="sng" algn="ctr">
                <a:solidFill>
                  <a:schemeClr val="tx1"/>
                </a:solidFill>
                <a:prstDash val="dash"/>
              </a:ln>
              <a:effectLst/>
            </p:spPr>
          </p:cxnSp>
          <p:cxnSp>
            <p:nvCxnSpPr>
              <p:cNvPr id="175" name="Straight Connector 174">
                <a:extLst>
                  <a:ext uri="{FF2B5EF4-FFF2-40B4-BE49-F238E27FC236}">
                    <a16:creationId xmlns:a16="http://schemas.microsoft.com/office/drawing/2014/main" id="{B5921224-065F-4342-855A-FE49740BEF47}"/>
                  </a:ext>
                </a:extLst>
              </p:cNvPr>
              <p:cNvCxnSpPr>
                <a:cxnSpLocks/>
                <a:endCxn id="169" idx="2"/>
              </p:cNvCxnSpPr>
              <p:nvPr/>
            </p:nvCxnSpPr>
            <p:spPr>
              <a:xfrm flipV="1">
                <a:off x="3307109" y="3219684"/>
                <a:ext cx="0" cy="932434"/>
              </a:xfrm>
              <a:prstGeom prst="line">
                <a:avLst/>
              </a:prstGeom>
              <a:noFill/>
              <a:ln w="12700" cap="flat" cmpd="sng" algn="ctr">
                <a:solidFill>
                  <a:schemeClr val="tx1"/>
                </a:solidFill>
                <a:prstDash val="dash"/>
              </a:ln>
              <a:effectLst/>
            </p:spPr>
          </p:cxnSp>
          <p:cxnSp>
            <p:nvCxnSpPr>
              <p:cNvPr id="176" name="Straight Connector 175">
                <a:extLst>
                  <a:ext uri="{FF2B5EF4-FFF2-40B4-BE49-F238E27FC236}">
                    <a16:creationId xmlns:a16="http://schemas.microsoft.com/office/drawing/2014/main" id="{949DE955-F6C0-A343-89BA-5938B2925FB2}"/>
                  </a:ext>
                </a:extLst>
              </p:cNvPr>
              <p:cNvCxnSpPr>
                <a:cxnSpLocks/>
                <a:endCxn id="170" idx="2"/>
              </p:cNvCxnSpPr>
              <p:nvPr/>
            </p:nvCxnSpPr>
            <p:spPr>
              <a:xfrm flipV="1">
                <a:off x="2532363" y="3535120"/>
                <a:ext cx="0" cy="616999"/>
              </a:xfrm>
              <a:prstGeom prst="line">
                <a:avLst/>
              </a:prstGeom>
              <a:noFill/>
              <a:ln w="12700" cap="flat" cmpd="sng" algn="ctr">
                <a:solidFill>
                  <a:schemeClr val="tx1"/>
                </a:solidFill>
                <a:prstDash val="dash"/>
              </a:ln>
              <a:effectLst/>
            </p:spPr>
          </p:cxnSp>
          <p:cxnSp>
            <p:nvCxnSpPr>
              <p:cNvPr id="177" name="Straight Connector 176">
                <a:extLst>
                  <a:ext uri="{FF2B5EF4-FFF2-40B4-BE49-F238E27FC236}">
                    <a16:creationId xmlns:a16="http://schemas.microsoft.com/office/drawing/2014/main" id="{C6A93DA9-62F4-914E-AAC4-CEC8136F0694}"/>
                  </a:ext>
                </a:extLst>
              </p:cNvPr>
              <p:cNvCxnSpPr>
                <a:cxnSpLocks/>
                <a:endCxn id="171" idx="2"/>
              </p:cNvCxnSpPr>
              <p:nvPr/>
            </p:nvCxnSpPr>
            <p:spPr>
              <a:xfrm flipV="1">
                <a:off x="1780066" y="3842306"/>
                <a:ext cx="0" cy="303765"/>
              </a:xfrm>
              <a:prstGeom prst="line">
                <a:avLst/>
              </a:prstGeom>
              <a:noFill/>
              <a:ln w="12700" cap="flat" cmpd="sng" algn="ctr">
                <a:solidFill>
                  <a:schemeClr val="tx1"/>
                </a:solidFill>
                <a:prstDash val="dash"/>
              </a:ln>
              <a:effectLst/>
            </p:spPr>
          </p:cxnSp>
        </p:grpSp>
        <p:sp>
          <p:nvSpPr>
            <p:cNvPr id="179" name="TextBox 178">
              <a:extLst>
                <a:ext uri="{FF2B5EF4-FFF2-40B4-BE49-F238E27FC236}">
                  <a16:creationId xmlns:a16="http://schemas.microsoft.com/office/drawing/2014/main" id="{662CECBF-1515-5B4F-B58C-4BAB359656AA}"/>
                </a:ext>
              </a:extLst>
            </p:cNvPr>
            <p:cNvSpPr txBox="1"/>
            <p:nvPr/>
          </p:nvSpPr>
          <p:spPr>
            <a:xfrm>
              <a:off x="1019642" y="4374466"/>
              <a:ext cx="320601" cy="153888"/>
            </a:xfrm>
            <a:prstGeom prst="rect">
              <a:avLst/>
            </a:prstGeom>
            <a:noFill/>
          </p:spPr>
          <p:txBody>
            <a:bodyPr wrap="none" lIns="0" tIns="0" rIns="0" bIns="0" rtlCol="0">
              <a:spAutoFit/>
            </a:bodyPr>
            <a:lstStyle/>
            <a:p>
              <a:pPr algn="l"/>
              <a:r>
                <a:rPr lang="en-US" sz="1000" b="1"/>
                <a:t>DTU*</a:t>
              </a:r>
            </a:p>
          </p:txBody>
        </p:sp>
        <p:sp>
          <p:nvSpPr>
            <p:cNvPr id="180" name="TextBox 179">
              <a:extLst>
                <a:ext uri="{FF2B5EF4-FFF2-40B4-BE49-F238E27FC236}">
                  <a16:creationId xmlns:a16="http://schemas.microsoft.com/office/drawing/2014/main" id="{BB1C5A08-2A11-AB43-A9F5-9AF73FB83CB6}"/>
                </a:ext>
              </a:extLst>
            </p:cNvPr>
            <p:cNvSpPr txBox="1"/>
            <p:nvPr/>
          </p:nvSpPr>
          <p:spPr>
            <a:xfrm>
              <a:off x="2321370" y="4374466"/>
              <a:ext cx="347852" cy="153888"/>
            </a:xfrm>
            <a:prstGeom prst="rect">
              <a:avLst/>
            </a:prstGeom>
            <a:noFill/>
          </p:spPr>
          <p:txBody>
            <a:bodyPr wrap="none" lIns="0" tIns="0" rIns="0" bIns="0" rtlCol="0">
              <a:spAutoFit/>
            </a:bodyPr>
            <a:lstStyle/>
            <a:p>
              <a:pPr algn="l"/>
              <a:r>
                <a:rPr lang="en-US" sz="1000" b="1" err="1"/>
                <a:t>vCore</a:t>
              </a:r>
              <a:endParaRPr lang="en-US" sz="1000" b="1"/>
            </a:p>
          </p:txBody>
        </p:sp>
        <p:grpSp>
          <p:nvGrpSpPr>
            <p:cNvPr id="223" name="Group 222">
              <a:extLst>
                <a:ext uri="{FF2B5EF4-FFF2-40B4-BE49-F238E27FC236}">
                  <a16:creationId xmlns:a16="http://schemas.microsoft.com/office/drawing/2014/main" id="{00D5D06B-3DEA-7A41-87CF-65DD46311A7E}"/>
                </a:ext>
              </a:extLst>
            </p:cNvPr>
            <p:cNvGrpSpPr/>
            <p:nvPr/>
          </p:nvGrpSpPr>
          <p:grpSpPr>
            <a:xfrm>
              <a:off x="2048112" y="3784856"/>
              <a:ext cx="894369" cy="467143"/>
              <a:chOff x="2174387" y="4072218"/>
              <a:chExt cx="894369" cy="467143"/>
            </a:xfrm>
          </p:grpSpPr>
          <p:grpSp>
            <p:nvGrpSpPr>
              <p:cNvPr id="210" name="Group 209">
                <a:extLst>
                  <a:ext uri="{FF2B5EF4-FFF2-40B4-BE49-F238E27FC236}">
                    <a16:creationId xmlns:a16="http://schemas.microsoft.com/office/drawing/2014/main" id="{5AB889DA-28D5-584B-BCD3-618D5CC253AD}"/>
                  </a:ext>
                </a:extLst>
              </p:cNvPr>
              <p:cNvGrpSpPr/>
              <p:nvPr/>
            </p:nvGrpSpPr>
            <p:grpSpPr>
              <a:xfrm>
                <a:off x="2650227" y="4072218"/>
                <a:ext cx="203348" cy="190144"/>
                <a:chOff x="2657327" y="3948075"/>
                <a:chExt cx="203348" cy="190144"/>
              </a:xfrm>
            </p:grpSpPr>
            <p:cxnSp>
              <p:nvCxnSpPr>
                <p:cNvPr id="191" name="Straight Connector 190">
                  <a:extLst>
                    <a:ext uri="{FF2B5EF4-FFF2-40B4-BE49-F238E27FC236}">
                      <a16:creationId xmlns:a16="http://schemas.microsoft.com/office/drawing/2014/main" id="{A0DCABBC-B283-C447-BC8E-2BC23EEC9CE5}"/>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192" name="Straight Connector 191">
                  <a:extLst>
                    <a:ext uri="{FF2B5EF4-FFF2-40B4-BE49-F238E27FC236}">
                      <a16:creationId xmlns:a16="http://schemas.microsoft.com/office/drawing/2014/main" id="{6E9484BD-15BE-0248-91D3-A2AB8820C4B7}"/>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193" name="Rectangle 192">
                  <a:extLst>
                    <a:ext uri="{FF2B5EF4-FFF2-40B4-BE49-F238E27FC236}">
                      <a16:creationId xmlns:a16="http://schemas.microsoft.com/office/drawing/2014/main" id="{02816DA9-9E2E-8143-81B6-703608B6ADA2}"/>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cxnSp>
            <p:nvCxnSpPr>
              <p:cNvPr id="186" name="Straight Connector 185">
                <a:extLst>
                  <a:ext uri="{FF2B5EF4-FFF2-40B4-BE49-F238E27FC236}">
                    <a16:creationId xmlns:a16="http://schemas.microsoft.com/office/drawing/2014/main" id="{2F087B21-FF9A-D843-8CB0-E1E68F1F4D29}"/>
                  </a:ext>
                </a:extLst>
              </p:cNvPr>
              <p:cNvCxnSpPr>
                <a:cxnSpLocks/>
              </p:cNvCxnSpPr>
              <p:nvPr/>
            </p:nvCxnSpPr>
            <p:spPr>
              <a:xfrm>
                <a:off x="2174387" y="4539361"/>
                <a:ext cx="894369" cy="0"/>
              </a:xfrm>
              <a:prstGeom prst="line">
                <a:avLst/>
              </a:prstGeom>
              <a:noFill/>
              <a:ln w="12700" cap="flat" cmpd="sng" algn="ctr">
                <a:solidFill>
                  <a:schemeClr val="accent1"/>
                </a:solidFill>
                <a:prstDash val="solid"/>
                <a:tailEnd type="triangle"/>
              </a:ln>
              <a:effectLst/>
            </p:spPr>
          </p:cxnSp>
          <p:cxnSp>
            <p:nvCxnSpPr>
              <p:cNvPr id="187" name="Straight Connector 186">
                <a:extLst>
                  <a:ext uri="{FF2B5EF4-FFF2-40B4-BE49-F238E27FC236}">
                    <a16:creationId xmlns:a16="http://schemas.microsoft.com/office/drawing/2014/main" id="{19B373F9-3A47-EE45-B8E0-4A597ECA7120}"/>
                  </a:ext>
                </a:extLst>
              </p:cNvPr>
              <p:cNvCxnSpPr>
                <a:cxnSpLocks/>
              </p:cNvCxnSpPr>
              <p:nvPr/>
            </p:nvCxnSpPr>
            <p:spPr>
              <a:xfrm flipV="1">
                <a:off x="2175702" y="4101717"/>
                <a:ext cx="0" cy="437072"/>
              </a:xfrm>
              <a:prstGeom prst="line">
                <a:avLst/>
              </a:prstGeom>
              <a:noFill/>
              <a:ln w="12700" cap="flat" cmpd="sng" algn="ctr">
                <a:solidFill>
                  <a:schemeClr val="accent1"/>
                </a:solidFill>
                <a:prstDash val="solid"/>
                <a:headEnd type="none"/>
                <a:tailEnd type="triangle"/>
              </a:ln>
              <a:effectLst/>
            </p:spPr>
          </p:cxnSp>
          <p:grpSp>
            <p:nvGrpSpPr>
              <p:cNvPr id="211" name="Group 210">
                <a:extLst>
                  <a:ext uri="{FF2B5EF4-FFF2-40B4-BE49-F238E27FC236}">
                    <a16:creationId xmlns:a16="http://schemas.microsoft.com/office/drawing/2014/main" id="{33B99D1D-42F4-0243-82A1-9F786C6F98FA}"/>
                  </a:ext>
                </a:extLst>
              </p:cNvPr>
              <p:cNvGrpSpPr/>
              <p:nvPr/>
            </p:nvGrpSpPr>
            <p:grpSpPr>
              <a:xfrm>
                <a:off x="2256657" y="4093421"/>
                <a:ext cx="203348" cy="190144"/>
                <a:chOff x="2657327" y="3948075"/>
                <a:chExt cx="203348" cy="190144"/>
              </a:xfrm>
            </p:grpSpPr>
            <p:cxnSp>
              <p:nvCxnSpPr>
                <p:cNvPr id="212" name="Straight Connector 211">
                  <a:extLst>
                    <a:ext uri="{FF2B5EF4-FFF2-40B4-BE49-F238E27FC236}">
                      <a16:creationId xmlns:a16="http://schemas.microsoft.com/office/drawing/2014/main" id="{BB568B03-1658-764B-A34A-74E029ACD2C0}"/>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213" name="Straight Connector 212">
                  <a:extLst>
                    <a:ext uri="{FF2B5EF4-FFF2-40B4-BE49-F238E27FC236}">
                      <a16:creationId xmlns:a16="http://schemas.microsoft.com/office/drawing/2014/main" id="{2D36236C-9F8F-C44D-B79B-3B7260AFF225}"/>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214" name="Rectangle 213">
                  <a:extLst>
                    <a:ext uri="{FF2B5EF4-FFF2-40B4-BE49-F238E27FC236}">
                      <a16:creationId xmlns:a16="http://schemas.microsoft.com/office/drawing/2014/main" id="{90B8480F-42DA-5C4D-A4BC-A2262D099A74}"/>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215" name="Group 214">
                <a:extLst>
                  <a:ext uri="{FF2B5EF4-FFF2-40B4-BE49-F238E27FC236}">
                    <a16:creationId xmlns:a16="http://schemas.microsoft.com/office/drawing/2014/main" id="{DAA081F8-1FA1-AA4D-B48A-D00A8C5355D8}"/>
                  </a:ext>
                </a:extLst>
              </p:cNvPr>
              <p:cNvGrpSpPr/>
              <p:nvPr/>
            </p:nvGrpSpPr>
            <p:grpSpPr>
              <a:xfrm>
                <a:off x="2828390" y="4225181"/>
                <a:ext cx="203348" cy="190144"/>
                <a:chOff x="2657327" y="3948075"/>
                <a:chExt cx="203348" cy="190144"/>
              </a:xfrm>
            </p:grpSpPr>
            <p:cxnSp>
              <p:nvCxnSpPr>
                <p:cNvPr id="216" name="Straight Connector 215">
                  <a:extLst>
                    <a:ext uri="{FF2B5EF4-FFF2-40B4-BE49-F238E27FC236}">
                      <a16:creationId xmlns:a16="http://schemas.microsoft.com/office/drawing/2014/main" id="{77192932-5767-D844-9EE4-7B06AF4E451F}"/>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217" name="Straight Connector 216">
                  <a:extLst>
                    <a:ext uri="{FF2B5EF4-FFF2-40B4-BE49-F238E27FC236}">
                      <a16:creationId xmlns:a16="http://schemas.microsoft.com/office/drawing/2014/main" id="{A36FFC90-196D-DA48-A688-8C8C7F8F2198}"/>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218" name="Rectangle 217">
                  <a:extLst>
                    <a:ext uri="{FF2B5EF4-FFF2-40B4-BE49-F238E27FC236}">
                      <a16:creationId xmlns:a16="http://schemas.microsoft.com/office/drawing/2014/main" id="{11BD3D22-4277-CE44-B293-26EA7977A51F}"/>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nvGrpSpPr>
              <p:cNvPr id="219" name="Group 218">
                <a:extLst>
                  <a:ext uri="{FF2B5EF4-FFF2-40B4-BE49-F238E27FC236}">
                    <a16:creationId xmlns:a16="http://schemas.microsoft.com/office/drawing/2014/main" id="{ACD54A89-D0FC-B04E-BD86-38B425C42E52}"/>
                  </a:ext>
                </a:extLst>
              </p:cNvPr>
              <p:cNvGrpSpPr/>
              <p:nvPr/>
            </p:nvGrpSpPr>
            <p:grpSpPr>
              <a:xfrm>
                <a:off x="2427283" y="4262311"/>
                <a:ext cx="203348" cy="190144"/>
                <a:chOff x="2657327" y="3948075"/>
                <a:chExt cx="203348" cy="190144"/>
              </a:xfrm>
            </p:grpSpPr>
            <p:cxnSp>
              <p:nvCxnSpPr>
                <p:cNvPr id="220" name="Straight Connector 219">
                  <a:extLst>
                    <a:ext uri="{FF2B5EF4-FFF2-40B4-BE49-F238E27FC236}">
                      <a16:creationId xmlns:a16="http://schemas.microsoft.com/office/drawing/2014/main" id="{D271D036-9867-3B44-BD68-B874F833FA9D}"/>
                    </a:ext>
                  </a:extLst>
                </p:cNvPr>
                <p:cNvCxnSpPr>
                  <a:cxnSpLocks/>
                </p:cNvCxnSpPr>
                <p:nvPr/>
              </p:nvCxnSpPr>
              <p:spPr>
                <a:xfrm>
                  <a:off x="2657327" y="4043783"/>
                  <a:ext cx="203348" cy="0"/>
                </a:xfrm>
                <a:prstGeom prst="line">
                  <a:avLst/>
                </a:prstGeom>
                <a:noFill/>
                <a:ln w="6350" cap="flat" cmpd="sng" algn="ctr">
                  <a:solidFill>
                    <a:schemeClr val="tx1"/>
                  </a:solidFill>
                  <a:prstDash val="solid"/>
                  <a:headEnd type="triangle" w="sm" len="sm"/>
                  <a:tailEnd type="triangle" w="sm" len="sm"/>
                </a:ln>
                <a:effectLst/>
              </p:spPr>
            </p:cxnSp>
            <p:cxnSp>
              <p:nvCxnSpPr>
                <p:cNvPr id="221" name="Straight Connector 220">
                  <a:extLst>
                    <a:ext uri="{FF2B5EF4-FFF2-40B4-BE49-F238E27FC236}">
                      <a16:creationId xmlns:a16="http://schemas.microsoft.com/office/drawing/2014/main" id="{83FB50DC-6229-454E-B10D-B0B95D7138A1}"/>
                    </a:ext>
                  </a:extLst>
                </p:cNvPr>
                <p:cNvCxnSpPr>
                  <a:cxnSpLocks/>
                </p:cNvCxnSpPr>
                <p:nvPr/>
              </p:nvCxnSpPr>
              <p:spPr>
                <a:xfrm>
                  <a:off x="2754947" y="3948075"/>
                  <a:ext cx="0" cy="190144"/>
                </a:xfrm>
                <a:prstGeom prst="line">
                  <a:avLst/>
                </a:prstGeom>
                <a:noFill/>
                <a:ln w="6350" cap="flat" cmpd="sng" algn="ctr">
                  <a:solidFill>
                    <a:schemeClr val="tx1"/>
                  </a:solidFill>
                  <a:prstDash val="solid"/>
                  <a:headEnd type="triangle" w="sm" len="sm"/>
                  <a:tailEnd type="triangle" w="sm" len="sm"/>
                </a:ln>
                <a:effectLst/>
              </p:spPr>
            </p:cxnSp>
            <p:sp>
              <p:nvSpPr>
                <p:cNvPr id="222" name="Rectangle 221">
                  <a:extLst>
                    <a:ext uri="{FF2B5EF4-FFF2-40B4-BE49-F238E27FC236}">
                      <a16:creationId xmlns:a16="http://schemas.microsoft.com/office/drawing/2014/main" id="{3C93AD07-A080-6949-8548-E801ADC01455}"/>
                    </a:ext>
                  </a:extLst>
                </p:cNvPr>
                <p:cNvSpPr/>
                <p:nvPr/>
              </p:nvSpPr>
              <p:spPr>
                <a:xfrm>
                  <a:off x="2724202" y="4011247"/>
                  <a:ext cx="68794" cy="63801"/>
                </a:xfrm>
                <a:prstGeom prst="rect">
                  <a:avLst/>
                </a:prstGeom>
                <a:solidFill>
                  <a:schemeClr val="accent1"/>
                </a:soli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AFAFAF"/>
                    </a:solidFill>
                    <a:effectLst/>
                    <a:uLnTx/>
                    <a:uFillTx/>
                    <a:latin typeface="Segoe UI"/>
                    <a:ea typeface="+mn-ea"/>
                    <a:cs typeface="+mn-cs"/>
                  </a:endParaRPr>
                </a:p>
              </p:txBody>
            </p:sp>
          </p:grpSp>
        </p:grpSp>
        <p:cxnSp>
          <p:nvCxnSpPr>
            <p:cNvPr id="230" name="Straight Connector 229">
              <a:extLst>
                <a:ext uri="{FF2B5EF4-FFF2-40B4-BE49-F238E27FC236}">
                  <a16:creationId xmlns:a16="http://schemas.microsoft.com/office/drawing/2014/main" id="{BB47FB3A-71B9-1941-93BD-F9531F91667B}"/>
                </a:ext>
              </a:extLst>
            </p:cNvPr>
            <p:cNvCxnSpPr>
              <a:cxnSpLocks/>
            </p:cNvCxnSpPr>
            <p:nvPr/>
          </p:nvCxnSpPr>
          <p:spPr>
            <a:xfrm>
              <a:off x="1817453" y="3673131"/>
              <a:ext cx="0" cy="90169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3" name="Rectangle 72">
            <a:extLst>
              <a:ext uri="{FF2B5EF4-FFF2-40B4-BE49-F238E27FC236}">
                <a16:creationId xmlns:a16="http://schemas.microsoft.com/office/drawing/2014/main" id="{5F944BA7-7EAD-8241-9337-FDE8201C7E33}"/>
              </a:ext>
            </a:extLst>
          </p:cNvPr>
          <p:cNvSpPr/>
          <p:nvPr/>
        </p:nvSpPr>
        <p:spPr bwMode="auto">
          <a:xfrm>
            <a:off x="1390917" y="1358491"/>
            <a:ext cx="2461310"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61" name="Group 60">
            <a:extLst>
              <a:ext uri="{FF2B5EF4-FFF2-40B4-BE49-F238E27FC236}">
                <a16:creationId xmlns:a16="http://schemas.microsoft.com/office/drawing/2014/main" id="{2381BBA4-D8FE-504F-9604-EA1D20563208}"/>
              </a:ext>
            </a:extLst>
          </p:cNvPr>
          <p:cNvGrpSpPr>
            <a:grpSpLocks noChangeAspect="1"/>
          </p:cNvGrpSpPr>
          <p:nvPr/>
        </p:nvGrpSpPr>
        <p:grpSpPr>
          <a:xfrm>
            <a:off x="1776531" y="1802594"/>
            <a:ext cx="410369" cy="307777"/>
            <a:chOff x="11134725" y="2487613"/>
            <a:chExt cx="495300" cy="371475"/>
          </a:xfrm>
        </p:grpSpPr>
        <p:sp>
          <p:nvSpPr>
            <p:cNvPr id="62" name="Rectangle 225">
              <a:extLst>
                <a:ext uri="{FF2B5EF4-FFF2-40B4-BE49-F238E27FC236}">
                  <a16:creationId xmlns:a16="http://schemas.microsoft.com/office/drawing/2014/main" id="{C5A0C207-8172-5442-B9A9-6C41133C22C1}"/>
                </a:ext>
              </a:extLst>
            </p:cNvPr>
            <p:cNvSpPr>
              <a:spLocks noChangeArrowheads="1"/>
            </p:cNvSpPr>
            <p:nvPr/>
          </p:nvSpPr>
          <p:spPr bwMode="auto">
            <a:xfrm>
              <a:off x="11134725" y="248761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3" name="Rectangle 226">
              <a:extLst>
                <a:ext uri="{FF2B5EF4-FFF2-40B4-BE49-F238E27FC236}">
                  <a16:creationId xmlns:a16="http://schemas.microsoft.com/office/drawing/2014/main" id="{D6069538-7FEA-8D48-96A5-3C34E12ABE9D}"/>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4" name="Oval 227">
              <a:extLst>
                <a:ext uri="{FF2B5EF4-FFF2-40B4-BE49-F238E27FC236}">
                  <a16:creationId xmlns:a16="http://schemas.microsoft.com/office/drawing/2014/main" id="{3A6D9BCE-F196-764D-8B51-83C90A6D821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5" name="Oval 228">
              <a:extLst>
                <a:ext uri="{FF2B5EF4-FFF2-40B4-BE49-F238E27FC236}">
                  <a16:creationId xmlns:a16="http://schemas.microsoft.com/office/drawing/2014/main" id="{2656A3F3-E7A9-9A4B-ADC8-981076DC3041}"/>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6" name="Oval 229">
              <a:extLst>
                <a:ext uri="{FF2B5EF4-FFF2-40B4-BE49-F238E27FC236}">
                  <a16:creationId xmlns:a16="http://schemas.microsoft.com/office/drawing/2014/main" id="{7B5E814C-8567-7D43-AB20-CA51168A13AC}"/>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7" name="Rectangle 230">
              <a:extLst>
                <a:ext uri="{FF2B5EF4-FFF2-40B4-BE49-F238E27FC236}">
                  <a16:creationId xmlns:a16="http://schemas.microsoft.com/office/drawing/2014/main" id="{9138A342-984E-9D47-94F9-ED8E01D19512}"/>
                </a:ext>
              </a:extLst>
            </p:cNvPr>
            <p:cNvSpPr>
              <a:spLocks noChangeArrowheads="1"/>
            </p:cNvSpPr>
            <p:nvPr/>
          </p:nvSpPr>
          <p:spPr bwMode="auto">
            <a:xfrm>
              <a:off x="11228388" y="2595563"/>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8" name="Rectangle 231">
              <a:extLst>
                <a:ext uri="{FF2B5EF4-FFF2-40B4-BE49-F238E27FC236}">
                  <a16:creationId xmlns:a16="http://schemas.microsoft.com/office/drawing/2014/main" id="{5371EF7D-8978-CE40-BDD1-0B1343A4DEF8}"/>
                </a:ext>
              </a:extLst>
            </p:cNvPr>
            <p:cNvSpPr>
              <a:spLocks noChangeArrowheads="1"/>
            </p:cNvSpPr>
            <p:nvPr/>
          </p:nvSpPr>
          <p:spPr bwMode="auto">
            <a:xfrm>
              <a:off x="11344275" y="2595563"/>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Rectangle 232">
              <a:extLst>
                <a:ext uri="{FF2B5EF4-FFF2-40B4-BE49-F238E27FC236}">
                  <a16:creationId xmlns:a16="http://schemas.microsoft.com/office/drawing/2014/main" id="{18B03AFF-B98C-DF47-8B5E-8A20D8805F27}"/>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0" name="Rectangle 233">
              <a:extLst>
                <a:ext uri="{FF2B5EF4-FFF2-40B4-BE49-F238E27FC236}">
                  <a16:creationId xmlns:a16="http://schemas.microsoft.com/office/drawing/2014/main" id="{B550CFAE-61AC-AD45-A882-C371DB4D5C72}"/>
                </a:ext>
              </a:extLst>
            </p:cNvPr>
            <p:cNvSpPr>
              <a:spLocks noChangeArrowheads="1"/>
            </p:cNvSpPr>
            <p:nvPr/>
          </p:nvSpPr>
          <p:spPr bwMode="auto">
            <a:xfrm>
              <a:off x="11228388" y="2719388"/>
              <a:ext cx="76200"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1" name="Rectangle 234">
              <a:extLst>
                <a:ext uri="{FF2B5EF4-FFF2-40B4-BE49-F238E27FC236}">
                  <a16:creationId xmlns:a16="http://schemas.microsoft.com/office/drawing/2014/main" id="{C05C30A6-E617-B943-A604-5862DB5B5DD5}"/>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2" name="Rectangle 235">
              <a:extLst>
                <a:ext uri="{FF2B5EF4-FFF2-40B4-BE49-F238E27FC236}">
                  <a16:creationId xmlns:a16="http://schemas.microsoft.com/office/drawing/2014/main" id="{68708D5F-4809-CE4E-9FCF-86488B954CE2}"/>
                </a:ext>
              </a:extLst>
            </p:cNvPr>
            <p:cNvSpPr>
              <a:spLocks noChangeArrowheads="1"/>
            </p:cNvSpPr>
            <p:nvPr/>
          </p:nvSpPr>
          <p:spPr bwMode="auto">
            <a:xfrm>
              <a:off x="11460163" y="2719388"/>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3" name="TextBox 2">
            <a:extLst>
              <a:ext uri="{FF2B5EF4-FFF2-40B4-BE49-F238E27FC236}">
                <a16:creationId xmlns:a16="http://schemas.microsoft.com/office/drawing/2014/main" id="{6A265107-AE20-6441-A170-D83253625C0B}"/>
              </a:ext>
            </a:extLst>
          </p:cNvPr>
          <p:cNvSpPr txBox="1"/>
          <p:nvPr/>
        </p:nvSpPr>
        <p:spPr>
          <a:xfrm>
            <a:off x="1796419" y="2207134"/>
            <a:ext cx="363882" cy="153888"/>
          </a:xfrm>
          <a:prstGeom prst="rect">
            <a:avLst/>
          </a:prstGeom>
          <a:noFill/>
        </p:spPr>
        <p:txBody>
          <a:bodyPr wrap="none" lIns="0" tIns="0" rIns="0" bIns="0" rtlCol="0">
            <a:spAutoFit/>
          </a:bodyPr>
          <a:lstStyle/>
          <a:p>
            <a:pPr algn="l"/>
            <a:r>
              <a:rPr lang="en-US" sz="1000" b="1"/>
              <a:t>Portal</a:t>
            </a:r>
          </a:p>
        </p:txBody>
      </p:sp>
      <p:sp>
        <p:nvSpPr>
          <p:cNvPr id="86" name="TextBox 85">
            <a:extLst>
              <a:ext uri="{FF2B5EF4-FFF2-40B4-BE49-F238E27FC236}">
                <a16:creationId xmlns:a16="http://schemas.microsoft.com/office/drawing/2014/main" id="{1531B2FE-0D08-CC43-AFB9-6D53A5DA38D0}"/>
              </a:ext>
            </a:extLst>
          </p:cNvPr>
          <p:cNvSpPr txBox="1"/>
          <p:nvPr/>
        </p:nvSpPr>
        <p:spPr>
          <a:xfrm>
            <a:off x="3053177" y="2207134"/>
            <a:ext cx="407163" cy="153888"/>
          </a:xfrm>
          <a:prstGeom prst="rect">
            <a:avLst/>
          </a:prstGeom>
          <a:noFill/>
        </p:spPr>
        <p:txBody>
          <a:bodyPr wrap="none" lIns="0" tIns="0" rIns="0" bIns="0" rtlCol="0">
            <a:spAutoFit/>
          </a:bodyPr>
          <a:lstStyle/>
          <a:p>
            <a:pPr algn="l"/>
            <a:r>
              <a:rPr lang="en-US" sz="1000" b="1"/>
              <a:t>Scripts</a:t>
            </a:r>
          </a:p>
        </p:txBody>
      </p:sp>
      <p:grpSp>
        <p:nvGrpSpPr>
          <p:cNvPr id="87" name="Group 18">
            <a:extLst>
              <a:ext uri="{FF2B5EF4-FFF2-40B4-BE49-F238E27FC236}">
                <a16:creationId xmlns:a16="http://schemas.microsoft.com/office/drawing/2014/main" id="{2BBF8127-BED3-A14D-97B3-09D06339C995}"/>
              </a:ext>
            </a:extLst>
          </p:cNvPr>
          <p:cNvGrpSpPr>
            <a:grpSpLocks noChangeAspect="1"/>
          </p:cNvGrpSpPr>
          <p:nvPr/>
        </p:nvGrpSpPr>
        <p:grpSpPr bwMode="auto">
          <a:xfrm>
            <a:off x="3022110" y="1852696"/>
            <a:ext cx="469299" cy="207572"/>
            <a:chOff x="2204" y="1874"/>
            <a:chExt cx="312" cy="138"/>
          </a:xfrm>
        </p:grpSpPr>
        <p:sp>
          <p:nvSpPr>
            <p:cNvPr id="88" name="Freeform 19">
              <a:extLst>
                <a:ext uri="{FF2B5EF4-FFF2-40B4-BE49-F238E27FC236}">
                  <a16:creationId xmlns:a16="http://schemas.microsoft.com/office/drawing/2014/main" id="{54DB699C-E3D1-B042-9453-4B0053E00A45}"/>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9" name="Freeform 20">
              <a:extLst>
                <a:ext uri="{FF2B5EF4-FFF2-40B4-BE49-F238E27FC236}">
                  <a16:creationId xmlns:a16="http://schemas.microsoft.com/office/drawing/2014/main" id="{D8DD7A59-8569-6F43-9752-442DDCA0928F}"/>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0" name="Freeform 21">
              <a:extLst>
                <a:ext uri="{FF2B5EF4-FFF2-40B4-BE49-F238E27FC236}">
                  <a16:creationId xmlns:a16="http://schemas.microsoft.com/office/drawing/2014/main" id="{4D2A155B-3F13-2E47-BB37-E9EA9A104185}"/>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1" name="Freeform 22">
              <a:extLst>
                <a:ext uri="{FF2B5EF4-FFF2-40B4-BE49-F238E27FC236}">
                  <a16:creationId xmlns:a16="http://schemas.microsoft.com/office/drawing/2014/main" id="{F4C4840D-DB8C-7A41-ACF8-6F338D37B4EB}"/>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2" name="Oval 23">
              <a:extLst>
                <a:ext uri="{FF2B5EF4-FFF2-40B4-BE49-F238E27FC236}">
                  <a16:creationId xmlns:a16="http://schemas.microsoft.com/office/drawing/2014/main" id="{9A6B548E-0C6E-194C-B83E-80F105461267}"/>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3" name="Oval 24">
              <a:extLst>
                <a:ext uri="{FF2B5EF4-FFF2-40B4-BE49-F238E27FC236}">
                  <a16:creationId xmlns:a16="http://schemas.microsoft.com/office/drawing/2014/main" id="{57477DDC-5C00-5F41-ADD9-3374595E2205}"/>
                </a:ext>
              </a:extLst>
            </p:cNvPr>
            <p:cNvSpPr>
              <a:spLocks noChangeArrowheads="1"/>
            </p:cNvSpPr>
            <p:nvPr/>
          </p:nvSpPr>
          <p:spPr bwMode="auto">
            <a:xfrm>
              <a:off x="2389" y="1928"/>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4" name="Oval 25">
              <a:extLst>
                <a:ext uri="{FF2B5EF4-FFF2-40B4-BE49-F238E27FC236}">
                  <a16:creationId xmlns:a16="http://schemas.microsoft.com/office/drawing/2014/main" id="{D28CC8D8-654E-7343-AD2E-E5EA1E9472A2}"/>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cxnSp>
        <p:nvCxnSpPr>
          <p:cNvPr id="233" name="Straight Connector 232">
            <a:extLst>
              <a:ext uri="{FF2B5EF4-FFF2-40B4-BE49-F238E27FC236}">
                <a16:creationId xmlns:a16="http://schemas.microsoft.com/office/drawing/2014/main" id="{294CA12B-425E-E74D-BD4E-85EDF5F53214}"/>
              </a:ext>
            </a:extLst>
          </p:cNvPr>
          <p:cNvCxnSpPr>
            <a:cxnSpLocks/>
          </p:cNvCxnSpPr>
          <p:nvPr/>
        </p:nvCxnSpPr>
        <p:spPr>
          <a:xfrm>
            <a:off x="2594954" y="1565510"/>
            <a:ext cx="0" cy="90169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BA6FF70C-516A-EB4A-9FC3-3BD025F0A9FF}"/>
              </a:ext>
            </a:extLst>
          </p:cNvPr>
          <p:cNvSpPr/>
          <p:nvPr/>
        </p:nvSpPr>
        <p:spPr bwMode="auto">
          <a:xfrm>
            <a:off x="6300240" y="3453600"/>
            <a:ext cx="2458029" cy="134076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27" name="Group 226">
            <a:extLst>
              <a:ext uri="{FF2B5EF4-FFF2-40B4-BE49-F238E27FC236}">
                <a16:creationId xmlns:a16="http://schemas.microsoft.com/office/drawing/2014/main" id="{007620F7-5F49-9248-ACC2-33B44772BAA2}"/>
              </a:ext>
            </a:extLst>
          </p:cNvPr>
          <p:cNvGrpSpPr/>
          <p:nvPr/>
        </p:nvGrpSpPr>
        <p:grpSpPr>
          <a:xfrm>
            <a:off x="6617755" y="3830473"/>
            <a:ext cx="623979" cy="559998"/>
            <a:chOff x="6578130" y="4068627"/>
            <a:chExt cx="623979" cy="559998"/>
          </a:xfrm>
        </p:grpSpPr>
        <p:grpSp>
          <p:nvGrpSpPr>
            <p:cNvPr id="101" name="Group 100">
              <a:extLst>
                <a:ext uri="{FF2B5EF4-FFF2-40B4-BE49-F238E27FC236}">
                  <a16:creationId xmlns:a16="http://schemas.microsoft.com/office/drawing/2014/main" id="{99063FCE-6C1F-0A4C-8C0F-20040D289B46}"/>
                </a:ext>
              </a:extLst>
            </p:cNvPr>
            <p:cNvGrpSpPr/>
            <p:nvPr/>
          </p:nvGrpSpPr>
          <p:grpSpPr>
            <a:xfrm>
              <a:off x="6608959" y="4068627"/>
              <a:ext cx="562320" cy="559998"/>
              <a:chOff x="7643146" y="2995601"/>
              <a:chExt cx="270958" cy="269839"/>
            </a:xfrm>
          </p:grpSpPr>
          <p:sp>
            <p:nvSpPr>
              <p:cNvPr id="102" name="Freeform 78">
                <a:extLst>
                  <a:ext uri="{FF2B5EF4-FFF2-40B4-BE49-F238E27FC236}">
                    <a16:creationId xmlns:a16="http://schemas.microsoft.com/office/drawing/2014/main" id="{243371B6-11B7-824D-A12C-68201A049304}"/>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3" name="Line 79">
                <a:extLst>
                  <a:ext uri="{FF2B5EF4-FFF2-40B4-BE49-F238E27FC236}">
                    <a16:creationId xmlns:a16="http://schemas.microsoft.com/office/drawing/2014/main" id="{7044F610-A28E-8845-B361-ABBCB88666F1}"/>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4" name="Line 80">
                <a:extLst>
                  <a:ext uri="{FF2B5EF4-FFF2-40B4-BE49-F238E27FC236}">
                    <a16:creationId xmlns:a16="http://schemas.microsoft.com/office/drawing/2014/main" id="{E974FF9C-2832-CA45-A0C6-A7D63B91A3A8}"/>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5" name="Line 81">
                <a:extLst>
                  <a:ext uri="{FF2B5EF4-FFF2-40B4-BE49-F238E27FC236}">
                    <a16:creationId xmlns:a16="http://schemas.microsoft.com/office/drawing/2014/main" id="{6309E295-B439-0945-AE66-A14902D91D73}"/>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6" name="Line 82">
                <a:extLst>
                  <a:ext uri="{FF2B5EF4-FFF2-40B4-BE49-F238E27FC236}">
                    <a16:creationId xmlns:a16="http://schemas.microsoft.com/office/drawing/2014/main" id="{D0F66EB9-1878-424B-B8C9-5C9DA8942D29}"/>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7" name="Line 83">
                <a:extLst>
                  <a:ext uri="{FF2B5EF4-FFF2-40B4-BE49-F238E27FC236}">
                    <a16:creationId xmlns:a16="http://schemas.microsoft.com/office/drawing/2014/main" id="{C773F845-A9BC-704E-A3FC-1F63CD5D882F}"/>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8" name="Line 84">
                <a:extLst>
                  <a:ext uri="{FF2B5EF4-FFF2-40B4-BE49-F238E27FC236}">
                    <a16:creationId xmlns:a16="http://schemas.microsoft.com/office/drawing/2014/main" id="{EAE2693D-4E81-D14F-965E-96A212793E07}"/>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09" name="Line 85">
                <a:extLst>
                  <a:ext uri="{FF2B5EF4-FFF2-40B4-BE49-F238E27FC236}">
                    <a16:creationId xmlns:a16="http://schemas.microsoft.com/office/drawing/2014/main" id="{7D2E3033-2F5E-4C40-B0F4-72D8815A8662}"/>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0" name="Line 86">
                <a:extLst>
                  <a:ext uri="{FF2B5EF4-FFF2-40B4-BE49-F238E27FC236}">
                    <a16:creationId xmlns:a16="http://schemas.microsoft.com/office/drawing/2014/main" id="{47086403-593C-214E-8ABF-B50E67730327}"/>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1" name="Line 87">
                <a:extLst>
                  <a:ext uri="{FF2B5EF4-FFF2-40B4-BE49-F238E27FC236}">
                    <a16:creationId xmlns:a16="http://schemas.microsoft.com/office/drawing/2014/main" id="{2FBE407E-37B1-464E-88EF-56EB8F7DBB90}"/>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2" name="Line 88">
                <a:extLst>
                  <a:ext uri="{FF2B5EF4-FFF2-40B4-BE49-F238E27FC236}">
                    <a16:creationId xmlns:a16="http://schemas.microsoft.com/office/drawing/2014/main" id="{AD3863E1-51C9-5849-B6B5-04681F570CF9}"/>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3" name="Line 89">
                <a:extLst>
                  <a:ext uri="{FF2B5EF4-FFF2-40B4-BE49-F238E27FC236}">
                    <a16:creationId xmlns:a16="http://schemas.microsoft.com/office/drawing/2014/main" id="{78B96B0C-68CB-0644-8C93-CD7B6F3715CF}"/>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4" name="Line 90">
                <a:extLst>
                  <a:ext uri="{FF2B5EF4-FFF2-40B4-BE49-F238E27FC236}">
                    <a16:creationId xmlns:a16="http://schemas.microsoft.com/office/drawing/2014/main" id="{0876A978-EE9E-1649-9400-3371C1675116}"/>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5" name="Line 91">
                <a:extLst>
                  <a:ext uri="{FF2B5EF4-FFF2-40B4-BE49-F238E27FC236}">
                    <a16:creationId xmlns:a16="http://schemas.microsoft.com/office/drawing/2014/main" id="{ADF5D581-AEDE-D747-A159-CA17D084EA50}"/>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6" name="Line 92">
                <a:extLst>
                  <a:ext uri="{FF2B5EF4-FFF2-40B4-BE49-F238E27FC236}">
                    <a16:creationId xmlns:a16="http://schemas.microsoft.com/office/drawing/2014/main" id="{01400D16-974F-0E48-B7B5-1E9145A0E8F7}"/>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7" name="Line 93">
                <a:extLst>
                  <a:ext uri="{FF2B5EF4-FFF2-40B4-BE49-F238E27FC236}">
                    <a16:creationId xmlns:a16="http://schemas.microsoft.com/office/drawing/2014/main" id="{A51B37D0-4347-9345-A211-6BE5AAD9521C}"/>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8" name="Line 94">
                <a:extLst>
                  <a:ext uri="{FF2B5EF4-FFF2-40B4-BE49-F238E27FC236}">
                    <a16:creationId xmlns:a16="http://schemas.microsoft.com/office/drawing/2014/main" id="{B643E940-A201-9B42-91CF-C4A5F9777F1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19" name="Line 95">
                <a:extLst>
                  <a:ext uri="{FF2B5EF4-FFF2-40B4-BE49-F238E27FC236}">
                    <a16:creationId xmlns:a16="http://schemas.microsoft.com/office/drawing/2014/main" id="{808B83F9-2B2F-B947-976F-E8F83E5D0CD9}"/>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0" name="Line 96">
                <a:extLst>
                  <a:ext uri="{FF2B5EF4-FFF2-40B4-BE49-F238E27FC236}">
                    <a16:creationId xmlns:a16="http://schemas.microsoft.com/office/drawing/2014/main" id="{26B529E4-384E-BB43-8610-BE65D91CD544}"/>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1" name="Line 97">
                <a:extLst>
                  <a:ext uri="{FF2B5EF4-FFF2-40B4-BE49-F238E27FC236}">
                    <a16:creationId xmlns:a16="http://schemas.microsoft.com/office/drawing/2014/main" id="{580AD82B-3D02-8840-B0DE-F4548DD9DD34}"/>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2" name="Line 98">
                <a:extLst>
                  <a:ext uri="{FF2B5EF4-FFF2-40B4-BE49-F238E27FC236}">
                    <a16:creationId xmlns:a16="http://schemas.microsoft.com/office/drawing/2014/main" id="{FC9A57FC-D90C-BB40-BE7C-D83CC9DEE0DE}"/>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5" name="Rectangle 4">
              <a:extLst>
                <a:ext uri="{FF2B5EF4-FFF2-40B4-BE49-F238E27FC236}">
                  <a16:creationId xmlns:a16="http://schemas.microsoft.com/office/drawing/2014/main" id="{9470989C-4321-6A4F-A68E-EE856A7CFB4F}"/>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GEN 5</a:t>
              </a:r>
            </a:p>
          </p:txBody>
        </p:sp>
      </p:grpSp>
      <p:grpSp>
        <p:nvGrpSpPr>
          <p:cNvPr id="239" name="Group 238">
            <a:extLst>
              <a:ext uri="{FF2B5EF4-FFF2-40B4-BE49-F238E27FC236}">
                <a16:creationId xmlns:a16="http://schemas.microsoft.com/office/drawing/2014/main" id="{46E73EEF-E80A-2941-8368-DC851889117D}"/>
              </a:ext>
            </a:extLst>
          </p:cNvPr>
          <p:cNvGrpSpPr/>
          <p:nvPr/>
        </p:nvGrpSpPr>
        <p:grpSpPr>
          <a:xfrm>
            <a:off x="7814507" y="3830473"/>
            <a:ext cx="623979" cy="559998"/>
            <a:chOff x="7873530" y="4150787"/>
            <a:chExt cx="623979" cy="559998"/>
          </a:xfrm>
        </p:grpSpPr>
        <p:grpSp>
          <p:nvGrpSpPr>
            <p:cNvPr id="125" name="Group 124">
              <a:extLst>
                <a:ext uri="{FF2B5EF4-FFF2-40B4-BE49-F238E27FC236}">
                  <a16:creationId xmlns:a16="http://schemas.microsoft.com/office/drawing/2014/main" id="{47E59DB1-88CF-7D4D-9A91-258C6E9DE250}"/>
                </a:ext>
              </a:extLst>
            </p:cNvPr>
            <p:cNvGrpSpPr/>
            <p:nvPr/>
          </p:nvGrpSpPr>
          <p:grpSpPr>
            <a:xfrm>
              <a:off x="7904359" y="4150787"/>
              <a:ext cx="562320" cy="559998"/>
              <a:chOff x="7643146" y="2995601"/>
              <a:chExt cx="270958" cy="269839"/>
            </a:xfrm>
          </p:grpSpPr>
          <p:sp>
            <p:nvSpPr>
              <p:cNvPr id="126" name="Freeform 78">
                <a:extLst>
                  <a:ext uri="{FF2B5EF4-FFF2-40B4-BE49-F238E27FC236}">
                    <a16:creationId xmlns:a16="http://schemas.microsoft.com/office/drawing/2014/main" id="{343E8F5F-3961-D94C-BE7F-6F83F74F7819}"/>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7" name="Line 79">
                <a:extLst>
                  <a:ext uri="{FF2B5EF4-FFF2-40B4-BE49-F238E27FC236}">
                    <a16:creationId xmlns:a16="http://schemas.microsoft.com/office/drawing/2014/main" id="{EC3A4D28-3E9C-5B4F-8579-ED3462928647}"/>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8" name="Line 80">
                <a:extLst>
                  <a:ext uri="{FF2B5EF4-FFF2-40B4-BE49-F238E27FC236}">
                    <a16:creationId xmlns:a16="http://schemas.microsoft.com/office/drawing/2014/main" id="{C75172BE-1C36-DC4C-A96B-69103FE54E5E}"/>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29" name="Line 81">
                <a:extLst>
                  <a:ext uri="{FF2B5EF4-FFF2-40B4-BE49-F238E27FC236}">
                    <a16:creationId xmlns:a16="http://schemas.microsoft.com/office/drawing/2014/main" id="{B1BDF9D9-96C8-064C-BA16-E710AAC3AD8B}"/>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0" name="Line 82">
                <a:extLst>
                  <a:ext uri="{FF2B5EF4-FFF2-40B4-BE49-F238E27FC236}">
                    <a16:creationId xmlns:a16="http://schemas.microsoft.com/office/drawing/2014/main" id="{25E3B73E-2348-5048-9EFD-DC751E2AE052}"/>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1" name="Line 83">
                <a:extLst>
                  <a:ext uri="{FF2B5EF4-FFF2-40B4-BE49-F238E27FC236}">
                    <a16:creationId xmlns:a16="http://schemas.microsoft.com/office/drawing/2014/main" id="{B829770B-D680-6C45-A49F-CB16A3450E1C}"/>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2" name="Line 84">
                <a:extLst>
                  <a:ext uri="{FF2B5EF4-FFF2-40B4-BE49-F238E27FC236}">
                    <a16:creationId xmlns:a16="http://schemas.microsoft.com/office/drawing/2014/main" id="{8F15CC0E-2750-354D-A527-E5D5A588BCC5}"/>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3" name="Line 85">
                <a:extLst>
                  <a:ext uri="{FF2B5EF4-FFF2-40B4-BE49-F238E27FC236}">
                    <a16:creationId xmlns:a16="http://schemas.microsoft.com/office/drawing/2014/main" id="{85AC71DA-3CFE-4443-88D7-09078DF45774}"/>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4" name="Line 86">
                <a:extLst>
                  <a:ext uri="{FF2B5EF4-FFF2-40B4-BE49-F238E27FC236}">
                    <a16:creationId xmlns:a16="http://schemas.microsoft.com/office/drawing/2014/main" id="{115D190C-2CB0-B94E-925F-F8F847691332}"/>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5" name="Line 87">
                <a:extLst>
                  <a:ext uri="{FF2B5EF4-FFF2-40B4-BE49-F238E27FC236}">
                    <a16:creationId xmlns:a16="http://schemas.microsoft.com/office/drawing/2014/main" id="{E8302E94-9057-2C45-8922-CF692A7F124F}"/>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6" name="Line 88">
                <a:extLst>
                  <a:ext uri="{FF2B5EF4-FFF2-40B4-BE49-F238E27FC236}">
                    <a16:creationId xmlns:a16="http://schemas.microsoft.com/office/drawing/2014/main" id="{1EE6FF74-CF2D-3740-B95E-56A393623A73}"/>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7" name="Line 89">
                <a:extLst>
                  <a:ext uri="{FF2B5EF4-FFF2-40B4-BE49-F238E27FC236}">
                    <a16:creationId xmlns:a16="http://schemas.microsoft.com/office/drawing/2014/main" id="{BB7D64E2-D0F7-4847-9C4D-93A6B4CE9108}"/>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8" name="Line 90">
                <a:extLst>
                  <a:ext uri="{FF2B5EF4-FFF2-40B4-BE49-F238E27FC236}">
                    <a16:creationId xmlns:a16="http://schemas.microsoft.com/office/drawing/2014/main" id="{5C3AC54B-CEB8-254E-8429-0BA97502C105}"/>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9" name="Line 91">
                <a:extLst>
                  <a:ext uri="{FF2B5EF4-FFF2-40B4-BE49-F238E27FC236}">
                    <a16:creationId xmlns:a16="http://schemas.microsoft.com/office/drawing/2014/main" id="{13662FF4-5EE9-FF48-854C-6191182C246D}"/>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0" name="Line 92">
                <a:extLst>
                  <a:ext uri="{FF2B5EF4-FFF2-40B4-BE49-F238E27FC236}">
                    <a16:creationId xmlns:a16="http://schemas.microsoft.com/office/drawing/2014/main" id="{49C53725-E223-944D-8012-87957F3A36C0}"/>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1" name="Line 93">
                <a:extLst>
                  <a:ext uri="{FF2B5EF4-FFF2-40B4-BE49-F238E27FC236}">
                    <a16:creationId xmlns:a16="http://schemas.microsoft.com/office/drawing/2014/main" id="{25CFB303-EF06-4046-A070-051321363F43}"/>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2" name="Line 94">
                <a:extLst>
                  <a:ext uri="{FF2B5EF4-FFF2-40B4-BE49-F238E27FC236}">
                    <a16:creationId xmlns:a16="http://schemas.microsoft.com/office/drawing/2014/main" id="{8B5E6125-B4F0-2C41-9449-A30AFF7D4A8A}"/>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3" name="Line 95">
                <a:extLst>
                  <a:ext uri="{FF2B5EF4-FFF2-40B4-BE49-F238E27FC236}">
                    <a16:creationId xmlns:a16="http://schemas.microsoft.com/office/drawing/2014/main" id="{43823716-9BB2-794A-AA6F-FE45E33D6658}"/>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4" name="Line 96">
                <a:extLst>
                  <a:ext uri="{FF2B5EF4-FFF2-40B4-BE49-F238E27FC236}">
                    <a16:creationId xmlns:a16="http://schemas.microsoft.com/office/drawing/2014/main" id="{BBEF1563-A724-634F-A22E-B8D49C89D446}"/>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5" name="Line 97">
                <a:extLst>
                  <a:ext uri="{FF2B5EF4-FFF2-40B4-BE49-F238E27FC236}">
                    <a16:creationId xmlns:a16="http://schemas.microsoft.com/office/drawing/2014/main" id="{FC2F111E-00F4-8444-BE60-150BE3536E1C}"/>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6" name="Line 98">
                <a:extLst>
                  <a:ext uri="{FF2B5EF4-FFF2-40B4-BE49-F238E27FC236}">
                    <a16:creationId xmlns:a16="http://schemas.microsoft.com/office/drawing/2014/main" id="{23E51629-9CC6-6E43-BD14-157E9BBAEA38}"/>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147" name="Rectangle 146">
              <a:extLst>
                <a:ext uri="{FF2B5EF4-FFF2-40B4-BE49-F238E27FC236}">
                  <a16:creationId xmlns:a16="http://schemas.microsoft.com/office/drawing/2014/main" id="{198E6E08-A4B6-D74B-A9AC-871AE42AA43B}"/>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FUTURE</a:t>
              </a:r>
            </a:p>
          </p:txBody>
        </p:sp>
      </p:grpSp>
      <p:cxnSp>
        <p:nvCxnSpPr>
          <p:cNvPr id="234" name="Straight Connector 233">
            <a:extLst>
              <a:ext uri="{FF2B5EF4-FFF2-40B4-BE49-F238E27FC236}">
                <a16:creationId xmlns:a16="http://schemas.microsoft.com/office/drawing/2014/main" id="{02551C45-7714-7E4D-A40D-D00D4CF1B1B1}"/>
              </a:ext>
            </a:extLst>
          </p:cNvPr>
          <p:cNvCxnSpPr>
            <a:cxnSpLocks/>
          </p:cNvCxnSpPr>
          <p:nvPr/>
        </p:nvCxnSpPr>
        <p:spPr>
          <a:xfrm>
            <a:off x="7533154" y="3673131"/>
            <a:ext cx="0" cy="90169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A7362B46-E8A2-4244-8349-890EE9ACD87B}"/>
              </a:ext>
            </a:extLst>
          </p:cNvPr>
          <p:cNvGrpSpPr/>
          <p:nvPr/>
        </p:nvGrpSpPr>
        <p:grpSpPr>
          <a:xfrm>
            <a:off x="3453672" y="3457409"/>
            <a:ext cx="2458029" cy="1333142"/>
            <a:chOff x="3440888" y="3457409"/>
            <a:chExt cx="2458029" cy="1333142"/>
          </a:xfrm>
        </p:grpSpPr>
        <p:sp>
          <p:nvSpPr>
            <p:cNvPr id="225" name="Rectangle 224">
              <a:extLst>
                <a:ext uri="{FF2B5EF4-FFF2-40B4-BE49-F238E27FC236}">
                  <a16:creationId xmlns:a16="http://schemas.microsoft.com/office/drawing/2014/main" id="{6B65F3F9-0C72-9A4E-8F06-E07C85FA6C0B}"/>
                </a:ext>
              </a:extLst>
            </p:cNvPr>
            <p:cNvSpPr/>
            <p:nvPr/>
          </p:nvSpPr>
          <p:spPr bwMode="auto">
            <a:xfrm>
              <a:off x="3440888" y="3457409"/>
              <a:ext cx="2458029" cy="13331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4" name="Freeform 182">
              <a:extLst>
                <a:ext uri="{FF2B5EF4-FFF2-40B4-BE49-F238E27FC236}">
                  <a16:creationId xmlns:a16="http://schemas.microsoft.com/office/drawing/2014/main" id="{F6943A45-0A57-5742-9A65-C110837BF756}"/>
                </a:ext>
              </a:extLst>
            </p:cNvPr>
            <p:cNvSpPr/>
            <p:nvPr/>
          </p:nvSpPr>
          <p:spPr bwMode="auto">
            <a:xfrm>
              <a:off x="3745404" y="380414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TextBox 225">
              <a:extLst>
                <a:ext uri="{FF2B5EF4-FFF2-40B4-BE49-F238E27FC236}">
                  <a16:creationId xmlns:a16="http://schemas.microsoft.com/office/drawing/2014/main" id="{F1B208F8-33DE-7847-A4D9-0B9D9ED1FEAA}"/>
                </a:ext>
              </a:extLst>
            </p:cNvPr>
            <p:cNvSpPr txBox="1"/>
            <p:nvPr/>
          </p:nvSpPr>
          <p:spPr>
            <a:xfrm>
              <a:off x="3644518" y="4251427"/>
              <a:ext cx="498534" cy="307777"/>
            </a:xfrm>
            <a:prstGeom prst="rect">
              <a:avLst/>
            </a:prstGeom>
            <a:noFill/>
          </p:spPr>
          <p:txBody>
            <a:bodyPr wrap="none" lIns="0" tIns="0" rIns="0" bIns="0" rtlCol="0">
              <a:spAutoFit/>
            </a:bodyPr>
            <a:lstStyle/>
            <a:p>
              <a:pPr algn="ctr"/>
              <a:r>
                <a:rPr lang="en-US" sz="1000" b="1"/>
                <a:t>General </a:t>
              </a:r>
            </a:p>
            <a:p>
              <a:pPr algn="ctr"/>
              <a:r>
                <a:rPr lang="en-US" sz="1000" b="1"/>
                <a:t>purpose</a:t>
              </a:r>
            </a:p>
          </p:txBody>
        </p:sp>
        <p:sp>
          <p:nvSpPr>
            <p:cNvPr id="235" name="Freeform 182">
              <a:extLst>
                <a:ext uri="{FF2B5EF4-FFF2-40B4-BE49-F238E27FC236}">
                  <a16:creationId xmlns:a16="http://schemas.microsoft.com/office/drawing/2014/main" id="{2957F5FD-2E6C-594C-8490-D00573938E55}"/>
                </a:ext>
              </a:extLst>
            </p:cNvPr>
            <p:cNvSpPr/>
            <p:nvPr/>
          </p:nvSpPr>
          <p:spPr bwMode="auto">
            <a:xfrm>
              <a:off x="4529405" y="380414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TextBox 235">
              <a:extLst>
                <a:ext uri="{FF2B5EF4-FFF2-40B4-BE49-F238E27FC236}">
                  <a16:creationId xmlns:a16="http://schemas.microsoft.com/office/drawing/2014/main" id="{BEEE845B-BBE7-1548-BB19-8D0F73C3984F}"/>
                </a:ext>
              </a:extLst>
            </p:cNvPr>
            <p:cNvSpPr txBox="1"/>
            <p:nvPr/>
          </p:nvSpPr>
          <p:spPr>
            <a:xfrm>
              <a:off x="4415025" y="4251427"/>
              <a:ext cx="509755" cy="307777"/>
            </a:xfrm>
            <a:prstGeom prst="rect">
              <a:avLst/>
            </a:prstGeom>
            <a:noFill/>
          </p:spPr>
          <p:txBody>
            <a:bodyPr wrap="none" lIns="0" tIns="0" rIns="0" bIns="0" rtlCol="0">
              <a:spAutoFit/>
            </a:bodyPr>
            <a:lstStyle/>
            <a:p>
              <a:pPr algn="ctr"/>
              <a:r>
                <a:rPr lang="en-US" sz="1000" b="1"/>
                <a:t>Business</a:t>
              </a:r>
              <a:br>
                <a:rPr lang="en-US" sz="1000" b="1"/>
              </a:br>
              <a:r>
                <a:rPr lang="en-US" sz="1000" b="1"/>
                <a:t>Critical</a:t>
              </a:r>
            </a:p>
          </p:txBody>
        </p:sp>
        <p:sp>
          <p:nvSpPr>
            <p:cNvPr id="237" name="Freeform 182">
              <a:extLst>
                <a:ext uri="{FF2B5EF4-FFF2-40B4-BE49-F238E27FC236}">
                  <a16:creationId xmlns:a16="http://schemas.microsoft.com/office/drawing/2014/main" id="{6013134B-9AFB-9443-B566-FEC9F7C54C5D}"/>
                </a:ext>
              </a:extLst>
            </p:cNvPr>
            <p:cNvSpPr/>
            <p:nvPr/>
          </p:nvSpPr>
          <p:spPr bwMode="auto">
            <a:xfrm>
              <a:off x="5284998" y="380414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TextBox 237">
              <a:extLst>
                <a:ext uri="{FF2B5EF4-FFF2-40B4-BE49-F238E27FC236}">
                  <a16:creationId xmlns:a16="http://schemas.microsoft.com/office/drawing/2014/main" id="{A62B6863-C899-4940-8658-8F9E10128258}"/>
                </a:ext>
              </a:extLst>
            </p:cNvPr>
            <p:cNvSpPr txBox="1"/>
            <p:nvPr/>
          </p:nvSpPr>
          <p:spPr>
            <a:xfrm>
              <a:off x="5083701" y="4251427"/>
              <a:ext cx="716543" cy="153888"/>
            </a:xfrm>
            <a:prstGeom prst="rect">
              <a:avLst/>
            </a:prstGeom>
            <a:noFill/>
          </p:spPr>
          <p:txBody>
            <a:bodyPr wrap="none" lIns="0" tIns="0" rIns="0" bIns="0" rtlCol="0">
              <a:spAutoFit/>
            </a:bodyPr>
            <a:lstStyle/>
            <a:p>
              <a:pPr algn="ctr"/>
              <a:r>
                <a:rPr lang="en-US" sz="1000" b="1"/>
                <a:t>Hyperscale*</a:t>
              </a:r>
            </a:p>
          </p:txBody>
        </p:sp>
        <p:sp>
          <p:nvSpPr>
            <p:cNvPr id="243" name="Freeform 28">
              <a:extLst>
                <a:ext uri="{FF2B5EF4-FFF2-40B4-BE49-F238E27FC236}">
                  <a16:creationId xmlns:a16="http://schemas.microsoft.com/office/drawing/2014/main" id="{D4A5CCFA-5711-AB4E-A91A-8D46058CFB3F}"/>
                </a:ext>
              </a:extLst>
            </p:cNvPr>
            <p:cNvSpPr/>
            <p:nvPr/>
          </p:nvSpPr>
          <p:spPr bwMode="auto">
            <a:xfrm>
              <a:off x="4626885" y="3928492"/>
              <a:ext cx="105814" cy="206391"/>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245" name="Straight Arrow Connector 244">
              <a:extLst>
                <a:ext uri="{FF2B5EF4-FFF2-40B4-BE49-F238E27FC236}">
                  <a16:creationId xmlns:a16="http://schemas.microsoft.com/office/drawing/2014/main" id="{2A59AF4E-B68C-484D-A12A-86C7FF1AF071}"/>
                </a:ext>
              </a:extLst>
            </p:cNvPr>
            <p:cNvCxnSpPr>
              <a:cxnSpLocks/>
            </p:cNvCxnSpPr>
            <p:nvPr/>
          </p:nvCxnSpPr>
          <p:spPr>
            <a:xfrm flipV="1">
              <a:off x="5421640" y="3904509"/>
              <a:ext cx="242030" cy="173174"/>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178" name="Group 177">
            <a:extLst>
              <a:ext uri="{FF2B5EF4-FFF2-40B4-BE49-F238E27FC236}">
                <a16:creationId xmlns:a16="http://schemas.microsoft.com/office/drawing/2014/main" id="{9DA60954-FFA1-F947-A3F7-4F41FA7B73D8}"/>
              </a:ext>
            </a:extLst>
          </p:cNvPr>
          <p:cNvGrpSpPr/>
          <p:nvPr/>
        </p:nvGrpSpPr>
        <p:grpSpPr>
          <a:xfrm>
            <a:off x="-35986" y="6215635"/>
            <a:ext cx="11480126" cy="329382"/>
            <a:chOff x="-35986" y="6215635"/>
            <a:chExt cx="11480126" cy="329382"/>
          </a:xfrm>
        </p:grpSpPr>
        <p:grpSp>
          <p:nvGrpSpPr>
            <p:cNvPr id="181" name="Group 180">
              <a:extLst>
                <a:ext uri="{FF2B5EF4-FFF2-40B4-BE49-F238E27FC236}">
                  <a16:creationId xmlns:a16="http://schemas.microsoft.com/office/drawing/2014/main" id="{DE977743-6272-394F-9E5F-EFF83E8F0E4C}"/>
                </a:ext>
              </a:extLst>
            </p:cNvPr>
            <p:cNvGrpSpPr/>
            <p:nvPr/>
          </p:nvGrpSpPr>
          <p:grpSpPr>
            <a:xfrm>
              <a:off x="-35986" y="6406517"/>
              <a:ext cx="10834162" cy="138500"/>
              <a:chOff x="-35986" y="6316085"/>
              <a:chExt cx="10834162" cy="138500"/>
            </a:xfrm>
          </p:grpSpPr>
          <p:sp>
            <p:nvSpPr>
              <p:cNvPr id="194" name="TextBox 193">
                <a:extLst>
                  <a:ext uri="{FF2B5EF4-FFF2-40B4-BE49-F238E27FC236}">
                    <a16:creationId xmlns:a16="http://schemas.microsoft.com/office/drawing/2014/main" id="{4EF42A76-1D58-3448-A68E-F14B14B03FDE}"/>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195" name="TextBox 194">
                <a:extLst>
                  <a:ext uri="{FF2B5EF4-FFF2-40B4-BE49-F238E27FC236}">
                    <a16:creationId xmlns:a16="http://schemas.microsoft.com/office/drawing/2014/main" id="{01131952-672F-6749-AF09-D3BD23E69C36}"/>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196" name="TextBox 195">
                <a:extLst>
                  <a:ext uri="{FF2B5EF4-FFF2-40B4-BE49-F238E27FC236}">
                    <a16:creationId xmlns:a16="http://schemas.microsoft.com/office/drawing/2014/main" id="{E50CE0CA-AAEE-CB46-84B8-74134F17D0B9}"/>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197" name="TextBox 196">
                <a:extLst>
                  <a:ext uri="{FF2B5EF4-FFF2-40B4-BE49-F238E27FC236}">
                    <a16:creationId xmlns:a16="http://schemas.microsoft.com/office/drawing/2014/main" id="{6B9575AC-13A1-E448-B41C-1AEDCA8DD887}"/>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98" name="TextBox 197">
                <a:extLst>
                  <a:ext uri="{FF2B5EF4-FFF2-40B4-BE49-F238E27FC236}">
                    <a16:creationId xmlns:a16="http://schemas.microsoft.com/office/drawing/2014/main" id="{5BE6260D-AEAF-3545-9D6B-F9847F29D1DF}"/>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accent1"/>
                    </a:solidFill>
                  </a:rPr>
                  <a:t>Pre-deployment planning</a:t>
                </a:r>
              </a:p>
            </p:txBody>
          </p:sp>
        </p:grpSp>
        <p:grpSp>
          <p:nvGrpSpPr>
            <p:cNvPr id="182" name="Group 181">
              <a:extLst>
                <a:ext uri="{FF2B5EF4-FFF2-40B4-BE49-F238E27FC236}">
                  <a16:creationId xmlns:a16="http://schemas.microsoft.com/office/drawing/2014/main" id="{6916344E-8F23-7444-B3E9-1A2DD1243A02}"/>
                </a:ext>
              </a:extLst>
            </p:cNvPr>
            <p:cNvGrpSpPr/>
            <p:nvPr/>
          </p:nvGrpSpPr>
          <p:grpSpPr>
            <a:xfrm>
              <a:off x="0" y="6215635"/>
              <a:ext cx="11444140" cy="131976"/>
              <a:chOff x="0" y="6058468"/>
              <a:chExt cx="11444140" cy="131976"/>
            </a:xfrm>
          </p:grpSpPr>
          <p:cxnSp>
            <p:nvCxnSpPr>
              <p:cNvPr id="183" name="Straight Arrow Connector 182">
                <a:extLst>
                  <a:ext uri="{FF2B5EF4-FFF2-40B4-BE49-F238E27FC236}">
                    <a16:creationId xmlns:a16="http://schemas.microsoft.com/office/drawing/2014/main" id="{55E77A52-6A6A-5C4F-B4DF-7BA290EFE0E3}"/>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4" name="Oval 183">
                <a:extLst>
                  <a:ext uri="{FF2B5EF4-FFF2-40B4-BE49-F238E27FC236}">
                    <a16:creationId xmlns:a16="http://schemas.microsoft.com/office/drawing/2014/main" id="{8C69CB2D-642F-534D-9ED3-98F39F263226}"/>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5" name="Oval 184">
                <a:extLst>
                  <a:ext uri="{FF2B5EF4-FFF2-40B4-BE49-F238E27FC236}">
                    <a16:creationId xmlns:a16="http://schemas.microsoft.com/office/drawing/2014/main" id="{5B344FBF-89CF-C14F-BF80-909D12197BB0}"/>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8" name="Oval 187">
                <a:extLst>
                  <a:ext uri="{FF2B5EF4-FFF2-40B4-BE49-F238E27FC236}">
                    <a16:creationId xmlns:a16="http://schemas.microsoft.com/office/drawing/2014/main" id="{5F34325E-8DF1-A546-8D69-446823777641}"/>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9" name="Oval 188">
                <a:extLst>
                  <a:ext uri="{FF2B5EF4-FFF2-40B4-BE49-F238E27FC236}">
                    <a16:creationId xmlns:a16="http://schemas.microsoft.com/office/drawing/2014/main" id="{A3CABDD3-97AF-6243-817F-7EC3EBB7EA6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a:extLst>
                  <a:ext uri="{FF2B5EF4-FFF2-40B4-BE49-F238E27FC236}">
                    <a16:creationId xmlns:a16="http://schemas.microsoft.com/office/drawing/2014/main" id="{9A71AE09-EED4-4243-9FA1-538312319899}"/>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99" name="Group 198">
            <a:extLst>
              <a:ext uri="{FF2B5EF4-FFF2-40B4-BE49-F238E27FC236}">
                <a16:creationId xmlns:a16="http://schemas.microsoft.com/office/drawing/2014/main" id="{6721D8EA-7367-104C-8A8C-B1C1AEF5F98A}"/>
              </a:ext>
            </a:extLst>
          </p:cNvPr>
          <p:cNvGrpSpPr/>
          <p:nvPr/>
        </p:nvGrpSpPr>
        <p:grpSpPr>
          <a:xfrm>
            <a:off x="9231126" y="1678144"/>
            <a:ext cx="652149" cy="652151"/>
            <a:chOff x="587828" y="3719272"/>
            <a:chExt cx="1442357" cy="1442360"/>
          </a:xfrm>
        </p:grpSpPr>
        <p:sp>
          <p:nvSpPr>
            <p:cNvPr id="200" name="Oval 199">
              <a:extLst>
                <a:ext uri="{FF2B5EF4-FFF2-40B4-BE49-F238E27FC236}">
                  <a16:creationId xmlns:a16="http://schemas.microsoft.com/office/drawing/2014/main" id="{492BCA74-6868-9E43-A882-20084AB0F036}"/>
                </a:ext>
              </a:extLst>
            </p:cNvPr>
            <p:cNvSpPr/>
            <p:nvPr/>
          </p:nvSpPr>
          <p:spPr bwMode="auto">
            <a:xfrm>
              <a:off x="587828" y="3719275"/>
              <a:ext cx="1442357" cy="1442357"/>
            </a:xfrm>
            <a:prstGeom prst="ellipse">
              <a:avLst/>
            </a:prstGeom>
            <a:solidFill>
              <a:schemeClr val="accent1"/>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01" name="Freeform: Shape 557">
              <a:extLst>
                <a:ext uri="{FF2B5EF4-FFF2-40B4-BE49-F238E27FC236}">
                  <a16:creationId xmlns:a16="http://schemas.microsoft.com/office/drawing/2014/main" id="{4887C474-8C80-5946-81DE-3AD014EC3A55}"/>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chemeClr val="accent1"/>
            </a:solidFill>
            <a:ln w="9525" cap="flat">
              <a:noFill/>
              <a:prstDash val="solid"/>
              <a:miter/>
            </a:ln>
          </p:spPr>
          <p:txBody>
            <a:bodyPr rtlCol="0" anchor="ctr"/>
            <a:lstStyle/>
            <a:p>
              <a:endParaRPr lang="en-US"/>
            </a:p>
          </p:txBody>
        </p:sp>
        <p:sp>
          <p:nvSpPr>
            <p:cNvPr id="202" name="Freeform: Shape 558">
              <a:extLst>
                <a:ext uri="{FF2B5EF4-FFF2-40B4-BE49-F238E27FC236}">
                  <a16:creationId xmlns:a16="http://schemas.microsoft.com/office/drawing/2014/main" id="{2DB7AD33-7B55-1E40-B8E1-209D74B121E8}"/>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Tree>
    <p:extLst>
      <p:ext uri="{BB962C8B-B14F-4D97-AF65-F5344CB8AC3E}">
        <p14:creationId xmlns:p14="http://schemas.microsoft.com/office/powerpoint/2010/main" val="29674452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500"/>
                                        <p:tgtEl>
                                          <p:spTgt spid="73"/>
                                        </p:tgtEl>
                                      </p:cBhvr>
                                    </p:animEffect>
                                  </p:childTnLst>
                                </p:cTn>
                              </p:par>
                              <p:par>
                                <p:cTn id="11" presetID="10"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par>
                                <p:cTn id="20" presetID="10" presetClass="entr" presetSubtype="0" fill="hold" nodeType="with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par>
                                <p:cTn id="23" presetID="10" presetClass="entr" presetSubtype="0" fill="hold" nodeType="withEffect">
                                  <p:stCondLst>
                                    <p:cond delay="0"/>
                                  </p:stCondLst>
                                  <p:childTnLst>
                                    <p:set>
                                      <p:cBhvr>
                                        <p:cTn id="24" dur="1" fill="hold">
                                          <p:stCondLst>
                                            <p:cond delay="0"/>
                                          </p:stCondLst>
                                        </p:cTn>
                                        <p:tgtEl>
                                          <p:spTgt spid="233"/>
                                        </p:tgtEl>
                                        <p:attrNameLst>
                                          <p:attrName>style.visibility</p:attrName>
                                        </p:attrNameLst>
                                      </p:cBhvr>
                                      <p:to>
                                        <p:strVal val="visible"/>
                                      </p:to>
                                    </p:set>
                                    <p:animEffect transition="in" filter="fade">
                                      <p:cBhvr>
                                        <p:cTn id="25" dur="500"/>
                                        <p:tgtEl>
                                          <p:spTgt spid="2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500"/>
                                        <p:tgtEl>
                                          <p:spTgt spid="5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500"/>
                                        <p:tgtEl>
                                          <p:spTgt spid="3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41"/>
                                        </p:tgtEl>
                                        <p:attrNameLst>
                                          <p:attrName>style.visibility</p:attrName>
                                        </p:attrNameLst>
                                      </p:cBhvr>
                                      <p:to>
                                        <p:strVal val="visible"/>
                                      </p:to>
                                    </p:set>
                                    <p:animEffect transition="in" filter="fade">
                                      <p:cBhvr>
                                        <p:cTn id="41" dur="500"/>
                                        <p:tgtEl>
                                          <p:spTgt spid="241"/>
                                        </p:tgtEl>
                                      </p:cBhvr>
                                    </p:animEffect>
                                  </p:childTnLst>
                                </p:cTn>
                              </p:par>
                              <p:par>
                                <p:cTn id="42" presetID="10" presetClass="entr" presetSubtype="0" fill="hold" nodeType="withEffect">
                                  <p:stCondLst>
                                    <p:cond delay="0"/>
                                  </p:stCondLst>
                                  <p:childTnLst>
                                    <p:set>
                                      <p:cBhvr>
                                        <p:cTn id="43" dur="1" fill="hold">
                                          <p:stCondLst>
                                            <p:cond delay="0"/>
                                          </p:stCondLst>
                                        </p:cTn>
                                        <p:tgtEl>
                                          <p:spTgt spid="199"/>
                                        </p:tgtEl>
                                        <p:attrNameLst>
                                          <p:attrName>style.visibility</p:attrName>
                                        </p:attrNameLst>
                                      </p:cBhvr>
                                      <p:to>
                                        <p:strVal val="visible"/>
                                      </p:to>
                                    </p:set>
                                    <p:animEffect transition="in" filter="fade">
                                      <p:cBhvr>
                                        <p:cTn id="44" dur="500"/>
                                        <p:tgtEl>
                                          <p:spTgt spid="19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par>
                                <p:cTn id="50" presetID="10" presetClass="entr" presetSubtype="0" fill="hold" nodeType="with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500"/>
                                        <p:tgtEl>
                                          <p:spTgt spid="55"/>
                                        </p:tgtEl>
                                      </p:cBhvr>
                                    </p:animEffect>
                                  </p:childTnLst>
                                </p:cTn>
                              </p:par>
                              <p:par>
                                <p:cTn id="58" presetID="10" presetClass="entr" presetSubtype="0" fill="hold"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500"/>
                                        <p:tgtEl>
                                          <p:spTgt spid="1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56"/>
                                        </p:tgtEl>
                                        <p:attrNameLst>
                                          <p:attrName>style.visibility</p:attrName>
                                        </p:attrNameLst>
                                      </p:cBhvr>
                                      <p:to>
                                        <p:strVal val="visible"/>
                                      </p:to>
                                    </p:set>
                                    <p:animEffect transition="in" filter="fade">
                                      <p:cBhvr>
                                        <p:cTn id="68" dur="500"/>
                                        <p:tgtEl>
                                          <p:spTgt spid="5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24"/>
                                        </p:tgtEl>
                                        <p:attrNameLst>
                                          <p:attrName>style.visibility</p:attrName>
                                        </p:attrNameLst>
                                      </p:cBhvr>
                                      <p:to>
                                        <p:strVal val="visible"/>
                                      </p:to>
                                    </p:set>
                                    <p:animEffect transition="in" filter="fade">
                                      <p:cBhvr>
                                        <p:cTn id="71" dur="500"/>
                                        <p:tgtEl>
                                          <p:spTgt spid="124"/>
                                        </p:tgtEl>
                                      </p:cBhvr>
                                    </p:animEffect>
                                  </p:childTnLst>
                                </p:cTn>
                              </p:par>
                              <p:par>
                                <p:cTn id="72" presetID="10" presetClass="entr" presetSubtype="0" fill="hold" nodeType="withEffect">
                                  <p:stCondLst>
                                    <p:cond delay="0"/>
                                  </p:stCondLst>
                                  <p:childTnLst>
                                    <p:set>
                                      <p:cBhvr>
                                        <p:cTn id="73" dur="1" fill="hold">
                                          <p:stCondLst>
                                            <p:cond delay="0"/>
                                          </p:stCondLst>
                                        </p:cTn>
                                        <p:tgtEl>
                                          <p:spTgt spid="227"/>
                                        </p:tgtEl>
                                        <p:attrNameLst>
                                          <p:attrName>style.visibility</p:attrName>
                                        </p:attrNameLst>
                                      </p:cBhvr>
                                      <p:to>
                                        <p:strVal val="visible"/>
                                      </p:to>
                                    </p:set>
                                    <p:animEffect transition="in" filter="fade">
                                      <p:cBhvr>
                                        <p:cTn id="74" dur="500"/>
                                        <p:tgtEl>
                                          <p:spTgt spid="227"/>
                                        </p:tgtEl>
                                      </p:cBhvr>
                                    </p:animEffect>
                                  </p:childTnLst>
                                </p:cTn>
                              </p:par>
                              <p:par>
                                <p:cTn id="75" presetID="10" presetClass="entr" presetSubtype="0" fill="hold" nodeType="withEffect">
                                  <p:stCondLst>
                                    <p:cond delay="0"/>
                                  </p:stCondLst>
                                  <p:childTnLst>
                                    <p:set>
                                      <p:cBhvr>
                                        <p:cTn id="76" dur="1" fill="hold">
                                          <p:stCondLst>
                                            <p:cond delay="0"/>
                                          </p:stCondLst>
                                        </p:cTn>
                                        <p:tgtEl>
                                          <p:spTgt spid="239"/>
                                        </p:tgtEl>
                                        <p:attrNameLst>
                                          <p:attrName>style.visibility</p:attrName>
                                        </p:attrNameLst>
                                      </p:cBhvr>
                                      <p:to>
                                        <p:strVal val="visible"/>
                                      </p:to>
                                    </p:set>
                                    <p:animEffect transition="in" filter="fade">
                                      <p:cBhvr>
                                        <p:cTn id="77" dur="500"/>
                                        <p:tgtEl>
                                          <p:spTgt spid="239"/>
                                        </p:tgtEl>
                                      </p:cBhvr>
                                    </p:animEffect>
                                  </p:childTnLst>
                                </p:cTn>
                              </p:par>
                              <p:par>
                                <p:cTn id="78" presetID="10" presetClass="entr" presetSubtype="0" fill="hold" nodeType="withEffect">
                                  <p:stCondLst>
                                    <p:cond delay="0"/>
                                  </p:stCondLst>
                                  <p:childTnLst>
                                    <p:set>
                                      <p:cBhvr>
                                        <p:cTn id="79" dur="1" fill="hold">
                                          <p:stCondLst>
                                            <p:cond delay="0"/>
                                          </p:stCondLst>
                                        </p:cTn>
                                        <p:tgtEl>
                                          <p:spTgt spid="234"/>
                                        </p:tgtEl>
                                        <p:attrNameLst>
                                          <p:attrName>style.visibility</p:attrName>
                                        </p:attrNameLst>
                                      </p:cBhvr>
                                      <p:to>
                                        <p:strVal val="visible"/>
                                      </p:to>
                                    </p:set>
                                    <p:animEffect transition="in" filter="fade">
                                      <p:cBhvr>
                                        <p:cTn id="80" dur="500"/>
                                        <p:tgtEl>
                                          <p:spTgt spid="23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0" presetClass="entr" presetSubtype="0" fill="hold" nodeType="withEffect">
                                  <p:stCondLst>
                                    <p:cond delay="0"/>
                                  </p:stCondLst>
                                  <p:childTnLst>
                                    <p:set>
                                      <p:cBhvr>
                                        <p:cTn id="87" dur="1" fill="hold">
                                          <p:stCondLst>
                                            <p:cond delay="0"/>
                                          </p:stCondLst>
                                        </p:cTn>
                                        <p:tgtEl>
                                          <p:spTgt spid="13"/>
                                        </p:tgtEl>
                                        <p:attrNameLst>
                                          <p:attrName>style.visibility</p:attrName>
                                        </p:attrNameLst>
                                      </p:cBhvr>
                                      <p:to>
                                        <p:strVal val="visible"/>
                                      </p:to>
                                    </p:set>
                                    <p:animEffect transition="in" filter="fade">
                                      <p:cBhvr>
                                        <p:cTn id="8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P spid="57" grpId="0"/>
      <p:bldP spid="35" grpId="0"/>
      <p:bldP spid="38" grpId="0"/>
      <p:bldP spid="39" grpId="0"/>
      <p:bldP spid="241" grpId="0" animBg="1"/>
      <p:bldP spid="73" grpId="0" animBg="1"/>
      <p:bldP spid="3" grpId="0"/>
      <p:bldP spid="86" grpId="0"/>
      <p:bldP spid="12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98E30-2927-4169-A1F5-F0326521BBE6}"/>
              </a:ext>
            </a:extLst>
          </p:cNvPr>
          <p:cNvSpPr>
            <a:spLocks noGrp="1"/>
          </p:cNvSpPr>
          <p:nvPr>
            <p:ph type="title"/>
          </p:nvPr>
        </p:nvSpPr>
        <p:spPr/>
        <p:txBody>
          <a:bodyPr/>
          <a:lstStyle/>
          <a:p>
            <a:r>
              <a:rPr lang="en-US"/>
              <a:t>Resource limit considerations</a:t>
            </a:r>
          </a:p>
        </p:txBody>
      </p:sp>
      <p:sp>
        <p:nvSpPr>
          <p:cNvPr id="17" name="Text Placeholder 2">
            <a:extLst>
              <a:ext uri="{FF2B5EF4-FFF2-40B4-BE49-F238E27FC236}">
                <a16:creationId xmlns:a16="http://schemas.microsoft.com/office/drawing/2014/main" id="{3A11FDD5-6D96-9E48-B645-2DF25875245A}"/>
              </a:ext>
            </a:extLst>
          </p:cNvPr>
          <p:cNvSpPr txBox="1">
            <a:spLocks/>
          </p:cNvSpPr>
          <p:nvPr/>
        </p:nvSpPr>
        <p:spPr>
          <a:xfrm>
            <a:off x="584200" y="1435100"/>
            <a:ext cx="10434638" cy="1785104"/>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Memory</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Max Log Size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Size of Tempdb</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Max concurrent workers</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Backup Retention</a:t>
            </a:r>
          </a:p>
        </p:txBody>
      </p:sp>
      <p:grpSp>
        <p:nvGrpSpPr>
          <p:cNvPr id="18" name="Group 17">
            <a:extLst>
              <a:ext uri="{FF2B5EF4-FFF2-40B4-BE49-F238E27FC236}">
                <a16:creationId xmlns:a16="http://schemas.microsoft.com/office/drawing/2014/main" id="{60974BF9-BDF8-3440-8F1C-543BF230F888}"/>
              </a:ext>
            </a:extLst>
          </p:cNvPr>
          <p:cNvGrpSpPr/>
          <p:nvPr/>
        </p:nvGrpSpPr>
        <p:grpSpPr>
          <a:xfrm>
            <a:off x="-35986" y="6215635"/>
            <a:ext cx="11480126" cy="329382"/>
            <a:chOff x="-35986" y="6215635"/>
            <a:chExt cx="11480126" cy="329382"/>
          </a:xfrm>
        </p:grpSpPr>
        <p:grpSp>
          <p:nvGrpSpPr>
            <p:cNvPr id="19" name="Group 18">
              <a:extLst>
                <a:ext uri="{FF2B5EF4-FFF2-40B4-BE49-F238E27FC236}">
                  <a16:creationId xmlns:a16="http://schemas.microsoft.com/office/drawing/2014/main" id="{6D7AA1AA-4DC0-544F-B87D-AAD9A2D4993B}"/>
                </a:ext>
              </a:extLst>
            </p:cNvPr>
            <p:cNvGrpSpPr/>
            <p:nvPr/>
          </p:nvGrpSpPr>
          <p:grpSpPr>
            <a:xfrm>
              <a:off x="-35986" y="6406517"/>
              <a:ext cx="10834162" cy="138500"/>
              <a:chOff x="-35986" y="6316085"/>
              <a:chExt cx="10834162" cy="138500"/>
            </a:xfrm>
          </p:grpSpPr>
          <p:sp>
            <p:nvSpPr>
              <p:cNvPr id="27" name="TextBox 26">
                <a:extLst>
                  <a:ext uri="{FF2B5EF4-FFF2-40B4-BE49-F238E27FC236}">
                    <a16:creationId xmlns:a16="http://schemas.microsoft.com/office/drawing/2014/main" id="{F80CBE82-F502-5841-A110-3D6BF5AA1E86}"/>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28" name="TextBox 27">
                <a:extLst>
                  <a:ext uri="{FF2B5EF4-FFF2-40B4-BE49-F238E27FC236}">
                    <a16:creationId xmlns:a16="http://schemas.microsoft.com/office/drawing/2014/main" id="{FB40011E-D568-754E-936D-8D53BF8E2655}"/>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29" name="TextBox 28">
                <a:extLst>
                  <a:ext uri="{FF2B5EF4-FFF2-40B4-BE49-F238E27FC236}">
                    <a16:creationId xmlns:a16="http://schemas.microsoft.com/office/drawing/2014/main" id="{C11E439C-DBCA-0543-B58B-16EC14C592A4}"/>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0" name="TextBox 29">
                <a:extLst>
                  <a:ext uri="{FF2B5EF4-FFF2-40B4-BE49-F238E27FC236}">
                    <a16:creationId xmlns:a16="http://schemas.microsoft.com/office/drawing/2014/main" id="{D40020F1-2BC0-2745-9490-42CA578F2D03}"/>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1" name="TextBox 30">
                <a:extLst>
                  <a:ext uri="{FF2B5EF4-FFF2-40B4-BE49-F238E27FC236}">
                    <a16:creationId xmlns:a16="http://schemas.microsoft.com/office/drawing/2014/main" id="{8C2D664C-C4E0-E540-B73E-51B961395451}"/>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accent1"/>
                    </a:solidFill>
                  </a:rPr>
                  <a:t>Pre-deployment planning</a:t>
                </a:r>
              </a:p>
            </p:txBody>
          </p:sp>
        </p:grpSp>
        <p:grpSp>
          <p:nvGrpSpPr>
            <p:cNvPr id="20" name="Group 19">
              <a:extLst>
                <a:ext uri="{FF2B5EF4-FFF2-40B4-BE49-F238E27FC236}">
                  <a16:creationId xmlns:a16="http://schemas.microsoft.com/office/drawing/2014/main" id="{FF0ADF8C-8C23-E14E-A5E7-051C5EF988FF}"/>
                </a:ext>
              </a:extLst>
            </p:cNvPr>
            <p:cNvGrpSpPr/>
            <p:nvPr/>
          </p:nvGrpSpPr>
          <p:grpSpPr>
            <a:xfrm>
              <a:off x="0" y="6215635"/>
              <a:ext cx="11444140" cy="131976"/>
              <a:chOff x="0" y="6058468"/>
              <a:chExt cx="11444140" cy="131976"/>
            </a:xfrm>
          </p:grpSpPr>
          <p:cxnSp>
            <p:nvCxnSpPr>
              <p:cNvPr id="21" name="Straight Arrow Connector 20">
                <a:extLst>
                  <a:ext uri="{FF2B5EF4-FFF2-40B4-BE49-F238E27FC236}">
                    <a16:creationId xmlns:a16="http://schemas.microsoft.com/office/drawing/2014/main" id="{8202F73C-09C1-3D4E-A009-2FF825CFF6A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6E6A9D7-16F0-1246-B8C1-ADF166939961}"/>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06BD4AF1-AEF1-774C-98BB-5AD73A258FEF}"/>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0B466C4F-BB7A-4E44-9E2B-DBF08287740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89ED6375-7782-A244-949B-F91E875365A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72FC3E0A-E22C-2443-8424-BAA8E54642F5}"/>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92910966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5769C-0A63-486F-AD99-DED405087511}"/>
              </a:ext>
            </a:extLst>
          </p:cNvPr>
          <p:cNvSpPr>
            <a:spLocks noGrp="1"/>
          </p:cNvSpPr>
          <p:nvPr>
            <p:ph type="title"/>
          </p:nvPr>
        </p:nvSpPr>
        <p:spPr/>
        <p:txBody>
          <a:bodyPr/>
          <a:lstStyle/>
          <a:p>
            <a:r>
              <a:rPr lang="en-US"/>
              <a:t>Deploy</a:t>
            </a:r>
          </a:p>
        </p:txBody>
      </p:sp>
      <p:sp>
        <p:nvSpPr>
          <p:cNvPr id="17" name="Rectangle 16">
            <a:extLst>
              <a:ext uri="{FF2B5EF4-FFF2-40B4-BE49-F238E27FC236}">
                <a16:creationId xmlns:a16="http://schemas.microsoft.com/office/drawing/2014/main" id="{9F2E8E78-1B0A-E543-980F-08F6C6CD6E89}"/>
              </a:ext>
            </a:extLst>
          </p:cNvPr>
          <p:cNvSpPr/>
          <p:nvPr/>
        </p:nvSpPr>
        <p:spPr bwMode="auto">
          <a:xfrm>
            <a:off x="584200"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Basics</a:t>
            </a:r>
          </a:p>
          <a:p>
            <a:pPr marL="114300" lvl="1" indent="-106363">
              <a:lnSpc>
                <a:spcPts val="2000"/>
              </a:lnSpc>
              <a:buClr>
                <a:schemeClr val="accent1"/>
              </a:buClr>
              <a:buFont typeface="Arial" panose="020B0604020202020204" pitchFamily="34" charset="0"/>
              <a:buChar char="•"/>
            </a:pPr>
            <a:r>
              <a:rPr lang="en-US" sz="1200">
                <a:solidFill>
                  <a:schemeClr val="tx1"/>
                </a:solidFill>
              </a:rPr>
              <a:t>Subscription</a:t>
            </a:r>
          </a:p>
          <a:p>
            <a:pPr marL="114300" lvl="1" indent="-106363">
              <a:lnSpc>
                <a:spcPts val="2000"/>
              </a:lnSpc>
              <a:buClr>
                <a:schemeClr val="accent1"/>
              </a:buClr>
              <a:buFont typeface="Arial" panose="020B0604020202020204" pitchFamily="34" charset="0"/>
              <a:buChar char="•"/>
            </a:pPr>
            <a:r>
              <a:rPr lang="en-US" sz="1200">
                <a:solidFill>
                  <a:schemeClr val="tx1"/>
                </a:solidFill>
              </a:rPr>
              <a:t>Resource group</a:t>
            </a:r>
          </a:p>
          <a:p>
            <a:pPr marL="114300" lvl="1" indent="-106363">
              <a:lnSpc>
                <a:spcPts val="2000"/>
              </a:lnSpc>
              <a:buClr>
                <a:schemeClr val="accent1"/>
              </a:buClr>
              <a:buFont typeface="Arial" panose="020B0604020202020204" pitchFamily="34" charset="0"/>
              <a:buChar char="•"/>
            </a:pPr>
            <a:r>
              <a:rPr lang="en-US" sz="1200">
                <a:solidFill>
                  <a:schemeClr val="tx1"/>
                </a:solidFill>
              </a:rPr>
              <a:t>Managed Instance/ Server name</a:t>
            </a:r>
          </a:p>
          <a:p>
            <a:pPr marL="114300" lvl="1" indent="-106363">
              <a:lnSpc>
                <a:spcPts val="2000"/>
              </a:lnSpc>
              <a:buClr>
                <a:schemeClr val="accent1"/>
              </a:buClr>
              <a:buFont typeface="Arial" panose="020B0604020202020204" pitchFamily="34" charset="0"/>
              <a:buChar char="•"/>
            </a:pPr>
            <a:r>
              <a:rPr lang="en-US" sz="1200">
                <a:solidFill>
                  <a:schemeClr val="tx1"/>
                </a:solidFill>
              </a:rPr>
              <a:t>Database Name (DB)</a:t>
            </a:r>
          </a:p>
          <a:p>
            <a:pPr marL="114300" lvl="1" indent="-106363">
              <a:lnSpc>
                <a:spcPts val="2000"/>
              </a:lnSpc>
              <a:buClr>
                <a:schemeClr val="accent1"/>
              </a:buClr>
              <a:buFont typeface="Arial" panose="020B0604020202020204" pitchFamily="34" charset="0"/>
              <a:buChar char="•"/>
            </a:pPr>
            <a:r>
              <a:rPr lang="en-US" sz="1200">
                <a:solidFill>
                  <a:schemeClr val="tx1"/>
                </a:solidFill>
              </a:rPr>
              <a:t>Admin Login</a:t>
            </a:r>
          </a:p>
          <a:p>
            <a:pPr marL="114300" lvl="1" indent="-106363">
              <a:lnSpc>
                <a:spcPts val="2000"/>
              </a:lnSpc>
              <a:buClr>
                <a:schemeClr val="accent1"/>
              </a:buClr>
              <a:buFont typeface="Arial" panose="020B0604020202020204" pitchFamily="34" charset="0"/>
              <a:buChar char="•"/>
            </a:pPr>
            <a:r>
              <a:rPr lang="en-US" sz="1200">
                <a:solidFill>
                  <a:schemeClr val="tx1"/>
                </a:solidFill>
              </a:rPr>
              <a:t>Password</a:t>
            </a:r>
          </a:p>
          <a:p>
            <a:pPr marL="114300" lvl="1" indent="-106363">
              <a:lnSpc>
                <a:spcPts val="2000"/>
              </a:lnSpc>
              <a:buClr>
                <a:schemeClr val="accent1"/>
              </a:buClr>
              <a:buFont typeface="Arial" panose="020B0604020202020204" pitchFamily="34" charset="0"/>
              <a:buChar char="•"/>
            </a:pPr>
            <a:r>
              <a:rPr lang="en-US" sz="1200">
                <a:solidFill>
                  <a:schemeClr val="tx1"/>
                </a:solidFill>
              </a:rPr>
              <a:t>Region</a:t>
            </a:r>
          </a:p>
          <a:p>
            <a:pPr marL="114300" lvl="1" indent="-106363">
              <a:lnSpc>
                <a:spcPts val="2000"/>
              </a:lnSpc>
              <a:buClr>
                <a:schemeClr val="accent1"/>
              </a:buClr>
              <a:buFont typeface="Arial" panose="020B0604020202020204" pitchFamily="34" charset="0"/>
              <a:buChar char="•"/>
            </a:pPr>
            <a:r>
              <a:rPr lang="en-US" sz="1200">
                <a:solidFill>
                  <a:schemeClr val="tx1"/>
                </a:solidFill>
              </a:rPr>
              <a:t>Opt-in for pools (DB)</a:t>
            </a:r>
          </a:p>
          <a:p>
            <a:pPr marL="114300" lvl="1" indent="-106363">
              <a:lnSpc>
                <a:spcPts val="2000"/>
              </a:lnSpc>
              <a:buClr>
                <a:schemeClr val="accent1"/>
              </a:buClr>
              <a:buFont typeface="Arial" panose="020B0604020202020204" pitchFamily="34" charset="0"/>
              <a:buChar char="•"/>
            </a:pPr>
            <a:r>
              <a:rPr lang="en-US" sz="1200">
                <a:solidFill>
                  <a:schemeClr val="tx1"/>
                </a:solidFill>
              </a:rPr>
              <a:t>Compute + storage</a:t>
            </a:r>
          </a:p>
        </p:txBody>
      </p:sp>
      <p:sp>
        <p:nvSpPr>
          <p:cNvPr id="18" name="Rectangle 17">
            <a:extLst>
              <a:ext uri="{FF2B5EF4-FFF2-40B4-BE49-F238E27FC236}">
                <a16:creationId xmlns:a16="http://schemas.microsoft.com/office/drawing/2014/main" id="{B0FF8394-9D3C-AF4A-9840-8A9594ADA769}"/>
              </a:ext>
            </a:extLst>
          </p:cNvPr>
          <p:cNvSpPr/>
          <p:nvPr/>
        </p:nvSpPr>
        <p:spPr bwMode="auto">
          <a:xfrm>
            <a:off x="2833301"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Network connectivity</a:t>
            </a:r>
          </a:p>
          <a:p>
            <a:pPr marL="114300" lvl="1" indent="-106363">
              <a:lnSpc>
                <a:spcPts val="2000"/>
              </a:lnSpc>
              <a:buClr>
                <a:schemeClr val="accent1"/>
              </a:buClr>
              <a:buFont typeface="Arial" panose="020B0604020202020204" pitchFamily="34" charset="0"/>
              <a:buChar char="•"/>
            </a:pPr>
            <a:r>
              <a:rPr lang="en-US" sz="1200">
                <a:solidFill>
                  <a:schemeClr val="tx1"/>
                </a:solidFill>
              </a:rPr>
              <a:t>Public vs Private access</a:t>
            </a:r>
          </a:p>
          <a:p>
            <a:pPr marL="114300" lvl="1" indent="-106363">
              <a:lnSpc>
                <a:spcPts val="2000"/>
              </a:lnSpc>
              <a:buClr>
                <a:schemeClr val="accent1"/>
              </a:buClr>
              <a:buFont typeface="Arial" panose="020B0604020202020204" pitchFamily="34" charset="0"/>
              <a:buChar char="•"/>
            </a:pPr>
            <a:r>
              <a:rPr lang="en-US" sz="1200" err="1">
                <a:solidFill>
                  <a:schemeClr val="tx1"/>
                </a:solidFill>
              </a:rPr>
              <a:t>VNet</a:t>
            </a:r>
            <a:r>
              <a:rPr lang="en-US" sz="1200">
                <a:solidFill>
                  <a:schemeClr val="tx1"/>
                </a:solidFill>
              </a:rPr>
              <a:t> / Firewall rules</a:t>
            </a:r>
          </a:p>
          <a:p>
            <a:pPr marL="114300" lvl="1" indent="-106363">
              <a:lnSpc>
                <a:spcPts val="2000"/>
              </a:lnSpc>
              <a:buClr>
                <a:schemeClr val="accent1"/>
              </a:buClr>
              <a:buFont typeface="Arial" panose="020B0604020202020204" pitchFamily="34" charset="0"/>
              <a:buChar char="•"/>
            </a:pPr>
            <a:r>
              <a:rPr lang="en-US" sz="1200">
                <a:solidFill>
                  <a:schemeClr val="tx1"/>
                </a:solidFill>
              </a:rPr>
              <a:t>Connection type (MI)</a:t>
            </a:r>
          </a:p>
        </p:txBody>
      </p:sp>
      <p:sp>
        <p:nvSpPr>
          <p:cNvPr id="19" name="Rectangle 18">
            <a:extLst>
              <a:ext uri="{FF2B5EF4-FFF2-40B4-BE49-F238E27FC236}">
                <a16:creationId xmlns:a16="http://schemas.microsoft.com/office/drawing/2014/main" id="{94E2782F-9A81-1A49-8C82-43C7A98714FD}"/>
              </a:ext>
            </a:extLst>
          </p:cNvPr>
          <p:cNvSpPr/>
          <p:nvPr/>
        </p:nvSpPr>
        <p:spPr bwMode="auto">
          <a:xfrm>
            <a:off x="5082402"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Additional settings</a:t>
            </a:r>
          </a:p>
          <a:p>
            <a:pPr marL="114300" lvl="1" indent="-106363">
              <a:lnSpc>
                <a:spcPts val="2000"/>
              </a:lnSpc>
              <a:buClr>
                <a:schemeClr val="accent1"/>
              </a:buClr>
              <a:buFont typeface="Arial" panose="020B0604020202020204" pitchFamily="34" charset="0"/>
              <a:buChar char="•"/>
            </a:pPr>
            <a:r>
              <a:rPr lang="en-US" sz="1200">
                <a:solidFill>
                  <a:schemeClr val="tx1"/>
                </a:solidFill>
              </a:rPr>
              <a:t>Data source (DB)</a:t>
            </a:r>
          </a:p>
          <a:p>
            <a:pPr marL="114300" lvl="1" indent="-106363">
              <a:lnSpc>
                <a:spcPts val="2000"/>
              </a:lnSpc>
              <a:buClr>
                <a:schemeClr val="accent1"/>
              </a:buClr>
              <a:buFont typeface="Arial" panose="020B0604020202020204" pitchFamily="34" charset="0"/>
              <a:buChar char="•"/>
            </a:pPr>
            <a:r>
              <a:rPr lang="en-US" sz="1200">
                <a:solidFill>
                  <a:schemeClr val="tx1"/>
                </a:solidFill>
              </a:rPr>
              <a:t>Server Collation (MI)</a:t>
            </a:r>
          </a:p>
          <a:p>
            <a:pPr marL="114300" lvl="1" indent="-106363">
              <a:lnSpc>
                <a:spcPts val="2000"/>
              </a:lnSpc>
              <a:buClr>
                <a:schemeClr val="accent1"/>
              </a:buClr>
              <a:buFont typeface="Arial" panose="020B0604020202020204" pitchFamily="34" charset="0"/>
              <a:buChar char="•"/>
            </a:pPr>
            <a:r>
              <a:rPr lang="en-US" sz="1200">
                <a:solidFill>
                  <a:schemeClr val="tx1"/>
                </a:solidFill>
              </a:rPr>
              <a:t>Database Collation (DB)</a:t>
            </a:r>
          </a:p>
          <a:p>
            <a:pPr marL="114300" lvl="1" indent="-106363">
              <a:lnSpc>
                <a:spcPts val="2000"/>
              </a:lnSpc>
              <a:buClr>
                <a:schemeClr val="accent1"/>
              </a:buClr>
              <a:buFont typeface="Arial" panose="020B0604020202020204" pitchFamily="34" charset="0"/>
              <a:buChar char="•"/>
            </a:pPr>
            <a:r>
              <a:rPr lang="en-US" sz="1200">
                <a:solidFill>
                  <a:schemeClr val="tx1"/>
                </a:solidFill>
              </a:rPr>
              <a:t>Time zone (MI)</a:t>
            </a:r>
          </a:p>
          <a:p>
            <a:pPr marL="114300" lvl="1" indent="-106363">
              <a:lnSpc>
                <a:spcPts val="2000"/>
              </a:lnSpc>
              <a:buClr>
                <a:schemeClr val="accent1"/>
              </a:buClr>
              <a:buFont typeface="Arial" panose="020B0604020202020204" pitchFamily="34" charset="0"/>
              <a:buChar char="•"/>
            </a:pPr>
            <a:r>
              <a:rPr lang="en-US" sz="1200">
                <a:solidFill>
                  <a:schemeClr val="tx1"/>
                </a:solidFill>
              </a:rPr>
              <a:t>Opt-in for Advanced data security (DB)</a:t>
            </a:r>
          </a:p>
        </p:txBody>
      </p:sp>
      <p:sp>
        <p:nvSpPr>
          <p:cNvPr id="20" name="Rectangle 19">
            <a:extLst>
              <a:ext uri="{FF2B5EF4-FFF2-40B4-BE49-F238E27FC236}">
                <a16:creationId xmlns:a16="http://schemas.microsoft.com/office/drawing/2014/main" id="{D75D9D64-36A2-EA43-9706-E74727784DC6}"/>
              </a:ext>
            </a:extLst>
          </p:cNvPr>
          <p:cNvSpPr/>
          <p:nvPr/>
        </p:nvSpPr>
        <p:spPr bwMode="auto">
          <a:xfrm>
            <a:off x="7331503"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Tags (DB)</a:t>
            </a:r>
          </a:p>
        </p:txBody>
      </p:sp>
      <p:sp>
        <p:nvSpPr>
          <p:cNvPr id="21" name="Rectangle 20">
            <a:extLst>
              <a:ext uri="{FF2B5EF4-FFF2-40B4-BE49-F238E27FC236}">
                <a16:creationId xmlns:a16="http://schemas.microsoft.com/office/drawing/2014/main" id="{A39DE7A3-1EB4-BB49-811E-1E85337CC0B3}"/>
              </a:ext>
            </a:extLst>
          </p:cNvPr>
          <p:cNvSpPr/>
          <p:nvPr/>
        </p:nvSpPr>
        <p:spPr bwMode="auto">
          <a:xfrm>
            <a:off x="9580605"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pPr lvl="0">
              <a:lnSpc>
                <a:spcPts val="2000"/>
              </a:lnSpc>
              <a:spcAft>
                <a:spcPts val="600"/>
              </a:spcAft>
            </a:pPr>
            <a:r>
              <a:rPr lang="en-US" sz="1600">
                <a:solidFill>
                  <a:schemeClr val="accent1"/>
                </a:solidFill>
                <a:latin typeface="+mj-lt"/>
              </a:rPr>
              <a:t>Review &amp; create</a:t>
            </a:r>
          </a:p>
          <a:p>
            <a:pPr marL="114300" lvl="0" indent="-114300">
              <a:buClr>
                <a:schemeClr val="accent1"/>
              </a:buClr>
              <a:buFont typeface="Arial" panose="020B0604020202020204" pitchFamily="34" charset="0"/>
              <a:buChar char="•"/>
            </a:pPr>
            <a:r>
              <a:rPr lang="en-US" sz="1200">
                <a:solidFill>
                  <a:schemeClr val="tx1"/>
                </a:solidFill>
              </a:rPr>
              <a:t>Terms and Privacy</a:t>
            </a:r>
          </a:p>
        </p:txBody>
      </p:sp>
      <p:grpSp>
        <p:nvGrpSpPr>
          <p:cNvPr id="26" name="Group 25">
            <a:extLst>
              <a:ext uri="{FF2B5EF4-FFF2-40B4-BE49-F238E27FC236}">
                <a16:creationId xmlns:a16="http://schemas.microsoft.com/office/drawing/2014/main" id="{CA1ABE1B-BF15-4246-AC13-C44740759033}"/>
              </a:ext>
            </a:extLst>
          </p:cNvPr>
          <p:cNvGrpSpPr/>
          <p:nvPr/>
        </p:nvGrpSpPr>
        <p:grpSpPr>
          <a:xfrm>
            <a:off x="-35986" y="6215635"/>
            <a:ext cx="11480126" cy="329382"/>
            <a:chOff x="-35986" y="6215635"/>
            <a:chExt cx="11480126" cy="329382"/>
          </a:xfrm>
        </p:grpSpPr>
        <p:grpSp>
          <p:nvGrpSpPr>
            <p:cNvPr id="27" name="Group 26">
              <a:extLst>
                <a:ext uri="{FF2B5EF4-FFF2-40B4-BE49-F238E27FC236}">
                  <a16:creationId xmlns:a16="http://schemas.microsoft.com/office/drawing/2014/main" id="{89A514EF-B6E4-214E-9651-F54CEC90F3C5}"/>
                </a:ext>
              </a:extLst>
            </p:cNvPr>
            <p:cNvGrpSpPr/>
            <p:nvPr/>
          </p:nvGrpSpPr>
          <p:grpSpPr>
            <a:xfrm>
              <a:off x="-35986" y="6406517"/>
              <a:ext cx="10834162" cy="138500"/>
              <a:chOff x="-35986" y="6316085"/>
              <a:chExt cx="10834162" cy="138500"/>
            </a:xfrm>
          </p:grpSpPr>
          <p:sp>
            <p:nvSpPr>
              <p:cNvPr id="35" name="TextBox 34">
                <a:extLst>
                  <a:ext uri="{FF2B5EF4-FFF2-40B4-BE49-F238E27FC236}">
                    <a16:creationId xmlns:a16="http://schemas.microsoft.com/office/drawing/2014/main" id="{F1971A08-C571-2743-9E99-A8ACA3515352}"/>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accent1"/>
                    </a:solidFill>
                  </a:rPr>
                  <a:t>Deploy</a:t>
                </a:r>
              </a:p>
            </p:txBody>
          </p:sp>
          <p:sp>
            <p:nvSpPr>
              <p:cNvPr id="36" name="TextBox 35">
                <a:extLst>
                  <a:ext uri="{FF2B5EF4-FFF2-40B4-BE49-F238E27FC236}">
                    <a16:creationId xmlns:a16="http://schemas.microsoft.com/office/drawing/2014/main" id="{3A54E8BA-0EDF-DE45-9905-9E3164880A0F}"/>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37" name="TextBox 36">
                <a:extLst>
                  <a:ext uri="{FF2B5EF4-FFF2-40B4-BE49-F238E27FC236}">
                    <a16:creationId xmlns:a16="http://schemas.microsoft.com/office/drawing/2014/main" id="{6E28E30F-0E98-A941-B3AC-505978D4D0ED}"/>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8" name="TextBox 37">
                <a:extLst>
                  <a:ext uri="{FF2B5EF4-FFF2-40B4-BE49-F238E27FC236}">
                    <a16:creationId xmlns:a16="http://schemas.microsoft.com/office/drawing/2014/main" id="{7453BA49-B138-E246-B5A4-78BFB71EBE53}"/>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9" name="TextBox 38">
                <a:extLst>
                  <a:ext uri="{FF2B5EF4-FFF2-40B4-BE49-F238E27FC236}">
                    <a16:creationId xmlns:a16="http://schemas.microsoft.com/office/drawing/2014/main" id="{AE4DCA4F-E29F-9744-96DA-54366082A1B7}"/>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8" name="Group 27">
              <a:extLst>
                <a:ext uri="{FF2B5EF4-FFF2-40B4-BE49-F238E27FC236}">
                  <a16:creationId xmlns:a16="http://schemas.microsoft.com/office/drawing/2014/main" id="{099DA671-9F57-8344-AFC4-C4F357592C63}"/>
                </a:ext>
              </a:extLst>
            </p:cNvPr>
            <p:cNvGrpSpPr/>
            <p:nvPr/>
          </p:nvGrpSpPr>
          <p:grpSpPr>
            <a:xfrm>
              <a:off x="0" y="6215635"/>
              <a:ext cx="11444140" cy="131976"/>
              <a:chOff x="0" y="6058468"/>
              <a:chExt cx="11444140" cy="131976"/>
            </a:xfrm>
          </p:grpSpPr>
          <p:cxnSp>
            <p:nvCxnSpPr>
              <p:cNvPr id="29" name="Straight Arrow Connector 28">
                <a:extLst>
                  <a:ext uri="{FF2B5EF4-FFF2-40B4-BE49-F238E27FC236}">
                    <a16:creationId xmlns:a16="http://schemas.microsoft.com/office/drawing/2014/main" id="{41C76E73-8C2F-8D47-B68B-AE572FE31AA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D54E13AE-5477-EE47-8CD7-877E49BEBA9D}"/>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38C509CC-28C6-2640-A2BB-A1E14446A341}"/>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FB1CE4E2-AA26-8A4D-8DA2-2807BBDEA2CA}"/>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EEDA2616-71E9-214F-82F0-5319F517A0F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BA0F0257-5F01-284E-852E-56489DF4712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 name="Triangle 5">
            <a:extLst>
              <a:ext uri="{FF2B5EF4-FFF2-40B4-BE49-F238E27FC236}">
                <a16:creationId xmlns:a16="http://schemas.microsoft.com/office/drawing/2014/main" id="{B7F55AEE-10EE-854C-ACC9-EF343F19C90A}"/>
              </a:ext>
            </a:extLst>
          </p:cNvPr>
          <p:cNvSpPr/>
          <p:nvPr/>
        </p:nvSpPr>
        <p:spPr bwMode="auto">
          <a:xfrm rot="5400000">
            <a:off x="2396788" y="3213531"/>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Triangle 39">
            <a:extLst>
              <a:ext uri="{FF2B5EF4-FFF2-40B4-BE49-F238E27FC236}">
                <a16:creationId xmlns:a16="http://schemas.microsoft.com/office/drawing/2014/main" id="{C3E11249-ACB6-A74B-9713-411A3F506332}"/>
              </a:ext>
            </a:extLst>
          </p:cNvPr>
          <p:cNvSpPr/>
          <p:nvPr/>
        </p:nvSpPr>
        <p:spPr bwMode="auto">
          <a:xfrm rot="5400000">
            <a:off x="4653852" y="3213532"/>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Triangle 40">
            <a:extLst>
              <a:ext uri="{FF2B5EF4-FFF2-40B4-BE49-F238E27FC236}">
                <a16:creationId xmlns:a16="http://schemas.microsoft.com/office/drawing/2014/main" id="{2B1DB89C-94B0-A94C-8E61-8372A42CD955}"/>
              </a:ext>
            </a:extLst>
          </p:cNvPr>
          <p:cNvSpPr/>
          <p:nvPr/>
        </p:nvSpPr>
        <p:spPr bwMode="auto">
          <a:xfrm rot="5400000">
            <a:off x="6899341" y="3213533"/>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riangle 41">
            <a:extLst>
              <a:ext uri="{FF2B5EF4-FFF2-40B4-BE49-F238E27FC236}">
                <a16:creationId xmlns:a16="http://schemas.microsoft.com/office/drawing/2014/main" id="{DEFF821E-38E5-424D-B7C9-A0C0DA101FEB}"/>
              </a:ext>
            </a:extLst>
          </p:cNvPr>
          <p:cNvSpPr/>
          <p:nvPr/>
        </p:nvSpPr>
        <p:spPr bwMode="auto">
          <a:xfrm rot="5400000">
            <a:off x="9144830" y="3213534"/>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024387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childTnLst>
                          </p:cTn>
                        </p:par>
                        <p:par>
                          <p:cTn id="39" fill="hold">
                            <p:stCondLst>
                              <p:cond delay="1500"/>
                            </p:stCondLst>
                            <p:childTnLst>
                              <p:par>
                                <p:cTn id="40" presetID="10" presetClass="entr" presetSubtype="0" fill="hold" grpId="0" nodeType="after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6" grpId="0" animBg="1"/>
      <p:bldP spid="40" grpId="0" animBg="1"/>
      <p:bldP spid="41" grpId="0" animBg="1"/>
      <p:bldP spid="4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53A4C-420D-4BCD-9BE3-316BA636688F}"/>
              </a:ext>
            </a:extLst>
          </p:cNvPr>
          <p:cNvSpPr>
            <a:spLocks noGrp="1"/>
          </p:cNvSpPr>
          <p:nvPr>
            <p:ph type="title"/>
          </p:nvPr>
        </p:nvSpPr>
        <p:spPr/>
        <p:txBody>
          <a:bodyPr/>
          <a:lstStyle/>
          <a:p>
            <a:r>
              <a:rPr lang="en-US"/>
              <a:t>Key Deployment Implementation Details</a:t>
            </a:r>
          </a:p>
        </p:txBody>
      </p:sp>
      <p:sp>
        <p:nvSpPr>
          <p:cNvPr id="6" name="Rectangle 5">
            <a:extLst>
              <a:ext uri="{FF2B5EF4-FFF2-40B4-BE49-F238E27FC236}">
                <a16:creationId xmlns:a16="http://schemas.microsoft.com/office/drawing/2014/main" id="{6B837D45-E79D-46E2-99B7-9578672BA960}"/>
              </a:ext>
            </a:extLst>
          </p:cNvPr>
          <p:cNvSpPr/>
          <p:nvPr/>
        </p:nvSpPr>
        <p:spPr bwMode="auto">
          <a:xfrm>
            <a:off x="673031" y="5418744"/>
            <a:ext cx="10858638" cy="553998"/>
          </a:xfrm>
          <a:prstGeom prst="rect">
            <a:avLst/>
          </a:prstGeom>
          <a:solidFill>
            <a:schemeClr val="accent5"/>
          </a:soli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accent1"/>
                </a:solidFill>
                <a:latin typeface="+mj-lt"/>
              </a:rPr>
              <a:t>Azure Service Fabric</a:t>
            </a:r>
          </a:p>
        </p:txBody>
      </p:sp>
      <p:sp>
        <p:nvSpPr>
          <p:cNvPr id="10" name="Rectangle 9">
            <a:extLst>
              <a:ext uri="{FF2B5EF4-FFF2-40B4-BE49-F238E27FC236}">
                <a16:creationId xmlns:a16="http://schemas.microsoft.com/office/drawing/2014/main" id="{2A36483E-A8D7-074C-9627-6035C12E641B}"/>
              </a:ext>
            </a:extLst>
          </p:cNvPr>
          <p:cNvSpPr/>
          <p:nvPr/>
        </p:nvSpPr>
        <p:spPr bwMode="auto">
          <a:xfrm>
            <a:off x="673030"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Azure SQL </a:t>
            </a:r>
            <a:br>
              <a:rPr lang="en-US" sz="1800">
                <a:solidFill>
                  <a:schemeClr val="accent1"/>
                </a:solidFill>
                <a:latin typeface="+mj-lt"/>
              </a:rPr>
            </a:br>
            <a:r>
              <a:rPr lang="en-US" sz="1800">
                <a:solidFill>
                  <a:schemeClr val="accent1"/>
                </a:solidFill>
                <a:latin typeface="+mj-lt"/>
              </a:rPr>
              <a:t>Managed Instance</a:t>
            </a:r>
          </a:p>
          <a:p>
            <a:pPr lvl="0" algn="ctr"/>
            <a:endParaRPr lang="en-US" sz="1800">
              <a:solidFill>
                <a:schemeClr val="accent1"/>
              </a:solidFill>
              <a:latin typeface="+mj-lt"/>
            </a:endParaRPr>
          </a:p>
          <a:p>
            <a:pPr marL="173038" lvl="1" indent="-173038">
              <a:spcAft>
                <a:spcPts val="600"/>
              </a:spcAft>
              <a:buClr>
                <a:schemeClr val="accent1"/>
              </a:buClr>
              <a:buFont typeface="Arial" panose="020B0604020202020204" pitchFamily="34" charset="0"/>
              <a:buChar char="•"/>
            </a:pPr>
            <a:r>
              <a:rPr lang="en-US" sz="1200">
                <a:solidFill>
                  <a:schemeClr val="tx1"/>
                </a:solidFill>
              </a:rPr>
              <a:t>Dedicated ring or Virtual Cluster</a:t>
            </a:r>
          </a:p>
          <a:p>
            <a:pPr marL="173038" lvl="0" indent="-173038">
              <a:spcAft>
                <a:spcPts val="600"/>
              </a:spcAft>
              <a:buClr>
                <a:schemeClr val="accent1"/>
              </a:buClr>
              <a:buFont typeface="Arial" panose="020B0604020202020204" pitchFamily="34" charset="0"/>
              <a:buChar char="•"/>
            </a:pPr>
            <a:r>
              <a:rPr lang="en-US" sz="1200">
                <a:solidFill>
                  <a:schemeClr val="tx1"/>
                </a:solidFill>
              </a:rPr>
              <a:t>Deployment and scale longer operations</a:t>
            </a:r>
          </a:p>
          <a:p>
            <a:pPr marL="173038" lvl="0" indent="-173038">
              <a:spcAft>
                <a:spcPts val="600"/>
              </a:spcAft>
              <a:buClr>
                <a:schemeClr val="accent1"/>
              </a:buClr>
              <a:buFont typeface="Arial" panose="020B0604020202020204" pitchFamily="34" charset="0"/>
              <a:buChar char="•"/>
            </a:pPr>
            <a:r>
              <a:rPr lang="en-US" sz="1200">
                <a:solidFill>
                  <a:schemeClr val="tx1"/>
                </a:solidFill>
              </a:rPr>
              <a:t>Each instance = single VM</a:t>
            </a:r>
          </a:p>
          <a:p>
            <a:pPr marL="173038" lvl="0" indent="-173038">
              <a:spcAft>
                <a:spcPts val="600"/>
              </a:spcAft>
              <a:buClr>
                <a:schemeClr val="accent1"/>
              </a:buClr>
              <a:buFont typeface="Arial" panose="020B0604020202020204" pitchFamily="34" charset="0"/>
              <a:buChar char="•"/>
            </a:pPr>
            <a:r>
              <a:rPr lang="en-US" sz="1200">
                <a:solidFill>
                  <a:schemeClr val="tx1"/>
                </a:solidFill>
              </a:rPr>
              <a:t>Multiple VMs per node</a:t>
            </a:r>
          </a:p>
          <a:p>
            <a:pPr marL="173038" lvl="0" indent="-173038">
              <a:spcAft>
                <a:spcPts val="600"/>
              </a:spcAft>
              <a:buClr>
                <a:schemeClr val="accent1"/>
              </a:buClr>
              <a:buFont typeface="Arial" panose="020B0604020202020204" pitchFamily="34" charset="0"/>
              <a:buChar char="•"/>
            </a:pPr>
            <a:r>
              <a:rPr lang="en-US" sz="1200">
                <a:solidFill>
                  <a:schemeClr val="tx1"/>
                </a:solidFill>
              </a:rPr>
              <a:t>Pools faster </a:t>
            </a:r>
            <a:r>
              <a:rPr lang="en-US" sz="1200" err="1">
                <a:solidFill>
                  <a:schemeClr val="tx1"/>
                </a:solidFill>
              </a:rPr>
              <a:t>deployment+density</a:t>
            </a:r>
            <a:endParaRPr lang="en-US" sz="1200">
              <a:solidFill>
                <a:schemeClr val="tx1"/>
              </a:solidFill>
            </a:endParaRPr>
          </a:p>
        </p:txBody>
      </p:sp>
      <p:sp>
        <p:nvSpPr>
          <p:cNvPr id="11" name="Rectangle 10">
            <a:extLst>
              <a:ext uri="{FF2B5EF4-FFF2-40B4-BE49-F238E27FC236}">
                <a16:creationId xmlns:a16="http://schemas.microsoft.com/office/drawing/2014/main" id="{70160DD2-1921-8940-8AD2-9636288D709E}"/>
              </a:ext>
            </a:extLst>
          </p:cNvPr>
          <p:cNvSpPr/>
          <p:nvPr/>
        </p:nvSpPr>
        <p:spPr bwMode="auto">
          <a:xfrm>
            <a:off x="3485678"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Azure SQL </a:t>
            </a:r>
            <a:br>
              <a:rPr lang="en-US" sz="1800">
                <a:solidFill>
                  <a:schemeClr val="accent1"/>
                </a:solidFill>
                <a:latin typeface="+mj-lt"/>
              </a:rPr>
            </a:br>
            <a:r>
              <a:rPr lang="en-US" sz="1800">
                <a:solidFill>
                  <a:schemeClr val="accent1"/>
                </a:solidFill>
                <a:latin typeface="+mj-lt"/>
              </a:rPr>
              <a:t>Database</a:t>
            </a:r>
          </a:p>
          <a:p>
            <a:pPr lvl="0" algn="ctr"/>
            <a:endParaRPr lang="en-US" sz="1800">
              <a:solidFill>
                <a:schemeClr val="accent1"/>
              </a:solidFill>
              <a:latin typeface="+mj-lt"/>
            </a:endParaRPr>
          </a:p>
          <a:p>
            <a:pPr marL="173038" indent="-173038">
              <a:spcAft>
                <a:spcPts val="600"/>
              </a:spcAft>
              <a:buClr>
                <a:schemeClr val="accent1"/>
              </a:buClr>
              <a:buFont typeface="Arial" panose="020B0604020202020204" pitchFamily="34" charset="0"/>
              <a:buChar char="•"/>
            </a:pPr>
            <a:r>
              <a:rPr lang="en-US" sz="1200">
                <a:solidFill>
                  <a:schemeClr val="tx1"/>
                </a:solidFill>
              </a:rPr>
              <a:t>Contained by a logical Database Server</a:t>
            </a:r>
          </a:p>
          <a:p>
            <a:pPr marL="173038" indent="-173038">
              <a:spcAft>
                <a:spcPts val="600"/>
              </a:spcAft>
              <a:buClr>
                <a:schemeClr val="accent1"/>
              </a:buClr>
              <a:buFont typeface="Arial" panose="020B0604020202020204" pitchFamily="34" charset="0"/>
              <a:buChar char="•"/>
            </a:pPr>
            <a:r>
              <a:rPr lang="en-US" sz="1200">
                <a:solidFill>
                  <a:schemeClr val="tx1"/>
                </a:solidFill>
              </a:rPr>
              <a:t>Logical Master database</a:t>
            </a:r>
          </a:p>
          <a:p>
            <a:pPr marL="173038" indent="-173038">
              <a:spcAft>
                <a:spcPts val="600"/>
              </a:spcAft>
              <a:buClr>
                <a:schemeClr val="accent1"/>
              </a:buClr>
              <a:buFont typeface="Arial" panose="020B0604020202020204" pitchFamily="34" charset="0"/>
              <a:buChar char="•"/>
            </a:pPr>
            <a:r>
              <a:rPr lang="en-US" sz="1200">
                <a:solidFill>
                  <a:schemeClr val="tx1"/>
                </a:solidFill>
              </a:rPr>
              <a:t>Dedicated SQL Instance behind the scenes</a:t>
            </a:r>
          </a:p>
          <a:p>
            <a:pPr marL="173038" indent="-173038">
              <a:spcAft>
                <a:spcPts val="600"/>
              </a:spcAft>
              <a:buClr>
                <a:schemeClr val="accent1"/>
              </a:buClr>
              <a:buFont typeface="Arial" panose="020B0604020202020204" pitchFamily="34" charset="0"/>
              <a:buChar char="•"/>
            </a:pPr>
            <a:r>
              <a:rPr lang="en-US" sz="1200">
                <a:solidFill>
                  <a:schemeClr val="tx1"/>
                </a:solidFill>
              </a:rPr>
              <a:t>More surface area and instance level diagnostics</a:t>
            </a:r>
          </a:p>
        </p:txBody>
      </p:sp>
      <p:sp>
        <p:nvSpPr>
          <p:cNvPr id="12" name="Rectangle 11">
            <a:extLst>
              <a:ext uri="{FF2B5EF4-FFF2-40B4-BE49-F238E27FC236}">
                <a16:creationId xmlns:a16="http://schemas.microsoft.com/office/drawing/2014/main" id="{EED7229A-575E-6146-BAD0-BDFD06367DC1}"/>
              </a:ext>
            </a:extLst>
          </p:cNvPr>
          <p:cNvSpPr/>
          <p:nvPr/>
        </p:nvSpPr>
        <p:spPr bwMode="auto">
          <a:xfrm>
            <a:off x="6298326"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Hyperscale</a:t>
            </a:r>
          </a:p>
          <a:p>
            <a:pPr lvl="0" algn="ctr"/>
            <a:endParaRPr lang="en-US" sz="1800">
              <a:solidFill>
                <a:schemeClr val="accent1"/>
              </a:solidFill>
              <a:latin typeface="+mj-lt"/>
            </a:endParaRPr>
          </a:p>
          <a:p>
            <a:pPr lvl="0" algn="ctr"/>
            <a:endParaRPr lang="en-US" sz="1800">
              <a:solidFill>
                <a:schemeClr val="accent1"/>
              </a:solidFill>
              <a:latin typeface="+mj-lt"/>
            </a:endParaRPr>
          </a:p>
          <a:p>
            <a:pPr marL="173038" lvl="0" indent="-173038">
              <a:spcAft>
                <a:spcPts val="600"/>
              </a:spcAft>
              <a:buClr>
                <a:schemeClr val="accent1"/>
              </a:buClr>
              <a:buFont typeface="Arial" panose="020B0604020202020204" pitchFamily="34" charset="0"/>
              <a:buChar char="•"/>
            </a:pPr>
            <a:r>
              <a:rPr lang="en-US" sz="1200">
                <a:solidFill>
                  <a:schemeClr val="tx1"/>
                </a:solidFill>
              </a:rPr>
              <a:t>Cannot change tier once deployed</a:t>
            </a:r>
          </a:p>
          <a:p>
            <a:pPr marL="173038" lvl="0" indent="-173038">
              <a:spcAft>
                <a:spcPts val="600"/>
              </a:spcAft>
              <a:buClr>
                <a:schemeClr val="accent1"/>
              </a:buClr>
              <a:buFont typeface="Arial" panose="020B0604020202020204" pitchFamily="34" charset="0"/>
              <a:buChar char="•"/>
            </a:pPr>
            <a:r>
              <a:rPr lang="en-US" sz="1200">
                <a:solidFill>
                  <a:schemeClr val="tx1"/>
                </a:solidFill>
              </a:rPr>
              <a:t>Caches provide speed and scale</a:t>
            </a:r>
          </a:p>
          <a:p>
            <a:pPr marL="173038" lvl="0" indent="-173038">
              <a:spcAft>
                <a:spcPts val="600"/>
              </a:spcAft>
              <a:buClr>
                <a:schemeClr val="accent1"/>
              </a:buClr>
              <a:buFont typeface="Arial" panose="020B0604020202020204" pitchFamily="34" charset="0"/>
              <a:buChar char="•"/>
            </a:pPr>
            <a:r>
              <a:rPr lang="en-US" sz="1200">
                <a:solidFill>
                  <a:schemeClr val="tx1"/>
                </a:solidFill>
              </a:rPr>
              <a:t>Remote storage allows for snapshot backups</a:t>
            </a:r>
          </a:p>
        </p:txBody>
      </p:sp>
      <p:sp>
        <p:nvSpPr>
          <p:cNvPr id="13" name="Rectangle 12">
            <a:extLst>
              <a:ext uri="{FF2B5EF4-FFF2-40B4-BE49-F238E27FC236}">
                <a16:creationId xmlns:a16="http://schemas.microsoft.com/office/drawing/2014/main" id="{C3955F5B-99FD-6847-94A7-5F2144FF2E30}"/>
              </a:ext>
            </a:extLst>
          </p:cNvPr>
          <p:cNvSpPr/>
          <p:nvPr/>
        </p:nvSpPr>
        <p:spPr bwMode="auto">
          <a:xfrm>
            <a:off x="9110974" y="1556747"/>
            <a:ext cx="2405835" cy="36758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91440" bIns="91440" numCol="1" spcCol="0" rtlCol="0" fromWordArt="0" anchor="t" anchorCtr="0" forceAA="0" compatLnSpc="1">
            <a:prstTxWarp prst="textNoShape">
              <a:avLst/>
            </a:prstTxWarp>
            <a:noAutofit/>
          </a:bodyPr>
          <a:lstStyle/>
          <a:p>
            <a:pPr lvl="0" algn="ctr"/>
            <a:r>
              <a:rPr lang="en-US" sz="1800">
                <a:solidFill>
                  <a:schemeClr val="accent1"/>
                </a:solidFill>
                <a:latin typeface="+mj-lt"/>
              </a:rPr>
              <a:t>Resource</a:t>
            </a:r>
            <a:br>
              <a:rPr lang="en-US" sz="1800">
                <a:solidFill>
                  <a:schemeClr val="accent1"/>
                </a:solidFill>
                <a:latin typeface="+mj-lt"/>
              </a:rPr>
            </a:br>
            <a:r>
              <a:rPr lang="en-US" sz="1800">
                <a:solidFill>
                  <a:schemeClr val="accent1"/>
                </a:solidFill>
                <a:latin typeface="+mj-lt"/>
              </a:rPr>
              <a:t>Governance</a:t>
            </a:r>
          </a:p>
          <a:p>
            <a:pPr lvl="0" algn="ctr"/>
            <a:endParaRPr lang="en-US" sz="1800">
              <a:solidFill>
                <a:schemeClr val="accent1"/>
              </a:solidFill>
              <a:latin typeface="+mj-lt"/>
            </a:endParaRPr>
          </a:p>
          <a:p>
            <a:pPr marL="173038" lvl="0" indent="-173038">
              <a:spcAft>
                <a:spcPts val="600"/>
              </a:spcAft>
              <a:buClr>
                <a:schemeClr val="accent1"/>
              </a:buClr>
              <a:buFont typeface="Arial" panose="020B0604020202020204" pitchFamily="34" charset="0"/>
              <a:buChar char="•"/>
            </a:pPr>
            <a:r>
              <a:rPr lang="en-US" sz="1200">
                <a:solidFill>
                  <a:schemeClr val="tx1"/>
                </a:solidFill>
              </a:rPr>
              <a:t>Resource Governor</a:t>
            </a:r>
          </a:p>
          <a:p>
            <a:pPr marL="173038" lvl="0" indent="-173038">
              <a:spcAft>
                <a:spcPts val="600"/>
              </a:spcAft>
              <a:buClr>
                <a:schemeClr val="accent1"/>
              </a:buClr>
              <a:buFont typeface="Arial" panose="020B0604020202020204" pitchFamily="34" charset="0"/>
              <a:buChar char="•"/>
            </a:pPr>
            <a:r>
              <a:rPr lang="en-US" sz="1200">
                <a:solidFill>
                  <a:schemeClr val="tx1"/>
                </a:solidFill>
              </a:rPr>
              <a:t>Windows Job Objects</a:t>
            </a:r>
          </a:p>
          <a:p>
            <a:pPr marL="173038" lvl="0" indent="-173038">
              <a:spcAft>
                <a:spcPts val="600"/>
              </a:spcAft>
              <a:buClr>
                <a:schemeClr val="accent1"/>
              </a:buClr>
              <a:buFont typeface="Arial" panose="020B0604020202020204" pitchFamily="34" charset="0"/>
              <a:buChar char="•"/>
            </a:pPr>
            <a:r>
              <a:rPr lang="en-US" sz="1200">
                <a:solidFill>
                  <a:schemeClr val="tx1"/>
                </a:solidFill>
              </a:rPr>
              <a:t>File Server Resource Manager (FSRM)</a:t>
            </a:r>
          </a:p>
          <a:p>
            <a:pPr marL="173038" indent="-173038">
              <a:spcAft>
                <a:spcPts val="600"/>
              </a:spcAft>
              <a:buClr>
                <a:schemeClr val="accent1"/>
              </a:buClr>
              <a:buFont typeface="Arial" panose="020B0604020202020204" pitchFamily="34" charset="0"/>
              <a:buChar char="•"/>
            </a:pPr>
            <a:r>
              <a:rPr lang="en-US" sz="1200">
                <a:solidFill>
                  <a:schemeClr val="tx1"/>
                </a:solidFill>
              </a:rPr>
              <a:t>Transaction Log Rates</a:t>
            </a:r>
          </a:p>
          <a:p>
            <a:pPr marL="173038" indent="-173038">
              <a:spcAft>
                <a:spcPts val="600"/>
              </a:spcAft>
              <a:buClr>
                <a:schemeClr val="accent1"/>
              </a:buClr>
              <a:buFont typeface="Arial" panose="020B0604020202020204" pitchFamily="34" charset="0"/>
              <a:buChar char="•"/>
            </a:pPr>
            <a:r>
              <a:rPr lang="en-US" sz="1200">
                <a:solidFill>
                  <a:schemeClr val="tx1"/>
                </a:solidFill>
              </a:rPr>
              <a:t>Azure Storage Limits</a:t>
            </a:r>
          </a:p>
          <a:p>
            <a:pPr marL="173038" indent="-173038">
              <a:spcAft>
                <a:spcPts val="600"/>
              </a:spcAft>
              <a:buClr>
                <a:schemeClr val="accent1"/>
              </a:buClr>
              <a:buFont typeface="Arial" panose="020B0604020202020204" pitchFamily="34" charset="0"/>
              <a:buChar char="•"/>
            </a:pPr>
            <a:r>
              <a:rPr lang="en-US" sz="1200" err="1">
                <a:solidFill>
                  <a:schemeClr val="tx1"/>
                </a:solidFill>
              </a:rPr>
              <a:t>sys.dm_os_job_object</a:t>
            </a:r>
            <a:endParaRPr lang="en-US" sz="1200">
              <a:solidFill>
                <a:schemeClr val="tx1"/>
              </a:solidFill>
            </a:endParaRPr>
          </a:p>
          <a:p>
            <a:pPr lvl="0"/>
            <a:endParaRPr lang="en-US" sz="1200"/>
          </a:p>
        </p:txBody>
      </p:sp>
      <p:pic>
        <p:nvPicPr>
          <p:cNvPr id="17" name="Graphic 16">
            <a:extLst>
              <a:ext uri="{FF2B5EF4-FFF2-40B4-BE49-F238E27FC236}">
                <a16:creationId xmlns:a16="http://schemas.microsoft.com/office/drawing/2014/main" id="{06AF1252-6ED2-8F4A-9497-03667E3084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07823" y="1744240"/>
            <a:ext cx="561543" cy="558409"/>
          </a:xfrm>
          <a:prstGeom prst="rect">
            <a:avLst/>
          </a:prstGeom>
        </p:spPr>
      </p:pic>
      <p:pic>
        <p:nvPicPr>
          <p:cNvPr id="18" name="Graphic 17">
            <a:extLst>
              <a:ext uri="{FF2B5EF4-FFF2-40B4-BE49-F238E27FC236}">
                <a16:creationId xmlns:a16="http://schemas.microsoft.com/office/drawing/2014/main" id="{13E15587-AAAD-E14E-B71D-B09B8AA587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95175" y="1793828"/>
            <a:ext cx="561543" cy="558409"/>
          </a:xfrm>
          <a:prstGeom prst="rect">
            <a:avLst/>
          </a:prstGeom>
        </p:spPr>
      </p:pic>
      <p:grpSp>
        <p:nvGrpSpPr>
          <p:cNvPr id="19" name="Group 4">
            <a:extLst>
              <a:ext uri="{FF2B5EF4-FFF2-40B4-BE49-F238E27FC236}">
                <a16:creationId xmlns:a16="http://schemas.microsoft.com/office/drawing/2014/main" id="{3EE95C94-8E83-D54C-B69B-7A6FCD6EF386}"/>
              </a:ext>
            </a:extLst>
          </p:cNvPr>
          <p:cNvGrpSpPr>
            <a:grpSpLocks noChangeAspect="1"/>
          </p:cNvGrpSpPr>
          <p:nvPr/>
        </p:nvGrpSpPr>
        <p:grpSpPr bwMode="auto">
          <a:xfrm>
            <a:off x="10076401" y="1803988"/>
            <a:ext cx="495300" cy="495300"/>
            <a:chOff x="410" y="999"/>
            <a:chExt cx="312" cy="312"/>
          </a:xfrm>
        </p:grpSpPr>
        <p:sp>
          <p:nvSpPr>
            <p:cNvPr id="20" name="AutoShape 3">
              <a:extLst>
                <a:ext uri="{FF2B5EF4-FFF2-40B4-BE49-F238E27FC236}">
                  <a16:creationId xmlns:a16="http://schemas.microsoft.com/office/drawing/2014/main" id="{2EB91E26-BEA8-214E-B981-1207FE99190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475C8934-80CD-9C48-B2F0-A6948571376C}"/>
                </a:ext>
              </a:extLst>
            </p:cNvPr>
            <p:cNvSpPr>
              <a:spLocks/>
            </p:cNvSpPr>
            <p:nvPr/>
          </p:nvSpPr>
          <p:spPr bwMode="auto">
            <a:xfrm>
              <a:off x="439" y="1155"/>
              <a:ext cx="254" cy="127"/>
            </a:xfrm>
            <a:custGeom>
              <a:avLst/>
              <a:gdLst>
                <a:gd name="T0" fmla="*/ 0 w 254"/>
                <a:gd name="T1" fmla="*/ 127 h 127"/>
                <a:gd name="T2" fmla="*/ 0 w 254"/>
                <a:gd name="T3" fmla="*/ 0 h 127"/>
                <a:gd name="T4" fmla="*/ 254 w 254"/>
                <a:gd name="T5" fmla="*/ 0 h 127"/>
                <a:gd name="T6" fmla="*/ 254 w 254"/>
                <a:gd name="T7" fmla="*/ 127 h 127"/>
              </a:gdLst>
              <a:ahLst/>
              <a:cxnLst>
                <a:cxn ang="0">
                  <a:pos x="T0" y="T1"/>
                </a:cxn>
                <a:cxn ang="0">
                  <a:pos x="T2" y="T3"/>
                </a:cxn>
                <a:cxn ang="0">
                  <a:pos x="T4" y="T5"/>
                </a:cxn>
                <a:cxn ang="0">
                  <a:pos x="T6" y="T7"/>
                </a:cxn>
              </a:cxnLst>
              <a:rect l="0" t="0" r="r" b="b"/>
              <a:pathLst>
                <a:path w="254" h="127">
                  <a:moveTo>
                    <a:pt x="0" y="127"/>
                  </a:moveTo>
                  <a:lnTo>
                    <a:pt x="0" y="0"/>
                  </a:lnTo>
                  <a:lnTo>
                    <a:pt x="254" y="0"/>
                  </a:lnTo>
                  <a:lnTo>
                    <a:pt x="254" y="127"/>
                  </a:lnTo>
                </a:path>
              </a:pathLst>
            </a:custGeom>
            <a:noFill/>
            <a:ln w="7938"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6">
              <a:extLst>
                <a:ext uri="{FF2B5EF4-FFF2-40B4-BE49-F238E27FC236}">
                  <a16:creationId xmlns:a16="http://schemas.microsoft.com/office/drawing/2014/main" id="{5FABDCDC-AC9D-B44F-9BE6-1B3AED363426}"/>
                </a:ext>
              </a:extLst>
            </p:cNvPr>
            <p:cNvSpPr>
              <a:spLocks noChangeShapeType="1"/>
            </p:cNvSpPr>
            <p:nvPr/>
          </p:nvSpPr>
          <p:spPr bwMode="auto">
            <a:xfrm>
              <a:off x="566" y="1040"/>
              <a:ext cx="0" cy="24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Oval 7">
              <a:extLst>
                <a:ext uri="{FF2B5EF4-FFF2-40B4-BE49-F238E27FC236}">
                  <a16:creationId xmlns:a16="http://schemas.microsoft.com/office/drawing/2014/main" id="{3AA150C0-29CC-A84D-A957-D4EDF45E84A3}"/>
                </a:ext>
              </a:extLst>
            </p:cNvPr>
            <p:cNvSpPr>
              <a:spLocks noChangeArrowheads="1"/>
            </p:cNvSpPr>
            <p:nvPr/>
          </p:nvSpPr>
          <p:spPr bwMode="auto">
            <a:xfrm>
              <a:off x="537" y="12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8">
              <a:extLst>
                <a:ext uri="{FF2B5EF4-FFF2-40B4-BE49-F238E27FC236}">
                  <a16:creationId xmlns:a16="http://schemas.microsoft.com/office/drawing/2014/main" id="{63658198-5894-3146-B059-3D615799863E}"/>
                </a:ext>
              </a:extLst>
            </p:cNvPr>
            <p:cNvSpPr>
              <a:spLocks noChangeArrowheads="1"/>
            </p:cNvSpPr>
            <p:nvPr/>
          </p:nvSpPr>
          <p:spPr bwMode="auto">
            <a:xfrm>
              <a:off x="537" y="999"/>
              <a:ext cx="58"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9">
              <a:extLst>
                <a:ext uri="{FF2B5EF4-FFF2-40B4-BE49-F238E27FC236}">
                  <a16:creationId xmlns:a16="http://schemas.microsoft.com/office/drawing/2014/main" id="{1DFD8F6B-4B59-0F46-8D03-E0C0B507B670}"/>
                </a:ext>
              </a:extLst>
            </p:cNvPr>
            <p:cNvSpPr>
              <a:spLocks noChangeArrowheads="1"/>
            </p:cNvSpPr>
            <p:nvPr/>
          </p:nvSpPr>
          <p:spPr bwMode="auto">
            <a:xfrm>
              <a:off x="664" y="1253"/>
              <a:ext cx="58" cy="5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10">
              <a:extLst>
                <a:ext uri="{FF2B5EF4-FFF2-40B4-BE49-F238E27FC236}">
                  <a16:creationId xmlns:a16="http://schemas.microsoft.com/office/drawing/2014/main" id="{3C5E973D-EDBB-6845-BCB0-8ED77A04401D}"/>
                </a:ext>
              </a:extLst>
            </p:cNvPr>
            <p:cNvSpPr>
              <a:spLocks noChangeArrowheads="1"/>
            </p:cNvSpPr>
            <p:nvPr/>
          </p:nvSpPr>
          <p:spPr bwMode="auto">
            <a:xfrm>
              <a:off x="410" y="1253"/>
              <a:ext cx="59"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7" name="Group 26">
            <a:extLst>
              <a:ext uri="{FF2B5EF4-FFF2-40B4-BE49-F238E27FC236}">
                <a16:creationId xmlns:a16="http://schemas.microsoft.com/office/drawing/2014/main" id="{FA84A0ED-FE79-734C-B2AF-1B4499BDFE74}"/>
              </a:ext>
            </a:extLst>
          </p:cNvPr>
          <p:cNvGrpSpPr/>
          <p:nvPr/>
        </p:nvGrpSpPr>
        <p:grpSpPr>
          <a:xfrm>
            <a:off x="-35986" y="6215635"/>
            <a:ext cx="11480126" cy="329382"/>
            <a:chOff x="-35986" y="6215635"/>
            <a:chExt cx="11480126" cy="329382"/>
          </a:xfrm>
        </p:grpSpPr>
        <p:grpSp>
          <p:nvGrpSpPr>
            <p:cNvPr id="28" name="Group 27">
              <a:extLst>
                <a:ext uri="{FF2B5EF4-FFF2-40B4-BE49-F238E27FC236}">
                  <a16:creationId xmlns:a16="http://schemas.microsoft.com/office/drawing/2014/main" id="{CA891AAB-CB81-0743-B888-FA3A2630EFEB}"/>
                </a:ext>
              </a:extLst>
            </p:cNvPr>
            <p:cNvGrpSpPr/>
            <p:nvPr/>
          </p:nvGrpSpPr>
          <p:grpSpPr>
            <a:xfrm>
              <a:off x="-35986" y="6406517"/>
              <a:ext cx="10834162" cy="138500"/>
              <a:chOff x="-35986" y="6316085"/>
              <a:chExt cx="10834162" cy="138500"/>
            </a:xfrm>
          </p:grpSpPr>
          <p:sp>
            <p:nvSpPr>
              <p:cNvPr id="36" name="TextBox 35">
                <a:extLst>
                  <a:ext uri="{FF2B5EF4-FFF2-40B4-BE49-F238E27FC236}">
                    <a16:creationId xmlns:a16="http://schemas.microsoft.com/office/drawing/2014/main" id="{0829A11A-6D7D-364A-AB4F-7735F919A67D}"/>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accent1"/>
                    </a:solidFill>
                  </a:rPr>
                  <a:t>Deploy</a:t>
                </a:r>
              </a:p>
            </p:txBody>
          </p:sp>
          <p:sp>
            <p:nvSpPr>
              <p:cNvPr id="37" name="TextBox 36">
                <a:extLst>
                  <a:ext uri="{FF2B5EF4-FFF2-40B4-BE49-F238E27FC236}">
                    <a16:creationId xmlns:a16="http://schemas.microsoft.com/office/drawing/2014/main" id="{AEA6EDEC-E1E9-F042-B949-79AA25167A08}"/>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38" name="TextBox 37">
                <a:extLst>
                  <a:ext uri="{FF2B5EF4-FFF2-40B4-BE49-F238E27FC236}">
                    <a16:creationId xmlns:a16="http://schemas.microsoft.com/office/drawing/2014/main" id="{60F02D00-D880-9E4F-8774-50041484333B}"/>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9" name="TextBox 38">
                <a:extLst>
                  <a:ext uri="{FF2B5EF4-FFF2-40B4-BE49-F238E27FC236}">
                    <a16:creationId xmlns:a16="http://schemas.microsoft.com/office/drawing/2014/main" id="{6490AB4C-CCCD-7040-9350-138E60CFA93D}"/>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40" name="TextBox 39">
                <a:extLst>
                  <a:ext uri="{FF2B5EF4-FFF2-40B4-BE49-F238E27FC236}">
                    <a16:creationId xmlns:a16="http://schemas.microsoft.com/office/drawing/2014/main" id="{8FC6F7A3-0B7E-AC4C-819E-96385999D464}"/>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9" name="Group 28">
              <a:extLst>
                <a:ext uri="{FF2B5EF4-FFF2-40B4-BE49-F238E27FC236}">
                  <a16:creationId xmlns:a16="http://schemas.microsoft.com/office/drawing/2014/main" id="{E035DA9A-7740-B24E-AE83-357E49E0D8A7}"/>
                </a:ext>
              </a:extLst>
            </p:cNvPr>
            <p:cNvGrpSpPr/>
            <p:nvPr/>
          </p:nvGrpSpPr>
          <p:grpSpPr>
            <a:xfrm>
              <a:off x="0" y="6215635"/>
              <a:ext cx="11444140" cy="131976"/>
              <a:chOff x="0" y="6058468"/>
              <a:chExt cx="11444140" cy="131976"/>
            </a:xfrm>
          </p:grpSpPr>
          <p:cxnSp>
            <p:nvCxnSpPr>
              <p:cNvPr id="30" name="Straight Arrow Connector 29">
                <a:extLst>
                  <a:ext uri="{FF2B5EF4-FFF2-40B4-BE49-F238E27FC236}">
                    <a16:creationId xmlns:a16="http://schemas.microsoft.com/office/drawing/2014/main" id="{54D9C37C-61D9-1546-A669-1843422150F3}"/>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E568C2F6-9332-A740-BAAA-CFF578116D79}"/>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1EBE4475-5B9C-E64C-9EA3-443DC8A1F87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B38001E6-F0D9-DF4E-9D2A-818CAA689C5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83290647-78F2-AC42-B946-D292159BD65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7A836B18-115B-594F-8426-FAC2305DE1B9}"/>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3" name="Group 2">
            <a:extLst>
              <a:ext uri="{FF2B5EF4-FFF2-40B4-BE49-F238E27FC236}">
                <a16:creationId xmlns:a16="http://schemas.microsoft.com/office/drawing/2014/main" id="{289B3A97-5C1D-DD48-804B-E8EA024D5E04}"/>
              </a:ext>
            </a:extLst>
          </p:cNvPr>
          <p:cNvGrpSpPr/>
          <p:nvPr/>
        </p:nvGrpSpPr>
        <p:grpSpPr>
          <a:xfrm>
            <a:off x="7270408" y="1744240"/>
            <a:ext cx="541551" cy="558408"/>
            <a:chOff x="7247258" y="1744240"/>
            <a:chExt cx="541551" cy="558408"/>
          </a:xfrm>
        </p:grpSpPr>
        <p:pic>
          <p:nvPicPr>
            <p:cNvPr id="41" name="Picture 40">
              <a:extLst>
                <a:ext uri="{FF2B5EF4-FFF2-40B4-BE49-F238E27FC236}">
                  <a16:creationId xmlns:a16="http://schemas.microsoft.com/office/drawing/2014/main" id="{870767C0-D777-7F44-948D-7519800F7078}"/>
                </a:ext>
              </a:extLst>
            </p:cNvPr>
            <p:cNvPicPr>
              <a:picLocks noChangeAspect="1"/>
            </p:cNvPicPr>
            <p:nvPr/>
          </p:nvPicPr>
          <p:blipFill rotWithShape="1">
            <a:blip r:embed="rId7"/>
            <a:srcRect l="45553" t="40088"/>
            <a:stretch/>
          </p:blipFill>
          <p:spPr>
            <a:xfrm>
              <a:off x="7247258" y="1744240"/>
              <a:ext cx="412892" cy="558408"/>
            </a:xfrm>
            <a:prstGeom prst="rect">
              <a:avLst/>
            </a:prstGeom>
          </p:spPr>
        </p:pic>
        <p:cxnSp>
          <p:nvCxnSpPr>
            <p:cNvPr id="42" name="Straight Arrow Connector 41">
              <a:extLst>
                <a:ext uri="{FF2B5EF4-FFF2-40B4-BE49-F238E27FC236}">
                  <a16:creationId xmlns:a16="http://schemas.microsoft.com/office/drawing/2014/main" id="{B384D5B9-A28D-6545-ADC5-82CF61FA3EBD}"/>
                </a:ext>
              </a:extLst>
            </p:cNvPr>
            <p:cNvCxnSpPr>
              <a:cxnSpLocks/>
            </p:cNvCxnSpPr>
            <p:nvPr/>
          </p:nvCxnSpPr>
          <p:spPr>
            <a:xfrm flipV="1">
              <a:off x="7438056" y="1928458"/>
              <a:ext cx="350753" cy="250966"/>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352491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DA1D-6C4C-44DB-BEA6-9B4CF13B45EC}"/>
              </a:ext>
            </a:extLst>
          </p:cNvPr>
          <p:cNvSpPr>
            <a:spLocks noGrp="1"/>
          </p:cNvSpPr>
          <p:nvPr>
            <p:ph type="title"/>
          </p:nvPr>
        </p:nvSpPr>
        <p:spPr/>
        <p:txBody>
          <a:bodyPr/>
          <a:lstStyle/>
          <a:p>
            <a:r>
              <a:rPr lang="en-US"/>
              <a:t>Verify Deployment</a:t>
            </a:r>
          </a:p>
        </p:txBody>
      </p:sp>
      <p:sp>
        <p:nvSpPr>
          <p:cNvPr id="38" name="Rectangle 37">
            <a:extLst>
              <a:ext uri="{FF2B5EF4-FFF2-40B4-BE49-F238E27FC236}">
                <a16:creationId xmlns:a16="http://schemas.microsoft.com/office/drawing/2014/main" id="{7ED53603-CF17-7848-863A-5A225BAF2E31}"/>
              </a:ext>
            </a:extLst>
          </p:cNvPr>
          <p:cNvSpPr/>
          <p:nvPr/>
        </p:nvSpPr>
        <p:spPr>
          <a:xfrm>
            <a:off x="8563835" y="5461307"/>
            <a:ext cx="2779735" cy="307777"/>
          </a:xfrm>
          <a:prstGeom prst="rect">
            <a:avLst/>
          </a:prstGeom>
          <a:noFill/>
        </p:spPr>
        <p:txBody>
          <a:bodyPr wrap="none" lIns="91440" tIns="45720" rIns="91440" bIns="4572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0"/>
                <a:solidFill>
                  <a:schemeClr val="accent4"/>
                </a:solidFill>
                <a:uLnTx/>
                <a:uFillTx/>
                <a:latin typeface="Segoe UI"/>
                <a:ea typeface="+mn-ea"/>
                <a:cs typeface="+mn-cs"/>
              </a:rPr>
              <a:t>*Not supported in SQL Database</a:t>
            </a:r>
          </a:p>
        </p:txBody>
      </p:sp>
      <p:sp>
        <p:nvSpPr>
          <p:cNvPr id="42" name="Rectangle 41">
            <a:extLst>
              <a:ext uri="{FF2B5EF4-FFF2-40B4-BE49-F238E27FC236}">
                <a16:creationId xmlns:a16="http://schemas.microsoft.com/office/drawing/2014/main" id="{27A7A9A1-601F-E748-873B-E47C08ACC53E}"/>
              </a:ext>
            </a:extLst>
          </p:cNvPr>
          <p:cNvSpPr/>
          <p:nvPr/>
        </p:nvSpPr>
        <p:spPr bwMode="auto">
          <a:xfrm>
            <a:off x="764411" y="1405913"/>
            <a:ext cx="3190171" cy="43977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Managed Instance</a:t>
            </a:r>
          </a:p>
        </p:txBody>
      </p:sp>
      <p:grpSp>
        <p:nvGrpSpPr>
          <p:cNvPr id="59" name="Group 58">
            <a:extLst>
              <a:ext uri="{FF2B5EF4-FFF2-40B4-BE49-F238E27FC236}">
                <a16:creationId xmlns:a16="http://schemas.microsoft.com/office/drawing/2014/main" id="{24EB36FF-ED64-B747-8090-17380F8DA98D}"/>
              </a:ext>
            </a:extLst>
          </p:cNvPr>
          <p:cNvGrpSpPr/>
          <p:nvPr/>
        </p:nvGrpSpPr>
        <p:grpSpPr>
          <a:xfrm>
            <a:off x="764411" y="1845691"/>
            <a:ext cx="3190171" cy="602975"/>
            <a:chOff x="567204" y="1674734"/>
            <a:chExt cx="3190171" cy="602975"/>
          </a:xfrm>
        </p:grpSpPr>
        <p:sp>
          <p:nvSpPr>
            <p:cNvPr id="43" name="Rectangle 42">
              <a:extLst>
                <a:ext uri="{FF2B5EF4-FFF2-40B4-BE49-F238E27FC236}">
                  <a16:creationId xmlns:a16="http://schemas.microsoft.com/office/drawing/2014/main" id="{08A099B7-9F29-0A47-8471-7B6FB1B663BE}"/>
                </a:ext>
              </a:extLst>
            </p:cNvPr>
            <p:cNvSpPr/>
            <p:nvPr/>
          </p:nvSpPr>
          <p:spPr bwMode="auto">
            <a:xfrm>
              <a:off x="567204" y="1837930"/>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Check managed instance status with Azure portal or Azure CLI</a:t>
              </a:r>
            </a:p>
          </p:txBody>
        </p:sp>
        <p:cxnSp>
          <p:nvCxnSpPr>
            <p:cNvPr id="12" name="Straight Arrow Connector 11">
              <a:extLst>
                <a:ext uri="{FF2B5EF4-FFF2-40B4-BE49-F238E27FC236}">
                  <a16:creationId xmlns:a16="http://schemas.microsoft.com/office/drawing/2014/main" id="{37DFA060-4462-3A49-8279-490DCC85F483}"/>
                </a:ext>
              </a:extLst>
            </p:cNvPr>
            <p:cNvCxnSpPr>
              <a:stCxn id="42" idx="2"/>
              <a:endCxn id="43" idx="0"/>
            </p:cNvCxnSpPr>
            <p:nvPr/>
          </p:nvCxnSpPr>
          <p:spPr>
            <a:xfrm>
              <a:off x="2162290" y="1674734"/>
              <a:ext cx="0" cy="163196"/>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743D2B86-803C-BA4F-9034-46CF439F77D1}"/>
              </a:ext>
            </a:extLst>
          </p:cNvPr>
          <p:cNvGrpSpPr/>
          <p:nvPr/>
        </p:nvGrpSpPr>
        <p:grpSpPr>
          <a:xfrm>
            <a:off x="764411" y="2448666"/>
            <a:ext cx="3190171" cy="566522"/>
            <a:chOff x="567204" y="2277709"/>
            <a:chExt cx="3190171" cy="566522"/>
          </a:xfrm>
        </p:grpSpPr>
        <p:sp>
          <p:nvSpPr>
            <p:cNvPr id="44" name="Rectangle 43">
              <a:extLst>
                <a:ext uri="{FF2B5EF4-FFF2-40B4-BE49-F238E27FC236}">
                  <a16:creationId xmlns:a16="http://schemas.microsoft.com/office/drawing/2014/main" id="{CE889942-47CB-9E4F-937A-FA0FCDC1383B}"/>
                </a:ext>
              </a:extLst>
            </p:cNvPr>
            <p:cNvSpPr/>
            <p:nvPr/>
          </p:nvSpPr>
          <p:spPr bwMode="auto">
            <a:xfrm>
              <a:off x="567204" y="2404452"/>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Check Deployment details and </a:t>
              </a:r>
              <a:br>
                <a:rPr lang="en-US" sz="1200">
                  <a:solidFill>
                    <a:schemeClr val="tx1"/>
                  </a:solidFill>
                </a:rPr>
              </a:br>
              <a:r>
                <a:rPr lang="en-US" sz="1200">
                  <a:solidFill>
                    <a:schemeClr val="tx1"/>
                  </a:solidFill>
                </a:rPr>
                <a:t>Activity Log</a:t>
              </a:r>
            </a:p>
          </p:txBody>
        </p:sp>
        <p:cxnSp>
          <p:nvCxnSpPr>
            <p:cNvPr id="51" name="Straight Arrow Connector 50">
              <a:extLst>
                <a:ext uri="{FF2B5EF4-FFF2-40B4-BE49-F238E27FC236}">
                  <a16:creationId xmlns:a16="http://schemas.microsoft.com/office/drawing/2014/main" id="{93BAF695-CF6D-CD4B-A30B-65A3BC441662}"/>
                </a:ext>
              </a:extLst>
            </p:cNvPr>
            <p:cNvCxnSpPr>
              <a:cxnSpLocks/>
              <a:stCxn id="43" idx="2"/>
              <a:endCxn id="44" idx="0"/>
            </p:cNvCxnSpPr>
            <p:nvPr/>
          </p:nvCxnSpPr>
          <p:spPr>
            <a:xfrm>
              <a:off x="2162290" y="2277709"/>
              <a:ext cx="0" cy="12674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4A432E5E-0107-FB47-A116-1845924ABA3E}"/>
              </a:ext>
            </a:extLst>
          </p:cNvPr>
          <p:cNvGrpSpPr/>
          <p:nvPr/>
        </p:nvGrpSpPr>
        <p:grpSpPr>
          <a:xfrm>
            <a:off x="764411" y="3015188"/>
            <a:ext cx="3190171" cy="566522"/>
            <a:chOff x="567204" y="2844231"/>
            <a:chExt cx="3190171" cy="566522"/>
          </a:xfrm>
        </p:grpSpPr>
        <p:sp>
          <p:nvSpPr>
            <p:cNvPr id="45" name="Rectangle 44">
              <a:extLst>
                <a:ext uri="{FF2B5EF4-FFF2-40B4-BE49-F238E27FC236}">
                  <a16:creationId xmlns:a16="http://schemas.microsoft.com/office/drawing/2014/main" id="{33CCA55D-86E6-A246-88EC-5E18B6A36A57}"/>
                </a:ext>
              </a:extLst>
            </p:cNvPr>
            <p:cNvSpPr/>
            <p:nvPr/>
          </p:nvSpPr>
          <p:spPr bwMode="auto">
            <a:xfrm>
              <a:off x="567204" y="2970974"/>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622300">
                <a:lnSpc>
                  <a:spcPct val="90000"/>
                </a:lnSpc>
                <a:spcBef>
                  <a:spcPct val="0"/>
                </a:spcBef>
                <a:spcAft>
                  <a:spcPct val="35000"/>
                </a:spcAft>
              </a:pPr>
              <a:r>
                <a:rPr lang="en-US" sz="1200">
                  <a:solidFill>
                    <a:schemeClr val="tx1"/>
                  </a:solidFill>
                </a:rPr>
                <a:t>Check ERRORLOG</a:t>
              </a:r>
            </a:p>
          </p:txBody>
        </p:sp>
        <p:cxnSp>
          <p:nvCxnSpPr>
            <p:cNvPr id="53" name="Straight Arrow Connector 52">
              <a:extLst>
                <a:ext uri="{FF2B5EF4-FFF2-40B4-BE49-F238E27FC236}">
                  <a16:creationId xmlns:a16="http://schemas.microsoft.com/office/drawing/2014/main" id="{5EEC1280-E7E5-7D43-B441-1B02AD65B1EC}"/>
                </a:ext>
              </a:extLst>
            </p:cNvPr>
            <p:cNvCxnSpPr>
              <a:cxnSpLocks/>
              <a:stCxn id="44" idx="2"/>
              <a:endCxn id="45" idx="0"/>
            </p:cNvCxnSpPr>
            <p:nvPr/>
          </p:nvCxnSpPr>
          <p:spPr>
            <a:xfrm>
              <a:off x="2162290" y="2844231"/>
              <a:ext cx="0" cy="12674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611C58AF-63AA-7E42-BD7E-AC53CD66A09A}"/>
              </a:ext>
            </a:extLst>
          </p:cNvPr>
          <p:cNvGrpSpPr/>
          <p:nvPr/>
        </p:nvGrpSpPr>
        <p:grpSpPr>
          <a:xfrm>
            <a:off x="764411" y="3581710"/>
            <a:ext cx="3190171" cy="566522"/>
            <a:chOff x="567204" y="3410753"/>
            <a:chExt cx="3190171" cy="566522"/>
          </a:xfrm>
        </p:grpSpPr>
        <p:sp>
          <p:nvSpPr>
            <p:cNvPr id="46" name="Rectangle 45">
              <a:extLst>
                <a:ext uri="{FF2B5EF4-FFF2-40B4-BE49-F238E27FC236}">
                  <a16:creationId xmlns:a16="http://schemas.microsoft.com/office/drawing/2014/main" id="{80C1CF63-A8BE-934C-BB42-38F4A627248E}"/>
                </a:ext>
              </a:extLst>
            </p:cNvPr>
            <p:cNvSpPr/>
            <p:nvPr/>
          </p:nvSpPr>
          <p:spPr bwMode="auto">
            <a:xfrm>
              <a:off x="567204" y="3537496"/>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Connect with SSMS</a:t>
              </a:r>
            </a:p>
          </p:txBody>
        </p:sp>
        <p:cxnSp>
          <p:nvCxnSpPr>
            <p:cNvPr id="55" name="Straight Arrow Connector 54">
              <a:extLst>
                <a:ext uri="{FF2B5EF4-FFF2-40B4-BE49-F238E27FC236}">
                  <a16:creationId xmlns:a16="http://schemas.microsoft.com/office/drawing/2014/main" id="{9A5B3481-6802-6A4B-8FB5-68B10434AD69}"/>
                </a:ext>
              </a:extLst>
            </p:cNvPr>
            <p:cNvCxnSpPr>
              <a:cxnSpLocks/>
              <a:stCxn id="45" idx="2"/>
              <a:endCxn id="46" idx="0"/>
            </p:cNvCxnSpPr>
            <p:nvPr/>
          </p:nvCxnSpPr>
          <p:spPr>
            <a:xfrm>
              <a:off x="2162290" y="3410753"/>
              <a:ext cx="0" cy="12674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C93F5E5F-736C-DC4B-BE35-C6E844EBA702}"/>
              </a:ext>
            </a:extLst>
          </p:cNvPr>
          <p:cNvGrpSpPr/>
          <p:nvPr/>
        </p:nvGrpSpPr>
        <p:grpSpPr>
          <a:xfrm>
            <a:off x="764411" y="4148036"/>
            <a:ext cx="3190171" cy="566718"/>
            <a:chOff x="567204" y="3977079"/>
            <a:chExt cx="3190171" cy="566718"/>
          </a:xfrm>
        </p:grpSpPr>
        <p:sp>
          <p:nvSpPr>
            <p:cNvPr id="47" name="Rectangle 46">
              <a:extLst>
                <a:ext uri="{FF2B5EF4-FFF2-40B4-BE49-F238E27FC236}">
                  <a16:creationId xmlns:a16="http://schemas.microsoft.com/office/drawing/2014/main" id="{61611CFA-0723-624B-8D8D-3D90592EF745}"/>
                </a:ext>
              </a:extLst>
            </p:cNvPr>
            <p:cNvSpPr/>
            <p:nvPr/>
          </p:nvSpPr>
          <p:spPr bwMode="auto">
            <a:xfrm>
              <a:off x="567204" y="4104018"/>
              <a:ext cx="3190171" cy="43977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a:r>
                <a:rPr lang="en-US" sz="1200">
                  <a:solidFill>
                    <a:schemeClr val="tx1"/>
                  </a:solidFill>
                </a:rPr>
                <a:t>Run “verify deployment” queries</a:t>
              </a:r>
            </a:p>
          </p:txBody>
        </p:sp>
        <p:cxnSp>
          <p:nvCxnSpPr>
            <p:cNvPr id="57" name="Straight Arrow Connector 56">
              <a:extLst>
                <a:ext uri="{FF2B5EF4-FFF2-40B4-BE49-F238E27FC236}">
                  <a16:creationId xmlns:a16="http://schemas.microsoft.com/office/drawing/2014/main" id="{DFCF552A-9218-B04B-8FB3-D7AB716F774D}"/>
                </a:ext>
              </a:extLst>
            </p:cNvPr>
            <p:cNvCxnSpPr>
              <a:cxnSpLocks/>
              <a:stCxn id="48" idx="2"/>
              <a:endCxn id="47" idx="0"/>
            </p:cNvCxnSpPr>
            <p:nvPr/>
          </p:nvCxnSpPr>
          <p:spPr>
            <a:xfrm>
              <a:off x="2162290" y="3977079"/>
              <a:ext cx="0" cy="12693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088F60BE-96AF-FA45-B5BC-FBC069FAC474}"/>
              </a:ext>
            </a:extLst>
          </p:cNvPr>
          <p:cNvGrpSpPr/>
          <p:nvPr/>
        </p:nvGrpSpPr>
        <p:grpSpPr>
          <a:xfrm>
            <a:off x="764411" y="1409905"/>
            <a:ext cx="3190171" cy="2296339"/>
            <a:chOff x="567204" y="1269686"/>
            <a:chExt cx="3190171" cy="2296339"/>
          </a:xfrm>
        </p:grpSpPr>
        <p:sp>
          <p:nvSpPr>
            <p:cNvPr id="50" name="Rectangle 49">
              <a:extLst>
                <a:ext uri="{FF2B5EF4-FFF2-40B4-BE49-F238E27FC236}">
                  <a16:creationId xmlns:a16="http://schemas.microsoft.com/office/drawing/2014/main" id="{CE1D40A5-5706-7A4F-AD88-1679149CDA6B}"/>
                </a:ext>
              </a:extLst>
            </p:cNvPr>
            <p:cNvSpPr/>
            <p:nvPr/>
          </p:nvSpPr>
          <p:spPr bwMode="auto">
            <a:xfrm>
              <a:off x="567204" y="1269686"/>
              <a:ext cx="3190171" cy="43977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SQL Database</a:t>
              </a:r>
            </a:p>
          </p:txBody>
        </p:sp>
        <p:pic>
          <p:nvPicPr>
            <p:cNvPr id="14" name="Graphic 13" descr="Close">
              <a:extLst>
                <a:ext uri="{FF2B5EF4-FFF2-40B4-BE49-F238E27FC236}">
                  <a16:creationId xmlns:a16="http://schemas.microsoft.com/office/drawing/2014/main" id="{C4EA64D8-3C4F-40D4-9CAF-2FDA9B4D96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15830" y="2873108"/>
              <a:ext cx="692917" cy="692917"/>
            </a:xfrm>
            <a:prstGeom prst="rect">
              <a:avLst/>
            </a:prstGeom>
          </p:spPr>
        </p:pic>
      </p:grpSp>
      <p:grpSp>
        <p:nvGrpSpPr>
          <p:cNvPr id="64" name="Group 63">
            <a:extLst>
              <a:ext uri="{FF2B5EF4-FFF2-40B4-BE49-F238E27FC236}">
                <a16:creationId xmlns:a16="http://schemas.microsoft.com/office/drawing/2014/main" id="{A1025A19-4DFE-E94F-89F3-987DD90664E8}"/>
              </a:ext>
            </a:extLst>
          </p:cNvPr>
          <p:cNvGrpSpPr/>
          <p:nvPr/>
        </p:nvGrpSpPr>
        <p:grpSpPr>
          <a:xfrm>
            <a:off x="764411" y="3708257"/>
            <a:ext cx="9451090" cy="1209649"/>
            <a:chOff x="567204" y="3533307"/>
            <a:chExt cx="9451090" cy="1209649"/>
          </a:xfrm>
        </p:grpSpPr>
        <p:sp>
          <p:nvSpPr>
            <p:cNvPr id="3" name="Rectangle 2">
              <a:extLst>
                <a:ext uri="{FF2B5EF4-FFF2-40B4-BE49-F238E27FC236}">
                  <a16:creationId xmlns:a16="http://schemas.microsoft.com/office/drawing/2014/main" id="{B77F3DA6-2D2E-D643-AE64-C93302379A47}"/>
                </a:ext>
              </a:extLst>
            </p:cNvPr>
            <p:cNvSpPr/>
            <p:nvPr/>
          </p:nvSpPr>
          <p:spPr bwMode="auto">
            <a:xfrm>
              <a:off x="4915685" y="4011336"/>
              <a:ext cx="1364799" cy="73162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Network</a:t>
              </a:r>
            </a:p>
          </p:txBody>
        </p:sp>
        <p:sp>
          <p:nvSpPr>
            <p:cNvPr id="39" name="Rectangle 38">
              <a:extLst>
                <a:ext uri="{FF2B5EF4-FFF2-40B4-BE49-F238E27FC236}">
                  <a16:creationId xmlns:a16="http://schemas.microsoft.com/office/drawing/2014/main" id="{8F412374-2248-B04E-8E58-C2923A9083B8}"/>
                </a:ext>
              </a:extLst>
            </p:cNvPr>
            <p:cNvSpPr/>
            <p:nvPr/>
          </p:nvSpPr>
          <p:spPr bwMode="auto">
            <a:xfrm>
              <a:off x="6784590" y="4011336"/>
              <a:ext cx="1364799" cy="73162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Name</a:t>
              </a:r>
            </a:p>
          </p:txBody>
        </p:sp>
        <p:sp>
          <p:nvSpPr>
            <p:cNvPr id="40" name="Rectangle 39">
              <a:extLst>
                <a:ext uri="{FF2B5EF4-FFF2-40B4-BE49-F238E27FC236}">
                  <a16:creationId xmlns:a16="http://schemas.microsoft.com/office/drawing/2014/main" id="{B96A251F-3205-EB47-BD83-E1F9AAF7F7D3}"/>
                </a:ext>
              </a:extLst>
            </p:cNvPr>
            <p:cNvSpPr/>
            <p:nvPr/>
          </p:nvSpPr>
          <p:spPr bwMode="auto">
            <a:xfrm>
              <a:off x="8653495" y="4011336"/>
              <a:ext cx="1364799" cy="73162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Connect</a:t>
              </a:r>
            </a:p>
          </p:txBody>
        </p:sp>
        <p:cxnSp>
          <p:nvCxnSpPr>
            <p:cNvPr id="6" name="Straight Arrow Connector 5">
              <a:extLst>
                <a:ext uri="{FF2B5EF4-FFF2-40B4-BE49-F238E27FC236}">
                  <a16:creationId xmlns:a16="http://schemas.microsoft.com/office/drawing/2014/main" id="{3B2BA33B-D06D-1245-8752-E7DCF37DBBE9}"/>
                </a:ext>
              </a:extLst>
            </p:cNvPr>
            <p:cNvCxnSpPr>
              <a:stCxn id="3" idx="3"/>
              <a:endCxn id="39" idx="1"/>
            </p:cNvCxnSpPr>
            <p:nvPr/>
          </p:nvCxnSpPr>
          <p:spPr>
            <a:xfrm>
              <a:off x="6280484" y="4377146"/>
              <a:ext cx="504106"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18F707B-F80A-7744-9313-2A80D835E2D9}"/>
                </a:ext>
              </a:extLst>
            </p:cNvPr>
            <p:cNvCxnSpPr/>
            <p:nvPr/>
          </p:nvCxnSpPr>
          <p:spPr>
            <a:xfrm>
              <a:off x="8149389" y="4377146"/>
              <a:ext cx="504106"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F0372F10-B96F-EA4C-BB71-791FF58A4E91}"/>
                </a:ext>
              </a:extLst>
            </p:cNvPr>
            <p:cNvSpPr/>
            <p:nvPr/>
          </p:nvSpPr>
          <p:spPr bwMode="auto">
            <a:xfrm>
              <a:off x="567204" y="3533307"/>
              <a:ext cx="3190171" cy="43977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622300">
                <a:lnSpc>
                  <a:spcPct val="90000"/>
                </a:lnSpc>
                <a:spcBef>
                  <a:spcPct val="0"/>
                </a:spcBef>
                <a:spcAft>
                  <a:spcPct val="35000"/>
                </a:spcAft>
              </a:pPr>
              <a:r>
                <a:rPr lang="en-US" sz="1200">
                  <a:solidFill>
                    <a:schemeClr val="bg1"/>
                  </a:solidFill>
                </a:rPr>
                <a:t>Connect with SSMS</a:t>
              </a:r>
            </a:p>
          </p:txBody>
        </p:sp>
      </p:grpSp>
      <p:grpSp>
        <p:nvGrpSpPr>
          <p:cNvPr id="65" name="Group 64">
            <a:extLst>
              <a:ext uri="{FF2B5EF4-FFF2-40B4-BE49-F238E27FC236}">
                <a16:creationId xmlns:a16="http://schemas.microsoft.com/office/drawing/2014/main" id="{466B0B5D-9DD1-2343-89C1-06F781ECA33E}"/>
              </a:ext>
            </a:extLst>
          </p:cNvPr>
          <p:cNvGrpSpPr/>
          <p:nvPr/>
        </p:nvGrpSpPr>
        <p:grpSpPr>
          <a:xfrm>
            <a:off x="764411" y="1437345"/>
            <a:ext cx="9828081" cy="3272387"/>
            <a:chOff x="567204" y="1271409"/>
            <a:chExt cx="9828081" cy="3272387"/>
          </a:xfrm>
        </p:grpSpPr>
        <p:sp>
          <p:nvSpPr>
            <p:cNvPr id="49" name="Rectangle 48">
              <a:extLst>
                <a:ext uri="{FF2B5EF4-FFF2-40B4-BE49-F238E27FC236}">
                  <a16:creationId xmlns:a16="http://schemas.microsoft.com/office/drawing/2014/main" id="{38ACD803-9EB5-2943-9844-369229E2F450}"/>
                </a:ext>
              </a:extLst>
            </p:cNvPr>
            <p:cNvSpPr/>
            <p:nvPr/>
          </p:nvSpPr>
          <p:spPr bwMode="auto">
            <a:xfrm>
              <a:off x="567204" y="4104017"/>
              <a:ext cx="3190171" cy="43977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622300">
                <a:lnSpc>
                  <a:spcPct val="90000"/>
                </a:lnSpc>
                <a:spcBef>
                  <a:spcPct val="0"/>
                </a:spcBef>
                <a:spcAft>
                  <a:spcPct val="35000"/>
                </a:spcAft>
              </a:pPr>
              <a:r>
                <a:rPr lang="en-US" sz="1200">
                  <a:solidFill>
                    <a:schemeClr val="bg1"/>
                  </a:solidFill>
                </a:rPr>
                <a:t>Run “verify deployment” queries</a:t>
              </a:r>
            </a:p>
          </p:txBody>
        </p:sp>
        <p:sp>
          <p:nvSpPr>
            <p:cNvPr id="25" name="TextBox 24">
              <a:extLst>
                <a:ext uri="{FF2B5EF4-FFF2-40B4-BE49-F238E27FC236}">
                  <a16:creationId xmlns:a16="http://schemas.microsoft.com/office/drawing/2014/main" id="{47BC4A97-37F0-4CB9-9804-ACA73517A011}"/>
                </a:ext>
              </a:extLst>
            </p:cNvPr>
            <p:cNvSpPr txBox="1"/>
            <p:nvPr/>
          </p:nvSpPr>
          <p:spPr>
            <a:xfrm>
              <a:off x="4915685" y="1271409"/>
              <a:ext cx="5479600" cy="2369880"/>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latin typeface="Lucida Console" panose="020B0609040504020204" pitchFamily="49" charset="0"/>
                </a:rPr>
                <a:t>SELECT @@VERSION</a:t>
              </a:r>
            </a:p>
            <a:p>
              <a:pPr algn="l"/>
              <a:r>
                <a:rPr lang="en-US" sz="1400">
                  <a:gradFill>
                    <a:gsLst>
                      <a:gs pos="2917">
                        <a:schemeClr val="tx1"/>
                      </a:gs>
                      <a:gs pos="30000">
                        <a:schemeClr val="tx1"/>
                      </a:gs>
                    </a:gsLst>
                    <a:lin ang="5400000" scaled="0"/>
                  </a:gradFill>
                  <a:latin typeface="Lucida Console" panose="020B0609040504020204" pitchFamily="49" charset="0"/>
                </a:rPr>
                <a:t>SELECT * FROM </a:t>
              </a:r>
              <a:r>
                <a:rPr lang="en-US" sz="1400" err="1">
                  <a:gradFill>
                    <a:gsLst>
                      <a:gs pos="2917">
                        <a:schemeClr val="tx1"/>
                      </a:gs>
                      <a:gs pos="30000">
                        <a:schemeClr val="tx1"/>
                      </a:gs>
                    </a:gsLst>
                    <a:lin ang="5400000" scaled="0"/>
                  </a:gradFill>
                  <a:latin typeface="Lucida Console" panose="020B0609040504020204" pitchFamily="49" charset="0"/>
                </a:rPr>
                <a:t>sys.databases</a:t>
              </a:r>
              <a:endParaRPr lang="en-US" sz="1400">
                <a:gradFill>
                  <a:gsLst>
                    <a:gs pos="2917">
                      <a:schemeClr val="tx1"/>
                    </a:gs>
                    <a:gs pos="30000">
                      <a:schemeClr val="tx1"/>
                    </a:gs>
                  </a:gsLst>
                  <a:lin ang="5400000" scaled="0"/>
                </a:gradFill>
                <a:latin typeface="Lucida Console" panose="020B0609040504020204" pitchFamily="49" charset="0"/>
              </a:endParaRPr>
            </a:p>
            <a:p>
              <a:pPr algn="l"/>
              <a:r>
                <a:rPr lang="en-US" sz="1400">
                  <a:gradFill>
                    <a:gsLst>
                      <a:gs pos="2917">
                        <a:schemeClr val="tx1"/>
                      </a:gs>
                      <a:gs pos="30000">
                        <a:schemeClr val="tx1"/>
                      </a:gs>
                    </a:gsLst>
                    <a:lin ang="5400000" scaled="0"/>
                  </a:gradFill>
                  <a:latin typeface="Lucida Console" panose="020B0609040504020204" pitchFamily="49" charset="0"/>
                </a:rPr>
                <a:t>SELECT * FROM </a:t>
              </a:r>
              <a:r>
                <a:rPr lang="en-US" sz="1400" err="1">
                  <a:gradFill>
                    <a:gsLst>
                      <a:gs pos="2917">
                        <a:schemeClr val="tx1"/>
                      </a:gs>
                      <a:gs pos="30000">
                        <a:schemeClr val="tx1"/>
                      </a:gs>
                    </a:gsLst>
                    <a:lin ang="5400000" scaled="0"/>
                  </a:gradFill>
                  <a:latin typeface="Lucida Console" panose="020B0609040504020204" pitchFamily="49" charset="0"/>
                </a:rPr>
                <a:t>sys.objects</a:t>
              </a:r>
              <a:endParaRPr lang="en-US" sz="1400">
                <a:gradFill>
                  <a:gsLst>
                    <a:gs pos="2917">
                      <a:schemeClr val="tx1"/>
                    </a:gs>
                    <a:gs pos="30000">
                      <a:schemeClr val="tx1"/>
                    </a:gs>
                  </a:gsLst>
                  <a:lin ang="5400000" scaled="0"/>
                </a:gradFill>
                <a:latin typeface="Lucida Console" panose="020B0609040504020204" pitchFamily="49" charset="0"/>
              </a:endParaRPr>
            </a:p>
            <a:p>
              <a:pPr algn="l"/>
              <a:r>
                <a:rPr lang="en-US" sz="1400">
                  <a:gradFill>
                    <a:gsLst>
                      <a:gs pos="2917">
                        <a:schemeClr val="tx1"/>
                      </a:gs>
                      <a:gs pos="30000">
                        <a:schemeClr val="tx1"/>
                      </a:gs>
                    </a:gsLst>
                    <a:lin ang="5400000" scaled="0"/>
                  </a:gradFill>
                  <a:latin typeface="Lucida Console" panose="020B0609040504020204" pitchFamily="49" charset="0"/>
                </a:rPr>
                <a:t>SELECT * FROM </a:t>
              </a:r>
              <a:r>
                <a:rPr lang="en-US" sz="1400" err="1">
                  <a:gradFill>
                    <a:gsLst>
                      <a:gs pos="2917">
                        <a:schemeClr val="tx1"/>
                      </a:gs>
                      <a:gs pos="30000">
                        <a:schemeClr val="tx1"/>
                      </a:gs>
                    </a:gsLst>
                    <a:lin ang="5400000" scaled="0"/>
                  </a:gradFill>
                  <a:latin typeface="Lucida Console" panose="020B0609040504020204" pitchFamily="49" charset="0"/>
                </a:rPr>
                <a:t>sys.dm_os_schedulers</a:t>
              </a:r>
              <a:endParaRPr lang="en-US" sz="1400">
                <a:gradFill>
                  <a:gsLst>
                    <a:gs pos="2917">
                      <a:schemeClr val="tx1"/>
                    </a:gs>
                    <a:gs pos="30000">
                      <a:schemeClr val="tx1"/>
                    </a:gs>
                  </a:gsLst>
                  <a:lin ang="5400000" scaled="0"/>
                </a:gradFill>
                <a:latin typeface="Lucida Console" panose="020B0609040504020204" pitchFamily="49" charset="0"/>
              </a:endParaRPr>
            </a:p>
            <a:p>
              <a:r>
                <a:rPr lang="en-US" sz="1400">
                  <a:gradFill>
                    <a:gsLst>
                      <a:gs pos="2917">
                        <a:schemeClr val="tx1"/>
                      </a:gs>
                      <a:gs pos="30000">
                        <a:schemeClr val="tx1"/>
                      </a:gs>
                    </a:gsLst>
                    <a:lin ang="5400000" scaled="0"/>
                  </a:gradFill>
                  <a:latin typeface="Lucida Console" panose="020B0609040504020204" pitchFamily="49" charset="0"/>
                </a:rPr>
                <a:t>SELECT * FROM </a:t>
              </a:r>
              <a:r>
                <a:rPr lang="en-US" sz="1400" err="1">
                  <a:gradFill>
                    <a:gsLst>
                      <a:gs pos="2917">
                        <a:schemeClr val="tx1"/>
                      </a:gs>
                      <a:gs pos="30000">
                        <a:schemeClr val="tx1"/>
                      </a:gs>
                    </a:gsLst>
                    <a:lin ang="5400000" scaled="0"/>
                  </a:gradFill>
                  <a:latin typeface="Lucida Console" panose="020B0609040504020204" pitchFamily="49" charset="0"/>
                </a:rPr>
                <a:t>sys.dm_os_sys_info</a:t>
              </a:r>
              <a:r>
                <a:rPr lang="en-US" sz="1400">
                  <a:solidFill>
                    <a:schemeClr val="accent1"/>
                  </a:solidFill>
                  <a:latin typeface="Lucida Console" panose="020B0609040504020204" pitchFamily="49" charset="0"/>
                </a:rPr>
                <a:t>*</a:t>
              </a:r>
            </a:p>
            <a:p>
              <a:pPr algn="l"/>
              <a:r>
                <a:rPr lang="en-US" sz="1400">
                  <a:gradFill>
                    <a:gsLst>
                      <a:gs pos="2917">
                        <a:schemeClr val="tx1"/>
                      </a:gs>
                      <a:gs pos="30000">
                        <a:schemeClr val="tx1"/>
                      </a:gs>
                    </a:gsLst>
                    <a:lin ang="5400000" scaled="0"/>
                  </a:gradFill>
                  <a:latin typeface="Lucida Console" panose="020B0609040504020204" pitchFamily="49" charset="0"/>
                </a:rPr>
                <a:t>SELECT * FROM </a:t>
              </a:r>
              <a:r>
                <a:rPr lang="en-US" sz="1400" err="1">
                  <a:gradFill>
                    <a:gsLst>
                      <a:gs pos="2917">
                        <a:schemeClr val="tx1"/>
                      </a:gs>
                      <a:gs pos="30000">
                        <a:schemeClr val="tx1"/>
                      </a:gs>
                    </a:gsLst>
                    <a:lin ang="5400000" scaled="0"/>
                  </a:gradFill>
                  <a:latin typeface="Lucida Console" panose="020B0609040504020204" pitchFamily="49" charset="0"/>
                </a:rPr>
                <a:t>sys.dm_os_process_memory</a:t>
              </a:r>
              <a:r>
                <a:rPr lang="en-US" sz="1400">
                  <a:solidFill>
                    <a:schemeClr val="accent1"/>
                  </a:solidFill>
                  <a:latin typeface="Lucida Console" panose="020B0609040504020204" pitchFamily="49" charset="0"/>
                </a:rPr>
                <a:t>*</a:t>
              </a:r>
            </a:p>
            <a:p>
              <a:pPr algn="l"/>
              <a:r>
                <a:rPr lang="en-US" sz="1400">
                  <a:gradFill>
                    <a:gsLst>
                      <a:gs pos="2917">
                        <a:schemeClr val="tx1"/>
                      </a:gs>
                      <a:gs pos="30000">
                        <a:schemeClr val="tx1"/>
                      </a:gs>
                    </a:gsLst>
                    <a:lin ang="5400000" scaled="0"/>
                  </a:gradFill>
                  <a:latin typeface="Lucida Console" panose="020B0609040504020204" pitchFamily="49" charset="0"/>
                </a:rPr>
                <a:t>SELECT * FROM </a:t>
              </a:r>
              <a:r>
                <a:rPr lang="en-US" sz="1400" err="1">
                  <a:gradFill>
                    <a:gsLst>
                      <a:gs pos="2917">
                        <a:schemeClr val="tx1"/>
                      </a:gs>
                      <a:gs pos="30000">
                        <a:schemeClr val="tx1"/>
                      </a:gs>
                    </a:gsLst>
                    <a:lin ang="5400000" scaled="0"/>
                  </a:gradFill>
                  <a:latin typeface="Lucida Console" panose="020B0609040504020204" pitchFamily="49" charset="0"/>
                </a:rPr>
                <a:t>sys.dm_exec_requests</a:t>
              </a:r>
              <a:endParaRPr lang="en-US" sz="1400">
                <a:gradFill>
                  <a:gsLst>
                    <a:gs pos="2917">
                      <a:schemeClr val="tx1"/>
                    </a:gs>
                    <a:gs pos="30000">
                      <a:schemeClr val="tx1"/>
                    </a:gs>
                  </a:gsLst>
                  <a:lin ang="5400000" scaled="0"/>
                </a:gradFill>
                <a:latin typeface="Lucida Console" panose="020B0609040504020204" pitchFamily="49" charset="0"/>
              </a:endParaRPr>
            </a:p>
            <a:p>
              <a:r>
                <a:rPr lang="en-US" sz="1400">
                  <a:latin typeface="Lucida Console" panose="020B0609040504020204" pitchFamily="49" charset="0"/>
                </a:rPr>
                <a:t>SELECT SERVERPROPERTY('</a:t>
              </a:r>
              <a:r>
                <a:rPr lang="en-US" sz="1400" err="1">
                  <a:latin typeface="Lucida Console" panose="020B0609040504020204" pitchFamily="49" charset="0"/>
                </a:rPr>
                <a:t>EngineEdition</a:t>
              </a:r>
              <a:r>
                <a:rPr lang="en-US" sz="1400">
                  <a:latin typeface="Lucida Console" panose="020B0609040504020204" pitchFamily="49" charset="0"/>
                </a:rPr>
                <a:t>')</a:t>
              </a:r>
            </a:p>
            <a:p>
              <a:r>
                <a:rPr lang="en-US" sz="1400">
                  <a:solidFill>
                    <a:srgbClr val="00B050"/>
                  </a:solidFill>
                  <a:latin typeface="Lucida Console" panose="020B0609040504020204" pitchFamily="49" charset="0"/>
                </a:rPr>
                <a:t>SELECT * FROM </a:t>
              </a:r>
              <a:r>
                <a:rPr lang="en-US" sz="1400" err="1">
                  <a:solidFill>
                    <a:srgbClr val="00B050"/>
                  </a:solidFill>
                  <a:latin typeface="Lucida Console" panose="020B0609040504020204" pitchFamily="49" charset="0"/>
                </a:rPr>
                <a:t>sys.dm_user_db_resource_governance</a:t>
              </a:r>
              <a:endParaRPr lang="en-US" sz="1400">
                <a:solidFill>
                  <a:srgbClr val="00B050"/>
                </a:solidFill>
                <a:latin typeface="Lucida Console" panose="020B0609040504020204" pitchFamily="49" charset="0"/>
              </a:endParaRPr>
            </a:p>
            <a:p>
              <a:r>
                <a:rPr lang="en-US" sz="1400">
                  <a:solidFill>
                    <a:srgbClr val="00B050"/>
                  </a:solidFill>
                  <a:latin typeface="Lucida Console" panose="020B0609040504020204" pitchFamily="49" charset="0"/>
                </a:rPr>
                <a:t>SELECT * FROM </a:t>
              </a:r>
              <a:r>
                <a:rPr lang="en-US" sz="1400" err="1">
                  <a:solidFill>
                    <a:srgbClr val="00B050"/>
                  </a:solidFill>
                  <a:latin typeface="Lucida Console" panose="020B0609040504020204" pitchFamily="49" charset="0"/>
                </a:rPr>
                <a:t>sys.dm_os_job_object</a:t>
              </a:r>
              <a:endParaRPr lang="en-US" sz="1400">
                <a:solidFill>
                  <a:srgbClr val="000000"/>
                </a:solidFill>
                <a:latin typeface="Lucida Console" panose="020B0609040504020204" pitchFamily="49" charset="0"/>
              </a:endParaRPr>
            </a:p>
            <a:p>
              <a:pPr algn="l"/>
              <a:endParaRPr lang="en-US" sz="1400">
                <a:gradFill>
                  <a:gsLst>
                    <a:gs pos="2917">
                      <a:schemeClr val="tx1"/>
                    </a:gs>
                    <a:gs pos="30000">
                      <a:schemeClr val="tx1"/>
                    </a:gs>
                  </a:gsLst>
                  <a:lin ang="5400000" scaled="0"/>
                </a:gradFill>
                <a:latin typeface="Lucida Console" panose="020B0609040504020204" pitchFamily="49" charset="0"/>
              </a:endParaRPr>
            </a:p>
          </p:txBody>
        </p:sp>
      </p:grpSp>
      <p:grpSp>
        <p:nvGrpSpPr>
          <p:cNvPr id="52" name="Group 51">
            <a:extLst>
              <a:ext uri="{FF2B5EF4-FFF2-40B4-BE49-F238E27FC236}">
                <a16:creationId xmlns:a16="http://schemas.microsoft.com/office/drawing/2014/main" id="{8CE17967-AA7F-5A4C-A785-EE5C2356E946}"/>
              </a:ext>
            </a:extLst>
          </p:cNvPr>
          <p:cNvGrpSpPr/>
          <p:nvPr/>
        </p:nvGrpSpPr>
        <p:grpSpPr>
          <a:xfrm>
            <a:off x="-35986" y="6215635"/>
            <a:ext cx="11480126" cy="329382"/>
            <a:chOff x="-35986" y="6215635"/>
            <a:chExt cx="11480126" cy="329382"/>
          </a:xfrm>
        </p:grpSpPr>
        <p:grpSp>
          <p:nvGrpSpPr>
            <p:cNvPr id="54" name="Group 53">
              <a:extLst>
                <a:ext uri="{FF2B5EF4-FFF2-40B4-BE49-F238E27FC236}">
                  <a16:creationId xmlns:a16="http://schemas.microsoft.com/office/drawing/2014/main" id="{7B0CDCDD-FBCB-DB44-BA46-80839FB79F94}"/>
                </a:ext>
              </a:extLst>
            </p:cNvPr>
            <p:cNvGrpSpPr/>
            <p:nvPr/>
          </p:nvGrpSpPr>
          <p:grpSpPr>
            <a:xfrm>
              <a:off x="-35986" y="6406517"/>
              <a:ext cx="10834162" cy="138500"/>
              <a:chOff x="-35986" y="6316085"/>
              <a:chExt cx="10834162" cy="138500"/>
            </a:xfrm>
          </p:grpSpPr>
          <p:sp>
            <p:nvSpPr>
              <p:cNvPr id="72" name="TextBox 71">
                <a:extLst>
                  <a:ext uri="{FF2B5EF4-FFF2-40B4-BE49-F238E27FC236}">
                    <a16:creationId xmlns:a16="http://schemas.microsoft.com/office/drawing/2014/main" id="{0C10870B-65A6-3F44-B44B-D7662B34F125}"/>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accent1"/>
                    </a:solidFill>
                  </a:rPr>
                  <a:t>Deploy</a:t>
                </a:r>
              </a:p>
            </p:txBody>
          </p:sp>
          <p:sp>
            <p:nvSpPr>
              <p:cNvPr id="73" name="TextBox 72">
                <a:extLst>
                  <a:ext uri="{FF2B5EF4-FFF2-40B4-BE49-F238E27FC236}">
                    <a16:creationId xmlns:a16="http://schemas.microsoft.com/office/drawing/2014/main" id="{421BBB3C-F770-CB42-8859-DCC770CF0A5C}"/>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74" name="TextBox 73">
                <a:extLst>
                  <a:ext uri="{FF2B5EF4-FFF2-40B4-BE49-F238E27FC236}">
                    <a16:creationId xmlns:a16="http://schemas.microsoft.com/office/drawing/2014/main" id="{7D5EFDC1-9196-A542-AF2D-B918308F7A87}"/>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75" name="TextBox 74">
                <a:extLst>
                  <a:ext uri="{FF2B5EF4-FFF2-40B4-BE49-F238E27FC236}">
                    <a16:creationId xmlns:a16="http://schemas.microsoft.com/office/drawing/2014/main" id="{E4A3641E-8896-974F-B967-73652F07EEE0}"/>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76" name="TextBox 75">
                <a:extLst>
                  <a:ext uri="{FF2B5EF4-FFF2-40B4-BE49-F238E27FC236}">
                    <a16:creationId xmlns:a16="http://schemas.microsoft.com/office/drawing/2014/main" id="{702D0AED-8FA4-E84C-8BE6-41A01040A6CD}"/>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56" name="Group 55">
              <a:extLst>
                <a:ext uri="{FF2B5EF4-FFF2-40B4-BE49-F238E27FC236}">
                  <a16:creationId xmlns:a16="http://schemas.microsoft.com/office/drawing/2014/main" id="{41BE82CE-C9FD-724C-BBB4-43FA55C1C0ED}"/>
                </a:ext>
              </a:extLst>
            </p:cNvPr>
            <p:cNvGrpSpPr/>
            <p:nvPr/>
          </p:nvGrpSpPr>
          <p:grpSpPr>
            <a:xfrm>
              <a:off x="0" y="6215635"/>
              <a:ext cx="11444140" cy="131976"/>
              <a:chOff x="0" y="6058468"/>
              <a:chExt cx="11444140" cy="131976"/>
            </a:xfrm>
          </p:grpSpPr>
          <p:cxnSp>
            <p:nvCxnSpPr>
              <p:cNvPr id="66" name="Straight Arrow Connector 65">
                <a:extLst>
                  <a:ext uri="{FF2B5EF4-FFF2-40B4-BE49-F238E27FC236}">
                    <a16:creationId xmlns:a16="http://schemas.microsoft.com/office/drawing/2014/main" id="{79DB8D2C-371D-A24E-A12B-62EF6594AAE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7D780EA8-6CB1-3D45-9DF3-C575275EC7DC}"/>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52177FC2-62C3-464C-B204-F4ABFC6781C6}"/>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A135C25D-3FA2-714F-BA4F-D52404B9C62C}"/>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2A884881-1B8A-4743-9DB4-79CE5F6D9E3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53E07BC9-9BD3-AD40-BB96-080D710A6EC1}"/>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46007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fade">
                                      <p:cBhvr>
                                        <p:cTn id="11" dur="500"/>
                                        <p:tgtEl>
                                          <p:spTgt spid="59"/>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500"/>
                                        <p:tgtEl>
                                          <p:spTgt spid="61"/>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500"/>
                                        <p:tgtEl>
                                          <p:spTgt spid="62"/>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1000"/>
                                        <p:tgtEl>
                                          <p:spTgt spid="64"/>
                                        </p:tgtEl>
                                      </p:cBhvr>
                                    </p:animEffect>
                                  </p:childTnLst>
                                  <p:subTnLst>
                                    <p:set>
                                      <p:cBhvr override="childStyle">
                                        <p:cTn dur="1" fill="hold" display="0" masterRel="nextClick" afterEffect="1"/>
                                        <p:tgtEl>
                                          <p:spTgt spid="64"/>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1000"/>
                                        <p:tgtEl>
                                          <p:spTgt spid="6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2E83C08-CB7B-DF4C-B656-CC5B814974E3}"/>
              </a:ext>
            </a:extLst>
          </p:cNvPr>
          <p:cNvGrpSpPr/>
          <p:nvPr/>
        </p:nvGrpSpPr>
        <p:grpSpPr>
          <a:xfrm>
            <a:off x="543707" y="1275905"/>
            <a:ext cx="2338389" cy="4078628"/>
            <a:chOff x="543707" y="1275905"/>
            <a:chExt cx="2338389" cy="4078628"/>
          </a:xfrm>
        </p:grpSpPr>
        <p:sp>
          <p:nvSpPr>
            <p:cNvPr id="5" name="Rectangle 4">
              <a:extLst>
                <a:ext uri="{FF2B5EF4-FFF2-40B4-BE49-F238E27FC236}">
                  <a16:creationId xmlns:a16="http://schemas.microsoft.com/office/drawing/2014/main" id="{0EAB86CC-4705-9644-912E-1FA9E29D2912}"/>
                </a:ext>
              </a:extLst>
            </p:cNvPr>
            <p:cNvSpPr/>
            <p:nvPr/>
          </p:nvSpPr>
          <p:spPr bwMode="auto">
            <a:xfrm>
              <a:off x="543707" y="1275905"/>
              <a:ext cx="2338389"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r>
                <a:rPr lang="en-US" sz="2000">
                  <a:solidFill>
                    <a:schemeClr val="accent1"/>
                  </a:solidFill>
                  <a:latin typeface="+mj-lt"/>
                </a:rPr>
                <a:t>Configuring MI</a:t>
              </a:r>
            </a:p>
          </p:txBody>
        </p:sp>
        <p:sp>
          <p:nvSpPr>
            <p:cNvPr id="27" name="Rectangle 26">
              <a:extLst>
                <a:ext uri="{FF2B5EF4-FFF2-40B4-BE49-F238E27FC236}">
                  <a16:creationId xmlns:a16="http://schemas.microsoft.com/office/drawing/2014/main" id="{20865C26-BA2E-EB4A-B96A-2ED5F74647C8}"/>
                </a:ext>
              </a:extLst>
            </p:cNvPr>
            <p:cNvSpPr/>
            <p:nvPr/>
          </p:nvSpPr>
          <p:spPr bwMode="auto">
            <a:xfrm>
              <a:off x="543707" y="1877788"/>
              <a:ext cx="2338389" cy="3476745"/>
            </a:xfrm>
            <a:prstGeom prst="rect">
              <a:avLst/>
            </a:prstGeom>
            <a:no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buClr>
                  <a:schemeClr val="accent1"/>
                </a:buClr>
                <a:buFont typeface="Arial" panose="020B0604020202020204" pitchFamily="34" charset="0"/>
                <a:buChar char="•"/>
              </a:pPr>
              <a:r>
                <a:rPr lang="en-US" sz="1400" err="1">
                  <a:solidFill>
                    <a:schemeClr val="tx1"/>
                  </a:solidFill>
                </a:rPr>
                <a:t>sp_configure</a:t>
              </a:r>
              <a:endParaRPr lang="en-US" sz="1400">
                <a:solidFill>
                  <a:schemeClr val="tx1"/>
                </a:solidFill>
              </a:endParaRPr>
            </a:p>
            <a:p>
              <a:pPr marL="114300" lvl="0" indent="-114300">
                <a:buClr>
                  <a:schemeClr val="accent1"/>
                </a:buClr>
                <a:buFont typeface="Arial" panose="020B0604020202020204" pitchFamily="34" charset="0"/>
                <a:buChar char="•"/>
              </a:pPr>
              <a:r>
                <a:rPr lang="en-US" sz="1400">
                  <a:solidFill>
                    <a:schemeClr val="tx1"/>
                  </a:solidFill>
                </a:rPr>
                <a:t>Trace Flags</a:t>
              </a:r>
            </a:p>
            <a:p>
              <a:pPr marL="114300" lvl="0" indent="-114300">
                <a:buClr>
                  <a:schemeClr val="accent1"/>
                </a:buClr>
                <a:buFont typeface="Arial" panose="020B0604020202020204" pitchFamily="34" charset="0"/>
                <a:buChar char="•"/>
              </a:pPr>
              <a:r>
                <a:rPr lang="en-US" sz="1400">
                  <a:solidFill>
                    <a:schemeClr val="tx1"/>
                  </a:solidFill>
                </a:rPr>
                <a:t>Tempdb</a:t>
              </a:r>
            </a:p>
            <a:p>
              <a:pPr marL="114300" lvl="0" indent="-114300">
                <a:buClr>
                  <a:schemeClr val="accent1"/>
                </a:buClr>
                <a:buFont typeface="Arial" panose="020B0604020202020204" pitchFamily="34" charset="0"/>
                <a:buChar char="•"/>
              </a:pPr>
              <a:r>
                <a:rPr lang="en-US" sz="1400">
                  <a:solidFill>
                    <a:schemeClr val="tx1"/>
                  </a:solidFill>
                </a:rPr>
                <a:t>Model and master</a:t>
              </a:r>
            </a:p>
            <a:p>
              <a:pPr marL="114300" lvl="0" indent="-114300">
                <a:buClr>
                  <a:schemeClr val="accent1"/>
                </a:buClr>
                <a:buFont typeface="Arial" panose="020B0604020202020204" pitchFamily="34" charset="0"/>
                <a:buChar char="•"/>
              </a:pPr>
              <a:r>
                <a:rPr lang="en-US" sz="1400">
                  <a:solidFill>
                    <a:schemeClr val="tx1"/>
                  </a:solidFill>
                </a:rPr>
                <a:t>“Edition”</a:t>
              </a:r>
            </a:p>
            <a:p>
              <a:pPr marL="114300" lvl="0" indent="-114300">
                <a:buClr>
                  <a:schemeClr val="accent1"/>
                </a:buClr>
                <a:buFont typeface="Arial" panose="020B0604020202020204" pitchFamily="34" charset="0"/>
                <a:buChar char="•"/>
              </a:pPr>
              <a:r>
                <a:rPr lang="en-US" sz="1400">
                  <a:solidFill>
                    <a:schemeClr val="tx1"/>
                  </a:solidFill>
                </a:rPr>
                <a:t>Networking configuration</a:t>
              </a:r>
            </a:p>
            <a:p>
              <a:pPr marL="114300" lvl="0" indent="-114300">
                <a:buClr>
                  <a:schemeClr val="accent1"/>
                </a:buClr>
                <a:buFont typeface="Arial" panose="020B0604020202020204" pitchFamily="34" charset="0"/>
                <a:buChar char="•"/>
              </a:pPr>
              <a:r>
                <a:rPr lang="en-US" sz="1400">
                  <a:solidFill>
                    <a:schemeClr val="tx1"/>
                  </a:solidFill>
                </a:rPr>
                <a:t>Space Management</a:t>
              </a:r>
            </a:p>
          </p:txBody>
        </p:sp>
      </p:grpSp>
      <p:grpSp>
        <p:nvGrpSpPr>
          <p:cNvPr id="12" name="Group 11">
            <a:extLst>
              <a:ext uri="{FF2B5EF4-FFF2-40B4-BE49-F238E27FC236}">
                <a16:creationId xmlns:a16="http://schemas.microsoft.com/office/drawing/2014/main" id="{104ABB0D-D801-F14A-B1C5-EBF27266DC1F}"/>
              </a:ext>
            </a:extLst>
          </p:cNvPr>
          <p:cNvGrpSpPr/>
          <p:nvPr/>
        </p:nvGrpSpPr>
        <p:grpSpPr>
          <a:xfrm>
            <a:off x="101166" y="1108842"/>
            <a:ext cx="11073009" cy="4467828"/>
            <a:chOff x="81023" y="1086735"/>
            <a:chExt cx="11073009" cy="4467828"/>
          </a:xfrm>
        </p:grpSpPr>
        <p:grpSp>
          <p:nvGrpSpPr>
            <p:cNvPr id="4" name="Group 3">
              <a:extLst>
                <a:ext uri="{FF2B5EF4-FFF2-40B4-BE49-F238E27FC236}">
                  <a16:creationId xmlns:a16="http://schemas.microsoft.com/office/drawing/2014/main" id="{A704A179-B15B-264E-8509-15F581A65FBB}"/>
                </a:ext>
              </a:extLst>
            </p:cNvPr>
            <p:cNvGrpSpPr/>
            <p:nvPr/>
          </p:nvGrpSpPr>
          <p:grpSpPr>
            <a:xfrm>
              <a:off x="7723864" y="1275905"/>
              <a:ext cx="3430168" cy="4078630"/>
              <a:chOff x="5722070" y="1687858"/>
              <a:chExt cx="3430168" cy="4078630"/>
            </a:xfrm>
          </p:grpSpPr>
          <p:sp>
            <p:nvSpPr>
              <p:cNvPr id="3" name="Rectangle 2">
                <a:extLst>
                  <a:ext uri="{FF2B5EF4-FFF2-40B4-BE49-F238E27FC236}">
                    <a16:creationId xmlns:a16="http://schemas.microsoft.com/office/drawing/2014/main" id="{D0AA79B3-F0B7-6A41-93F7-78F0CD874E83}"/>
                  </a:ext>
                </a:extLst>
              </p:cNvPr>
              <p:cNvSpPr/>
              <p:nvPr/>
            </p:nvSpPr>
            <p:spPr bwMode="auto">
              <a:xfrm>
                <a:off x="5722070" y="1687858"/>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SNAPSHOT_ISOLATION_STATE</a:t>
                </a:r>
              </a:p>
            </p:txBody>
          </p:sp>
          <p:sp>
            <p:nvSpPr>
              <p:cNvPr id="21" name="Rectangle 20">
                <a:extLst>
                  <a:ext uri="{FF2B5EF4-FFF2-40B4-BE49-F238E27FC236}">
                    <a16:creationId xmlns:a16="http://schemas.microsoft.com/office/drawing/2014/main" id="{BABF7468-EDEF-2747-82E4-5B69FDBD1B59}"/>
                  </a:ext>
                </a:extLst>
              </p:cNvPr>
              <p:cNvSpPr/>
              <p:nvPr/>
            </p:nvSpPr>
            <p:spPr bwMode="auto">
              <a:xfrm>
                <a:off x="5722070" y="2289220"/>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READ_ COMMITTED_ SNAPSHOT</a:t>
                </a:r>
              </a:p>
            </p:txBody>
          </p:sp>
          <p:sp>
            <p:nvSpPr>
              <p:cNvPr id="22" name="Rectangle 21">
                <a:extLst>
                  <a:ext uri="{FF2B5EF4-FFF2-40B4-BE49-F238E27FC236}">
                    <a16:creationId xmlns:a16="http://schemas.microsoft.com/office/drawing/2014/main" id="{C2E22D43-A95F-3F46-BD9E-10AE2A63D502}"/>
                  </a:ext>
                </a:extLst>
              </p:cNvPr>
              <p:cNvSpPr/>
              <p:nvPr/>
            </p:nvSpPr>
            <p:spPr bwMode="auto">
              <a:xfrm>
                <a:off x="5722070" y="2890582"/>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FULL RECOVERY</a:t>
                </a:r>
              </a:p>
            </p:txBody>
          </p:sp>
          <p:sp>
            <p:nvSpPr>
              <p:cNvPr id="23" name="Rectangle 22">
                <a:extLst>
                  <a:ext uri="{FF2B5EF4-FFF2-40B4-BE49-F238E27FC236}">
                    <a16:creationId xmlns:a16="http://schemas.microsoft.com/office/drawing/2014/main" id="{31762BF5-AB2E-174B-BD78-B6D06DF4DEC9}"/>
                  </a:ext>
                </a:extLst>
              </p:cNvPr>
              <p:cNvSpPr/>
              <p:nvPr/>
            </p:nvSpPr>
            <p:spPr bwMode="auto">
              <a:xfrm>
                <a:off x="5722070" y="3491944"/>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CHECKSUM</a:t>
                </a:r>
              </a:p>
            </p:txBody>
          </p:sp>
          <p:sp>
            <p:nvSpPr>
              <p:cNvPr id="24" name="Rectangle 23">
                <a:extLst>
                  <a:ext uri="{FF2B5EF4-FFF2-40B4-BE49-F238E27FC236}">
                    <a16:creationId xmlns:a16="http://schemas.microsoft.com/office/drawing/2014/main" id="{056FEE84-7DCF-A44A-9861-184F4834A950}"/>
                  </a:ext>
                </a:extLst>
              </p:cNvPr>
              <p:cNvSpPr/>
              <p:nvPr/>
            </p:nvSpPr>
            <p:spPr bwMode="auto">
              <a:xfrm>
                <a:off x="5722070" y="4093306"/>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QUERY_ STORE</a:t>
                </a:r>
              </a:p>
            </p:txBody>
          </p:sp>
          <p:sp>
            <p:nvSpPr>
              <p:cNvPr id="25" name="Rectangle 24">
                <a:extLst>
                  <a:ext uri="{FF2B5EF4-FFF2-40B4-BE49-F238E27FC236}">
                    <a16:creationId xmlns:a16="http://schemas.microsoft.com/office/drawing/2014/main" id="{FD914682-8C6F-1D4A-9140-FE846B6BF22C}"/>
                  </a:ext>
                </a:extLst>
              </p:cNvPr>
              <p:cNvSpPr/>
              <p:nvPr/>
            </p:nvSpPr>
            <p:spPr bwMode="auto">
              <a:xfrm>
                <a:off x="5722070" y="4694668"/>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r>
                  <a:rPr lang="en-US" sz="1400">
                    <a:solidFill>
                      <a:schemeClr val="accent1"/>
                    </a:solidFill>
                  </a:rPr>
                  <a:t>TDE</a:t>
                </a:r>
              </a:p>
            </p:txBody>
          </p:sp>
          <p:sp>
            <p:nvSpPr>
              <p:cNvPr id="26" name="Rectangle 25">
                <a:extLst>
                  <a:ext uri="{FF2B5EF4-FFF2-40B4-BE49-F238E27FC236}">
                    <a16:creationId xmlns:a16="http://schemas.microsoft.com/office/drawing/2014/main" id="{D7FD67A7-608A-D049-9419-EC688B448F61}"/>
                  </a:ext>
                </a:extLst>
              </p:cNvPr>
              <p:cNvSpPr/>
              <p:nvPr/>
            </p:nvSpPr>
            <p:spPr bwMode="auto">
              <a:xfrm>
                <a:off x="5722070" y="5296032"/>
                <a:ext cx="3430168" cy="47045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r>
                  <a:rPr lang="en-US" sz="1400">
                    <a:solidFill>
                      <a:schemeClr val="accent1"/>
                    </a:solidFill>
                  </a:rPr>
                  <a:t>ACCELERATED_DATABASE_RECOVERY</a:t>
                </a:r>
              </a:p>
            </p:txBody>
          </p:sp>
        </p:grpSp>
        <p:sp>
          <p:nvSpPr>
            <p:cNvPr id="36" name="Rectangle 35">
              <a:extLst>
                <a:ext uri="{FF2B5EF4-FFF2-40B4-BE49-F238E27FC236}">
                  <a16:creationId xmlns:a16="http://schemas.microsoft.com/office/drawing/2014/main" id="{9522B478-F2FB-C94D-816D-C09A1867909D}"/>
                </a:ext>
              </a:extLst>
            </p:cNvPr>
            <p:cNvSpPr/>
            <p:nvPr/>
          </p:nvSpPr>
          <p:spPr bwMode="auto">
            <a:xfrm>
              <a:off x="81023" y="1086735"/>
              <a:ext cx="3051247" cy="44678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A9FEDF30-D694-3344-BA70-AF05F6E8B979}"/>
              </a:ext>
            </a:extLst>
          </p:cNvPr>
          <p:cNvGrpSpPr/>
          <p:nvPr/>
        </p:nvGrpSpPr>
        <p:grpSpPr>
          <a:xfrm>
            <a:off x="3281119" y="1275905"/>
            <a:ext cx="3519007" cy="4078628"/>
            <a:chOff x="3281119" y="1275905"/>
            <a:chExt cx="3519007" cy="4078628"/>
          </a:xfrm>
        </p:grpSpPr>
        <p:sp>
          <p:nvSpPr>
            <p:cNvPr id="28" name="Rectangle 27">
              <a:extLst>
                <a:ext uri="{FF2B5EF4-FFF2-40B4-BE49-F238E27FC236}">
                  <a16:creationId xmlns:a16="http://schemas.microsoft.com/office/drawing/2014/main" id="{3553811A-154F-7E40-8FA3-D89F307E9E89}"/>
                </a:ext>
              </a:extLst>
            </p:cNvPr>
            <p:cNvSpPr/>
            <p:nvPr/>
          </p:nvSpPr>
          <p:spPr bwMode="auto">
            <a:xfrm>
              <a:off x="3281119" y="1275905"/>
              <a:ext cx="3519007"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r>
                <a:rPr lang="en-US" sz="2000">
                  <a:solidFill>
                    <a:schemeClr val="accent1"/>
                  </a:solidFill>
                  <a:latin typeface="+mj-lt"/>
                </a:rPr>
                <a:t>Configuring databases</a:t>
              </a:r>
            </a:p>
          </p:txBody>
        </p:sp>
        <p:sp>
          <p:nvSpPr>
            <p:cNvPr id="29" name="Rectangle 28">
              <a:extLst>
                <a:ext uri="{FF2B5EF4-FFF2-40B4-BE49-F238E27FC236}">
                  <a16:creationId xmlns:a16="http://schemas.microsoft.com/office/drawing/2014/main" id="{E6BFCFA9-D6BA-7741-AFE4-90420F9B5CC0}"/>
                </a:ext>
              </a:extLst>
            </p:cNvPr>
            <p:cNvSpPr/>
            <p:nvPr/>
          </p:nvSpPr>
          <p:spPr bwMode="auto">
            <a:xfrm>
              <a:off x="3281119" y="1877788"/>
              <a:ext cx="3519007" cy="3476745"/>
            </a:xfrm>
            <a:prstGeom prst="rect">
              <a:avLst/>
            </a:prstGeom>
            <a:no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buClr>
                  <a:schemeClr val="accent1"/>
                </a:buClr>
                <a:buFont typeface="Arial" panose="020B0604020202020204" pitchFamily="34" charset="0"/>
                <a:buChar char="•"/>
              </a:pPr>
              <a:r>
                <a:rPr lang="en-US" sz="1400">
                  <a:solidFill>
                    <a:schemeClr val="tx1"/>
                  </a:solidFill>
                </a:rPr>
                <a:t>ALTER DATABASE</a:t>
              </a:r>
            </a:p>
            <a:p>
              <a:pPr marL="287338" lvl="1" indent="-92075">
                <a:buClr>
                  <a:schemeClr val="accent1"/>
                </a:buClr>
                <a:buFont typeface="Arial" panose="020B0604020202020204" pitchFamily="34" charset="0"/>
                <a:buChar char="•"/>
              </a:pPr>
              <a:r>
                <a:rPr lang="en-US" sz="1400">
                  <a:solidFill>
                    <a:schemeClr val="tx1"/>
                  </a:solidFill>
                </a:rPr>
                <a:t>File Maintenance (MI only)</a:t>
              </a:r>
            </a:p>
            <a:p>
              <a:pPr marL="287338" lvl="1" indent="-92075">
                <a:buClr>
                  <a:schemeClr val="accent1"/>
                </a:buClr>
                <a:buFont typeface="Arial" panose="020B0604020202020204" pitchFamily="34" charset="0"/>
                <a:buChar char="•"/>
              </a:pPr>
              <a:r>
                <a:rPr lang="en-US" sz="1400">
                  <a:solidFill>
                    <a:schemeClr val="tx1"/>
                  </a:solidFill>
                </a:rPr>
                <a:t>SET options</a:t>
              </a:r>
            </a:p>
            <a:p>
              <a:pPr marL="287338" lvl="1" indent="-92075">
                <a:buClr>
                  <a:schemeClr val="accent1"/>
                </a:buClr>
                <a:buFont typeface="Arial" panose="020B0604020202020204" pitchFamily="34" charset="0"/>
                <a:buChar char="•"/>
              </a:pPr>
              <a:r>
                <a:rPr lang="en-US" sz="1400">
                  <a:solidFill>
                    <a:schemeClr val="tx1"/>
                  </a:solidFill>
                </a:rPr>
                <a:t>“Edition”</a:t>
              </a:r>
            </a:p>
            <a:p>
              <a:pPr marL="287338" lvl="1" indent="-92075">
                <a:buClr>
                  <a:schemeClr val="accent1"/>
                </a:buClr>
                <a:buFont typeface="Arial" panose="020B0604020202020204" pitchFamily="34" charset="0"/>
                <a:buChar char="•"/>
              </a:pPr>
              <a:r>
                <a:rPr lang="en-US" sz="1400" err="1">
                  <a:solidFill>
                    <a:schemeClr val="tx1"/>
                  </a:solidFill>
                </a:rPr>
                <a:t>dbcompat</a:t>
              </a:r>
              <a:endParaRPr lang="en-US" sz="1400">
                <a:solidFill>
                  <a:schemeClr val="tx1"/>
                </a:solidFill>
              </a:endParaRPr>
            </a:p>
            <a:p>
              <a:pPr marL="114300" lvl="0" indent="-114300">
                <a:buClr>
                  <a:schemeClr val="accent1"/>
                </a:buClr>
                <a:buFont typeface="Arial" panose="020B0604020202020204" pitchFamily="34" charset="0"/>
                <a:buChar char="•"/>
              </a:pPr>
              <a:r>
                <a:rPr lang="en-US" sz="1400">
                  <a:solidFill>
                    <a:schemeClr val="tx1"/>
                  </a:solidFill>
                </a:rPr>
                <a:t>ALTER DATABASE SCOPED CONFIGURATION</a:t>
              </a:r>
            </a:p>
            <a:p>
              <a:pPr marL="114300" lvl="0" indent="-114300">
                <a:buClr>
                  <a:schemeClr val="accent1"/>
                </a:buClr>
                <a:buFont typeface="Arial" panose="020B0604020202020204" pitchFamily="34" charset="0"/>
                <a:buChar char="•"/>
              </a:pPr>
              <a:r>
                <a:rPr lang="en-US" sz="1400">
                  <a:solidFill>
                    <a:schemeClr val="tx1"/>
                  </a:solidFill>
                </a:rPr>
                <a:t>SQL DB:</a:t>
              </a:r>
            </a:p>
            <a:p>
              <a:pPr marL="287338" lvl="1" indent="-92075">
                <a:buClr>
                  <a:schemeClr val="accent1"/>
                </a:buClr>
                <a:buFont typeface="Arial" panose="020B0604020202020204" pitchFamily="34" charset="0"/>
                <a:buChar char="•"/>
              </a:pPr>
              <a:r>
                <a:rPr lang="en-US" sz="1400">
                  <a:solidFill>
                    <a:schemeClr val="tx1"/>
                  </a:solidFill>
                </a:rPr>
                <a:t>“Stale” page detection</a:t>
              </a:r>
            </a:p>
            <a:p>
              <a:pPr marL="287338" lvl="1" indent="-92075">
                <a:buClr>
                  <a:schemeClr val="accent1"/>
                </a:buClr>
                <a:buFont typeface="Arial" panose="020B0604020202020204" pitchFamily="34" charset="0"/>
                <a:buChar char="•"/>
              </a:pPr>
              <a:r>
                <a:rPr lang="en-US" sz="1400">
                  <a:solidFill>
                    <a:schemeClr val="tx1"/>
                  </a:solidFill>
                </a:rPr>
                <a:t>Collations</a:t>
              </a:r>
            </a:p>
            <a:p>
              <a:pPr marL="287338" lvl="1" indent="-92075">
                <a:buClr>
                  <a:schemeClr val="accent1"/>
                </a:buClr>
                <a:buFont typeface="Arial" panose="020B0604020202020204" pitchFamily="34" charset="0"/>
                <a:buChar char="•"/>
              </a:pPr>
              <a:r>
                <a:rPr lang="en-US" sz="1400">
                  <a:solidFill>
                    <a:schemeClr val="tx1"/>
                  </a:solidFill>
                </a:rPr>
                <a:t>Default options ON (right)</a:t>
              </a:r>
            </a:p>
            <a:p>
              <a:pPr marL="114300" lvl="0" indent="-114300">
                <a:buClr>
                  <a:schemeClr val="accent1"/>
                </a:buClr>
                <a:buFont typeface="Arial" panose="020B0604020202020204" pitchFamily="34" charset="0"/>
                <a:buChar char="•"/>
              </a:pPr>
              <a:r>
                <a:rPr lang="en-US" sz="1400">
                  <a:solidFill>
                    <a:schemeClr val="tx1"/>
                  </a:solidFill>
                </a:rPr>
                <a:t>Networking configuration</a:t>
              </a:r>
            </a:p>
            <a:p>
              <a:pPr marL="114300" lvl="0" indent="-114300">
                <a:buClr>
                  <a:schemeClr val="accent1"/>
                </a:buClr>
                <a:buFont typeface="Arial" panose="020B0604020202020204" pitchFamily="34" charset="0"/>
                <a:buChar char="•"/>
              </a:pPr>
              <a:r>
                <a:rPr lang="en-US" sz="1400">
                  <a:solidFill>
                    <a:schemeClr val="tx1"/>
                  </a:solidFill>
                </a:rPr>
                <a:t>Space Management</a:t>
              </a:r>
            </a:p>
          </p:txBody>
        </p:sp>
      </p:grpSp>
      <p:sp>
        <p:nvSpPr>
          <p:cNvPr id="37" name="Rectangle 36">
            <a:extLst>
              <a:ext uri="{FF2B5EF4-FFF2-40B4-BE49-F238E27FC236}">
                <a16:creationId xmlns:a16="http://schemas.microsoft.com/office/drawing/2014/main" id="{5467EA51-99AF-AC4D-AD6C-E5543C4D3CE5}"/>
              </a:ext>
            </a:extLst>
          </p:cNvPr>
          <p:cNvSpPr/>
          <p:nvPr/>
        </p:nvSpPr>
        <p:spPr bwMode="auto">
          <a:xfrm>
            <a:off x="101166" y="1108842"/>
            <a:ext cx="8311870" cy="44678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a:extLst>
              <a:ext uri="{FF2B5EF4-FFF2-40B4-BE49-F238E27FC236}">
                <a16:creationId xmlns:a16="http://schemas.microsoft.com/office/drawing/2014/main" id="{FBD48FE0-6FAA-4F42-A799-545FE6F956C7}"/>
              </a:ext>
            </a:extLst>
          </p:cNvPr>
          <p:cNvGrpSpPr/>
          <p:nvPr/>
        </p:nvGrpSpPr>
        <p:grpSpPr>
          <a:xfrm>
            <a:off x="7199149" y="1275905"/>
            <a:ext cx="4063018" cy="4078628"/>
            <a:chOff x="7199149" y="1275905"/>
            <a:chExt cx="4063018" cy="4078628"/>
          </a:xfrm>
        </p:grpSpPr>
        <p:sp>
          <p:nvSpPr>
            <p:cNvPr id="30" name="Rectangle 29">
              <a:extLst>
                <a:ext uri="{FF2B5EF4-FFF2-40B4-BE49-F238E27FC236}">
                  <a16:creationId xmlns:a16="http://schemas.microsoft.com/office/drawing/2014/main" id="{E1194989-CF9C-BC4B-8169-4058ADF89F05}"/>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Restricted configuration choices</a:t>
              </a:r>
            </a:p>
          </p:txBody>
        </p:sp>
        <p:sp>
          <p:nvSpPr>
            <p:cNvPr id="31" name="Rectangle 30">
              <a:extLst>
                <a:ext uri="{FF2B5EF4-FFF2-40B4-BE49-F238E27FC236}">
                  <a16:creationId xmlns:a16="http://schemas.microsoft.com/office/drawing/2014/main" id="{57B5211E-AFAA-9944-87C9-DB59123C8F1A}"/>
                </a:ext>
              </a:extLst>
            </p:cNvPr>
            <p:cNvSpPr/>
            <p:nvPr/>
          </p:nvSpPr>
          <p:spPr bwMode="auto">
            <a:xfrm>
              <a:off x="7199149" y="1877788"/>
              <a:ext cx="4063018" cy="347674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buClr>
                  <a:schemeClr val="accent1"/>
                </a:buClr>
                <a:buFont typeface="Arial" panose="020B0604020202020204" pitchFamily="34" charset="0"/>
                <a:buChar char="•"/>
              </a:pPr>
              <a:r>
                <a:rPr lang="en-US" sz="1400">
                  <a:solidFill>
                    <a:schemeClr val="tx1"/>
                  </a:solidFill>
                </a:rPr>
                <a:t>Servers cannot be stopped or restarted</a:t>
              </a:r>
            </a:p>
            <a:p>
              <a:pPr marL="114300" lvl="0" indent="-114300">
                <a:buClr>
                  <a:schemeClr val="accent1"/>
                </a:buClr>
                <a:buFont typeface="Arial" panose="020B0604020202020204" pitchFamily="34" charset="0"/>
                <a:buChar char="•"/>
              </a:pPr>
              <a:r>
                <a:rPr lang="en-US" sz="1400">
                  <a:solidFill>
                    <a:schemeClr val="tx1"/>
                  </a:solidFill>
                </a:rPr>
                <a:t>Instant File Initialization</a:t>
              </a:r>
            </a:p>
            <a:p>
              <a:pPr marL="114300" lvl="0" indent="-114300">
                <a:buClr>
                  <a:schemeClr val="accent1"/>
                </a:buClr>
                <a:buFont typeface="Arial" panose="020B0604020202020204" pitchFamily="34" charset="0"/>
                <a:buChar char="•"/>
              </a:pPr>
              <a:r>
                <a:rPr lang="en-US" sz="1400">
                  <a:solidFill>
                    <a:schemeClr val="tx1"/>
                  </a:solidFill>
                </a:rPr>
                <a:t>Locked Pages in Memory</a:t>
              </a:r>
            </a:p>
            <a:p>
              <a:pPr marL="114300" lvl="0" indent="-114300">
                <a:buClr>
                  <a:schemeClr val="accent1"/>
                </a:buClr>
                <a:buFont typeface="Arial" panose="020B0604020202020204" pitchFamily="34" charset="0"/>
                <a:buChar char="•"/>
              </a:pPr>
              <a:r>
                <a:rPr lang="en-US" sz="1400">
                  <a:solidFill>
                    <a:schemeClr val="tx1"/>
                  </a:solidFill>
                </a:rPr>
                <a:t>FILESTREAM and Availability Groups</a:t>
              </a:r>
            </a:p>
            <a:p>
              <a:pPr marL="114300" lvl="0" indent="-114300">
                <a:buClr>
                  <a:schemeClr val="accent1"/>
                </a:buClr>
                <a:buFont typeface="Arial" panose="020B0604020202020204" pitchFamily="34" charset="0"/>
                <a:buChar char="•"/>
              </a:pPr>
              <a:r>
                <a:rPr lang="en-US" sz="1400">
                  <a:solidFill>
                    <a:schemeClr val="tx1"/>
                  </a:solidFill>
                </a:rPr>
                <a:t>Server Collation</a:t>
              </a:r>
            </a:p>
            <a:p>
              <a:pPr marL="114300" lvl="0" indent="-114300">
                <a:buClr>
                  <a:schemeClr val="accent1"/>
                </a:buClr>
                <a:buFont typeface="Arial" panose="020B0604020202020204" pitchFamily="34" charset="0"/>
                <a:buChar char="•"/>
              </a:pPr>
              <a:r>
                <a:rPr lang="en-US" sz="1400">
                  <a:solidFill>
                    <a:schemeClr val="tx1"/>
                  </a:solidFill>
                </a:rPr>
                <a:t>Startup Parameters</a:t>
              </a:r>
            </a:p>
            <a:p>
              <a:pPr marL="114300" lvl="0" indent="-114300">
                <a:buClr>
                  <a:schemeClr val="accent1"/>
                </a:buClr>
                <a:buFont typeface="Arial" panose="020B0604020202020204" pitchFamily="34" charset="0"/>
                <a:buChar char="•"/>
              </a:pPr>
              <a:r>
                <a:rPr lang="en-US" sz="1400">
                  <a:solidFill>
                    <a:schemeClr val="tx1"/>
                  </a:solidFill>
                </a:rPr>
                <a:t>ERRORLOG Configuration</a:t>
              </a:r>
            </a:p>
            <a:p>
              <a:pPr marL="114300" lvl="0" indent="-114300">
                <a:buClr>
                  <a:schemeClr val="accent1"/>
                </a:buClr>
                <a:buFont typeface="Arial" panose="020B0604020202020204" pitchFamily="34" charset="0"/>
                <a:buChar char="•"/>
              </a:pPr>
              <a:r>
                <a:rPr lang="en-US" sz="1400">
                  <a:solidFill>
                    <a:schemeClr val="tx1"/>
                  </a:solidFill>
                </a:rPr>
                <a:t>Error Reporting and Customer Feedback</a:t>
              </a:r>
            </a:p>
            <a:p>
              <a:pPr marL="114300" lvl="0" indent="-114300">
                <a:buClr>
                  <a:schemeClr val="accent1"/>
                </a:buClr>
                <a:buFont typeface="Arial" panose="020B0604020202020204" pitchFamily="34" charset="0"/>
                <a:buChar char="•"/>
              </a:pPr>
              <a:r>
                <a:rPr lang="en-US" sz="1400">
                  <a:solidFill>
                    <a:schemeClr val="tx1"/>
                  </a:solidFill>
                </a:rPr>
                <a:t>ALTER SERVER CONFIGURATION</a:t>
              </a:r>
            </a:p>
            <a:p>
              <a:pPr marL="114300" lvl="0" indent="-114300">
                <a:buClr>
                  <a:schemeClr val="accent1"/>
                </a:buClr>
                <a:buFont typeface="Arial" panose="020B0604020202020204" pitchFamily="34" charset="0"/>
                <a:buChar char="•"/>
              </a:pPr>
              <a:r>
                <a:rPr lang="en-US" sz="1400">
                  <a:solidFill>
                    <a:schemeClr val="tx1"/>
                  </a:solidFill>
                </a:rPr>
                <a:t>“Mixed Mode” security is forced</a:t>
              </a:r>
            </a:p>
            <a:p>
              <a:pPr marL="114300" lvl="0" indent="-114300">
                <a:buClr>
                  <a:schemeClr val="accent1"/>
                </a:buClr>
                <a:buFont typeface="Arial" panose="020B0604020202020204" pitchFamily="34" charset="0"/>
                <a:buChar char="•"/>
              </a:pPr>
              <a:r>
                <a:rPr lang="en-US" sz="1400">
                  <a:solidFill>
                    <a:schemeClr val="tx1"/>
                  </a:solidFill>
                </a:rPr>
                <a:t>Logon Audit done through SQL Audit</a:t>
              </a:r>
            </a:p>
            <a:p>
              <a:pPr marL="114300" lvl="0" indent="-114300">
                <a:buClr>
                  <a:schemeClr val="accent1"/>
                </a:buClr>
                <a:buFont typeface="Arial" panose="020B0604020202020204" pitchFamily="34" charset="0"/>
                <a:buChar char="•"/>
              </a:pPr>
              <a:r>
                <a:rPr lang="en-US" sz="1400">
                  <a:solidFill>
                    <a:schemeClr val="tx1"/>
                  </a:solidFill>
                </a:rPr>
                <a:t>Server Proxy account N/A</a:t>
              </a:r>
            </a:p>
          </p:txBody>
        </p:sp>
      </p:grpSp>
      <p:sp>
        <p:nvSpPr>
          <p:cNvPr id="2" name="Title 1">
            <a:extLst>
              <a:ext uri="{FF2B5EF4-FFF2-40B4-BE49-F238E27FC236}">
                <a16:creationId xmlns:a16="http://schemas.microsoft.com/office/drawing/2014/main" id="{4DE5769C-0A63-486F-AD99-DED405087511}"/>
              </a:ext>
            </a:extLst>
          </p:cNvPr>
          <p:cNvSpPr>
            <a:spLocks noGrp="1"/>
          </p:cNvSpPr>
          <p:nvPr>
            <p:ph type="title"/>
          </p:nvPr>
        </p:nvSpPr>
        <p:spPr/>
        <p:txBody>
          <a:bodyPr/>
          <a:lstStyle/>
          <a:p>
            <a:r>
              <a:rPr lang="en-US"/>
              <a:t>Configure</a:t>
            </a:r>
          </a:p>
        </p:txBody>
      </p:sp>
      <p:grpSp>
        <p:nvGrpSpPr>
          <p:cNvPr id="35" name="Group 34">
            <a:extLst>
              <a:ext uri="{FF2B5EF4-FFF2-40B4-BE49-F238E27FC236}">
                <a16:creationId xmlns:a16="http://schemas.microsoft.com/office/drawing/2014/main" id="{D6023754-84F0-B84E-A8B4-0C7DF05D2C40}"/>
              </a:ext>
            </a:extLst>
          </p:cNvPr>
          <p:cNvGrpSpPr/>
          <p:nvPr/>
        </p:nvGrpSpPr>
        <p:grpSpPr>
          <a:xfrm>
            <a:off x="-35986" y="6215635"/>
            <a:ext cx="11480126" cy="329382"/>
            <a:chOff x="-35986" y="6215635"/>
            <a:chExt cx="11480126" cy="329382"/>
          </a:xfrm>
        </p:grpSpPr>
        <p:grpSp>
          <p:nvGrpSpPr>
            <p:cNvPr id="38" name="Group 37">
              <a:extLst>
                <a:ext uri="{FF2B5EF4-FFF2-40B4-BE49-F238E27FC236}">
                  <a16:creationId xmlns:a16="http://schemas.microsoft.com/office/drawing/2014/main" id="{940EF6FD-3CC2-E249-B100-25FE1DC73867}"/>
                </a:ext>
              </a:extLst>
            </p:cNvPr>
            <p:cNvGrpSpPr/>
            <p:nvPr/>
          </p:nvGrpSpPr>
          <p:grpSpPr>
            <a:xfrm>
              <a:off x="-35986" y="6406517"/>
              <a:ext cx="10834162" cy="138500"/>
              <a:chOff x="-35986" y="6316085"/>
              <a:chExt cx="10834162" cy="138500"/>
            </a:xfrm>
          </p:grpSpPr>
          <p:sp>
            <p:nvSpPr>
              <p:cNvPr id="46" name="TextBox 45">
                <a:extLst>
                  <a:ext uri="{FF2B5EF4-FFF2-40B4-BE49-F238E27FC236}">
                    <a16:creationId xmlns:a16="http://schemas.microsoft.com/office/drawing/2014/main" id="{CE9A2634-EE8D-A94E-B9C7-F405E6032FC7}"/>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47" name="TextBox 46">
                <a:extLst>
                  <a:ext uri="{FF2B5EF4-FFF2-40B4-BE49-F238E27FC236}">
                    <a16:creationId xmlns:a16="http://schemas.microsoft.com/office/drawing/2014/main" id="{A77D2D6A-5DE8-1540-9886-1528035C9A63}"/>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accent1"/>
                    </a:solidFill>
                  </a:rPr>
                  <a:t>Configure</a:t>
                </a:r>
              </a:p>
            </p:txBody>
          </p:sp>
          <p:sp>
            <p:nvSpPr>
              <p:cNvPr id="48" name="TextBox 47">
                <a:extLst>
                  <a:ext uri="{FF2B5EF4-FFF2-40B4-BE49-F238E27FC236}">
                    <a16:creationId xmlns:a16="http://schemas.microsoft.com/office/drawing/2014/main" id="{16C7FD02-1E54-6240-AEA2-668D6728F116}"/>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49" name="TextBox 48">
                <a:extLst>
                  <a:ext uri="{FF2B5EF4-FFF2-40B4-BE49-F238E27FC236}">
                    <a16:creationId xmlns:a16="http://schemas.microsoft.com/office/drawing/2014/main" id="{DE7D50FD-67C0-F743-B14E-BFB7E234257E}"/>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0" name="TextBox 49">
                <a:extLst>
                  <a:ext uri="{FF2B5EF4-FFF2-40B4-BE49-F238E27FC236}">
                    <a16:creationId xmlns:a16="http://schemas.microsoft.com/office/drawing/2014/main" id="{DA89D32A-7BFB-8743-8250-4DA4346EBDE4}"/>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39" name="Group 38">
              <a:extLst>
                <a:ext uri="{FF2B5EF4-FFF2-40B4-BE49-F238E27FC236}">
                  <a16:creationId xmlns:a16="http://schemas.microsoft.com/office/drawing/2014/main" id="{ED72C4F8-757B-0149-A146-CFDF72EB4212}"/>
                </a:ext>
              </a:extLst>
            </p:cNvPr>
            <p:cNvGrpSpPr/>
            <p:nvPr/>
          </p:nvGrpSpPr>
          <p:grpSpPr>
            <a:xfrm>
              <a:off x="0" y="6215635"/>
              <a:ext cx="11444140" cy="131976"/>
              <a:chOff x="0" y="6058468"/>
              <a:chExt cx="11444140" cy="131976"/>
            </a:xfrm>
          </p:grpSpPr>
          <p:cxnSp>
            <p:nvCxnSpPr>
              <p:cNvPr id="40" name="Straight Arrow Connector 39">
                <a:extLst>
                  <a:ext uri="{FF2B5EF4-FFF2-40B4-BE49-F238E27FC236}">
                    <a16:creationId xmlns:a16="http://schemas.microsoft.com/office/drawing/2014/main" id="{A12FA1BA-F89F-A54F-ABD8-1B3C13B7E39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0235FE34-0459-9544-B287-2244A16ECD12}"/>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73897ABB-BC7C-FD4E-A5B1-790E3DC5D333}"/>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382E1EEC-F845-5C40-BBDF-D4EAF83431AB}"/>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A1715167-6C8B-E04D-97E1-A6F9AD04E617}"/>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CB6A6A34-63A9-0D45-8056-AC2AFD06E6DA}"/>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388425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43AEC-0CC3-4173-9021-0B588299112B}"/>
              </a:ext>
            </a:extLst>
          </p:cNvPr>
          <p:cNvSpPr>
            <a:spLocks noGrp="1"/>
          </p:cNvSpPr>
          <p:nvPr>
            <p:ph type="title"/>
          </p:nvPr>
        </p:nvSpPr>
        <p:spPr/>
        <p:txBody>
          <a:bodyPr/>
          <a:lstStyle/>
          <a:p>
            <a:r>
              <a:rPr lang="en-US"/>
              <a:t>Azure SQL space management</a:t>
            </a:r>
          </a:p>
        </p:txBody>
      </p:sp>
      <p:sp>
        <p:nvSpPr>
          <p:cNvPr id="3" name="Rectangle 2">
            <a:extLst>
              <a:ext uri="{FF2B5EF4-FFF2-40B4-BE49-F238E27FC236}">
                <a16:creationId xmlns:a16="http://schemas.microsoft.com/office/drawing/2014/main" id="{B9685E3C-1E2C-5246-9143-C9318B49F99F}"/>
              </a:ext>
            </a:extLst>
          </p:cNvPr>
          <p:cNvSpPr/>
          <p:nvPr/>
        </p:nvSpPr>
        <p:spPr>
          <a:xfrm>
            <a:off x="492859" y="2758424"/>
            <a:ext cx="5141821" cy="2077492"/>
          </a:xfrm>
          <a:prstGeom prst="rect">
            <a:avLst/>
          </a:prstGeom>
        </p:spPr>
        <p:txBody>
          <a:bodyPr wrap="square">
            <a:spAutoFit/>
          </a:bodyPr>
          <a:lstStyle/>
          <a:p>
            <a:pPr lvl="0">
              <a:spcAft>
                <a:spcPts val="600"/>
              </a:spcAft>
            </a:pPr>
            <a:r>
              <a:rPr lang="en-US" sz="2000">
                <a:latin typeface="+mj-lt"/>
              </a:rPr>
              <a:t>Azure SQL Managed Instance</a:t>
            </a:r>
          </a:p>
          <a:p>
            <a:pPr>
              <a:spcAft>
                <a:spcPts val="600"/>
              </a:spcAft>
              <a:buClr>
                <a:schemeClr val="accent1"/>
              </a:buClr>
            </a:pPr>
            <a:r>
              <a:rPr lang="en-US" sz="1200"/>
              <a:t>Max storage for instance – </a:t>
            </a:r>
            <a:r>
              <a:rPr lang="en-US" sz="1200" err="1"/>
              <a:t>vCores</a:t>
            </a:r>
            <a:r>
              <a:rPr lang="en-US" sz="1200"/>
              <a:t> affect max storage (Business Critical = less size)</a:t>
            </a:r>
          </a:p>
          <a:p>
            <a:pPr>
              <a:spcAft>
                <a:spcPts val="600"/>
              </a:spcAft>
              <a:buClr>
                <a:schemeClr val="accent1"/>
              </a:buClr>
            </a:pPr>
            <a:r>
              <a:rPr lang="en-US" sz="1200"/>
              <a:t>Databases created as model default size (100Mb/8Mb and configurable)</a:t>
            </a:r>
          </a:p>
          <a:p>
            <a:pPr>
              <a:spcAft>
                <a:spcPts val="600"/>
              </a:spcAft>
              <a:buClr>
                <a:schemeClr val="accent1"/>
              </a:buClr>
            </a:pPr>
            <a:r>
              <a:rPr lang="en-US" sz="1200"/>
              <a:t>You can alter size and # files but not physical location</a:t>
            </a:r>
          </a:p>
          <a:p>
            <a:pPr>
              <a:spcAft>
                <a:spcPts val="600"/>
              </a:spcAft>
              <a:buClr>
                <a:schemeClr val="accent1"/>
              </a:buClr>
            </a:pPr>
            <a:r>
              <a:rPr lang="en-US" sz="1200"/>
              <a:t>Msg 1105 for database or Msg 1133 for max instance storage</a:t>
            </a:r>
          </a:p>
          <a:p>
            <a:pPr>
              <a:spcAft>
                <a:spcPts val="600"/>
              </a:spcAft>
              <a:buClr>
                <a:schemeClr val="accent1"/>
              </a:buClr>
            </a:pPr>
            <a:r>
              <a:rPr lang="en-US" sz="1200"/>
              <a:t>General Purpose Remote Storage performance can be affected by data/log file size</a:t>
            </a:r>
          </a:p>
        </p:txBody>
      </p:sp>
      <p:sp>
        <p:nvSpPr>
          <p:cNvPr id="18" name="Rectangle 17">
            <a:extLst>
              <a:ext uri="{FF2B5EF4-FFF2-40B4-BE49-F238E27FC236}">
                <a16:creationId xmlns:a16="http://schemas.microsoft.com/office/drawing/2014/main" id="{0D6E9022-982E-814A-B33F-E5A55681B8CD}"/>
              </a:ext>
            </a:extLst>
          </p:cNvPr>
          <p:cNvSpPr/>
          <p:nvPr/>
        </p:nvSpPr>
        <p:spPr>
          <a:xfrm>
            <a:off x="6465291" y="2758424"/>
            <a:ext cx="5141821" cy="1892826"/>
          </a:xfrm>
          <a:prstGeom prst="rect">
            <a:avLst/>
          </a:prstGeom>
        </p:spPr>
        <p:txBody>
          <a:bodyPr wrap="square">
            <a:spAutoFit/>
          </a:bodyPr>
          <a:lstStyle/>
          <a:p>
            <a:pPr lvl="0">
              <a:spcAft>
                <a:spcPts val="600"/>
              </a:spcAft>
            </a:pPr>
            <a:r>
              <a:rPr lang="en-US" sz="2000">
                <a:latin typeface="+mj-lt"/>
              </a:rPr>
              <a:t>Azure SQL Database</a:t>
            </a:r>
          </a:p>
          <a:p>
            <a:pPr lvl="0">
              <a:spcAft>
                <a:spcPts val="600"/>
              </a:spcAft>
              <a:buClr>
                <a:schemeClr val="accent1"/>
              </a:buClr>
            </a:pPr>
            <a:r>
              <a:rPr lang="en-US" sz="1200"/>
              <a:t>Data max size or MAXSIZE is the max possible size of a single database file (only 1 allowed)</a:t>
            </a:r>
          </a:p>
          <a:p>
            <a:pPr lvl="0">
              <a:spcAft>
                <a:spcPts val="600"/>
              </a:spcAft>
              <a:buClr>
                <a:schemeClr val="accent1"/>
              </a:buClr>
            </a:pPr>
            <a:r>
              <a:rPr lang="en-US" sz="1200"/>
              <a:t>Database file “</a:t>
            </a:r>
            <a:r>
              <a:rPr lang="en-US" sz="1200" err="1"/>
              <a:t>maxsize</a:t>
            </a:r>
            <a:r>
              <a:rPr lang="en-US" sz="1200"/>
              <a:t>” may grow to “Data max size”</a:t>
            </a:r>
          </a:p>
          <a:p>
            <a:pPr lvl="0">
              <a:spcAft>
                <a:spcPts val="600"/>
              </a:spcAft>
              <a:buClr>
                <a:schemeClr val="accent1"/>
              </a:buClr>
            </a:pPr>
            <a:r>
              <a:rPr lang="en-US" sz="1200"/>
              <a:t>Hyperscale creates </a:t>
            </a:r>
            <a:r>
              <a:rPr lang="en-US" sz="1200" err="1"/>
              <a:t>db</a:t>
            </a:r>
            <a:r>
              <a:rPr lang="en-US" sz="1200"/>
              <a:t> of 40Gb and grows automatically</a:t>
            </a:r>
          </a:p>
          <a:p>
            <a:pPr lvl="0">
              <a:spcAft>
                <a:spcPts val="600"/>
              </a:spcAft>
              <a:buClr>
                <a:schemeClr val="accent1"/>
              </a:buClr>
            </a:pPr>
            <a:r>
              <a:rPr lang="en-US" sz="1200"/>
              <a:t>Transaction Log maximum is 30% above “Data max size”</a:t>
            </a:r>
          </a:p>
          <a:p>
            <a:pPr lvl="0">
              <a:spcAft>
                <a:spcPts val="600"/>
              </a:spcAft>
              <a:buClr>
                <a:schemeClr val="accent1"/>
              </a:buClr>
            </a:pPr>
            <a:r>
              <a:rPr lang="en-US" sz="1200"/>
              <a:t>Log regularly truncated due to automatic backups (ADR on by default)</a:t>
            </a:r>
          </a:p>
        </p:txBody>
      </p:sp>
      <p:pic>
        <p:nvPicPr>
          <p:cNvPr id="19" name="Graphic 18">
            <a:extLst>
              <a:ext uri="{FF2B5EF4-FFF2-40B4-BE49-F238E27FC236}">
                <a16:creationId xmlns:a16="http://schemas.microsoft.com/office/drawing/2014/main" id="{63BC27FF-E465-6B40-B03D-8FAB2A38394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5291" y="1729563"/>
            <a:ext cx="699811" cy="695905"/>
          </a:xfrm>
          <a:prstGeom prst="rect">
            <a:avLst/>
          </a:prstGeom>
        </p:spPr>
      </p:pic>
      <p:pic>
        <p:nvPicPr>
          <p:cNvPr id="20" name="Graphic 19">
            <a:extLst>
              <a:ext uri="{FF2B5EF4-FFF2-40B4-BE49-F238E27FC236}">
                <a16:creationId xmlns:a16="http://schemas.microsoft.com/office/drawing/2014/main" id="{A149A1C5-C046-744D-B7FE-48751225C9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8487" y="1729954"/>
            <a:ext cx="699811" cy="695905"/>
          </a:xfrm>
          <a:prstGeom prst="rect">
            <a:avLst/>
          </a:prstGeom>
        </p:spPr>
      </p:pic>
      <p:cxnSp>
        <p:nvCxnSpPr>
          <p:cNvPr id="22" name="Straight Connector 21">
            <a:extLst>
              <a:ext uri="{FF2B5EF4-FFF2-40B4-BE49-F238E27FC236}">
                <a16:creationId xmlns:a16="http://schemas.microsoft.com/office/drawing/2014/main" id="{75D60FB4-7029-3040-92B1-D6BEC2227775}"/>
              </a:ext>
            </a:extLst>
          </p:cNvPr>
          <p:cNvCxnSpPr>
            <a:cxnSpLocks/>
          </p:cNvCxnSpPr>
          <p:nvPr/>
        </p:nvCxnSpPr>
        <p:spPr>
          <a:xfrm>
            <a:off x="588263" y="2633372"/>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EF4F168-E1F6-8C43-8D9F-1450693C9F51}"/>
              </a:ext>
            </a:extLst>
          </p:cNvPr>
          <p:cNvCxnSpPr>
            <a:cxnSpLocks/>
          </p:cNvCxnSpPr>
          <p:nvPr/>
        </p:nvCxnSpPr>
        <p:spPr>
          <a:xfrm>
            <a:off x="6535981" y="2633372"/>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CB814EE4-9334-FC4C-A5F0-C9DBAF090DCB}"/>
              </a:ext>
            </a:extLst>
          </p:cNvPr>
          <p:cNvGrpSpPr/>
          <p:nvPr/>
        </p:nvGrpSpPr>
        <p:grpSpPr>
          <a:xfrm>
            <a:off x="-35986" y="6215635"/>
            <a:ext cx="11480126" cy="329382"/>
            <a:chOff x="-35986" y="6215635"/>
            <a:chExt cx="11480126" cy="329382"/>
          </a:xfrm>
        </p:grpSpPr>
        <p:grpSp>
          <p:nvGrpSpPr>
            <p:cNvPr id="23" name="Group 22">
              <a:extLst>
                <a:ext uri="{FF2B5EF4-FFF2-40B4-BE49-F238E27FC236}">
                  <a16:creationId xmlns:a16="http://schemas.microsoft.com/office/drawing/2014/main" id="{002F0070-F65B-E14B-9F29-440B3A7D761D}"/>
                </a:ext>
              </a:extLst>
            </p:cNvPr>
            <p:cNvGrpSpPr/>
            <p:nvPr/>
          </p:nvGrpSpPr>
          <p:grpSpPr>
            <a:xfrm>
              <a:off x="-35986" y="6406517"/>
              <a:ext cx="10834162" cy="138500"/>
              <a:chOff x="-35986" y="6316085"/>
              <a:chExt cx="10834162" cy="138500"/>
            </a:xfrm>
          </p:grpSpPr>
          <p:sp>
            <p:nvSpPr>
              <p:cNvPr id="32" name="TextBox 31">
                <a:extLst>
                  <a:ext uri="{FF2B5EF4-FFF2-40B4-BE49-F238E27FC236}">
                    <a16:creationId xmlns:a16="http://schemas.microsoft.com/office/drawing/2014/main" id="{DA3E1BCF-4273-F14D-9936-DF251D6A89E9}"/>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33" name="TextBox 32">
                <a:extLst>
                  <a:ext uri="{FF2B5EF4-FFF2-40B4-BE49-F238E27FC236}">
                    <a16:creationId xmlns:a16="http://schemas.microsoft.com/office/drawing/2014/main" id="{45C96486-ED58-0D41-BF59-65B87EFA1099}"/>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accent1"/>
                    </a:solidFill>
                  </a:rPr>
                  <a:t>Configure</a:t>
                </a:r>
              </a:p>
            </p:txBody>
          </p:sp>
          <p:sp>
            <p:nvSpPr>
              <p:cNvPr id="34" name="TextBox 33">
                <a:extLst>
                  <a:ext uri="{FF2B5EF4-FFF2-40B4-BE49-F238E27FC236}">
                    <a16:creationId xmlns:a16="http://schemas.microsoft.com/office/drawing/2014/main" id="{3D658201-27C5-8845-80CB-FE82FA610EA9}"/>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35" name="TextBox 34">
                <a:extLst>
                  <a:ext uri="{FF2B5EF4-FFF2-40B4-BE49-F238E27FC236}">
                    <a16:creationId xmlns:a16="http://schemas.microsoft.com/office/drawing/2014/main" id="{D8DF072B-AD29-614C-954E-8B2B9A670507}"/>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6" name="TextBox 35">
                <a:extLst>
                  <a:ext uri="{FF2B5EF4-FFF2-40B4-BE49-F238E27FC236}">
                    <a16:creationId xmlns:a16="http://schemas.microsoft.com/office/drawing/2014/main" id="{D6149AC0-10B7-A644-B5DC-834C6986F589}"/>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4" name="Group 23">
              <a:extLst>
                <a:ext uri="{FF2B5EF4-FFF2-40B4-BE49-F238E27FC236}">
                  <a16:creationId xmlns:a16="http://schemas.microsoft.com/office/drawing/2014/main" id="{5C5D97EA-6535-DD45-ABBA-A3BEEDEEF137}"/>
                </a:ext>
              </a:extLst>
            </p:cNvPr>
            <p:cNvGrpSpPr/>
            <p:nvPr/>
          </p:nvGrpSpPr>
          <p:grpSpPr>
            <a:xfrm>
              <a:off x="0" y="6215635"/>
              <a:ext cx="11444140" cy="131976"/>
              <a:chOff x="0" y="6058468"/>
              <a:chExt cx="11444140" cy="131976"/>
            </a:xfrm>
          </p:grpSpPr>
          <p:cxnSp>
            <p:nvCxnSpPr>
              <p:cNvPr id="25" name="Straight Arrow Connector 24">
                <a:extLst>
                  <a:ext uri="{FF2B5EF4-FFF2-40B4-BE49-F238E27FC236}">
                    <a16:creationId xmlns:a16="http://schemas.microsoft.com/office/drawing/2014/main" id="{790B5AFF-C1DC-1A46-A43D-06B25455454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802BD690-16AC-6C4A-A6FD-3191353B359A}"/>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96269A77-5A3E-EC49-B84E-FB900C473A33}"/>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E1D838DE-A229-E648-8034-D89B518E8F29}"/>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4A2FCA4F-3B30-3242-BDD7-D971DD6B6B6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229C1FFD-CA2D-464F-8945-F26E26F5A32E}"/>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114487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Introduction to Azure SQL</a:t>
            </a:r>
            <a:endParaRPr lang="en-US" sz="2000" spc="0">
              <a:solidFill>
                <a:schemeClr val="tx1"/>
              </a:solidFill>
            </a:endParaRP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781388"/>
            <a:ext cx="4553857" cy="1538883"/>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Overview</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SQL Server on Azure VMs</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Azure SQL Managed Instance</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Azure SQL Database </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Comparison and summary </a:t>
            </a:r>
            <a:endPar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FF146730-64F0-1D46-BD0C-A40493A9594A}"/>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1</a:t>
            </a:r>
          </a:p>
        </p:txBody>
      </p:sp>
      <p:grpSp>
        <p:nvGrpSpPr>
          <p:cNvPr id="3" name="Group 2">
            <a:extLst>
              <a:ext uri="{FF2B5EF4-FFF2-40B4-BE49-F238E27FC236}">
                <a16:creationId xmlns:a16="http://schemas.microsoft.com/office/drawing/2014/main" id="{A8D83541-BB4D-E343-9662-7AA960FF56CD}"/>
              </a:ext>
            </a:extLst>
          </p:cNvPr>
          <p:cNvGrpSpPr/>
          <p:nvPr/>
        </p:nvGrpSpPr>
        <p:grpSpPr>
          <a:xfrm>
            <a:off x="586860" y="1946526"/>
            <a:ext cx="1067839" cy="789147"/>
            <a:chOff x="6295682" y="537856"/>
            <a:chExt cx="1067839" cy="789147"/>
          </a:xfrm>
        </p:grpSpPr>
        <p:grpSp>
          <p:nvGrpSpPr>
            <p:cNvPr id="7" name="Group 6">
              <a:extLst>
                <a:ext uri="{FF2B5EF4-FFF2-40B4-BE49-F238E27FC236}">
                  <a16:creationId xmlns:a16="http://schemas.microsoft.com/office/drawing/2014/main" id="{87812863-E504-2C43-81B3-57C2D7B4048A}"/>
                </a:ext>
              </a:extLst>
            </p:cNvPr>
            <p:cNvGrpSpPr/>
            <p:nvPr/>
          </p:nvGrpSpPr>
          <p:grpSpPr>
            <a:xfrm>
              <a:off x="6295682" y="537856"/>
              <a:ext cx="1067839" cy="789147"/>
              <a:chOff x="6274968" y="1169581"/>
              <a:chExt cx="494887" cy="365728"/>
            </a:xfrm>
          </p:grpSpPr>
          <p:sp>
            <p:nvSpPr>
              <p:cNvPr id="8" name="Oval 19">
                <a:extLst>
                  <a:ext uri="{FF2B5EF4-FFF2-40B4-BE49-F238E27FC236}">
                    <a16:creationId xmlns:a16="http://schemas.microsoft.com/office/drawing/2014/main" id="{B41CED9D-48CD-9142-9666-3E6991FD1F73}"/>
                  </a:ext>
                </a:extLst>
              </p:cNvPr>
              <p:cNvSpPr>
                <a:spLocks noChangeArrowheads="1"/>
              </p:cNvSpPr>
              <p:nvPr/>
            </p:nvSpPr>
            <p:spPr bwMode="auto">
              <a:xfrm>
                <a:off x="6374497" y="1169581"/>
                <a:ext cx="303568" cy="34723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Oval 19">
                <a:extLst>
                  <a:ext uri="{FF2B5EF4-FFF2-40B4-BE49-F238E27FC236}">
                    <a16:creationId xmlns:a16="http://schemas.microsoft.com/office/drawing/2014/main" id="{B88E79F1-23DE-C443-87C9-1F009073B77E}"/>
                  </a:ext>
                </a:extLst>
              </p:cNvPr>
              <p:cNvSpPr>
                <a:spLocks noChangeArrowheads="1"/>
              </p:cNvSpPr>
              <p:nvPr/>
            </p:nvSpPr>
            <p:spPr bwMode="auto">
              <a:xfrm>
                <a:off x="6274968" y="1258955"/>
                <a:ext cx="303569" cy="2763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Oval 19">
                <a:extLst>
                  <a:ext uri="{FF2B5EF4-FFF2-40B4-BE49-F238E27FC236}">
                    <a16:creationId xmlns:a16="http://schemas.microsoft.com/office/drawing/2014/main" id="{3F714FB3-CB83-A44B-BC0F-263BBAD42D7F}"/>
                  </a:ext>
                </a:extLst>
              </p:cNvPr>
              <p:cNvSpPr>
                <a:spLocks noChangeArrowheads="1"/>
              </p:cNvSpPr>
              <p:nvPr/>
            </p:nvSpPr>
            <p:spPr bwMode="auto">
              <a:xfrm>
                <a:off x="6521490" y="1315257"/>
                <a:ext cx="248365" cy="22005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0">
                <a:extLst>
                  <a:ext uri="{FF2B5EF4-FFF2-40B4-BE49-F238E27FC236}">
                    <a16:creationId xmlns:a16="http://schemas.microsoft.com/office/drawing/2014/main" id="{B621340F-7D57-E04F-8DD6-916310B617DE}"/>
                  </a:ext>
                </a:extLst>
              </p:cNvPr>
              <p:cNvSpPr/>
              <p:nvPr/>
            </p:nvSpPr>
            <p:spPr bwMode="auto">
              <a:xfrm>
                <a:off x="6442014" y="1336811"/>
                <a:ext cx="193317" cy="1984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TextBox 11">
              <a:extLst>
                <a:ext uri="{FF2B5EF4-FFF2-40B4-BE49-F238E27FC236}">
                  <a16:creationId xmlns:a16="http://schemas.microsoft.com/office/drawing/2014/main" id="{6E4ADB5B-46FD-074A-880B-01B88AC7B0B4}"/>
                </a:ext>
              </a:extLst>
            </p:cNvPr>
            <p:cNvSpPr txBox="1"/>
            <p:nvPr/>
          </p:nvSpPr>
          <p:spPr>
            <a:xfrm>
              <a:off x="6545484" y="817310"/>
              <a:ext cx="564257" cy="369332"/>
            </a:xfrm>
            <a:prstGeom prst="rect">
              <a:avLst/>
            </a:prstGeom>
            <a:noFill/>
          </p:spPr>
          <p:txBody>
            <a:bodyPr wrap="none" lIns="0" tIns="0" rIns="0" bIns="0" rtlCol="0">
              <a:spAutoFit/>
            </a:bodyPr>
            <a:lstStyle/>
            <a:p>
              <a:pPr algn="l"/>
              <a:r>
                <a:rPr lang="en-US" sz="2400" b="1">
                  <a:solidFill>
                    <a:schemeClr val="accent1"/>
                  </a:solidFill>
                </a:rPr>
                <a:t>SQL</a:t>
              </a:r>
            </a:p>
          </p:txBody>
        </p:sp>
      </p:grpSp>
    </p:spTree>
    <p:extLst>
      <p:ext uri="{BB962C8B-B14F-4D97-AF65-F5344CB8AC3E}">
        <p14:creationId xmlns:p14="http://schemas.microsoft.com/office/powerpoint/2010/main" val="107497992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Group 101">
            <a:extLst>
              <a:ext uri="{FF2B5EF4-FFF2-40B4-BE49-F238E27FC236}">
                <a16:creationId xmlns:a16="http://schemas.microsoft.com/office/drawing/2014/main" id="{D034C3F5-E936-F743-B7E4-9BC9DF092906}"/>
              </a:ext>
            </a:extLst>
          </p:cNvPr>
          <p:cNvGrpSpPr/>
          <p:nvPr/>
        </p:nvGrpSpPr>
        <p:grpSpPr>
          <a:xfrm>
            <a:off x="5555648" y="2758666"/>
            <a:ext cx="1542851" cy="2118997"/>
            <a:chOff x="3430175" y="1144324"/>
            <a:chExt cx="1408158" cy="1837969"/>
          </a:xfrm>
        </p:grpSpPr>
        <p:sp>
          <p:nvSpPr>
            <p:cNvPr id="103" name="Rectangle 102">
              <a:extLst>
                <a:ext uri="{FF2B5EF4-FFF2-40B4-BE49-F238E27FC236}">
                  <a16:creationId xmlns:a16="http://schemas.microsoft.com/office/drawing/2014/main" id="{1150193B-7F34-B742-9CF2-799EBE8A958E}"/>
                </a:ext>
              </a:extLst>
            </p:cNvPr>
            <p:cNvSpPr/>
            <p:nvPr/>
          </p:nvSpPr>
          <p:spPr>
            <a:xfrm>
              <a:off x="3430175" y="1144324"/>
              <a:ext cx="1408158" cy="1837969"/>
            </a:xfrm>
            <a:prstGeom prst="rect">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104.42.238.205</a:t>
              </a:r>
              <a:endParaRPr kumimoji="0" lang="en-US" sz="1200" b="0" i="0" u="none" strike="noStrike" kern="1200" cap="none" spc="0" normalizeH="0" baseline="0" noProof="0">
                <a:ln>
                  <a:noFill/>
                </a:ln>
                <a:solidFill>
                  <a:schemeClr val="tx1"/>
                </a:solidFill>
                <a:effectLst/>
                <a:uLnTx/>
                <a:uFillTx/>
                <a:latin typeface="Segoe UI"/>
                <a:ea typeface="+mn-ea"/>
              </a:endParaRPr>
            </a:p>
          </p:txBody>
        </p:sp>
        <p:sp>
          <p:nvSpPr>
            <p:cNvPr id="104" name="Rectangle 103">
              <a:extLst>
                <a:ext uri="{FF2B5EF4-FFF2-40B4-BE49-F238E27FC236}">
                  <a16:creationId xmlns:a16="http://schemas.microsoft.com/office/drawing/2014/main" id="{E883FC1A-35F0-844E-A168-187329DBAE11}"/>
                </a:ext>
              </a:extLst>
            </p:cNvPr>
            <p:cNvSpPr/>
            <p:nvPr/>
          </p:nvSpPr>
          <p:spPr>
            <a:xfrm>
              <a:off x="3565296" y="1235250"/>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105" name="Rectangle 104">
              <a:extLst>
                <a:ext uri="{FF2B5EF4-FFF2-40B4-BE49-F238E27FC236}">
                  <a16:creationId xmlns:a16="http://schemas.microsoft.com/office/drawing/2014/main" id="{11172C88-5394-AF4D-A6B3-0E6EDBD7D4CF}"/>
                </a:ext>
              </a:extLst>
            </p:cNvPr>
            <p:cNvSpPr/>
            <p:nvPr/>
          </p:nvSpPr>
          <p:spPr>
            <a:xfrm>
              <a:off x="4190537" y="1233070"/>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chemeClr val="bg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mn-cs"/>
              </a:endParaRPr>
            </a:p>
          </p:txBody>
        </p:sp>
        <p:sp>
          <p:nvSpPr>
            <p:cNvPr id="106" name="Rectangle 105">
              <a:extLst>
                <a:ext uri="{FF2B5EF4-FFF2-40B4-BE49-F238E27FC236}">
                  <a16:creationId xmlns:a16="http://schemas.microsoft.com/office/drawing/2014/main" id="{7F4AA069-7DC0-794F-B535-05891433F53C}"/>
                </a:ext>
              </a:extLst>
            </p:cNvPr>
            <p:cNvSpPr/>
            <p:nvPr/>
          </p:nvSpPr>
          <p:spPr>
            <a:xfrm>
              <a:off x="3565296" y="1742568"/>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107" name="Rectangle 106">
              <a:extLst>
                <a:ext uri="{FF2B5EF4-FFF2-40B4-BE49-F238E27FC236}">
                  <a16:creationId xmlns:a16="http://schemas.microsoft.com/office/drawing/2014/main" id="{9828A9CB-FAEC-164F-847A-863BD595B7B2}"/>
                </a:ext>
              </a:extLst>
            </p:cNvPr>
            <p:cNvSpPr/>
            <p:nvPr/>
          </p:nvSpPr>
          <p:spPr>
            <a:xfrm>
              <a:off x="3565296" y="2242740"/>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108" name="Rectangle 107">
              <a:extLst>
                <a:ext uri="{FF2B5EF4-FFF2-40B4-BE49-F238E27FC236}">
                  <a16:creationId xmlns:a16="http://schemas.microsoft.com/office/drawing/2014/main" id="{67C67966-48D5-EC4A-9308-29D28A12E96B}"/>
                </a:ext>
              </a:extLst>
            </p:cNvPr>
            <p:cNvSpPr/>
            <p:nvPr/>
          </p:nvSpPr>
          <p:spPr>
            <a:xfrm>
              <a:off x="4190537" y="2240558"/>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chemeClr val="bg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CD1E8438-4C81-4E59-B499-FDEEE7FE44A3}"/>
              </a:ext>
            </a:extLst>
          </p:cNvPr>
          <p:cNvGrpSpPr/>
          <p:nvPr/>
        </p:nvGrpSpPr>
        <p:grpSpPr>
          <a:xfrm>
            <a:off x="7973452" y="3579920"/>
            <a:ext cx="3367528" cy="2028138"/>
            <a:chOff x="7496062" y="3856998"/>
            <a:chExt cx="3367528" cy="2028138"/>
          </a:xfrm>
          <a:solidFill>
            <a:schemeClr val="bg1">
              <a:lumMod val="40000"/>
              <a:lumOff val="60000"/>
            </a:schemeClr>
          </a:solidFill>
        </p:grpSpPr>
        <p:sp>
          <p:nvSpPr>
            <p:cNvPr id="41" name="Rectangle 40">
              <a:extLst>
                <a:ext uri="{FF2B5EF4-FFF2-40B4-BE49-F238E27FC236}">
                  <a16:creationId xmlns:a16="http://schemas.microsoft.com/office/drawing/2014/main" id="{C5923705-98A3-4FF9-967C-04ED844731EA}"/>
                </a:ext>
              </a:extLst>
            </p:cNvPr>
            <p:cNvSpPr/>
            <p:nvPr/>
          </p:nvSpPr>
          <p:spPr>
            <a:xfrm>
              <a:off x="9261662" y="4953818"/>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Rectangle 38">
              <a:extLst>
                <a:ext uri="{FF2B5EF4-FFF2-40B4-BE49-F238E27FC236}">
                  <a16:creationId xmlns:a16="http://schemas.microsoft.com/office/drawing/2014/main" id="{DA80C193-B832-4558-993A-36E89AA7A564}"/>
                </a:ext>
              </a:extLst>
            </p:cNvPr>
            <p:cNvSpPr/>
            <p:nvPr/>
          </p:nvSpPr>
          <p:spPr>
            <a:xfrm>
              <a:off x="9261662" y="3856998"/>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17E16FBA-8D47-4CB1-91EC-72FE3BB06900}"/>
                </a:ext>
              </a:extLst>
            </p:cNvPr>
            <p:cNvSpPr/>
            <p:nvPr/>
          </p:nvSpPr>
          <p:spPr>
            <a:xfrm>
              <a:off x="7504736" y="4953819"/>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92A9274F-E4FA-4FE9-B218-94FC5546FB67}"/>
                </a:ext>
              </a:extLst>
            </p:cNvPr>
            <p:cNvSpPr/>
            <p:nvPr/>
          </p:nvSpPr>
          <p:spPr>
            <a:xfrm>
              <a:off x="7496062" y="3857005"/>
              <a:ext cx="1601928" cy="93131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46B8E459-60C3-6049-AFE9-1EF38E00FB16}"/>
              </a:ext>
            </a:extLst>
          </p:cNvPr>
          <p:cNvGrpSpPr/>
          <p:nvPr/>
        </p:nvGrpSpPr>
        <p:grpSpPr>
          <a:xfrm>
            <a:off x="2067151" y="2078301"/>
            <a:ext cx="8280109" cy="1638607"/>
            <a:chOff x="2067151" y="2078301"/>
            <a:chExt cx="8280109" cy="1638607"/>
          </a:xfrm>
        </p:grpSpPr>
        <p:cxnSp>
          <p:nvCxnSpPr>
            <p:cNvPr id="47" name="Connector: Elbow 46">
              <a:extLst>
                <a:ext uri="{FF2B5EF4-FFF2-40B4-BE49-F238E27FC236}">
                  <a16:creationId xmlns:a16="http://schemas.microsoft.com/office/drawing/2014/main" id="{80EF248F-9A25-4DA4-9ED3-F5075ECBABD3}"/>
                </a:ext>
              </a:extLst>
            </p:cNvPr>
            <p:cNvCxnSpPr>
              <a:cxnSpLocks/>
              <a:stCxn id="106" idx="3"/>
            </p:cNvCxnSpPr>
            <p:nvPr/>
          </p:nvCxnSpPr>
          <p:spPr>
            <a:xfrm flipV="1">
              <a:off x="6302359" y="2078301"/>
              <a:ext cx="4044901" cy="1638413"/>
            </a:xfrm>
            <a:prstGeom prst="bentConnector3">
              <a:avLst>
                <a:gd name="adj1" fmla="val 33096"/>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2690F5F8-49C7-40E7-BFD1-1BB91517E42C}"/>
                </a:ext>
              </a:extLst>
            </p:cNvPr>
            <p:cNvGrpSpPr/>
            <p:nvPr/>
          </p:nvGrpSpPr>
          <p:grpSpPr>
            <a:xfrm>
              <a:off x="2067151" y="3396438"/>
              <a:ext cx="3636543" cy="320470"/>
              <a:chOff x="2071273" y="4182870"/>
              <a:chExt cx="3636543" cy="320469"/>
            </a:xfrm>
          </p:grpSpPr>
          <p:sp>
            <p:nvSpPr>
              <p:cNvPr id="49" name="TextBox 48">
                <a:extLst>
                  <a:ext uri="{FF2B5EF4-FFF2-40B4-BE49-F238E27FC236}">
                    <a16:creationId xmlns:a16="http://schemas.microsoft.com/office/drawing/2014/main" id="{588A60B2-7C2C-4D3A-9A33-6F1FC398EC7B}"/>
                  </a:ext>
                </a:extLst>
              </p:cNvPr>
              <p:cNvSpPr txBox="1"/>
              <p:nvPr/>
            </p:nvSpPr>
            <p:spPr>
              <a:xfrm>
                <a:off x="2071273" y="4182870"/>
                <a:ext cx="622543" cy="307776"/>
              </a:xfrm>
              <a:prstGeom prst="rect">
                <a:avLst/>
              </a:prstGeom>
              <a:noFill/>
              <a:ln w="12700">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proxy</a:t>
                </a:r>
                <a:endParaRPr kumimoji="0" lang="en-US" sz="1400" b="1" i="0" u="none" strike="noStrike" kern="1200" cap="none" spc="0" normalizeH="0" baseline="0" noProof="0">
                  <a:ln>
                    <a:noFill/>
                  </a:ln>
                  <a:solidFill>
                    <a:srgbClr val="000000"/>
                  </a:solidFill>
                  <a:effectLst/>
                  <a:uLnTx/>
                  <a:uFillTx/>
                  <a:latin typeface="Segoe UI"/>
                  <a:ea typeface="+mn-ea"/>
                  <a:cs typeface="+mn-cs"/>
                </a:endParaRPr>
              </a:p>
            </p:txBody>
          </p:sp>
          <p:cxnSp>
            <p:nvCxnSpPr>
              <p:cNvPr id="46" name="Straight Connector 45">
                <a:extLst>
                  <a:ext uri="{FF2B5EF4-FFF2-40B4-BE49-F238E27FC236}">
                    <a16:creationId xmlns:a16="http://schemas.microsoft.com/office/drawing/2014/main" id="{1B257DC9-BD86-42CA-8FDE-8B1070F2E290}"/>
                  </a:ext>
                </a:extLst>
              </p:cNvPr>
              <p:cNvCxnSpPr>
                <a:cxnSpLocks/>
                <a:stCxn id="101" idx="3"/>
                <a:endCxn id="106" idx="1"/>
              </p:cNvCxnSpPr>
              <p:nvPr/>
            </p:nvCxnSpPr>
            <p:spPr>
              <a:xfrm flipV="1">
                <a:off x="2124517" y="4503146"/>
                <a:ext cx="3583299" cy="193"/>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71" name="TextBox 70">
            <a:extLst>
              <a:ext uri="{FF2B5EF4-FFF2-40B4-BE49-F238E27FC236}">
                <a16:creationId xmlns:a16="http://schemas.microsoft.com/office/drawing/2014/main" id="{60F783DD-A2EB-460E-B718-DD6B0C2F587E}"/>
              </a:ext>
            </a:extLst>
          </p:cNvPr>
          <p:cNvSpPr txBox="1"/>
          <p:nvPr/>
        </p:nvSpPr>
        <p:spPr>
          <a:xfrm>
            <a:off x="497171" y="2154657"/>
            <a:ext cx="434566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westus1-a.control.database.windows.net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104.42.238.205,</a:t>
            </a:r>
            <a:r>
              <a:rPr kumimoji="0" lang="en-US" sz="16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1433</a:t>
            </a:r>
          </a:p>
        </p:txBody>
      </p:sp>
      <p:grpSp>
        <p:nvGrpSpPr>
          <p:cNvPr id="8" name="Group 7">
            <a:extLst>
              <a:ext uri="{FF2B5EF4-FFF2-40B4-BE49-F238E27FC236}">
                <a16:creationId xmlns:a16="http://schemas.microsoft.com/office/drawing/2014/main" id="{FB38CCFD-C06E-274D-AAB7-3D77DF1E518E}"/>
              </a:ext>
            </a:extLst>
          </p:cNvPr>
          <p:cNvGrpSpPr/>
          <p:nvPr/>
        </p:nvGrpSpPr>
        <p:grpSpPr>
          <a:xfrm>
            <a:off x="1539769" y="4123717"/>
            <a:ext cx="6787039" cy="1401670"/>
            <a:chOff x="1539769" y="4123717"/>
            <a:chExt cx="6787039" cy="1401670"/>
          </a:xfrm>
        </p:grpSpPr>
        <p:cxnSp>
          <p:nvCxnSpPr>
            <p:cNvPr id="51" name="Connector: Elbow 50">
              <a:extLst>
                <a:ext uri="{FF2B5EF4-FFF2-40B4-BE49-F238E27FC236}">
                  <a16:creationId xmlns:a16="http://schemas.microsoft.com/office/drawing/2014/main" id="{445B7420-9E3F-4A33-BA41-416713F5745F}"/>
                </a:ext>
              </a:extLst>
            </p:cNvPr>
            <p:cNvCxnSpPr>
              <a:cxnSpLocks/>
              <a:stCxn id="99" idx="1"/>
            </p:cNvCxnSpPr>
            <p:nvPr/>
          </p:nvCxnSpPr>
          <p:spPr>
            <a:xfrm rot="10800000">
              <a:off x="1625165" y="4123717"/>
              <a:ext cx="6701643" cy="881804"/>
            </a:xfrm>
            <a:prstGeom prst="bentConnector3">
              <a:avLst>
                <a:gd name="adj1" fmla="val 100030"/>
              </a:avLst>
            </a:prstGeom>
            <a:ln w="127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F1C7C04-DC3D-4AFA-A28F-B102EB3EC32E}"/>
                </a:ext>
              </a:extLst>
            </p:cNvPr>
            <p:cNvSpPr txBox="1"/>
            <p:nvPr/>
          </p:nvSpPr>
          <p:spPr>
            <a:xfrm>
              <a:off x="1539769" y="5102602"/>
              <a:ext cx="1562223" cy="30777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(2) redirect-query</a:t>
              </a:r>
            </a:p>
          </p:txBody>
        </p:sp>
        <p:sp>
          <p:nvSpPr>
            <p:cNvPr id="73" name="TextBox 72">
              <a:extLst>
                <a:ext uri="{FF2B5EF4-FFF2-40B4-BE49-F238E27FC236}">
                  <a16:creationId xmlns:a16="http://schemas.microsoft.com/office/drawing/2014/main" id="{8FDEA48C-FB29-434C-8978-DE3A20D21CE3}"/>
                </a:ext>
              </a:extLst>
            </p:cNvPr>
            <p:cNvSpPr txBox="1"/>
            <p:nvPr/>
          </p:nvSpPr>
          <p:spPr>
            <a:xfrm>
              <a:off x="4704437" y="5086805"/>
              <a:ext cx="3427502" cy="4385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..westus1-a.worker.database.windows.net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13.123.237.158, </a:t>
              </a: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a:t>
              </a:r>
              <a:r>
                <a:rPr kumimoji="0" lang="en-US" sz="12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11000 -11999]</a:t>
              </a:r>
            </a:p>
          </p:txBody>
        </p:sp>
      </p:grpSp>
      <p:sp>
        <p:nvSpPr>
          <p:cNvPr id="57" name="TextBox 56">
            <a:extLst>
              <a:ext uri="{FF2B5EF4-FFF2-40B4-BE49-F238E27FC236}">
                <a16:creationId xmlns:a16="http://schemas.microsoft.com/office/drawing/2014/main" id="{EE519221-EF26-4D4B-B398-72CD7173BAF0}"/>
              </a:ext>
            </a:extLst>
          </p:cNvPr>
          <p:cNvSpPr txBox="1"/>
          <p:nvPr/>
        </p:nvSpPr>
        <p:spPr>
          <a:xfrm>
            <a:off x="492347" y="1758519"/>
            <a:ext cx="462163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mysqldbsrv.database.windows.net</a:t>
            </a:r>
          </a:p>
        </p:txBody>
      </p:sp>
      <p:grpSp>
        <p:nvGrpSpPr>
          <p:cNvPr id="58" name="Group 57">
            <a:extLst>
              <a:ext uri="{FF2B5EF4-FFF2-40B4-BE49-F238E27FC236}">
                <a16:creationId xmlns:a16="http://schemas.microsoft.com/office/drawing/2014/main" id="{DD8236D8-616D-4A8B-B8A4-91E561027898}"/>
              </a:ext>
            </a:extLst>
          </p:cNvPr>
          <p:cNvGrpSpPr/>
          <p:nvPr/>
        </p:nvGrpSpPr>
        <p:grpSpPr>
          <a:xfrm>
            <a:off x="5555648" y="1630083"/>
            <a:ext cx="1542851" cy="949994"/>
            <a:chOff x="3430175" y="1144325"/>
            <a:chExt cx="1408158" cy="824003"/>
          </a:xfrm>
        </p:grpSpPr>
        <p:sp>
          <p:nvSpPr>
            <p:cNvPr id="56" name="Rectangle 55">
              <a:extLst>
                <a:ext uri="{FF2B5EF4-FFF2-40B4-BE49-F238E27FC236}">
                  <a16:creationId xmlns:a16="http://schemas.microsoft.com/office/drawing/2014/main" id="{EA0DA7CB-08E1-429E-A6CE-FC60451F0520}"/>
                </a:ext>
              </a:extLst>
            </p:cNvPr>
            <p:cNvSpPr/>
            <p:nvPr/>
          </p:nvSpPr>
          <p:spPr>
            <a:xfrm>
              <a:off x="3430175" y="1144325"/>
              <a:ext cx="1408158" cy="824003"/>
            </a:xfrm>
            <a:prstGeom prst="rect">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Courier New" panose="02070309020205020404" pitchFamily="49" charset="0"/>
                  <a:ea typeface="+mn-ea"/>
                  <a:cs typeface="Courier New" panose="02070309020205020404" pitchFamily="49" charset="0"/>
                </a:rPr>
                <a:t>23.99.34.75</a:t>
              </a:r>
              <a:endParaRPr kumimoji="0" lang="en-US" sz="1200" b="0" i="0" u="none" strike="noStrike" kern="1200" cap="none" spc="0" normalizeH="0" baseline="0" noProof="0">
                <a:ln>
                  <a:noFill/>
                </a:ln>
                <a:solidFill>
                  <a:schemeClr val="tx1"/>
                </a:solidFill>
                <a:effectLst/>
                <a:uLnTx/>
                <a:uFillTx/>
                <a:latin typeface="Segoe UI"/>
                <a:ea typeface="+mn-ea"/>
              </a:endParaRPr>
            </a:p>
          </p:txBody>
        </p:sp>
        <p:sp>
          <p:nvSpPr>
            <p:cNvPr id="65" name="Rectangle 64">
              <a:extLst>
                <a:ext uri="{FF2B5EF4-FFF2-40B4-BE49-F238E27FC236}">
                  <a16:creationId xmlns:a16="http://schemas.microsoft.com/office/drawing/2014/main" id="{81533960-AF88-440B-AD85-D3A7603D1D89}"/>
                </a:ext>
              </a:extLst>
            </p:cNvPr>
            <p:cNvSpPr/>
            <p:nvPr/>
          </p:nvSpPr>
          <p:spPr>
            <a:xfrm>
              <a:off x="3565296" y="1256687"/>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p:txBody>
        </p:sp>
        <p:sp>
          <p:nvSpPr>
            <p:cNvPr id="66" name="Rectangle 65">
              <a:extLst>
                <a:ext uri="{FF2B5EF4-FFF2-40B4-BE49-F238E27FC236}">
                  <a16:creationId xmlns:a16="http://schemas.microsoft.com/office/drawing/2014/main" id="{9C033A14-7EC2-495D-8183-1A7E621550D1}"/>
                </a:ext>
              </a:extLst>
            </p:cNvPr>
            <p:cNvSpPr/>
            <p:nvPr/>
          </p:nvSpPr>
          <p:spPr>
            <a:xfrm>
              <a:off x="4190537" y="1254506"/>
              <a:ext cx="546401" cy="4654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chemeClr val="bg1"/>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a:ea typeface="+mn-ea"/>
                  <a:cs typeface="+mn-cs"/>
                </a:rPr>
                <a:t>GW</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mn-cs"/>
              </a:endParaRPr>
            </a:p>
          </p:txBody>
        </p:sp>
      </p:grpSp>
      <p:sp>
        <p:nvSpPr>
          <p:cNvPr id="45" name="Rectangle 44">
            <a:extLst>
              <a:ext uri="{FF2B5EF4-FFF2-40B4-BE49-F238E27FC236}">
                <a16:creationId xmlns:a16="http://schemas.microsoft.com/office/drawing/2014/main" id="{BD8CE8DC-D532-4FDE-8B0E-29D0D3B7F652}"/>
              </a:ext>
            </a:extLst>
          </p:cNvPr>
          <p:cNvSpPr/>
          <p:nvPr/>
        </p:nvSpPr>
        <p:spPr>
          <a:xfrm>
            <a:off x="4704437" y="1197017"/>
            <a:ext cx="6902346" cy="4411040"/>
          </a:xfrm>
          <a:prstGeom prst="rect">
            <a:avLst/>
          </a:prstGeom>
          <a:noFill/>
          <a:ln w="12700">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D6EE6625-1E1A-C34A-9CEE-357F6F3C92EE}"/>
              </a:ext>
            </a:extLst>
          </p:cNvPr>
          <p:cNvGrpSpPr/>
          <p:nvPr/>
        </p:nvGrpSpPr>
        <p:grpSpPr>
          <a:xfrm>
            <a:off x="1741027" y="3979623"/>
            <a:ext cx="3962667" cy="450665"/>
            <a:chOff x="1741027" y="3979623"/>
            <a:chExt cx="3962667" cy="450665"/>
          </a:xfrm>
        </p:grpSpPr>
        <p:cxnSp>
          <p:nvCxnSpPr>
            <p:cNvPr id="50" name="Connector: Elbow 49">
              <a:extLst>
                <a:ext uri="{FF2B5EF4-FFF2-40B4-BE49-F238E27FC236}">
                  <a16:creationId xmlns:a16="http://schemas.microsoft.com/office/drawing/2014/main" id="{5A4EC314-FCB0-4EE6-9E39-F57B963FD0EA}"/>
                </a:ext>
              </a:extLst>
            </p:cNvPr>
            <p:cNvCxnSpPr>
              <a:cxnSpLocks/>
              <a:endCxn id="107" idx="1"/>
            </p:cNvCxnSpPr>
            <p:nvPr/>
          </p:nvCxnSpPr>
          <p:spPr>
            <a:xfrm>
              <a:off x="1879227" y="4137664"/>
              <a:ext cx="3824467" cy="155699"/>
            </a:xfrm>
            <a:prstGeom prst="bentConnector3">
              <a:avLst>
                <a:gd name="adj1" fmla="val 28"/>
              </a:avLst>
            </a:prstGeom>
            <a:ln w="12700">
              <a:solidFill>
                <a:schemeClr val="accent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542445C-0C49-4393-851B-0CE82A7CAF19}"/>
                </a:ext>
              </a:extLst>
            </p:cNvPr>
            <p:cNvSpPr txBox="1"/>
            <p:nvPr/>
          </p:nvSpPr>
          <p:spPr>
            <a:xfrm>
              <a:off x="2032309" y="3979623"/>
              <a:ext cx="1694503"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(1) redirect-find-</a:t>
              </a:r>
              <a:r>
                <a:rPr kumimoji="0" lang="en-US" sz="1400" b="0" i="0" u="none" strike="noStrike" kern="1200" cap="none" spc="0" normalizeH="0" baseline="0" noProof="0" err="1">
                  <a:ln>
                    <a:noFill/>
                  </a:ln>
                  <a:solidFill>
                    <a:srgbClr val="000000"/>
                  </a:solidFill>
                  <a:effectLst/>
                  <a:uLnTx/>
                  <a:uFillTx/>
                  <a:latin typeface="Segoe UI"/>
                  <a:ea typeface="+mn-ea"/>
                  <a:cs typeface="+mn-cs"/>
                </a:rPr>
                <a:t>db</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cxnSp>
          <p:nvCxnSpPr>
            <p:cNvPr id="67" name="Connector: Elbow 66">
              <a:extLst>
                <a:ext uri="{FF2B5EF4-FFF2-40B4-BE49-F238E27FC236}">
                  <a16:creationId xmlns:a16="http://schemas.microsoft.com/office/drawing/2014/main" id="{6728CC66-F24E-427B-BA10-6789892C0A5D}"/>
                </a:ext>
              </a:extLst>
            </p:cNvPr>
            <p:cNvCxnSpPr>
              <a:cxnSpLocks/>
            </p:cNvCxnSpPr>
            <p:nvPr/>
          </p:nvCxnSpPr>
          <p:spPr>
            <a:xfrm>
              <a:off x="1741027" y="4147392"/>
              <a:ext cx="3924970" cy="282896"/>
            </a:xfrm>
            <a:prstGeom prst="bentConnector3">
              <a:avLst>
                <a:gd name="adj1" fmla="val 48"/>
              </a:avLst>
            </a:prstGeom>
            <a:ln w="127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03A72C5B-A33F-4484-949A-ED6BFC1EEF71}"/>
              </a:ext>
            </a:extLst>
          </p:cNvPr>
          <p:cNvSpPr txBox="1"/>
          <p:nvPr/>
        </p:nvSpPr>
        <p:spPr>
          <a:xfrm>
            <a:off x="4760944" y="1218072"/>
            <a:ext cx="168852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WEST US</a:t>
            </a:r>
          </a:p>
        </p:txBody>
      </p:sp>
      <p:sp>
        <p:nvSpPr>
          <p:cNvPr id="4" name="Title 3">
            <a:extLst>
              <a:ext uri="{FF2B5EF4-FFF2-40B4-BE49-F238E27FC236}">
                <a16:creationId xmlns:a16="http://schemas.microsoft.com/office/drawing/2014/main" id="{9A6EF5E9-C0D8-B04A-BAB6-E448996ECC66}"/>
              </a:ext>
            </a:extLst>
          </p:cNvPr>
          <p:cNvSpPr>
            <a:spLocks noGrp="1"/>
          </p:cNvSpPr>
          <p:nvPr>
            <p:ph type="title"/>
          </p:nvPr>
        </p:nvSpPr>
        <p:spPr>
          <a:xfrm>
            <a:off x="588263" y="457200"/>
            <a:ext cx="11018520" cy="553998"/>
          </a:xfrm>
        </p:spPr>
        <p:txBody>
          <a:bodyPr/>
          <a:lstStyle/>
          <a:p>
            <a:pPr lvl="0" defTabSz="932719">
              <a:defRPr/>
            </a:pPr>
            <a:r>
              <a:rPr lang="en-US" spc="-51">
                <a:solidFill>
                  <a:srgbClr val="000000"/>
                </a:solidFill>
              </a:rPr>
              <a:t>SQL connectivity architecture</a:t>
            </a:r>
            <a:endParaRPr lang="en-US"/>
          </a:p>
        </p:txBody>
      </p:sp>
      <p:grpSp>
        <p:nvGrpSpPr>
          <p:cNvPr id="54" name="Group 53">
            <a:extLst>
              <a:ext uri="{FF2B5EF4-FFF2-40B4-BE49-F238E27FC236}">
                <a16:creationId xmlns:a16="http://schemas.microsoft.com/office/drawing/2014/main" id="{BE6CAF5C-C981-9A40-99C7-81B36517C546}"/>
              </a:ext>
            </a:extLst>
          </p:cNvPr>
          <p:cNvGrpSpPr/>
          <p:nvPr/>
        </p:nvGrpSpPr>
        <p:grpSpPr>
          <a:xfrm>
            <a:off x="8076124" y="1373587"/>
            <a:ext cx="3294283" cy="1957248"/>
            <a:chOff x="7867987" y="837799"/>
            <a:chExt cx="3294283" cy="1957248"/>
          </a:xfrm>
        </p:grpSpPr>
        <p:sp>
          <p:nvSpPr>
            <p:cNvPr id="11" name="Rectangle 10">
              <a:extLst>
                <a:ext uri="{FF2B5EF4-FFF2-40B4-BE49-F238E27FC236}">
                  <a16:creationId xmlns:a16="http://schemas.microsoft.com/office/drawing/2014/main" id="{9542D2F2-FDCB-44FC-8B16-65E3D96938D3}"/>
                </a:ext>
              </a:extLst>
            </p:cNvPr>
            <p:cNvSpPr/>
            <p:nvPr/>
          </p:nvSpPr>
          <p:spPr>
            <a:xfrm>
              <a:off x="7867987" y="837799"/>
              <a:ext cx="3294283" cy="19572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pic>
          <p:nvPicPr>
            <p:cNvPr id="85" name="Graphic 84">
              <a:extLst>
                <a:ext uri="{FF2B5EF4-FFF2-40B4-BE49-F238E27FC236}">
                  <a16:creationId xmlns:a16="http://schemas.microsoft.com/office/drawing/2014/main" id="{DA51A363-6512-AB46-BA19-0532C01D09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9246" y="1201120"/>
              <a:ext cx="699811" cy="695905"/>
            </a:xfrm>
            <a:prstGeom prst="rect">
              <a:avLst/>
            </a:prstGeom>
          </p:spPr>
        </p:pic>
        <p:pic>
          <p:nvPicPr>
            <p:cNvPr id="86" name="Graphic 85">
              <a:extLst>
                <a:ext uri="{FF2B5EF4-FFF2-40B4-BE49-F238E27FC236}">
                  <a16:creationId xmlns:a16="http://schemas.microsoft.com/office/drawing/2014/main" id="{9879862B-C067-6044-93F8-C77A472EAC3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62887" y="1006758"/>
              <a:ext cx="490267" cy="487531"/>
            </a:xfrm>
            <a:prstGeom prst="rect">
              <a:avLst/>
            </a:prstGeom>
          </p:spPr>
        </p:pic>
        <p:pic>
          <p:nvPicPr>
            <p:cNvPr id="87" name="Graphic 86">
              <a:extLst>
                <a:ext uri="{FF2B5EF4-FFF2-40B4-BE49-F238E27FC236}">
                  <a16:creationId xmlns:a16="http://schemas.microsoft.com/office/drawing/2014/main" id="{27BF588E-3264-6E4E-A0C2-192AECAFE9D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34520" y="1006758"/>
              <a:ext cx="490267" cy="487531"/>
            </a:xfrm>
            <a:prstGeom prst="rect">
              <a:avLst/>
            </a:prstGeom>
          </p:spPr>
        </p:pic>
        <p:pic>
          <p:nvPicPr>
            <p:cNvPr id="88" name="Graphic 87">
              <a:extLst>
                <a:ext uri="{FF2B5EF4-FFF2-40B4-BE49-F238E27FC236}">
                  <a16:creationId xmlns:a16="http://schemas.microsoft.com/office/drawing/2014/main" id="{C05006F5-587B-1A4C-A066-A203202DB3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6152" y="1006758"/>
              <a:ext cx="490267" cy="487531"/>
            </a:xfrm>
            <a:prstGeom prst="rect">
              <a:avLst/>
            </a:prstGeom>
          </p:spPr>
        </p:pic>
        <p:pic>
          <p:nvPicPr>
            <p:cNvPr id="89" name="Graphic 88">
              <a:extLst>
                <a:ext uri="{FF2B5EF4-FFF2-40B4-BE49-F238E27FC236}">
                  <a16:creationId xmlns:a16="http://schemas.microsoft.com/office/drawing/2014/main" id="{947527B3-CBD7-5B49-BE88-78BEEDFB24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34520" y="2005076"/>
              <a:ext cx="490267" cy="487531"/>
            </a:xfrm>
            <a:prstGeom prst="rect">
              <a:avLst/>
            </a:prstGeom>
          </p:spPr>
        </p:pic>
        <p:pic>
          <p:nvPicPr>
            <p:cNvPr id="90" name="Graphic 89">
              <a:extLst>
                <a:ext uri="{FF2B5EF4-FFF2-40B4-BE49-F238E27FC236}">
                  <a16:creationId xmlns:a16="http://schemas.microsoft.com/office/drawing/2014/main" id="{8DDF5C09-096B-AF47-9E9D-5B71B2D4F9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6152" y="2005076"/>
              <a:ext cx="490267" cy="487531"/>
            </a:xfrm>
            <a:prstGeom prst="rect">
              <a:avLst/>
            </a:prstGeom>
          </p:spPr>
        </p:pic>
        <p:pic>
          <p:nvPicPr>
            <p:cNvPr id="91" name="Graphic 90">
              <a:extLst>
                <a:ext uri="{FF2B5EF4-FFF2-40B4-BE49-F238E27FC236}">
                  <a16:creationId xmlns:a16="http://schemas.microsoft.com/office/drawing/2014/main" id="{761EDECD-D8F4-7348-B001-E02906F8E8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73924" y="2005076"/>
              <a:ext cx="490267" cy="487531"/>
            </a:xfrm>
            <a:prstGeom prst="rect">
              <a:avLst/>
            </a:prstGeom>
          </p:spPr>
        </p:pic>
        <p:pic>
          <p:nvPicPr>
            <p:cNvPr id="92" name="Graphic 91">
              <a:extLst>
                <a:ext uri="{FF2B5EF4-FFF2-40B4-BE49-F238E27FC236}">
                  <a16:creationId xmlns:a16="http://schemas.microsoft.com/office/drawing/2014/main" id="{1EB7BBFF-2895-E642-BFFC-935F0D5E5C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5556" y="2005076"/>
              <a:ext cx="490267" cy="487531"/>
            </a:xfrm>
            <a:prstGeom prst="rect">
              <a:avLst/>
            </a:prstGeom>
          </p:spPr>
        </p:pic>
      </p:grpSp>
      <p:grpSp>
        <p:nvGrpSpPr>
          <p:cNvPr id="5" name="Group 4">
            <a:extLst>
              <a:ext uri="{FF2B5EF4-FFF2-40B4-BE49-F238E27FC236}">
                <a16:creationId xmlns:a16="http://schemas.microsoft.com/office/drawing/2014/main" id="{649FDF8D-0803-8840-81DC-2EAF08BFFF21}"/>
              </a:ext>
            </a:extLst>
          </p:cNvPr>
          <p:cNvGrpSpPr/>
          <p:nvPr/>
        </p:nvGrpSpPr>
        <p:grpSpPr>
          <a:xfrm>
            <a:off x="8084362" y="3490382"/>
            <a:ext cx="3294283" cy="1957248"/>
            <a:chOff x="7818559" y="3548048"/>
            <a:chExt cx="3294283" cy="1957248"/>
          </a:xfrm>
        </p:grpSpPr>
        <p:pic>
          <p:nvPicPr>
            <p:cNvPr id="93" name="Graphic 92">
              <a:extLst>
                <a:ext uri="{FF2B5EF4-FFF2-40B4-BE49-F238E27FC236}">
                  <a16:creationId xmlns:a16="http://schemas.microsoft.com/office/drawing/2014/main" id="{BDB33B93-15B5-8141-B4BC-370072D5AE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70056" y="3838146"/>
              <a:ext cx="699811" cy="695905"/>
            </a:xfrm>
            <a:prstGeom prst="rect">
              <a:avLst/>
            </a:prstGeom>
          </p:spPr>
        </p:pic>
        <p:pic>
          <p:nvPicPr>
            <p:cNvPr id="94" name="Graphic 93">
              <a:extLst>
                <a:ext uri="{FF2B5EF4-FFF2-40B4-BE49-F238E27FC236}">
                  <a16:creationId xmlns:a16="http://schemas.microsoft.com/office/drawing/2014/main" id="{9FE3ECED-3BD0-DE4F-9853-3B40D1B567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19558" y="4819421"/>
              <a:ext cx="490267" cy="487531"/>
            </a:xfrm>
            <a:prstGeom prst="rect">
              <a:avLst/>
            </a:prstGeom>
          </p:spPr>
        </p:pic>
        <p:pic>
          <p:nvPicPr>
            <p:cNvPr id="95" name="Graphic 94">
              <a:extLst>
                <a:ext uri="{FF2B5EF4-FFF2-40B4-BE49-F238E27FC236}">
                  <a16:creationId xmlns:a16="http://schemas.microsoft.com/office/drawing/2014/main" id="{6B3047CE-1483-994C-9A10-B649C4E67B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91190" y="4819421"/>
              <a:ext cx="490267" cy="487531"/>
            </a:xfrm>
            <a:prstGeom prst="rect">
              <a:avLst/>
            </a:prstGeom>
          </p:spPr>
        </p:pic>
        <p:pic>
          <p:nvPicPr>
            <p:cNvPr id="96" name="Graphic 95">
              <a:extLst>
                <a:ext uri="{FF2B5EF4-FFF2-40B4-BE49-F238E27FC236}">
                  <a16:creationId xmlns:a16="http://schemas.microsoft.com/office/drawing/2014/main" id="{F350AC73-10C0-A34F-8CBD-4CC0B226957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64401" y="4819421"/>
              <a:ext cx="490267" cy="487531"/>
            </a:xfrm>
            <a:prstGeom prst="rect">
              <a:avLst/>
            </a:prstGeom>
          </p:spPr>
        </p:pic>
        <p:pic>
          <p:nvPicPr>
            <p:cNvPr id="97" name="Graphic 96">
              <a:extLst>
                <a:ext uri="{FF2B5EF4-FFF2-40B4-BE49-F238E27FC236}">
                  <a16:creationId xmlns:a16="http://schemas.microsoft.com/office/drawing/2014/main" id="{4B337271-75CB-BD40-9A0E-D04CDE9F5B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39870" y="3838146"/>
              <a:ext cx="699811" cy="695905"/>
            </a:xfrm>
            <a:prstGeom prst="rect">
              <a:avLst/>
            </a:prstGeom>
          </p:spPr>
        </p:pic>
        <p:pic>
          <p:nvPicPr>
            <p:cNvPr id="98" name="Graphic 97">
              <a:extLst>
                <a:ext uri="{FF2B5EF4-FFF2-40B4-BE49-F238E27FC236}">
                  <a16:creationId xmlns:a16="http://schemas.microsoft.com/office/drawing/2014/main" id="{C794CBB5-0994-7141-8B68-3D15818E0D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89372" y="4819421"/>
              <a:ext cx="490267" cy="487531"/>
            </a:xfrm>
            <a:prstGeom prst="rect">
              <a:avLst/>
            </a:prstGeom>
          </p:spPr>
        </p:pic>
        <p:pic>
          <p:nvPicPr>
            <p:cNvPr id="99" name="Graphic 98">
              <a:extLst>
                <a:ext uri="{FF2B5EF4-FFF2-40B4-BE49-F238E27FC236}">
                  <a16:creationId xmlns:a16="http://schemas.microsoft.com/office/drawing/2014/main" id="{3178F637-4F60-DE4E-88F0-D9BFA9F990D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61004" y="4819421"/>
              <a:ext cx="490267" cy="487531"/>
            </a:xfrm>
            <a:prstGeom prst="rect">
              <a:avLst/>
            </a:prstGeom>
          </p:spPr>
        </p:pic>
        <p:sp>
          <p:nvSpPr>
            <p:cNvPr id="100" name="Rectangle 99">
              <a:extLst>
                <a:ext uri="{FF2B5EF4-FFF2-40B4-BE49-F238E27FC236}">
                  <a16:creationId xmlns:a16="http://schemas.microsoft.com/office/drawing/2014/main" id="{86138355-2D52-2E40-8C2A-80228947C57A}"/>
                </a:ext>
              </a:extLst>
            </p:cNvPr>
            <p:cNvSpPr/>
            <p:nvPr/>
          </p:nvSpPr>
          <p:spPr>
            <a:xfrm>
              <a:off x="7818559" y="3548048"/>
              <a:ext cx="3294283" cy="195724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01" name="Graphic 100">
            <a:extLst>
              <a:ext uri="{FF2B5EF4-FFF2-40B4-BE49-F238E27FC236}">
                <a16:creationId xmlns:a16="http://schemas.microsoft.com/office/drawing/2014/main" id="{0D3405A2-C724-4E47-8E7C-FAA3A759DE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1519" y="3324670"/>
            <a:ext cx="788876" cy="784473"/>
          </a:xfrm>
          <a:prstGeom prst="rect">
            <a:avLst/>
          </a:prstGeom>
        </p:spPr>
      </p:pic>
      <p:grpSp>
        <p:nvGrpSpPr>
          <p:cNvPr id="68" name="Group 67">
            <a:extLst>
              <a:ext uri="{FF2B5EF4-FFF2-40B4-BE49-F238E27FC236}">
                <a16:creationId xmlns:a16="http://schemas.microsoft.com/office/drawing/2014/main" id="{227FDBA9-DEE0-2E4B-91CF-6C5BB6320F8A}"/>
              </a:ext>
            </a:extLst>
          </p:cNvPr>
          <p:cNvGrpSpPr/>
          <p:nvPr/>
        </p:nvGrpSpPr>
        <p:grpSpPr>
          <a:xfrm>
            <a:off x="-35986" y="6215635"/>
            <a:ext cx="11480126" cy="329382"/>
            <a:chOff x="-35986" y="6215635"/>
            <a:chExt cx="11480126" cy="329382"/>
          </a:xfrm>
        </p:grpSpPr>
        <p:grpSp>
          <p:nvGrpSpPr>
            <p:cNvPr id="69" name="Group 68">
              <a:extLst>
                <a:ext uri="{FF2B5EF4-FFF2-40B4-BE49-F238E27FC236}">
                  <a16:creationId xmlns:a16="http://schemas.microsoft.com/office/drawing/2014/main" id="{276FF166-BDE5-024C-B8F4-6C09C471D21F}"/>
                </a:ext>
              </a:extLst>
            </p:cNvPr>
            <p:cNvGrpSpPr/>
            <p:nvPr/>
          </p:nvGrpSpPr>
          <p:grpSpPr>
            <a:xfrm>
              <a:off x="-35986" y="6406517"/>
              <a:ext cx="10834162" cy="138500"/>
              <a:chOff x="-35986" y="6316085"/>
              <a:chExt cx="10834162" cy="138500"/>
            </a:xfrm>
          </p:grpSpPr>
          <p:sp>
            <p:nvSpPr>
              <p:cNvPr id="115" name="TextBox 114">
                <a:extLst>
                  <a:ext uri="{FF2B5EF4-FFF2-40B4-BE49-F238E27FC236}">
                    <a16:creationId xmlns:a16="http://schemas.microsoft.com/office/drawing/2014/main" id="{1EA6B342-EBF2-F644-BC99-05A2FB0C846E}"/>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116" name="TextBox 115">
                <a:extLst>
                  <a:ext uri="{FF2B5EF4-FFF2-40B4-BE49-F238E27FC236}">
                    <a16:creationId xmlns:a16="http://schemas.microsoft.com/office/drawing/2014/main" id="{38B77172-5953-534D-A73B-B8420FFF2CFF}"/>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accent1"/>
                    </a:solidFill>
                  </a:rPr>
                  <a:t>Configure</a:t>
                </a:r>
              </a:p>
            </p:txBody>
          </p:sp>
          <p:sp>
            <p:nvSpPr>
              <p:cNvPr id="117" name="TextBox 116">
                <a:extLst>
                  <a:ext uri="{FF2B5EF4-FFF2-40B4-BE49-F238E27FC236}">
                    <a16:creationId xmlns:a16="http://schemas.microsoft.com/office/drawing/2014/main" id="{C948286A-F218-2645-8AD0-54F76B6AF5D8}"/>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118" name="TextBox 117">
                <a:extLst>
                  <a:ext uri="{FF2B5EF4-FFF2-40B4-BE49-F238E27FC236}">
                    <a16:creationId xmlns:a16="http://schemas.microsoft.com/office/drawing/2014/main" id="{26BF014C-A33E-654B-B48E-71CB9EA01B5B}"/>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19" name="TextBox 118">
                <a:extLst>
                  <a:ext uri="{FF2B5EF4-FFF2-40B4-BE49-F238E27FC236}">
                    <a16:creationId xmlns:a16="http://schemas.microsoft.com/office/drawing/2014/main" id="{A21F8F73-F9A5-8E46-AA3E-6AD3A83B5EFE}"/>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72" name="Group 71">
              <a:extLst>
                <a:ext uri="{FF2B5EF4-FFF2-40B4-BE49-F238E27FC236}">
                  <a16:creationId xmlns:a16="http://schemas.microsoft.com/office/drawing/2014/main" id="{D8D0C0D3-2F2F-3E40-AAE8-E2FEB4256AA2}"/>
                </a:ext>
              </a:extLst>
            </p:cNvPr>
            <p:cNvGrpSpPr/>
            <p:nvPr/>
          </p:nvGrpSpPr>
          <p:grpSpPr>
            <a:xfrm>
              <a:off x="0" y="6215635"/>
              <a:ext cx="11444140" cy="131976"/>
              <a:chOff x="0" y="6058468"/>
              <a:chExt cx="11444140" cy="131976"/>
            </a:xfrm>
          </p:grpSpPr>
          <p:cxnSp>
            <p:nvCxnSpPr>
              <p:cNvPr id="109" name="Straight Arrow Connector 108">
                <a:extLst>
                  <a:ext uri="{FF2B5EF4-FFF2-40B4-BE49-F238E27FC236}">
                    <a16:creationId xmlns:a16="http://schemas.microsoft.com/office/drawing/2014/main" id="{4CA4CC7E-50D9-1B4F-8A6F-73A793BF3AB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8B154B14-9DFE-9A44-B167-876A1E737117}"/>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1" name="Oval 110">
                <a:extLst>
                  <a:ext uri="{FF2B5EF4-FFF2-40B4-BE49-F238E27FC236}">
                    <a16:creationId xmlns:a16="http://schemas.microsoft.com/office/drawing/2014/main" id="{FD6D980A-DA74-804B-91FD-D237D8F0C7FF}"/>
                  </a:ext>
                </a:extLst>
              </p:cNvPr>
              <p:cNvSpPr/>
              <p:nvPr/>
            </p:nvSpPr>
            <p:spPr bwMode="auto">
              <a:xfrm>
                <a:off x="550013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116CD314-50B4-2148-A99B-7D8A9CCC2F54}"/>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a:extLst>
                  <a:ext uri="{FF2B5EF4-FFF2-40B4-BE49-F238E27FC236}">
                    <a16:creationId xmlns:a16="http://schemas.microsoft.com/office/drawing/2014/main" id="{1627265F-BA13-AD44-A234-871BFC6F502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B35E893A-E0E2-E041-92DE-D597633B5A2F}"/>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8397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1341EAC-5F9F-419D-A7D6-1F2365781A8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spcAft>
                <a:spcPts val="1200"/>
              </a:spcAft>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Load data</a:t>
            </a:r>
          </a:p>
        </p:txBody>
      </p:sp>
      <p:pic>
        <p:nvPicPr>
          <p:cNvPr id="9" name="Picture 8">
            <a:extLst>
              <a:ext uri="{FF2B5EF4-FFF2-40B4-BE49-F238E27FC236}">
                <a16:creationId xmlns:a16="http://schemas.microsoft.com/office/drawing/2014/main" id="{58E521FB-13D9-454B-A3BE-BDD7FD9498A8}"/>
              </a:ext>
            </a:extLst>
          </p:cNvPr>
          <p:cNvPicPr>
            <a:picLocks noChangeAspect="1"/>
          </p:cNvPicPr>
          <p:nvPr/>
        </p:nvPicPr>
        <p:blipFill>
          <a:blip r:embed="rId3"/>
          <a:stretch>
            <a:fillRect/>
          </a:stretch>
        </p:blipFill>
        <p:spPr>
          <a:xfrm>
            <a:off x="1850276" y="1433947"/>
            <a:ext cx="637297" cy="446936"/>
          </a:xfrm>
          <a:prstGeom prst="rect">
            <a:avLst/>
          </a:prstGeom>
        </p:spPr>
      </p:pic>
      <p:pic>
        <p:nvPicPr>
          <p:cNvPr id="10" name="Picture 9">
            <a:extLst>
              <a:ext uri="{FF2B5EF4-FFF2-40B4-BE49-F238E27FC236}">
                <a16:creationId xmlns:a16="http://schemas.microsoft.com/office/drawing/2014/main" id="{7FE9DC07-9837-404E-A213-483FCE281321}"/>
              </a:ext>
            </a:extLst>
          </p:cNvPr>
          <p:cNvPicPr>
            <a:picLocks noChangeAspect="1"/>
          </p:cNvPicPr>
          <p:nvPr/>
        </p:nvPicPr>
        <p:blipFill>
          <a:blip r:embed="rId4"/>
          <a:stretch>
            <a:fillRect/>
          </a:stretch>
        </p:blipFill>
        <p:spPr>
          <a:xfrm>
            <a:off x="5399079" y="1578538"/>
            <a:ext cx="1393837" cy="213342"/>
          </a:xfrm>
          <a:prstGeom prst="rect">
            <a:avLst/>
          </a:prstGeom>
        </p:spPr>
      </p:pic>
      <p:pic>
        <p:nvPicPr>
          <p:cNvPr id="1026" name="Picture 2" descr="See the source image">
            <a:extLst>
              <a:ext uri="{FF2B5EF4-FFF2-40B4-BE49-F238E27FC236}">
                <a16:creationId xmlns:a16="http://schemas.microsoft.com/office/drawing/2014/main" id="{91AE0D0D-CACF-4350-8DB2-493E4C8D3B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9778" y="2973489"/>
            <a:ext cx="872438" cy="4527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E13CE00-F1CA-4BEB-AF98-9CECB3847002}"/>
              </a:ext>
            </a:extLst>
          </p:cNvPr>
          <p:cNvPicPr>
            <a:picLocks noChangeAspect="1"/>
          </p:cNvPicPr>
          <p:nvPr/>
        </p:nvPicPr>
        <p:blipFill>
          <a:blip r:embed="rId6"/>
          <a:stretch>
            <a:fillRect/>
          </a:stretch>
        </p:blipFill>
        <p:spPr>
          <a:xfrm>
            <a:off x="3835700" y="4602462"/>
            <a:ext cx="4520595" cy="205207"/>
          </a:xfrm>
          <a:prstGeom prst="rect">
            <a:avLst/>
          </a:prstGeom>
        </p:spPr>
      </p:pic>
      <p:sp>
        <p:nvSpPr>
          <p:cNvPr id="2" name="Rectangle 1">
            <a:extLst>
              <a:ext uri="{FF2B5EF4-FFF2-40B4-BE49-F238E27FC236}">
                <a16:creationId xmlns:a16="http://schemas.microsoft.com/office/drawing/2014/main" id="{783416A5-FE9D-4132-A9AB-6D313D4BBEA0}"/>
              </a:ext>
            </a:extLst>
          </p:cNvPr>
          <p:cNvSpPr/>
          <p:nvPr/>
        </p:nvSpPr>
        <p:spPr>
          <a:xfrm>
            <a:off x="1002675" y="1937306"/>
            <a:ext cx="2332498" cy="400110"/>
          </a:xfrm>
          <a:prstGeom prst="rect">
            <a:avLst/>
          </a:prstGeom>
          <a:noFill/>
        </p:spPr>
        <p:txBody>
          <a:bodyPr wrap="none" lIns="91440" tIns="45720" rIns="91440" bIns="45720">
            <a:spAutoFit/>
          </a:bodyPr>
          <a:lstStyle/>
          <a:p>
            <a:pPr algn="ctr"/>
            <a:r>
              <a:rPr lang="en-US" sz="2000" b="0" cap="none" spc="0">
                <a:ln w="0"/>
              </a:rPr>
              <a:t>Bulk copy program</a:t>
            </a:r>
          </a:p>
        </p:txBody>
      </p:sp>
      <p:sp>
        <p:nvSpPr>
          <p:cNvPr id="16" name="Rectangle 15">
            <a:extLst>
              <a:ext uri="{FF2B5EF4-FFF2-40B4-BE49-F238E27FC236}">
                <a16:creationId xmlns:a16="http://schemas.microsoft.com/office/drawing/2014/main" id="{1BED0489-A8E3-45B4-A164-DDC62FAEE524}"/>
              </a:ext>
            </a:extLst>
          </p:cNvPr>
          <p:cNvSpPr/>
          <p:nvPr/>
        </p:nvSpPr>
        <p:spPr>
          <a:xfrm>
            <a:off x="5408469" y="1937306"/>
            <a:ext cx="1375056" cy="400110"/>
          </a:xfrm>
          <a:prstGeom prst="rect">
            <a:avLst/>
          </a:prstGeom>
          <a:noFill/>
        </p:spPr>
        <p:txBody>
          <a:bodyPr wrap="none" lIns="91440" tIns="45720" rIns="91440" bIns="45720">
            <a:spAutoFit/>
          </a:bodyPr>
          <a:lstStyle/>
          <a:p>
            <a:pPr algn="ctr"/>
            <a:r>
              <a:rPr lang="en-US" sz="2000" b="0" cap="none" spc="0">
                <a:ln w="0"/>
              </a:rPr>
              <a:t>Bulk insert</a:t>
            </a:r>
          </a:p>
        </p:txBody>
      </p:sp>
      <p:sp>
        <p:nvSpPr>
          <p:cNvPr id="17" name="Rectangle 16">
            <a:extLst>
              <a:ext uri="{FF2B5EF4-FFF2-40B4-BE49-F238E27FC236}">
                <a16:creationId xmlns:a16="http://schemas.microsoft.com/office/drawing/2014/main" id="{3B6D369D-B605-402F-B680-457DF9F5181B}"/>
              </a:ext>
            </a:extLst>
          </p:cNvPr>
          <p:cNvSpPr/>
          <p:nvPr/>
        </p:nvSpPr>
        <p:spPr>
          <a:xfrm>
            <a:off x="8742664" y="1937306"/>
            <a:ext cx="1380314" cy="400110"/>
          </a:xfrm>
          <a:prstGeom prst="rect">
            <a:avLst/>
          </a:prstGeom>
          <a:noFill/>
        </p:spPr>
        <p:txBody>
          <a:bodyPr wrap="none" lIns="91440" tIns="45720" rIns="91440" bIns="45720">
            <a:spAutoFit/>
          </a:bodyPr>
          <a:lstStyle/>
          <a:p>
            <a:pPr algn="ctr"/>
            <a:r>
              <a:rPr lang="en-US" sz="2000" b="0" cap="none" spc="0">
                <a:ln w="0"/>
              </a:rPr>
              <a:t>Azure SSIS</a:t>
            </a:r>
          </a:p>
        </p:txBody>
      </p:sp>
      <p:sp>
        <p:nvSpPr>
          <p:cNvPr id="19" name="Rectangle 18">
            <a:extLst>
              <a:ext uri="{FF2B5EF4-FFF2-40B4-BE49-F238E27FC236}">
                <a16:creationId xmlns:a16="http://schemas.microsoft.com/office/drawing/2014/main" id="{50D1B855-2C74-415B-B57D-3387F1DC6178}"/>
              </a:ext>
            </a:extLst>
          </p:cNvPr>
          <p:cNvSpPr/>
          <p:nvPr/>
        </p:nvSpPr>
        <p:spPr>
          <a:xfrm>
            <a:off x="1008094" y="3543640"/>
            <a:ext cx="2321661" cy="400110"/>
          </a:xfrm>
          <a:prstGeom prst="rect">
            <a:avLst/>
          </a:prstGeom>
          <a:noFill/>
        </p:spPr>
        <p:txBody>
          <a:bodyPr wrap="none" lIns="91440" tIns="45720" rIns="91440" bIns="45720">
            <a:spAutoFit/>
          </a:bodyPr>
          <a:lstStyle/>
          <a:p>
            <a:pPr algn="ctr"/>
            <a:r>
              <a:rPr lang="en-US" sz="2000" b="0" cap="none" spc="0">
                <a:ln w="0"/>
              </a:rPr>
              <a:t>Azure Data Factory</a:t>
            </a:r>
          </a:p>
        </p:txBody>
      </p:sp>
      <p:sp>
        <p:nvSpPr>
          <p:cNvPr id="20" name="Rectangle 19">
            <a:extLst>
              <a:ext uri="{FF2B5EF4-FFF2-40B4-BE49-F238E27FC236}">
                <a16:creationId xmlns:a16="http://schemas.microsoft.com/office/drawing/2014/main" id="{6CB4F1D4-355A-45E5-BC78-4B40598296C4}"/>
              </a:ext>
            </a:extLst>
          </p:cNvPr>
          <p:cNvSpPr/>
          <p:nvPr/>
        </p:nvSpPr>
        <p:spPr>
          <a:xfrm>
            <a:off x="5027660" y="3543640"/>
            <a:ext cx="2136675" cy="400110"/>
          </a:xfrm>
          <a:prstGeom prst="rect">
            <a:avLst/>
          </a:prstGeom>
          <a:noFill/>
        </p:spPr>
        <p:txBody>
          <a:bodyPr wrap="none" lIns="91440" tIns="45720" rIns="91440" bIns="45720">
            <a:spAutoFit/>
          </a:bodyPr>
          <a:lstStyle/>
          <a:p>
            <a:pPr algn="ctr"/>
            <a:r>
              <a:rPr lang="en-US" sz="2000" b="0" cap="none" spc="0">
                <a:ln w="0"/>
              </a:rPr>
              <a:t>Spark connectors</a:t>
            </a:r>
          </a:p>
        </p:txBody>
      </p:sp>
      <p:sp>
        <p:nvSpPr>
          <p:cNvPr id="21" name="Rectangle 20">
            <a:extLst>
              <a:ext uri="{FF2B5EF4-FFF2-40B4-BE49-F238E27FC236}">
                <a16:creationId xmlns:a16="http://schemas.microsoft.com/office/drawing/2014/main" id="{7800E7BF-3D83-4E66-890B-82ACB3D7C09F}"/>
              </a:ext>
            </a:extLst>
          </p:cNvPr>
          <p:cNvSpPr/>
          <p:nvPr/>
        </p:nvSpPr>
        <p:spPr>
          <a:xfrm>
            <a:off x="8510229" y="3539581"/>
            <a:ext cx="1845185" cy="400110"/>
          </a:xfrm>
          <a:prstGeom prst="rect">
            <a:avLst/>
          </a:prstGeom>
          <a:noFill/>
        </p:spPr>
        <p:txBody>
          <a:bodyPr wrap="none" lIns="91440" tIns="45720" rIns="91440" bIns="45720">
            <a:spAutoFit/>
          </a:bodyPr>
          <a:lstStyle/>
          <a:p>
            <a:pPr algn="ctr"/>
            <a:r>
              <a:rPr lang="en-US" sz="2000" b="0" cap="none" spc="0">
                <a:ln w="0"/>
              </a:rPr>
              <a:t>Database copy</a:t>
            </a:r>
          </a:p>
        </p:txBody>
      </p:sp>
      <p:sp>
        <p:nvSpPr>
          <p:cNvPr id="22" name="Rectangle 21">
            <a:extLst>
              <a:ext uri="{FF2B5EF4-FFF2-40B4-BE49-F238E27FC236}">
                <a16:creationId xmlns:a16="http://schemas.microsoft.com/office/drawing/2014/main" id="{2169D95A-7F55-40B6-A4BA-D2CA4CA3D9ED}"/>
              </a:ext>
            </a:extLst>
          </p:cNvPr>
          <p:cNvSpPr/>
          <p:nvPr/>
        </p:nvSpPr>
        <p:spPr>
          <a:xfrm>
            <a:off x="4572760" y="4915749"/>
            <a:ext cx="3046475" cy="400110"/>
          </a:xfrm>
          <a:prstGeom prst="rect">
            <a:avLst/>
          </a:prstGeom>
          <a:noFill/>
        </p:spPr>
        <p:txBody>
          <a:bodyPr wrap="none" lIns="91440" tIns="45720" rIns="91440" bIns="45720">
            <a:spAutoFit/>
          </a:bodyPr>
          <a:lstStyle/>
          <a:p>
            <a:pPr algn="ctr"/>
            <a:r>
              <a:rPr lang="en-US" sz="2000" b="0" cap="none" spc="0">
                <a:ln w="0"/>
              </a:rPr>
              <a:t>Restore natively (MI only)</a:t>
            </a:r>
          </a:p>
        </p:txBody>
      </p:sp>
      <p:pic>
        <p:nvPicPr>
          <p:cNvPr id="35" name="Graphic 34">
            <a:extLst>
              <a:ext uri="{FF2B5EF4-FFF2-40B4-BE49-F238E27FC236}">
                <a16:creationId xmlns:a16="http://schemas.microsoft.com/office/drawing/2014/main" id="{CC62131A-12C1-A140-8819-D10B5364F4F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31244" y="2899987"/>
            <a:ext cx="603155" cy="599788"/>
          </a:xfrm>
          <a:prstGeom prst="rect">
            <a:avLst/>
          </a:prstGeom>
        </p:spPr>
      </p:pic>
      <p:pic>
        <p:nvPicPr>
          <p:cNvPr id="36" name="Graphic 35">
            <a:extLst>
              <a:ext uri="{FF2B5EF4-FFF2-40B4-BE49-F238E27FC236}">
                <a16:creationId xmlns:a16="http://schemas.microsoft.com/office/drawing/2014/main" id="{03EFAE66-D638-164C-855D-F509C3B2BB6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875113" y="2890505"/>
            <a:ext cx="587622" cy="587622"/>
          </a:xfrm>
          <a:prstGeom prst="rect">
            <a:avLst/>
          </a:prstGeom>
        </p:spPr>
      </p:pic>
      <p:pic>
        <p:nvPicPr>
          <p:cNvPr id="37" name="Graphic 36">
            <a:extLst>
              <a:ext uri="{FF2B5EF4-FFF2-40B4-BE49-F238E27FC236}">
                <a16:creationId xmlns:a16="http://schemas.microsoft.com/office/drawing/2014/main" id="{40009D3F-ACA7-CF47-B816-DF2786CD4BD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40213" y="1295667"/>
            <a:ext cx="585216" cy="585216"/>
          </a:xfrm>
          <a:prstGeom prst="rect">
            <a:avLst/>
          </a:prstGeom>
        </p:spPr>
      </p:pic>
      <p:grpSp>
        <p:nvGrpSpPr>
          <p:cNvPr id="38" name="Group 37">
            <a:extLst>
              <a:ext uri="{FF2B5EF4-FFF2-40B4-BE49-F238E27FC236}">
                <a16:creationId xmlns:a16="http://schemas.microsoft.com/office/drawing/2014/main" id="{E92FA612-BFA6-6449-8E35-3947750BA288}"/>
              </a:ext>
            </a:extLst>
          </p:cNvPr>
          <p:cNvGrpSpPr/>
          <p:nvPr/>
        </p:nvGrpSpPr>
        <p:grpSpPr>
          <a:xfrm>
            <a:off x="-35986" y="6215635"/>
            <a:ext cx="11480126" cy="329382"/>
            <a:chOff x="-35986" y="6215635"/>
            <a:chExt cx="11480126" cy="329382"/>
          </a:xfrm>
        </p:grpSpPr>
        <p:grpSp>
          <p:nvGrpSpPr>
            <p:cNvPr id="39" name="Group 38">
              <a:extLst>
                <a:ext uri="{FF2B5EF4-FFF2-40B4-BE49-F238E27FC236}">
                  <a16:creationId xmlns:a16="http://schemas.microsoft.com/office/drawing/2014/main" id="{2D380A2B-BE80-5246-8DF4-13BFAA01FA79}"/>
                </a:ext>
              </a:extLst>
            </p:cNvPr>
            <p:cNvGrpSpPr/>
            <p:nvPr/>
          </p:nvGrpSpPr>
          <p:grpSpPr>
            <a:xfrm>
              <a:off x="-35986" y="6406517"/>
              <a:ext cx="10834162" cy="138500"/>
              <a:chOff x="-35986" y="6316085"/>
              <a:chExt cx="10834162" cy="138500"/>
            </a:xfrm>
          </p:grpSpPr>
          <p:sp>
            <p:nvSpPr>
              <p:cNvPr id="47" name="TextBox 46">
                <a:extLst>
                  <a:ext uri="{FF2B5EF4-FFF2-40B4-BE49-F238E27FC236}">
                    <a16:creationId xmlns:a16="http://schemas.microsoft.com/office/drawing/2014/main" id="{32C857C8-CF98-554C-A29C-73127C4D01A2}"/>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48" name="TextBox 47">
                <a:extLst>
                  <a:ext uri="{FF2B5EF4-FFF2-40B4-BE49-F238E27FC236}">
                    <a16:creationId xmlns:a16="http://schemas.microsoft.com/office/drawing/2014/main" id="{9C6FC003-C1EC-2C4F-B1E1-DBFA81998382}"/>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49" name="TextBox 48">
                <a:extLst>
                  <a:ext uri="{FF2B5EF4-FFF2-40B4-BE49-F238E27FC236}">
                    <a16:creationId xmlns:a16="http://schemas.microsoft.com/office/drawing/2014/main" id="{5310B4B2-0659-804C-982B-4C84775E47D1}"/>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accent1"/>
                    </a:solidFill>
                  </a:rPr>
                  <a:t>Load</a:t>
                </a:r>
              </a:p>
            </p:txBody>
          </p:sp>
          <p:sp>
            <p:nvSpPr>
              <p:cNvPr id="50" name="TextBox 49">
                <a:extLst>
                  <a:ext uri="{FF2B5EF4-FFF2-40B4-BE49-F238E27FC236}">
                    <a16:creationId xmlns:a16="http://schemas.microsoft.com/office/drawing/2014/main" id="{EE23B337-42E5-F145-B93D-38E2453A9344}"/>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1" name="TextBox 50">
                <a:extLst>
                  <a:ext uri="{FF2B5EF4-FFF2-40B4-BE49-F238E27FC236}">
                    <a16:creationId xmlns:a16="http://schemas.microsoft.com/office/drawing/2014/main" id="{7739D6A2-AE83-DB49-A886-D30C4473C2DC}"/>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40" name="Group 39">
              <a:extLst>
                <a:ext uri="{FF2B5EF4-FFF2-40B4-BE49-F238E27FC236}">
                  <a16:creationId xmlns:a16="http://schemas.microsoft.com/office/drawing/2014/main" id="{A9CC6F30-0CB8-6042-8FC9-285FD4526CD2}"/>
                </a:ext>
              </a:extLst>
            </p:cNvPr>
            <p:cNvGrpSpPr/>
            <p:nvPr/>
          </p:nvGrpSpPr>
          <p:grpSpPr>
            <a:xfrm>
              <a:off x="0" y="6215635"/>
              <a:ext cx="11444140" cy="131976"/>
              <a:chOff x="0" y="6058468"/>
              <a:chExt cx="11444140" cy="131976"/>
            </a:xfrm>
          </p:grpSpPr>
          <p:cxnSp>
            <p:nvCxnSpPr>
              <p:cNvPr id="41" name="Straight Arrow Connector 40">
                <a:extLst>
                  <a:ext uri="{FF2B5EF4-FFF2-40B4-BE49-F238E27FC236}">
                    <a16:creationId xmlns:a16="http://schemas.microsoft.com/office/drawing/2014/main" id="{B8BD4F13-EAFB-0543-BC8A-D80CAFBF56D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6BD5A295-4B06-CC42-9509-BE794B9E6AF9}"/>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49FCC972-D7FD-2441-BEE4-CADC22BC9265}"/>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9E7242D9-B6B7-7C46-AF88-E50112240D50}"/>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180269D6-0D2B-B743-BB06-7E07C8F0449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4B32D1C9-4C8B-A54F-9FA8-6E2599524084}"/>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9332952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760FF-9558-4CC4-9186-5A5FC43173BC}"/>
              </a:ext>
            </a:extLst>
          </p:cNvPr>
          <p:cNvSpPr>
            <a:spLocks noGrp="1"/>
          </p:cNvSpPr>
          <p:nvPr>
            <p:ph type="title"/>
          </p:nvPr>
        </p:nvSpPr>
        <p:spPr/>
        <p:txBody>
          <a:bodyPr/>
          <a:lstStyle/>
          <a:p>
            <a:r>
              <a:rPr lang="en-US"/>
              <a:t>Loading data in Azure SQL</a:t>
            </a:r>
          </a:p>
        </p:txBody>
      </p:sp>
      <p:sp>
        <p:nvSpPr>
          <p:cNvPr id="3" name="Text Placeholder 2">
            <a:extLst>
              <a:ext uri="{FF2B5EF4-FFF2-40B4-BE49-F238E27FC236}">
                <a16:creationId xmlns:a16="http://schemas.microsoft.com/office/drawing/2014/main" id="{BD0C34D7-6FC5-4BE7-8300-887A4B2E7F4A}"/>
              </a:ext>
            </a:extLst>
          </p:cNvPr>
          <p:cNvSpPr>
            <a:spLocks noGrp="1"/>
          </p:cNvSpPr>
          <p:nvPr>
            <p:ph type="body" sz="quarter" idx="4294967295"/>
          </p:nvPr>
        </p:nvSpPr>
        <p:spPr>
          <a:xfrm>
            <a:off x="584200" y="1435100"/>
            <a:ext cx="10434638" cy="1785104"/>
          </a:xfrm>
        </p:spPr>
        <p:txBody>
          <a:body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Consider loading files from Azure Blob Storage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Minimal logging not supported (except in </a:t>
            </a:r>
            <a:r>
              <a:rPr lang="en-US" sz="2000" err="1">
                <a:solidFill>
                  <a:schemeClr val="tx1"/>
                </a:solidFill>
                <a:latin typeface="+mn-lt"/>
                <a:cs typeface="+mn-cs"/>
              </a:rPr>
              <a:t>tempdb</a:t>
            </a:r>
            <a:r>
              <a:rPr lang="en-US" sz="2000">
                <a:solidFill>
                  <a:schemeClr val="tx1"/>
                </a:solidFill>
                <a:latin typeface="+mn-lt"/>
                <a:cs typeface="+mn-cs"/>
              </a:rPr>
              <a:t>)</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You could be affected by transaction log rate resource governance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Be sure to use the right batch sizes for bulk copy</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Take advantage of loading into a clustered columnstore index</a:t>
            </a:r>
          </a:p>
        </p:txBody>
      </p:sp>
      <p:grpSp>
        <p:nvGrpSpPr>
          <p:cNvPr id="18" name="Group 17">
            <a:extLst>
              <a:ext uri="{FF2B5EF4-FFF2-40B4-BE49-F238E27FC236}">
                <a16:creationId xmlns:a16="http://schemas.microsoft.com/office/drawing/2014/main" id="{498DD641-5659-6246-87D3-486F75FC3297}"/>
              </a:ext>
            </a:extLst>
          </p:cNvPr>
          <p:cNvGrpSpPr/>
          <p:nvPr/>
        </p:nvGrpSpPr>
        <p:grpSpPr>
          <a:xfrm>
            <a:off x="-35986" y="6215635"/>
            <a:ext cx="11480126" cy="329382"/>
            <a:chOff x="-35986" y="6215635"/>
            <a:chExt cx="11480126" cy="329382"/>
          </a:xfrm>
        </p:grpSpPr>
        <p:grpSp>
          <p:nvGrpSpPr>
            <p:cNvPr id="19" name="Group 18">
              <a:extLst>
                <a:ext uri="{FF2B5EF4-FFF2-40B4-BE49-F238E27FC236}">
                  <a16:creationId xmlns:a16="http://schemas.microsoft.com/office/drawing/2014/main" id="{1CC71325-5391-DA4A-9481-62C465D9B468}"/>
                </a:ext>
              </a:extLst>
            </p:cNvPr>
            <p:cNvGrpSpPr/>
            <p:nvPr/>
          </p:nvGrpSpPr>
          <p:grpSpPr>
            <a:xfrm>
              <a:off x="-35986" y="6406517"/>
              <a:ext cx="10834162" cy="138500"/>
              <a:chOff x="-35986" y="6316085"/>
              <a:chExt cx="10834162" cy="138500"/>
            </a:xfrm>
          </p:grpSpPr>
          <p:sp>
            <p:nvSpPr>
              <p:cNvPr id="27" name="TextBox 26">
                <a:extLst>
                  <a:ext uri="{FF2B5EF4-FFF2-40B4-BE49-F238E27FC236}">
                    <a16:creationId xmlns:a16="http://schemas.microsoft.com/office/drawing/2014/main" id="{E2E8F331-8A7E-4747-9D4D-8E5BEA4D409E}"/>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28" name="TextBox 27">
                <a:extLst>
                  <a:ext uri="{FF2B5EF4-FFF2-40B4-BE49-F238E27FC236}">
                    <a16:creationId xmlns:a16="http://schemas.microsoft.com/office/drawing/2014/main" id="{0E231A19-7907-6848-A2F4-6A2B54AEA83B}"/>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29" name="TextBox 28">
                <a:extLst>
                  <a:ext uri="{FF2B5EF4-FFF2-40B4-BE49-F238E27FC236}">
                    <a16:creationId xmlns:a16="http://schemas.microsoft.com/office/drawing/2014/main" id="{ECB215E3-88F0-5548-9591-4216CAD4C5B9}"/>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accent1"/>
                    </a:solidFill>
                  </a:rPr>
                  <a:t>Load</a:t>
                </a:r>
              </a:p>
            </p:txBody>
          </p:sp>
          <p:sp>
            <p:nvSpPr>
              <p:cNvPr id="30" name="TextBox 29">
                <a:extLst>
                  <a:ext uri="{FF2B5EF4-FFF2-40B4-BE49-F238E27FC236}">
                    <a16:creationId xmlns:a16="http://schemas.microsoft.com/office/drawing/2014/main" id="{02A1BECA-BDC3-A74F-BB80-F3FC127BFBC2}"/>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1" name="TextBox 30">
                <a:extLst>
                  <a:ext uri="{FF2B5EF4-FFF2-40B4-BE49-F238E27FC236}">
                    <a16:creationId xmlns:a16="http://schemas.microsoft.com/office/drawing/2014/main" id="{99EC57B0-0316-4849-A8D6-5213D9E5B9E5}"/>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20" name="Group 19">
              <a:extLst>
                <a:ext uri="{FF2B5EF4-FFF2-40B4-BE49-F238E27FC236}">
                  <a16:creationId xmlns:a16="http://schemas.microsoft.com/office/drawing/2014/main" id="{1AB7D699-46CD-F549-8A0C-4681BF255A52}"/>
                </a:ext>
              </a:extLst>
            </p:cNvPr>
            <p:cNvGrpSpPr/>
            <p:nvPr/>
          </p:nvGrpSpPr>
          <p:grpSpPr>
            <a:xfrm>
              <a:off x="0" y="6215635"/>
              <a:ext cx="11444140" cy="131976"/>
              <a:chOff x="0" y="6058468"/>
              <a:chExt cx="11444140" cy="131976"/>
            </a:xfrm>
          </p:grpSpPr>
          <p:cxnSp>
            <p:nvCxnSpPr>
              <p:cNvPr id="21" name="Straight Arrow Connector 20">
                <a:extLst>
                  <a:ext uri="{FF2B5EF4-FFF2-40B4-BE49-F238E27FC236}">
                    <a16:creationId xmlns:a16="http://schemas.microsoft.com/office/drawing/2014/main" id="{4C845C6B-CC92-6D49-8B43-DD7089D2396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72A16184-004C-5F4B-A639-C81EF5E797B6}"/>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F1D7C0DF-CD74-0F45-8003-79D27785CFC8}"/>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D3CFC6A0-4B91-DE42-B29B-08DBCA2C6789}"/>
                  </a:ext>
                </a:extLst>
              </p:cNvPr>
              <p:cNvSpPr/>
              <p:nvPr/>
            </p:nvSpPr>
            <p:spPr bwMode="auto">
              <a:xfrm>
                <a:off x="786798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51AF652E-CE03-C643-B2EC-BA5F3E3E649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28678320-BB5F-6B4D-B321-F44425B96964}"/>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04400285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BC74D825-8376-814A-8854-D95383E75D44}"/>
              </a:ext>
            </a:extLst>
          </p:cNvPr>
          <p:cNvSpPr txBox="1"/>
          <p:nvPr/>
        </p:nvSpPr>
        <p:spPr>
          <a:xfrm>
            <a:off x="4981827" y="1351262"/>
            <a:ext cx="6473888" cy="3385542"/>
          </a:xfrm>
          <a:prstGeom prst="rect">
            <a:avLst/>
          </a:prstGeom>
          <a:noFill/>
        </p:spPr>
        <p:txBody>
          <a:bodyPr wrap="none" lIns="0" tIns="0" rIns="0" bIns="0" rtlCol="0">
            <a:spAutoFit/>
          </a:bodyPr>
          <a:lstStyle/>
          <a:p>
            <a:pPr lvl="0"/>
            <a:r>
              <a:rPr lang="en-US" sz="2000" b="1"/>
              <a:t>Plan</a:t>
            </a:r>
            <a:r>
              <a:rPr lang="en-US" sz="2000"/>
              <a:t> your Azure SQL, service tier, and core choices</a:t>
            </a:r>
          </a:p>
          <a:p>
            <a:pPr lvl="0"/>
            <a:endParaRPr lang="en-US" sz="2000"/>
          </a:p>
          <a:p>
            <a:pPr lvl="0"/>
            <a:r>
              <a:rPr lang="en-US" sz="2000" b="1"/>
              <a:t>Migrate</a:t>
            </a:r>
            <a:r>
              <a:rPr lang="en-US" sz="2000"/>
              <a:t> existing data using tools</a:t>
            </a:r>
          </a:p>
          <a:p>
            <a:pPr lvl="0"/>
            <a:endParaRPr lang="en-US" sz="2000"/>
          </a:p>
          <a:p>
            <a:pPr lvl="0"/>
            <a:r>
              <a:rPr lang="en-US" sz="2000" b="1"/>
              <a:t>Deploy</a:t>
            </a:r>
            <a:r>
              <a:rPr lang="en-US" sz="2000"/>
              <a:t> with the Azure portal or CLI using various options</a:t>
            </a:r>
          </a:p>
          <a:p>
            <a:pPr lvl="0"/>
            <a:endParaRPr lang="en-US" sz="2000"/>
          </a:p>
          <a:p>
            <a:pPr lvl="0"/>
            <a:r>
              <a:rPr lang="en-US" sz="2000" b="1"/>
              <a:t>Connect</a:t>
            </a:r>
            <a:r>
              <a:rPr lang="en-US" sz="2000"/>
              <a:t> and </a:t>
            </a:r>
            <a:r>
              <a:rPr lang="en-US" sz="2000" b="1"/>
              <a:t>verify</a:t>
            </a:r>
            <a:r>
              <a:rPr lang="en-US" sz="2000"/>
              <a:t> deployment using proven methods</a:t>
            </a:r>
          </a:p>
          <a:p>
            <a:pPr lvl="0"/>
            <a:endParaRPr lang="en-US" sz="2000"/>
          </a:p>
          <a:p>
            <a:pPr lvl="0"/>
            <a:r>
              <a:rPr lang="en-US" sz="2000" b="1"/>
              <a:t>Configure</a:t>
            </a:r>
            <a:r>
              <a:rPr lang="en-US" sz="2000"/>
              <a:t> Instances or databases including networking</a:t>
            </a:r>
          </a:p>
          <a:p>
            <a:pPr lvl="0"/>
            <a:endParaRPr lang="en-US" sz="2000"/>
          </a:p>
          <a:p>
            <a:r>
              <a:rPr lang="en-US" sz="2000" b="1"/>
              <a:t>Load data </a:t>
            </a:r>
            <a:r>
              <a:rPr lang="en-US" sz="2000"/>
              <a:t>using traditional methods, Spark, or ADF</a:t>
            </a:r>
          </a:p>
        </p:txBody>
      </p:sp>
      <p:grpSp>
        <p:nvGrpSpPr>
          <p:cNvPr id="19" name="Group 46">
            <a:extLst>
              <a:ext uri="{FF2B5EF4-FFF2-40B4-BE49-F238E27FC236}">
                <a16:creationId xmlns:a16="http://schemas.microsoft.com/office/drawing/2014/main" id="{A6575A08-0A7D-734C-ACA3-4C096FF4F255}"/>
              </a:ext>
            </a:extLst>
          </p:cNvPr>
          <p:cNvGrpSpPr>
            <a:grpSpLocks noChangeAspect="1"/>
          </p:cNvGrpSpPr>
          <p:nvPr/>
        </p:nvGrpSpPr>
        <p:grpSpPr bwMode="auto">
          <a:xfrm>
            <a:off x="4419600" y="1363055"/>
            <a:ext cx="263951" cy="263951"/>
            <a:chOff x="2812" y="999"/>
            <a:chExt cx="312" cy="312"/>
          </a:xfrm>
        </p:grpSpPr>
        <p:sp>
          <p:nvSpPr>
            <p:cNvPr id="20" name="AutoShape 45">
              <a:extLst>
                <a:ext uri="{FF2B5EF4-FFF2-40B4-BE49-F238E27FC236}">
                  <a16:creationId xmlns:a16="http://schemas.microsoft.com/office/drawing/2014/main" id="{2A17BD17-7A7C-7A4C-A6D8-63782B219933}"/>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7">
              <a:extLst>
                <a:ext uri="{FF2B5EF4-FFF2-40B4-BE49-F238E27FC236}">
                  <a16:creationId xmlns:a16="http://schemas.microsoft.com/office/drawing/2014/main" id="{5E03A41F-8E72-374B-87BD-6A7E1E45883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8">
              <a:extLst>
                <a:ext uri="{FF2B5EF4-FFF2-40B4-BE49-F238E27FC236}">
                  <a16:creationId xmlns:a16="http://schemas.microsoft.com/office/drawing/2014/main" id="{E67CC8B1-D892-A94A-B90D-0F3B0544DDA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9">
              <a:extLst>
                <a:ext uri="{FF2B5EF4-FFF2-40B4-BE49-F238E27FC236}">
                  <a16:creationId xmlns:a16="http://schemas.microsoft.com/office/drawing/2014/main" id="{CEDDC45F-9E66-1749-A890-0B7288D5899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46">
            <a:extLst>
              <a:ext uri="{FF2B5EF4-FFF2-40B4-BE49-F238E27FC236}">
                <a16:creationId xmlns:a16="http://schemas.microsoft.com/office/drawing/2014/main" id="{B3AF0031-0F57-6343-8A44-EB4201F4FC49}"/>
              </a:ext>
            </a:extLst>
          </p:cNvPr>
          <p:cNvGrpSpPr>
            <a:grpSpLocks noChangeAspect="1"/>
          </p:cNvGrpSpPr>
          <p:nvPr/>
        </p:nvGrpSpPr>
        <p:grpSpPr bwMode="auto">
          <a:xfrm>
            <a:off x="4419600" y="1983344"/>
            <a:ext cx="263951" cy="263951"/>
            <a:chOff x="2812" y="999"/>
            <a:chExt cx="312" cy="312"/>
          </a:xfrm>
        </p:grpSpPr>
        <p:sp>
          <p:nvSpPr>
            <p:cNvPr id="25" name="AutoShape 45">
              <a:extLst>
                <a:ext uri="{FF2B5EF4-FFF2-40B4-BE49-F238E27FC236}">
                  <a16:creationId xmlns:a16="http://schemas.microsoft.com/office/drawing/2014/main" id="{8CD5F893-EC82-E049-9738-3C0126806E7F}"/>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7">
              <a:extLst>
                <a:ext uri="{FF2B5EF4-FFF2-40B4-BE49-F238E27FC236}">
                  <a16:creationId xmlns:a16="http://schemas.microsoft.com/office/drawing/2014/main" id="{CF1F1F12-D1E2-6E4B-A757-29556BBA996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8">
              <a:extLst>
                <a:ext uri="{FF2B5EF4-FFF2-40B4-BE49-F238E27FC236}">
                  <a16:creationId xmlns:a16="http://schemas.microsoft.com/office/drawing/2014/main" id="{927F438C-5487-774B-95D8-DEA7E5744E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9">
              <a:extLst>
                <a:ext uri="{FF2B5EF4-FFF2-40B4-BE49-F238E27FC236}">
                  <a16:creationId xmlns:a16="http://schemas.microsoft.com/office/drawing/2014/main" id="{FCF7EF78-CB42-654B-9D68-FA6217414E48}"/>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46">
            <a:extLst>
              <a:ext uri="{FF2B5EF4-FFF2-40B4-BE49-F238E27FC236}">
                <a16:creationId xmlns:a16="http://schemas.microsoft.com/office/drawing/2014/main" id="{383997EA-C08F-DF43-B2CC-C28827148BAC}"/>
              </a:ext>
            </a:extLst>
          </p:cNvPr>
          <p:cNvGrpSpPr>
            <a:grpSpLocks noChangeAspect="1"/>
          </p:cNvGrpSpPr>
          <p:nvPr/>
        </p:nvGrpSpPr>
        <p:grpSpPr bwMode="auto">
          <a:xfrm>
            <a:off x="4419600" y="2603633"/>
            <a:ext cx="263951" cy="263951"/>
            <a:chOff x="2812" y="999"/>
            <a:chExt cx="312" cy="312"/>
          </a:xfrm>
        </p:grpSpPr>
        <p:sp>
          <p:nvSpPr>
            <p:cNvPr id="30" name="AutoShape 45">
              <a:extLst>
                <a:ext uri="{FF2B5EF4-FFF2-40B4-BE49-F238E27FC236}">
                  <a16:creationId xmlns:a16="http://schemas.microsoft.com/office/drawing/2014/main" id="{D62DC8CD-97C5-504F-8515-2C209BF02C5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D93720C8-A0EA-3A45-B40B-B04D3F54965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8">
              <a:extLst>
                <a:ext uri="{FF2B5EF4-FFF2-40B4-BE49-F238E27FC236}">
                  <a16:creationId xmlns:a16="http://schemas.microsoft.com/office/drawing/2014/main" id="{C36802B3-8FA1-5742-96B5-E1F3CD91ABF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9">
              <a:extLst>
                <a:ext uri="{FF2B5EF4-FFF2-40B4-BE49-F238E27FC236}">
                  <a16:creationId xmlns:a16="http://schemas.microsoft.com/office/drawing/2014/main" id="{296C9C08-BE77-E548-9708-E4ABE0129D8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46">
            <a:extLst>
              <a:ext uri="{FF2B5EF4-FFF2-40B4-BE49-F238E27FC236}">
                <a16:creationId xmlns:a16="http://schemas.microsoft.com/office/drawing/2014/main" id="{FF7819B6-8125-A244-9BF4-BA7ACE1443B5}"/>
              </a:ext>
            </a:extLst>
          </p:cNvPr>
          <p:cNvGrpSpPr>
            <a:grpSpLocks noChangeAspect="1"/>
          </p:cNvGrpSpPr>
          <p:nvPr/>
        </p:nvGrpSpPr>
        <p:grpSpPr bwMode="auto">
          <a:xfrm>
            <a:off x="4419600" y="3205068"/>
            <a:ext cx="263951" cy="263951"/>
            <a:chOff x="2812" y="999"/>
            <a:chExt cx="312" cy="312"/>
          </a:xfrm>
        </p:grpSpPr>
        <p:sp>
          <p:nvSpPr>
            <p:cNvPr id="35" name="AutoShape 45">
              <a:extLst>
                <a:ext uri="{FF2B5EF4-FFF2-40B4-BE49-F238E27FC236}">
                  <a16:creationId xmlns:a16="http://schemas.microsoft.com/office/drawing/2014/main" id="{59BDA4DD-6054-C24A-AEE8-B102C585A1F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7">
              <a:extLst>
                <a:ext uri="{FF2B5EF4-FFF2-40B4-BE49-F238E27FC236}">
                  <a16:creationId xmlns:a16="http://schemas.microsoft.com/office/drawing/2014/main" id="{8F14F22E-CCCD-6C44-91B6-78C220D32BA3}"/>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8">
              <a:extLst>
                <a:ext uri="{FF2B5EF4-FFF2-40B4-BE49-F238E27FC236}">
                  <a16:creationId xmlns:a16="http://schemas.microsoft.com/office/drawing/2014/main" id="{3E34D324-7D23-2C46-AE71-127BAFAF92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9">
              <a:extLst>
                <a:ext uri="{FF2B5EF4-FFF2-40B4-BE49-F238E27FC236}">
                  <a16:creationId xmlns:a16="http://schemas.microsoft.com/office/drawing/2014/main" id="{9F88BAF2-9007-DE4A-8A24-7AD895E05F8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46">
            <a:extLst>
              <a:ext uri="{FF2B5EF4-FFF2-40B4-BE49-F238E27FC236}">
                <a16:creationId xmlns:a16="http://schemas.microsoft.com/office/drawing/2014/main" id="{4C0B5875-AF0E-1C4F-A925-A1525ADB93B5}"/>
              </a:ext>
            </a:extLst>
          </p:cNvPr>
          <p:cNvGrpSpPr>
            <a:grpSpLocks noChangeAspect="1"/>
          </p:cNvGrpSpPr>
          <p:nvPr/>
        </p:nvGrpSpPr>
        <p:grpSpPr bwMode="auto">
          <a:xfrm>
            <a:off x="4419600" y="3806503"/>
            <a:ext cx="263951" cy="263951"/>
            <a:chOff x="2812" y="999"/>
            <a:chExt cx="312" cy="312"/>
          </a:xfrm>
        </p:grpSpPr>
        <p:sp>
          <p:nvSpPr>
            <p:cNvPr id="40" name="AutoShape 45">
              <a:extLst>
                <a:ext uri="{FF2B5EF4-FFF2-40B4-BE49-F238E27FC236}">
                  <a16:creationId xmlns:a16="http://schemas.microsoft.com/office/drawing/2014/main" id="{55042463-ADCD-5244-AA7E-66002CE4750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7">
              <a:extLst>
                <a:ext uri="{FF2B5EF4-FFF2-40B4-BE49-F238E27FC236}">
                  <a16:creationId xmlns:a16="http://schemas.microsoft.com/office/drawing/2014/main" id="{6153EC69-E0D7-0B48-ACDA-67C9628622F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8">
              <a:extLst>
                <a:ext uri="{FF2B5EF4-FFF2-40B4-BE49-F238E27FC236}">
                  <a16:creationId xmlns:a16="http://schemas.microsoft.com/office/drawing/2014/main" id="{201D8C6D-127F-4D4F-AD01-8F47AC0F4DC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9">
              <a:extLst>
                <a:ext uri="{FF2B5EF4-FFF2-40B4-BE49-F238E27FC236}">
                  <a16:creationId xmlns:a16="http://schemas.microsoft.com/office/drawing/2014/main" id="{453B2E79-9631-AC4D-A528-CAACCDC056C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46">
            <a:extLst>
              <a:ext uri="{FF2B5EF4-FFF2-40B4-BE49-F238E27FC236}">
                <a16:creationId xmlns:a16="http://schemas.microsoft.com/office/drawing/2014/main" id="{5F5CFA65-80DF-F14E-9CAB-24465B7E7647}"/>
              </a:ext>
            </a:extLst>
          </p:cNvPr>
          <p:cNvGrpSpPr>
            <a:grpSpLocks noChangeAspect="1"/>
          </p:cNvGrpSpPr>
          <p:nvPr/>
        </p:nvGrpSpPr>
        <p:grpSpPr bwMode="auto">
          <a:xfrm>
            <a:off x="4419600" y="4408483"/>
            <a:ext cx="263951" cy="263951"/>
            <a:chOff x="2812" y="999"/>
            <a:chExt cx="312" cy="312"/>
          </a:xfrm>
        </p:grpSpPr>
        <p:sp>
          <p:nvSpPr>
            <p:cNvPr id="60" name="AutoShape 45">
              <a:extLst>
                <a:ext uri="{FF2B5EF4-FFF2-40B4-BE49-F238E27FC236}">
                  <a16:creationId xmlns:a16="http://schemas.microsoft.com/office/drawing/2014/main" id="{469764DB-96C4-6240-A6D3-46B6A6FCF26F}"/>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7">
              <a:extLst>
                <a:ext uri="{FF2B5EF4-FFF2-40B4-BE49-F238E27FC236}">
                  <a16:creationId xmlns:a16="http://schemas.microsoft.com/office/drawing/2014/main" id="{3151C135-897D-BC44-8386-196CB22530E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8">
              <a:extLst>
                <a:ext uri="{FF2B5EF4-FFF2-40B4-BE49-F238E27FC236}">
                  <a16:creationId xmlns:a16="http://schemas.microsoft.com/office/drawing/2014/main" id="{B845E110-184C-2640-ACB1-FEA57385EE3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9">
              <a:extLst>
                <a:ext uri="{FF2B5EF4-FFF2-40B4-BE49-F238E27FC236}">
                  <a16:creationId xmlns:a16="http://schemas.microsoft.com/office/drawing/2014/main" id="{7017D86B-60C2-144E-A77F-0ACC6730965C}"/>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 name="Group 45">
            <a:extLst>
              <a:ext uri="{FF2B5EF4-FFF2-40B4-BE49-F238E27FC236}">
                <a16:creationId xmlns:a16="http://schemas.microsoft.com/office/drawing/2014/main" id="{72DBB916-6C95-DB44-953F-20BCB4DF0A52}"/>
              </a:ext>
            </a:extLst>
          </p:cNvPr>
          <p:cNvGrpSpPr/>
          <p:nvPr/>
        </p:nvGrpSpPr>
        <p:grpSpPr>
          <a:xfrm>
            <a:off x="-35986" y="6215635"/>
            <a:ext cx="11480126" cy="329382"/>
            <a:chOff x="-35986" y="6215635"/>
            <a:chExt cx="11480126" cy="329382"/>
          </a:xfrm>
        </p:grpSpPr>
        <p:grpSp>
          <p:nvGrpSpPr>
            <p:cNvPr id="47" name="Group 46">
              <a:extLst>
                <a:ext uri="{FF2B5EF4-FFF2-40B4-BE49-F238E27FC236}">
                  <a16:creationId xmlns:a16="http://schemas.microsoft.com/office/drawing/2014/main" id="{28782D55-30F2-FA45-A225-5A7D3CCF0ACD}"/>
                </a:ext>
              </a:extLst>
            </p:cNvPr>
            <p:cNvGrpSpPr/>
            <p:nvPr/>
          </p:nvGrpSpPr>
          <p:grpSpPr>
            <a:xfrm>
              <a:off x="-35986" y="6406517"/>
              <a:ext cx="10834162" cy="138500"/>
              <a:chOff x="-35986" y="6316085"/>
              <a:chExt cx="10834162" cy="138500"/>
            </a:xfrm>
          </p:grpSpPr>
          <p:sp>
            <p:nvSpPr>
              <p:cNvPr id="55" name="TextBox 54">
                <a:extLst>
                  <a:ext uri="{FF2B5EF4-FFF2-40B4-BE49-F238E27FC236}">
                    <a16:creationId xmlns:a16="http://schemas.microsoft.com/office/drawing/2014/main" id="{A324763A-2229-7D4B-8C76-432008EE2264}"/>
                  </a:ext>
                </a:extLst>
              </p:cNvPr>
              <p:cNvSpPr txBox="1"/>
              <p:nvPr/>
            </p:nvSpPr>
            <p:spPr>
              <a:xfrm>
                <a:off x="2706401"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Deploy</a:t>
                </a:r>
              </a:p>
            </p:txBody>
          </p:sp>
          <p:sp>
            <p:nvSpPr>
              <p:cNvPr id="56" name="TextBox 55">
                <a:extLst>
                  <a:ext uri="{FF2B5EF4-FFF2-40B4-BE49-F238E27FC236}">
                    <a16:creationId xmlns:a16="http://schemas.microsoft.com/office/drawing/2014/main" id="{16561AA1-8F3D-8E42-9DD8-DCAF83B8527E}"/>
                  </a:ext>
                </a:extLst>
              </p:cNvPr>
              <p:cNvSpPr txBox="1"/>
              <p:nvPr/>
            </p:nvSpPr>
            <p:spPr>
              <a:xfrm>
                <a:off x="5074260"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Configure</a:t>
                </a:r>
              </a:p>
            </p:txBody>
          </p:sp>
          <p:sp>
            <p:nvSpPr>
              <p:cNvPr id="57" name="TextBox 56">
                <a:extLst>
                  <a:ext uri="{FF2B5EF4-FFF2-40B4-BE49-F238E27FC236}">
                    <a16:creationId xmlns:a16="http://schemas.microsoft.com/office/drawing/2014/main" id="{9BDEFDAA-1361-FD40-A051-6D91E6A6C7E0}"/>
                  </a:ext>
                </a:extLst>
              </p:cNvPr>
              <p:cNvSpPr txBox="1"/>
              <p:nvPr/>
            </p:nvSpPr>
            <p:spPr>
              <a:xfrm>
                <a:off x="743913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Load</a:t>
                </a:r>
              </a:p>
            </p:txBody>
          </p:sp>
          <p:sp>
            <p:nvSpPr>
              <p:cNvPr id="58" name="TextBox 57">
                <a:extLst>
                  <a:ext uri="{FF2B5EF4-FFF2-40B4-BE49-F238E27FC236}">
                    <a16:creationId xmlns:a16="http://schemas.microsoft.com/office/drawing/2014/main" id="{5674871C-AB3D-7A42-97EF-CDA85BCDC829}"/>
                  </a:ext>
                </a:extLst>
              </p:cNvPr>
              <p:cNvSpPr txBox="1"/>
              <p:nvPr/>
            </p:nvSpPr>
            <p:spPr>
              <a:xfrm>
                <a:off x="9814460" y="6316085"/>
                <a:ext cx="983716" cy="138499"/>
              </a:xfrm>
              <a:prstGeom prst="rect">
                <a:avLst/>
              </a:prstGeom>
              <a:noFill/>
            </p:spPr>
            <p:txBody>
              <a:bodyPr wrap="square" lIns="0" tIns="0" rIns="0" bIns="0" rtlCol="0">
                <a:spAutoFit/>
              </a:bodyPr>
              <a:lstStyle/>
              <a:p>
                <a:pPr algn="ctr"/>
                <a:r>
                  <a:rPr lang="en-US" sz="900">
                    <a:solidFill>
                      <a:schemeClr val="accent1"/>
                    </a:solidFill>
                  </a:rPr>
                  <a:t>Summary</a:t>
                </a:r>
              </a:p>
            </p:txBody>
          </p:sp>
          <p:sp>
            <p:nvSpPr>
              <p:cNvPr id="64" name="TextBox 63">
                <a:extLst>
                  <a:ext uri="{FF2B5EF4-FFF2-40B4-BE49-F238E27FC236}">
                    <a16:creationId xmlns:a16="http://schemas.microsoft.com/office/drawing/2014/main" id="{18021C83-6891-B24B-8EBA-2AE4DA69E996}"/>
                  </a:ext>
                </a:extLst>
              </p:cNvPr>
              <p:cNvSpPr txBox="1"/>
              <p:nvPr/>
            </p:nvSpPr>
            <p:spPr>
              <a:xfrm>
                <a:off x="-35986" y="6316086"/>
                <a:ext cx="1740596" cy="138499"/>
              </a:xfrm>
              <a:prstGeom prst="rect">
                <a:avLst/>
              </a:prstGeom>
              <a:noFill/>
            </p:spPr>
            <p:txBody>
              <a:bodyPr wrap="square" lIns="0" tIns="0" rIns="0" bIns="0" rtlCol="0">
                <a:spAutoFit/>
              </a:bodyPr>
              <a:lstStyle/>
              <a:p>
                <a:pPr algn="ctr"/>
                <a:r>
                  <a:rPr lang="en-US" sz="900">
                    <a:solidFill>
                      <a:schemeClr val="bg1">
                        <a:lumMod val="75000"/>
                      </a:schemeClr>
                    </a:solidFill>
                  </a:rPr>
                  <a:t>Pre-deployment planning</a:t>
                </a:r>
              </a:p>
            </p:txBody>
          </p:sp>
        </p:grpSp>
        <p:grpSp>
          <p:nvGrpSpPr>
            <p:cNvPr id="48" name="Group 47">
              <a:extLst>
                <a:ext uri="{FF2B5EF4-FFF2-40B4-BE49-F238E27FC236}">
                  <a16:creationId xmlns:a16="http://schemas.microsoft.com/office/drawing/2014/main" id="{1777CFC8-FB86-C84E-A8FE-1D100D683BC2}"/>
                </a:ext>
              </a:extLst>
            </p:cNvPr>
            <p:cNvGrpSpPr/>
            <p:nvPr/>
          </p:nvGrpSpPr>
          <p:grpSpPr>
            <a:xfrm>
              <a:off x="0" y="6215635"/>
              <a:ext cx="11444140" cy="131976"/>
              <a:chOff x="0" y="6058468"/>
              <a:chExt cx="11444140" cy="131976"/>
            </a:xfrm>
          </p:grpSpPr>
          <p:cxnSp>
            <p:nvCxnSpPr>
              <p:cNvPr id="49" name="Straight Arrow Connector 48">
                <a:extLst>
                  <a:ext uri="{FF2B5EF4-FFF2-40B4-BE49-F238E27FC236}">
                    <a16:creationId xmlns:a16="http://schemas.microsoft.com/office/drawing/2014/main" id="{ECF69D71-7612-684A-BFB6-EDE32C289953}"/>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6FBD4BA1-D171-0345-A082-10325C882CBF}"/>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A7A2773B-7B34-BB44-BE34-7FF6D771321C}"/>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A852475C-B2AB-754F-BCD5-FD4EE8958CE6}"/>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A05C9A78-6489-2B4F-BB99-79BAE9A87589}"/>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2A4AC313-ADE8-4143-8071-29AA7D3F880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a:xfrm>
            <a:off x="584200" y="2651740"/>
            <a:ext cx="2326410" cy="553998"/>
          </a:xfrm>
        </p:spPr>
        <p:txBody>
          <a:bodyPr/>
          <a:lstStyle/>
          <a:p>
            <a:r>
              <a:rPr lang="en-US"/>
              <a:t>Summary</a:t>
            </a:r>
          </a:p>
        </p:txBody>
      </p:sp>
      <p:cxnSp>
        <p:nvCxnSpPr>
          <p:cNvPr id="72" name="Straight Connector 71">
            <a:extLst>
              <a:ext uri="{FF2B5EF4-FFF2-40B4-BE49-F238E27FC236}">
                <a16:creationId xmlns:a16="http://schemas.microsoft.com/office/drawing/2014/main" id="{7755FA90-6B24-A646-943B-94FFDE26E4FE}"/>
              </a:ext>
            </a:extLst>
          </p:cNvPr>
          <p:cNvCxnSpPr>
            <a:cxnSpLocks/>
          </p:cNvCxnSpPr>
          <p:nvPr/>
        </p:nvCxnSpPr>
        <p:spPr>
          <a:xfrm>
            <a:off x="3368233" y="758034"/>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87418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1817346"/>
            <a:ext cx="9144000" cy="2708434"/>
          </a:xfrm>
        </p:spPr>
        <p:txBody>
          <a:bodyPr anchor="ctr"/>
          <a:lstStyle/>
          <a:p>
            <a:pPr>
              <a:lnSpc>
                <a:spcPct val="100000"/>
              </a:lnSpc>
              <a:spcAft>
                <a:spcPts val="1200"/>
              </a:spcAft>
            </a:pPr>
            <a:br>
              <a:rPr lang="en-US" sz="2800" dirty="0">
                <a:solidFill>
                  <a:srgbClr val="0078D7"/>
                </a:solidFill>
              </a:rPr>
            </a:br>
            <a:r>
              <a:rPr lang="en-US" sz="2800" dirty="0">
                <a:solidFill>
                  <a:srgbClr val="0078D7"/>
                </a:solidFill>
              </a:rPr>
              <a:t> </a:t>
            </a:r>
            <a:br>
              <a:rPr lang="en-US" sz="2800" dirty="0"/>
            </a:br>
            <a:r>
              <a:rPr lang="en-US" sz="2400" dirty="0"/>
              <a:t>Activity 1: Deploy Azure SQL Database</a:t>
            </a:r>
            <a:br>
              <a:rPr lang="en-US" sz="2400" dirty="0"/>
            </a:br>
            <a:r>
              <a:rPr lang="en-US" sz="2400" dirty="0"/>
              <a:t>Activity 2: Initial connect and comparison</a:t>
            </a:r>
            <a:br>
              <a:rPr lang="en-US" sz="2400" dirty="0"/>
            </a:br>
            <a:r>
              <a:rPr lang="en-US" sz="2400" dirty="0"/>
              <a:t>Activity 3: Verify deployment</a:t>
            </a:r>
            <a:br>
              <a:rPr lang="en-US" sz="2400" dirty="0"/>
            </a:br>
            <a:r>
              <a:rPr lang="en-US" sz="2400" dirty="0">
                <a:solidFill>
                  <a:schemeClr val="accent2"/>
                </a:solidFill>
              </a:rPr>
              <a:t>(Bonus) </a:t>
            </a:r>
            <a:r>
              <a:rPr lang="en-US" sz="2400" dirty="0">
                <a:solidFill>
                  <a:schemeClr val="tx1"/>
                </a:solidFill>
              </a:rPr>
              <a:t>Activity 4: Configure with Azure CLI</a:t>
            </a:r>
            <a:br>
              <a:rPr lang="en-US" sz="2400" dirty="0">
                <a:solidFill>
                  <a:schemeClr val="tx1"/>
                </a:solidFill>
              </a:rPr>
            </a:br>
            <a:r>
              <a:rPr lang="en-US" sz="2400" dirty="0">
                <a:solidFill>
                  <a:schemeClr val="accent2"/>
                </a:solidFill>
              </a:rPr>
              <a:t>(Bonus) </a:t>
            </a:r>
            <a:r>
              <a:rPr lang="en-US" sz="2400" dirty="0">
                <a:solidFill>
                  <a:schemeClr val="tx1"/>
                </a:solidFill>
              </a:rPr>
              <a:t>Activity 5: Load data</a:t>
            </a:r>
          </a:p>
        </p:txBody>
      </p:sp>
      <p:grpSp>
        <p:nvGrpSpPr>
          <p:cNvPr id="13" name="Group 12">
            <a:extLst>
              <a:ext uri="{FF2B5EF4-FFF2-40B4-BE49-F238E27FC236}">
                <a16:creationId xmlns:a16="http://schemas.microsoft.com/office/drawing/2014/main" id="{C3D79FCC-B88C-704D-B150-3A07BEF9A749}"/>
              </a:ext>
            </a:extLst>
          </p:cNvPr>
          <p:cNvGrpSpPr>
            <a:grpSpLocks noChangeAspect="1"/>
          </p:cNvGrpSpPr>
          <p:nvPr/>
        </p:nvGrpSpPr>
        <p:grpSpPr>
          <a:xfrm>
            <a:off x="585216" y="585788"/>
            <a:ext cx="562864" cy="820624"/>
            <a:chOff x="728663" y="5668963"/>
            <a:chExt cx="339725" cy="495300"/>
          </a:xfrm>
        </p:grpSpPr>
        <p:sp>
          <p:nvSpPr>
            <p:cNvPr id="14" name="Rectangle 174">
              <a:extLst>
                <a:ext uri="{FF2B5EF4-FFF2-40B4-BE49-F238E27FC236}">
                  <a16:creationId xmlns:a16="http://schemas.microsoft.com/office/drawing/2014/main" id="{8D7F2F70-5D19-1F42-8C0E-35FC1B798D16}"/>
                </a:ext>
              </a:extLst>
            </p:cNvPr>
            <p:cNvSpPr>
              <a:spLocks noChangeArrowheads="1"/>
            </p:cNvSpPr>
            <p:nvPr/>
          </p:nvSpPr>
          <p:spPr bwMode="auto">
            <a:xfrm>
              <a:off x="728663" y="5668963"/>
              <a:ext cx="339725"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Rectangle 175">
              <a:extLst>
                <a:ext uri="{FF2B5EF4-FFF2-40B4-BE49-F238E27FC236}">
                  <a16:creationId xmlns:a16="http://schemas.microsoft.com/office/drawing/2014/main" id="{867EC4BF-6745-5D48-874A-8EA22E9DF9FF}"/>
                </a:ext>
              </a:extLst>
            </p:cNvPr>
            <p:cNvSpPr>
              <a:spLocks noChangeArrowheads="1"/>
            </p:cNvSpPr>
            <p:nvPr/>
          </p:nvSpPr>
          <p:spPr bwMode="auto">
            <a:xfrm>
              <a:off x="944563" y="5730876"/>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Rectangle 176">
              <a:extLst>
                <a:ext uri="{FF2B5EF4-FFF2-40B4-BE49-F238E27FC236}">
                  <a16:creationId xmlns:a16="http://schemas.microsoft.com/office/drawing/2014/main" id="{0B05499C-F361-FF45-9641-C7EBB19DC99E}"/>
                </a:ext>
              </a:extLst>
            </p:cNvPr>
            <p:cNvSpPr>
              <a:spLocks noChangeArrowheads="1"/>
            </p:cNvSpPr>
            <p:nvPr/>
          </p:nvSpPr>
          <p:spPr bwMode="auto">
            <a:xfrm>
              <a:off x="944563" y="5808663"/>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77">
              <a:extLst>
                <a:ext uri="{FF2B5EF4-FFF2-40B4-BE49-F238E27FC236}">
                  <a16:creationId xmlns:a16="http://schemas.microsoft.com/office/drawing/2014/main" id="{DFCA640B-104A-354C-854B-98354402D16C}"/>
                </a:ext>
              </a:extLst>
            </p:cNvPr>
            <p:cNvSpPr>
              <a:spLocks noChangeArrowheads="1"/>
            </p:cNvSpPr>
            <p:nvPr/>
          </p:nvSpPr>
          <p:spPr bwMode="auto">
            <a:xfrm>
              <a:off x="774701" y="5884863"/>
              <a:ext cx="247650" cy="476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78">
              <a:extLst>
                <a:ext uri="{FF2B5EF4-FFF2-40B4-BE49-F238E27FC236}">
                  <a16:creationId xmlns:a16="http://schemas.microsoft.com/office/drawing/2014/main" id="{5C04FA6D-1EA7-704E-8DFB-B56EE8E06A9F}"/>
                </a:ext>
              </a:extLst>
            </p:cNvPr>
            <p:cNvSpPr>
              <a:spLocks noChangeArrowheads="1"/>
            </p:cNvSpPr>
            <p:nvPr/>
          </p:nvSpPr>
          <p:spPr bwMode="auto">
            <a:xfrm>
              <a:off x="774701" y="5962651"/>
              <a:ext cx="247650" cy="46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79">
              <a:extLst>
                <a:ext uri="{FF2B5EF4-FFF2-40B4-BE49-F238E27FC236}">
                  <a16:creationId xmlns:a16="http://schemas.microsoft.com/office/drawing/2014/main" id="{61459AA9-0992-4443-A741-7D87CAED3354}"/>
                </a:ext>
              </a:extLst>
            </p:cNvPr>
            <p:cNvSpPr>
              <a:spLocks noChangeArrowheads="1"/>
            </p:cNvSpPr>
            <p:nvPr/>
          </p:nvSpPr>
          <p:spPr bwMode="auto">
            <a:xfrm>
              <a:off x="774701" y="6040438"/>
              <a:ext cx="247650" cy="46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0">
              <a:extLst>
                <a:ext uri="{FF2B5EF4-FFF2-40B4-BE49-F238E27FC236}">
                  <a16:creationId xmlns:a16="http://schemas.microsoft.com/office/drawing/2014/main" id="{685CBA96-0BE4-DA4E-96C7-1A955CC34066}"/>
                </a:ext>
              </a:extLst>
            </p:cNvPr>
            <p:cNvSpPr>
              <a:spLocks/>
            </p:cNvSpPr>
            <p:nvPr/>
          </p:nvSpPr>
          <p:spPr bwMode="auto">
            <a:xfrm>
              <a:off x="809626" y="57404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81">
              <a:extLst>
                <a:ext uri="{FF2B5EF4-FFF2-40B4-BE49-F238E27FC236}">
                  <a16:creationId xmlns:a16="http://schemas.microsoft.com/office/drawing/2014/main" id="{13430053-F795-DC43-B220-8293540B3F0D}"/>
                </a:ext>
              </a:extLst>
            </p:cNvPr>
            <p:cNvSpPr>
              <a:spLocks/>
            </p:cNvSpPr>
            <p:nvPr/>
          </p:nvSpPr>
          <p:spPr bwMode="auto">
            <a:xfrm>
              <a:off x="774701" y="57785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71573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Security</a:t>
            </a:r>
            <a:endParaRPr lang="en-US" sz="2000" spc="0">
              <a:solidFill>
                <a:schemeClr val="tx1"/>
              </a:solidFill>
            </a:endParaRP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786809"/>
            <a:ext cx="4553857" cy="1862048"/>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Overview</a:t>
            </a:r>
          </a:p>
          <a:p>
            <a:pPr marL="457200" indent="-457200">
              <a:spcAft>
                <a:spcPts val="600"/>
              </a:spcAft>
              <a:defRPr/>
            </a:pPr>
            <a:r>
              <a:rPr lang="en-US" sz="1600">
                <a:gradFill>
                  <a:gsLst>
                    <a:gs pos="2917">
                      <a:prstClr val="white"/>
                    </a:gs>
                    <a:gs pos="30000">
                      <a:prstClr val="white"/>
                    </a:gs>
                  </a:gsLst>
                  <a:lin ang="5400000" scaled="0"/>
                </a:gradFill>
                <a:latin typeface="Segoe UI"/>
              </a:rPr>
              <a:t>Network security</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Identity and access</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Data protection</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Monitoring, logging, and auditing</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Summary</a:t>
            </a:r>
          </a:p>
        </p:txBody>
      </p:sp>
      <p:sp>
        <p:nvSpPr>
          <p:cNvPr id="6" name="TextBox 5">
            <a:extLst>
              <a:ext uri="{FF2B5EF4-FFF2-40B4-BE49-F238E27FC236}">
                <a16:creationId xmlns:a16="http://schemas.microsoft.com/office/drawing/2014/main" id="{83EF1702-7091-014B-BE17-4F568B62AAF3}"/>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3</a:t>
            </a:r>
          </a:p>
        </p:txBody>
      </p:sp>
      <p:grpSp>
        <p:nvGrpSpPr>
          <p:cNvPr id="7" name="Group 6">
            <a:extLst>
              <a:ext uri="{FF2B5EF4-FFF2-40B4-BE49-F238E27FC236}">
                <a16:creationId xmlns:a16="http://schemas.microsoft.com/office/drawing/2014/main" id="{B92E41BA-F438-D048-80BF-3BB15B6A00E6}"/>
              </a:ext>
            </a:extLst>
          </p:cNvPr>
          <p:cNvGrpSpPr>
            <a:grpSpLocks noChangeAspect="1"/>
          </p:cNvGrpSpPr>
          <p:nvPr/>
        </p:nvGrpSpPr>
        <p:grpSpPr>
          <a:xfrm>
            <a:off x="584200" y="1944166"/>
            <a:ext cx="645713" cy="796894"/>
            <a:chOff x="1980078" y="253998"/>
            <a:chExt cx="3830386" cy="4727197"/>
          </a:xfrm>
        </p:grpSpPr>
        <p:sp>
          <p:nvSpPr>
            <p:cNvPr id="8" name="Rectangle 27">
              <a:extLst>
                <a:ext uri="{FF2B5EF4-FFF2-40B4-BE49-F238E27FC236}">
                  <a16:creationId xmlns:a16="http://schemas.microsoft.com/office/drawing/2014/main" id="{7D803C0D-7A74-0D4E-8969-74490224019D}"/>
                </a:ext>
              </a:extLst>
            </p:cNvPr>
            <p:cNvSpPr>
              <a:spLocks noChangeArrowheads="1"/>
            </p:cNvSpPr>
            <p:nvPr/>
          </p:nvSpPr>
          <p:spPr bwMode="auto">
            <a:xfrm>
              <a:off x="1980078" y="2169196"/>
              <a:ext cx="3830386" cy="2811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Freeform 29">
              <a:extLst>
                <a:ext uri="{FF2B5EF4-FFF2-40B4-BE49-F238E27FC236}">
                  <a16:creationId xmlns:a16="http://schemas.microsoft.com/office/drawing/2014/main" id="{353DD7F5-535D-B046-AF19-0B2559EFCE86}"/>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Freeform 30">
              <a:extLst>
                <a:ext uri="{FF2B5EF4-FFF2-40B4-BE49-F238E27FC236}">
                  <a16:creationId xmlns:a16="http://schemas.microsoft.com/office/drawing/2014/main" id="{DC4159D3-242B-5445-8F4F-DA4A7907B9E8}"/>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Freeform: Shape 136">
              <a:extLst>
                <a:ext uri="{FF2B5EF4-FFF2-40B4-BE49-F238E27FC236}">
                  <a16:creationId xmlns:a16="http://schemas.microsoft.com/office/drawing/2014/main" id="{AB48D67A-746D-8647-B197-C84B29A9504A}"/>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4220055585"/>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Security capabilities and tasks</a:t>
            </a:r>
          </a:p>
        </p:txBody>
      </p:sp>
      <p:grpSp>
        <p:nvGrpSpPr>
          <p:cNvPr id="19" name="Group 18">
            <a:extLst>
              <a:ext uri="{FF2B5EF4-FFF2-40B4-BE49-F238E27FC236}">
                <a16:creationId xmlns:a16="http://schemas.microsoft.com/office/drawing/2014/main" id="{44C4209F-184C-9A49-AD00-9A8F19591089}"/>
              </a:ext>
            </a:extLst>
          </p:cNvPr>
          <p:cNvGrpSpPr/>
          <p:nvPr/>
        </p:nvGrpSpPr>
        <p:grpSpPr>
          <a:xfrm>
            <a:off x="6629839" y="1682678"/>
            <a:ext cx="4063018" cy="3317638"/>
            <a:chOff x="7199149" y="1275905"/>
            <a:chExt cx="4063018" cy="3317638"/>
          </a:xfrm>
        </p:grpSpPr>
        <p:sp>
          <p:nvSpPr>
            <p:cNvPr id="20" name="Rectangle 19">
              <a:extLst>
                <a:ext uri="{FF2B5EF4-FFF2-40B4-BE49-F238E27FC236}">
                  <a16:creationId xmlns:a16="http://schemas.microsoft.com/office/drawing/2014/main" id="{9731506E-81D0-B446-B0D3-7064DABF64A3}"/>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Security tasks</a:t>
              </a:r>
            </a:p>
          </p:txBody>
        </p:sp>
        <p:sp>
          <p:nvSpPr>
            <p:cNvPr id="21" name="Rectangle 20">
              <a:extLst>
                <a:ext uri="{FF2B5EF4-FFF2-40B4-BE49-F238E27FC236}">
                  <a16:creationId xmlns:a16="http://schemas.microsoft.com/office/drawing/2014/main" id="{C31F7B95-2725-E849-933A-1C170D4A48FA}"/>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Setup and configure network Security</a:t>
              </a:r>
            </a:p>
            <a:p>
              <a:pPr marL="114300" lvl="0" indent="-114300">
                <a:spcAft>
                  <a:spcPts val="600"/>
                </a:spcAft>
                <a:buClr>
                  <a:schemeClr val="accent1"/>
                </a:buClr>
                <a:buFont typeface="Arial" panose="020B0604020202020204" pitchFamily="34" charset="0"/>
                <a:buChar char="•"/>
              </a:pPr>
              <a:r>
                <a:rPr lang="en-US" sz="1400">
                  <a:solidFill>
                    <a:schemeClr val="tx1"/>
                  </a:solidFill>
                </a:rPr>
                <a:t>Setup and configure data protection</a:t>
              </a:r>
            </a:p>
            <a:p>
              <a:pPr marL="114300" lvl="0" indent="-114300">
                <a:spcAft>
                  <a:spcPts val="600"/>
                </a:spcAft>
                <a:buClr>
                  <a:schemeClr val="accent1"/>
                </a:buClr>
                <a:buFont typeface="Arial" panose="020B0604020202020204" pitchFamily="34" charset="0"/>
                <a:buChar char="•"/>
              </a:pPr>
              <a:r>
                <a:rPr lang="en-US" sz="1400">
                  <a:solidFill>
                    <a:schemeClr val="tx1"/>
                  </a:solidFill>
                </a:rPr>
                <a:t>Setup and configure authentication and authorization</a:t>
              </a:r>
            </a:p>
            <a:p>
              <a:pPr marL="114300" lvl="0" indent="-114300">
                <a:spcAft>
                  <a:spcPts val="600"/>
                </a:spcAft>
                <a:buClr>
                  <a:schemeClr val="accent1"/>
                </a:buClr>
                <a:buFont typeface="Arial" panose="020B0604020202020204" pitchFamily="34" charset="0"/>
                <a:buChar char="•"/>
              </a:pPr>
              <a:r>
                <a:rPr lang="en-US" sz="1400">
                  <a:solidFill>
                    <a:schemeClr val="tx1"/>
                  </a:solidFill>
                </a:rPr>
                <a:t>Monitoring security</a:t>
              </a:r>
            </a:p>
          </p:txBody>
        </p:sp>
      </p:grpSp>
      <p:grpSp>
        <p:nvGrpSpPr>
          <p:cNvPr id="22" name="Group 21">
            <a:extLst>
              <a:ext uri="{FF2B5EF4-FFF2-40B4-BE49-F238E27FC236}">
                <a16:creationId xmlns:a16="http://schemas.microsoft.com/office/drawing/2014/main" id="{0CCB8070-8477-BD45-B576-22A88D8580AB}"/>
              </a:ext>
            </a:extLst>
          </p:cNvPr>
          <p:cNvGrpSpPr/>
          <p:nvPr/>
        </p:nvGrpSpPr>
        <p:grpSpPr>
          <a:xfrm>
            <a:off x="1499143" y="1682678"/>
            <a:ext cx="4063018" cy="3317638"/>
            <a:chOff x="7199149" y="1275905"/>
            <a:chExt cx="4063018" cy="3317638"/>
          </a:xfrm>
        </p:grpSpPr>
        <p:sp>
          <p:nvSpPr>
            <p:cNvPr id="23" name="Rectangle 22">
              <a:extLst>
                <a:ext uri="{FF2B5EF4-FFF2-40B4-BE49-F238E27FC236}">
                  <a16:creationId xmlns:a16="http://schemas.microsoft.com/office/drawing/2014/main" id="{16319CF8-F9DF-274D-845A-47AC3D6A6A4D}"/>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Security capabilities</a:t>
              </a:r>
            </a:p>
          </p:txBody>
        </p:sp>
        <p:sp>
          <p:nvSpPr>
            <p:cNvPr id="24" name="Rectangle 23">
              <a:extLst>
                <a:ext uri="{FF2B5EF4-FFF2-40B4-BE49-F238E27FC236}">
                  <a16:creationId xmlns:a16="http://schemas.microsoft.com/office/drawing/2014/main" id="{853D7571-ECFA-4149-8AE2-3FE569A91919}"/>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Active Directory Authentication</a:t>
              </a:r>
            </a:p>
            <a:p>
              <a:pPr marL="114300" indent="-114300">
                <a:spcAft>
                  <a:spcPts val="600"/>
                </a:spcAft>
                <a:buClr>
                  <a:schemeClr val="accent1"/>
                </a:buClr>
                <a:buFont typeface="Arial" panose="020B0604020202020204" pitchFamily="34" charset="0"/>
                <a:buChar char="•"/>
              </a:pPr>
              <a:r>
                <a:rPr lang="en-US" sz="1400">
                  <a:solidFill>
                    <a:schemeClr val="tx1"/>
                  </a:solidFill>
                </a:rPr>
                <a:t>Azure RBAC and locks</a:t>
              </a:r>
            </a:p>
            <a:p>
              <a:pPr marL="114300" indent="-114300">
                <a:spcAft>
                  <a:spcPts val="600"/>
                </a:spcAft>
                <a:buClr>
                  <a:schemeClr val="accent1"/>
                </a:buClr>
                <a:buFont typeface="Arial" panose="020B0604020202020204" pitchFamily="34" charset="0"/>
                <a:buChar char="•"/>
              </a:pPr>
              <a:r>
                <a:rPr lang="en-US" sz="1400">
                  <a:solidFill>
                    <a:schemeClr val="tx1"/>
                  </a:solidFill>
                </a:rPr>
                <a:t>Auditing</a:t>
              </a:r>
            </a:p>
            <a:p>
              <a:pPr marL="114300" indent="-114300">
                <a:spcAft>
                  <a:spcPts val="600"/>
                </a:spcAft>
                <a:buClr>
                  <a:schemeClr val="accent1"/>
                </a:buClr>
                <a:buFont typeface="Arial" panose="020B0604020202020204" pitchFamily="34" charset="0"/>
                <a:buChar char="•"/>
              </a:pPr>
              <a:r>
                <a:rPr lang="en-US" sz="1400">
                  <a:solidFill>
                    <a:schemeClr val="tx1"/>
                  </a:solidFill>
                </a:rPr>
                <a:t>Data encryption</a:t>
              </a:r>
            </a:p>
            <a:p>
              <a:pPr marL="114300" indent="-114300">
                <a:spcAft>
                  <a:spcPts val="600"/>
                </a:spcAft>
                <a:buClr>
                  <a:schemeClr val="accent1"/>
                </a:buClr>
                <a:buFont typeface="Arial" panose="020B0604020202020204" pitchFamily="34" charset="0"/>
                <a:buChar char="•"/>
              </a:pPr>
              <a:r>
                <a:rPr lang="en-US" sz="1400">
                  <a:solidFill>
                    <a:schemeClr val="tx1"/>
                  </a:solidFill>
                </a:rPr>
                <a:t>Dynamic Data Masking</a:t>
              </a:r>
            </a:p>
            <a:p>
              <a:pPr marL="114300" indent="-114300">
                <a:spcAft>
                  <a:spcPts val="600"/>
                </a:spcAft>
                <a:buClr>
                  <a:schemeClr val="accent1"/>
                </a:buClr>
                <a:buFont typeface="Arial" panose="020B0604020202020204" pitchFamily="34" charset="0"/>
                <a:buChar char="•"/>
              </a:pPr>
              <a:r>
                <a:rPr lang="en-US" sz="1400">
                  <a:solidFill>
                    <a:schemeClr val="tx1"/>
                  </a:solidFill>
                </a:rPr>
                <a:t>Advanced Data Security</a:t>
              </a:r>
            </a:p>
          </p:txBody>
        </p:sp>
      </p:grpSp>
      <p:grpSp>
        <p:nvGrpSpPr>
          <p:cNvPr id="40" name="Group 39">
            <a:extLst>
              <a:ext uri="{FF2B5EF4-FFF2-40B4-BE49-F238E27FC236}">
                <a16:creationId xmlns:a16="http://schemas.microsoft.com/office/drawing/2014/main" id="{CE5A37FD-CFB3-0548-A5E6-6E9D13E5F37A}"/>
              </a:ext>
            </a:extLst>
          </p:cNvPr>
          <p:cNvGrpSpPr/>
          <p:nvPr/>
        </p:nvGrpSpPr>
        <p:grpSpPr>
          <a:xfrm>
            <a:off x="0" y="6215635"/>
            <a:ext cx="11444140" cy="325212"/>
            <a:chOff x="0" y="6215635"/>
            <a:chExt cx="11444140" cy="325212"/>
          </a:xfrm>
        </p:grpSpPr>
        <p:grpSp>
          <p:nvGrpSpPr>
            <p:cNvPr id="41" name="Group 40">
              <a:extLst>
                <a:ext uri="{FF2B5EF4-FFF2-40B4-BE49-F238E27FC236}">
                  <a16:creationId xmlns:a16="http://schemas.microsoft.com/office/drawing/2014/main" id="{BE8E9EF0-4DD7-7440-8147-351681A1EAB4}"/>
                </a:ext>
              </a:extLst>
            </p:cNvPr>
            <p:cNvGrpSpPr/>
            <p:nvPr/>
          </p:nvGrpSpPr>
          <p:grpSpPr>
            <a:xfrm>
              <a:off x="662352" y="6402347"/>
              <a:ext cx="10137481" cy="138500"/>
              <a:chOff x="662352" y="6316085"/>
              <a:chExt cx="10137481" cy="138500"/>
            </a:xfrm>
          </p:grpSpPr>
          <p:sp>
            <p:nvSpPr>
              <p:cNvPr id="50" name="TextBox 49">
                <a:extLst>
                  <a:ext uri="{FF2B5EF4-FFF2-40B4-BE49-F238E27FC236}">
                    <a16:creationId xmlns:a16="http://schemas.microsoft.com/office/drawing/2014/main" id="{3D795DC3-61EF-CD45-8D6F-F9FFD303E6A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51" name="TextBox 50">
                <a:extLst>
                  <a:ext uri="{FF2B5EF4-FFF2-40B4-BE49-F238E27FC236}">
                    <a16:creationId xmlns:a16="http://schemas.microsoft.com/office/drawing/2014/main" id="{C035A64B-F895-3A4D-8271-B9A8BF05AD41}"/>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52" name="TextBox 51">
                <a:extLst>
                  <a:ext uri="{FF2B5EF4-FFF2-40B4-BE49-F238E27FC236}">
                    <a16:creationId xmlns:a16="http://schemas.microsoft.com/office/drawing/2014/main" id="{AD83841C-F2A0-2643-9085-6316EC7A76A9}"/>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53" name="TextBox 52">
                <a:extLst>
                  <a:ext uri="{FF2B5EF4-FFF2-40B4-BE49-F238E27FC236}">
                    <a16:creationId xmlns:a16="http://schemas.microsoft.com/office/drawing/2014/main" id="{DAFEF6EF-3612-7742-B26E-70C6D49F10A1}"/>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54" name="TextBox 53">
                <a:extLst>
                  <a:ext uri="{FF2B5EF4-FFF2-40B4-BE49-F238E27FC236}">
                    <a16:creationId xmlns:a16="http://schemas.microsoft.com/office/drawing/2014/main" id="{F884AF56-A117-2C49-A743-3062758A3A0B}"/>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5" name="TextBox 54">
                <a:extLst>
                  <a:ext uri="{FF2B5EF4-FFF2-40B4-BE49-F238E27FC236}">
                    <a16:creationId xmlns:a16="http://schemas.microsoft.com/office/drawing/2014/main" id="{D58509E2-968D-1140-A71F-F192430C0A1A}"/>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42" name="Group 41">
              <a:extLst>
                <a:ext uri="{FF2B5EF4-FFF2-40B4-BE49-F238E27FC236}">
                  <a16:creationId xmlns:a16="http://schemas.microsoft.com/office/drawing/2014/main" id="{00AE2AE4-5355-1544-9967-27CA92E8DBB6}"/>
                </a:ext>
              </a:extLst>
            </p:cNvPr>
            <p:cNvGrpSpPr/>
            <p:nvPr/>
          </p:nvGrpSpPr>
          <p:grpSpPr>
            <a:xfrm>
              <a:off x="0" y="6215635"/>
              <a:ext cx="11444140" cy="131976"/>
              <a:chOff x="0" y="6058468"/>
              <a:chExt cx="11444140" cy="131976"/>
            </a:xfrm>
          </p:grpSpPr>
          <p:cxnSp>
            <p:nvCxnSpPr>
              <p:cNvPr id="43" name="Straight Arrow Connector 42">
                <a:extLst>
                  <a:ext uri="{FF2B5EF4-FFF2-40B4-BE49-F238E27FC236}">
                    <a16:creationId xmlns:a16="http://schemas.microsoft.com/office/drawing/2014/main" id="{772E0712-A6ED-AB46-9939-70EA759BA54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46E8C610-ACC0-7742-A8EB-A7778ABE560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DFF35349-C2E7-DD40-81F8-73975FC0CCF5}"/>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920C686E-6443-6A43-B25E-AA2C511E1CE8}"/>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BDBF7577-75D3-9A4A-995C-BA58013A1F8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3114AE0A-CD6A-934E-8F80-A7D8C3D45BAF}"/>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FB271827-290E-FB49-8D65-4FA404C8AAEF}"/>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4893671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C138188-F3F7-4109-9A00-B546656AD7BC}"/>
              </a:ext>
            </a:extLst>
          </p:cNvPr>
          <p:cNvSpPr/>
          <p:nvPr/>
        </p:nvSpPr>
        <p:spPr bwMode="auto">
          <a:xfrm>
            <a:off x="7170888" y="1656820"/>
            <a:ext cx="2178571" cy="42466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E4902BD-CF0B-0249-9DE9-C0B6A6160091}"/>
              </a:ext>
            </a:extLst>
          </p:cNvPr>
          <p:cNvSpPr>
            <a:spLocks noGrp="1"/>
          </p:cNvSpPr>
          <p:nvPr>
            <p:ph type="title"/>
          </p:nvPr>
        </p:nvSpPr>
        <p:spPr>
          <a:xfrm>
            <a:off x="588263" y="457200"/>
            <a:ext cx="11018520" cy="553998"/>
          </a:xfrm>
        </p:spPr>
        <p:txBody>
          <a:bodyPr/>
          <a:lstStyle/>
          <a:p>
            <a:r>
              <a:rPr lang="en-US"/>
              <a:t>Azure SQL Enterprise-class security</a:t>
            </a:r>
          </a:p>
        </p:txBody>
      </p:sp>
      <p:sp>
        <p:nvSpPr>
          <p:cNvPr id="93" name="Rectangle 92">
            <a:extLst>
              <a:ext uri="{FF2B5EF4-FFF2-40B4-BE49-F238E27FC236}">
                <a16:creationId xmlns:a16="http://schemas.microsoft.com/office/drawing/2014/main" id="{1693654A-A6A7-784D-BBE5-D41A1C5875BD}"/>
              </a:ext>
            </a:extLst>
          </p:cNvPr>
          <p:cNvSpPr/>
          <p:nvPr/>
        </p:nvSpPr>
        <p:spPr bwMode="auto">
          <a:xfrm>
            <a:off x="598376"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lvl="0"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Network security</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VNET</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Firewall Rules, NSG</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Private Link</a:t>
            </a: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p:txBody>
      </p:sp>
      <p:sp>
        <p:nvSpPr>
          <p:cNvPr id="94" name="Rectangle 93">
            <a:extLst>
              <a:ext uri="{FF2B5EF4-FFF2-40B4-BE49-F238E27FC236}">
                <a16:creationId xmlns:a16="http://schemas.microsoft.com/office/drawing/2014/main" id="{55763265-A28C-694C-B475-520D00218EE1}"/>
              </a:ext>
            </a:extLst>
          </p:cNvPr>
          <p:cNvSpPr/>
          <p:nvPr/>
        </p:nvSpPr>
        <p:spPr bwMode="auto">
          <a:xfrm>
            <a:off x="912371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lvl="0"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Security management</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Advanced Threat Detection</a:t>
            </a: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SQL Audit</a:t>
            </a: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Audit Integration with Log Analytics and Event Hubs</a:t>
            </a: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Vulnerability Assessment</a:t>
            </a: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Data Discovery &amp; Classification</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Azure Security Center</a:t>
            </a:r>
          </a:p>
        </p:txBody>
      </p:sp>
      <p:sp>
        <p:nvSpPr>
          <p:cNvPr id="95" name="Rectangle 94">
            <a:extLst>
              <a:ext uri="{FF2B5EF4-FFF2-40B4-BE49-F238E27FC236}">
                <a16:creationId xmlns:a16="http://schemas.microsoft.com/office/drawing/2014/main" id="{690F1B12-CE1A-5B42-B1D2-0C58B5ED9582}"/>
              </a:ext>
            </a:extLst>
          </p:cNvPr>
          <p:cNvSpPr/>
          <p:nvPr/>
        </p:nvSpPr>
        <p:spPr bwMode="auto">
          <a:xfrm>
            <a:off x="628193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Data protection</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Encryption-in-use (Always Encrypted)</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Encryption-at-rest (TDE)</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Encryption-in-flight (TLS)</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User-managed keys</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Dynamic Data Masking</a:t>
            </a:r>
          </a:p>
        </p:txBody>
      </p:sp>
      <p:sp>
        <p:nvSpPr>
          <p:cNvPr id="96" name="Rectangle 95">
            <a:extLst>
              <a:ext uri="{FF2B5EF4-FFF2-40B4-BE49-F238E27FC236}">
                <a16:creationId xmlns:a16="http://schemas.microsoft.com/office/drawing/2014/main" id="{79A35B87-3D47-8946-9715-F6F95A6ABBE6}"/>
              </a:ext>
            </a:extLst>
          </p:cNvPr>
          <p:cNvSpPr/>
          <p:nvPr/>
        </p:nvSpPr>
        <p:spPr bwMode="auto">
          <a:xfrm>
            <a:off x="3440157"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lvl="0"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Identity </a:t>
            </a:r>
          </a:p>
          <a:p>
            <a:pPr lvl="0" defTabSz="913927" fontAlgn="base">
              <a:lnSpc>
                <a:spcPct val="90000"/>
              </a:lnSpc>
              <a:spcBef>
                <a:spcPct val="0"/>
              </a:spcBef>
              <a:spcAft>
                <a:spcPct val="0"/>
              </a:spcAft>
              <a:defRPr/>
            </a:pPr>
            <a:r>
              <a:rPr lang="en-US" sz="2000">
                <a:solidFill>
                  <a:schemeClr val="accent1"/>
                </a:solidFill>
                <a:latin typeface="+mj-lt"/>
                <a:ea typeface="STXihei" panose="020B0503020204020204" pitchFamily="2" charset="-122"/>
                <a:cs typeface="Segoe UI Semibold" panose="020B0702040204020203" pitchFamily="34" charset="0"/>
              </a:rPr>
              <a:t>and access</a:t>
            </a:r>
          </a:p>
          <a:p>
            <a:pPr lvl="0" defTabSz="914314">
              <a:lnSpc>
                <a:spcPct val="90000"/>
              </a:lnSpc>
              <a:spcAft>
                <a:spcPts val="588"/>
              </a:spcAft>
              <a:defRPr/>
            </a:pPr>
            <a:endParaRPr lang="en-US" sz="1400" kern="0">
              <a:solidFill>
                <a:schemeClr val="tx1"/>
              </a:solidFill>
              <a:cs typeface="Segoe UI Semibold" panose="020B0702040204020203" pitchFamily="34" charset="0"/>
            </a:endParaRPr>
          </a:p>
          <a:p>
            <a:pPr marL="120650" lvl="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Authentication options: Azure AD, SQL Auth, Windows Auth</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Azure RBAC</a:t>
            </a:r>
          </a:p>
          <a:p>
            <a:pPr marL="120650" indent="-120650" defTabSz="914314">
              <a:lnSpc>
                <a:spcPct val="90000"/>
              </a:lnSpc>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Roles &amp; Permissions</a:t>
            </a:r>
          </a:p>
          <a:p>
            <a:pPr marL="120650" indent="-120650" defTabSz="914314" fontAlgn="base">
              <a:lnSpc>
                <a:spcPct val="90000"/>
              </a:lnSpc>
              <a:spcBef>
                <a:spcPct val="0"/>
              </a:spcBef>
              <a:spcAft>
                <a:spcPts val="588"/>
              </a:spcAft>
              <a:buClr>
                <a:schemeClr val="accent1"/>
              </a:buClr>
              <a:buFont typeface="Arial" panose="020B0604020202020204" pitchFamily="34" charset="0"/>
              <a:buChar char="•"/>
              <a:defRPr/>
            </a:pPr>
            <a:r>
              <a:rPr lang="en-US" sz="1400" kern="0">
                <a:solidFill>
                  <a:schemeClr val="tx1"/>
                </a:solidFill>
                <a:cs typeface="Segoe UI Semibold" panose="020B0702040204020203" pitchFamily="34" charset="0"/>
              </a:rPr>
              <a:t>Row-level security</a:t>
            </a:r>
          </a:p>
          <a:p>
            <a:pPr marL="120650" indent="-120650" defTabSz="914314">
              <a:lnSpc>
                <a:spcPct val="90000"/>
              </a:lnSpc>
              <a:spcAft>
                <a:spcPts val="588"/>
              </a:spcAft>
              <a:buClr>
                <a:schemeClr val="accent1"/>
              </a:buClr>
              <a:buFont typeface="Arial" panose="020B0604020202020204" pitchFamily="34" charset="0"/>
              <a:buChar char="•"/>
              <a:defRPr/>
            </a:pPr>
            <a:endParaRPr lang="en-US" sz="1400" kern="0">
              <a:solidFill>
                <a:schemeClr val="tx1"/>
              </a:solidFill>
              <a:cs typeface="Segoe UI Semibold" panose="020B0702040204020203" pitchFamily="34" charset="0"/>
            </a:endParaRP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a:p>
            <a:pPr lvl="0" defTabSz="913927" fontAlgn="base">
              <a:lnSpc>
                <a:spcPct val="90000"/>
              </a:lnSpc>
              <a:spcBef>
                <a:spcPct val="0"/>
              </a:spcBef>
              <a:spcAft>
                <a:spcPct val="0"/>
              </a:spcAft>
              <a:defRPr/>
            </a:pPr>
            <a:endParaRPr lang="en-US" sz="2000">
              <a:solidFill>
                <a:srgbClr val="0D0D0D"/>
              </a:solidFill>
              <a:ea typeface="STXihei" panose="020B0503020204020204" pitchFamily="2" charset="-122"/>
              <a:cs typeface="Segoe UI Semibold" panose="020B0702040204020203" pitchFamily="34" charset="0"/>
            </a:endParaRPr>
          </a:p>
        </p:txBody>
      </p:sp>
      <p:grpSp>
        <p:nvGrpSpPr>
          <p:cNvPr id="97" name="Group 96">
            <a:extLst>
              <a:ext uri="{FF2B5EF4-FFF2-40B4-BE49-F238E27FC236}">
                <a16:creationId xmlns:a16="http://schemas.microsoft.com/office/drawing/2014/main" id="{2A453909-9F33-0145-A57F-D708D5A5FA0A}"/>
              </a:ext>
            </a:extLst>
          </p:cNvPr>
          <p:cNvGrpSpPr>
            <a:grpSpLocks noChangeAspect="1"/>
          </p:cNvGrpSpPr>
          <p:nvPr/>
        </p:nvGrpSpPr>
        <p:grpSpPr>
          <a:xfrm>
            <a:off x="801031" y="1627342"/>
            <a:ext cx="430093" cy="430093"/>
            <a:chOff x="6370637" y="1585912"/>
            <a:chExt cx="495302" cy="495302"/>
          </a:xfrm>
        </p:grpSpPr>
        <p:sp>
          <p:nvSpPr>
            <p:cNvPr id="98" name="AutoShape 59">
              <a:extLst>
                <a:ext uri="{FF2B5EF4-FFF2-40B4-BE49-F238E27FC236}">
                  <a16:creationId xmlns:a16="http://schemas.microsoft.com/office/drawing/2014/main" id="{55186B5D-2CC3-6A41-A6D4-39F163363D9F}"/>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Shape 337">
              <a:extLst>
                <a:ext uri="{FF2B5EF4-FFF2-40B4-BE49-F238E27FC236}">
                  <a16:creationId xmlns:a16="http://schemas.microsoft.com/office/drawing/2014/main" id="{A2021DAC-F9D4-B54E-B33D-0BEFF7D956EE}"/>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0" name="Freeform: Shape 338">
              <a:extLst>
                <a:ext uri="{FF2B5EF4-FFF2-40B4-BE49-F238E27FC236}">
                  <a16:creationId xmlns:a16="http://schemas.microsoft.com/office/drawing/2014/main" id="{8EE4BEF8-C22B-1F45-AD84-A5D827139F32}"/>
                </a:ext>
              </a:extLst>
            </p:cNvPr>
            <p:cNvSpPr>
              <a:spLocks noChangeArrowheads="1"/>
            </p:cNvSpPr>
            <p:nvPr/>
          </p:nvSpPr>
          <p:spPr bwMode="auto">
            <a:xfrm>
              <a:off x="6370637" y="1973263"/>
              <a:ext cx="107950" cy="107951"/>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1" name="Freeform: Shape 340">
              <a:extLst>
                <a:ext uri="{FF2B5EF4-FFF2-40B4-BE49-F238E27FC236}">
                  <a16:creationId xmlns:a16="http://schemas.microsoft.com/office/drawing/2014/main" id="{0BADCA8E-70C7-9544-B8AF-B5556ADB959C}"/>
                </a:ext>
              </a:extLst>
            </p:cNvPr>
            <p:cNvSpPr>
              <a:spLocks noChangeArrowheads="1"/>
            </p:cNvSpPr>
            <p:nvPr/>
          </p:nvSpPr>
          <p:spPr bwMode="auto">
            <a:xfrm>
              <a:off x="6757988" y="1585912"/>
              <a:ext cx="107951" cy="107950"/>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2" name="Freeform: Shape 339">
              <a:extLst>
                <a:ext uri="{FF2B5EF4-FFF2-40B4-BE49-F238E27FC236}">
                  <a16:creationId xmlns:a16="http://schemas.microsoft.com/office/drawing/2014/main" id="{92D2F698-4790-5D49-9DBC-3A63F4F5673C}"/>
                </a:ext>
              </a:extLst>
            </p:cNvPr>
            <p:cNvSpPr>
              <a:spLocks noChangeArrowheads="1"/>
            </p:cNvSpPr>
            <p:nvPr/>
          </p:nvSpPr>
          <p:spPr bwMode="auto">
            <a:xfrm>
              <a:off x="6757988" y="1973263"/>
              <a:ext cx="107951" cy="107951"/>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03" name="Oval 69">
              <a:extLst>
                <a:ext uri="{FF2B5EF4-FFF2-40B4-BE49-F238E27FC236}">
                  <a16:creationId xmlns:a16="http://schemas.microsoft.com/office/drawing/2014/main" id="{B6EEE29E-171D-6545-B634-01ADFC71E93B}"/>
                </a:ext>
              </a:extLst>
            </p:cNvPr>
            <p:cNvSpPr>
              <a:spLocks noChangeArrowheads="1"/>
            </p:cNvSpPr>
            <p:nvPr/>
          </p:nvSpPr>
          <p:spPr bwMode="auto">
            <a:xfrm>
              <a:off x="6572251" y="1725613"/>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70">
              <a:extLst>
                <a:ext uri="{FF2B5EF4-FFF2-40B4-BE49-F238E27FC236}">
                  <a16:creationId xmlns:a16="http://schemas.microsoft.com/office/drawing/2014/main" id="{19015F7D-7F56-004C-A74E-715D49A775BC}"/>
                </a:ext>
              </a:extLst>
            </p:cNvPr>
            <p:cNvSpPr>
              <a:spLocks/>
            </p:cNvSpPr>
            <p:nvPr/>
          </p:nvSpPr>
          <p:spPr bwMode="auto">
            <a:xfrm>
              <a:off x="6526213" y="1849438"/>
              <a:ext cx="185738" cy="9207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5241F5B7-D67B-BD49-BCFE-03D097D5F8DE}"/>
              </a:ext>
            </a:extLst>
          </p:cNvPr>
          <p:cNvGrpSpPr/>
          <p:nvPr/>
        </p:nvGrpSpPr>
        <p:grpSpPr>
          <a:xfrm>
            <a:off x="3643550" y="1653891"/>
            <a:ext cx="566692" cy="430812"/>
            <a:chOff x="3643550" y="1653891"/>
            <a:chExt cx="566692" cy="430812"/>
          </a:xfrm>
        </p:grpSpPr>
        <p:sp>
          <p:nvSpPr>
            <p:cNvPr id="65" name="Freeform 37">
              <a:extLst>
                <a:ext uri="{FF2B5EF4-FFF2-40B4-BE49-F238E27FC236}">
                  <a16:creationId xmlns:a16="http://schemas.microsoft.com/office/drawing/2014/main" id="{38BA6C4A-59B5-460A-BD7F-EC440F6A9319}"/>
                </a:ext>
              </a:extLst>
            </p:cNvPr>
            <p:cNvSpPr>
              <a:spLocks noChangeAspect="1" noEditPoints="1"/>
            </p:cNvSpPr>
            <p:nvPr/>
          </p:nvSpPr>
          <p:spPr bwMode="black">
            <a:xfrm>
              <a:off x="3651594" y="1664709"/>
              <a:ext cx="541508" cy="392725"/>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tx1"/>
            </a:solidFill>
            <a:ln>
              <a:noFill/>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3" name="Oval 2">
              <a:extLst>
                <a:ext uri="{FF2B5EF4-FFF2-40B4-BE49-F238E27FC236}">
                  <a16:creationId xmlns:a16="http://schemas.microsoft.com/office/drawing/2014/main" id="{DD99A783-5763-7745-96E2-FB60576CCF9D}"/>
                </a:ext>
              </a:extLst>
            </p:cNvPr>
            <p:cNvSpPr/>
            <p:nvPr/>
          </p:nvSpPr>
          <p:spPr bwMode="auto">
            <a:xfrm>
              <a:off x="4029630" y="1653891"/>
              <a:ext cx="173632" cy="17363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a:extLst>
                <a:ext uri="{FF2B5EF4-FFF2-40B4-BE49-F238E27FC236}">
                  <a16:creationId xmlns:a16="http://schemas.microsoft.com/office/drawing/2014/main" id="{AE18EA65-AD59-534C-99DD-D0A1F6CCA02D}"/>
                </a:ext>
              </a:extLst>
            </p:cNvPr>
            <p:cNvSpPr/>
            <p:nvPr/>
          </p:nvSpPr>
          <p:spPr bwMode="auto">
            <a:xfrm>
              <a:off x="4036610" y="19110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6" name="Oval 105">
              <a:extLst>
                <a:ext uri="{FF2B5EF4-FFF2-40B4-BE49-F238E27FC236}">
                  <a16:creationId xmlns:a16="http://schemas.microsoft.com/office/drawing/2014/main" id="{508FDECE-0CAB-294C-88F1-9919F2A878CB}"/>
                </a:ext>
              </a:extLst>
            </p:cNvPr>
            <p:cNvSpPr/>
            <p:nvPr/>
          </p:nvSpPr>
          <p:spPr bwMode="auto">
            <a:xfrm>
              <a:off x="3643550" y="17859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07" name="Group 106">
            <a:extLst>
              <a:ext uri="{FF2B5EF4-FFF2-40B4-BE49-F238E27FC236}">
                <a16:creationId xmlns:a16="http://schemas.microsoft.com/office/drawing/2014/main" id="{41AF1F68-0519-7F4D-B02E-727E63716D59}"/>
              </a:ext>
            </a:extLst>
          </p:cNvPr>
          <p:cNvGrpSpPr>
            <a:grpSpLocks noChangeAspect="1"/>
          </p:cNvGrpSpPr>
          <p:nvPr/>
        </p:nvGrpSpPr>
        <p:grpSpPr>
          <a:xfrm>
            <a:off x="9357592" y="1597248"/>
            <a:ext cx="349567" cy="431411"/>
            <a:chOff x="1980078" y="253998"/>
            <a:chExt cx="3830386" cy="4727197"/>
          </a:xfrm>
        </p:grpSpPr>
        <p:sp>
          <p:nvSpPr>
            <p:cNvPr id="108" name="Rectangle 27">
              <a:extLst>
                <a:ext uri="{FF2B5EF4-FFF2-40B4-BE49-F238E27FC236}">
                  <a16:creationId xmlns:a16="http://schemas.microsoft.com/office/drawing/2014/main" id="{EC20886D-0016-924A-9579-B7B6354A32AD}"/>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9" name="Freeform 29">
              <a:extLst>
                <a:ext uri="{FF2B5EF4-FFF2-40B4-BE49-F238E27FC236}">
                  <a16:creationId xmlns:a16="http://schemas.microsoft.com/office/drawing/2014/main" id="{90A5D419-1274-EC45-911F-4D912E6FF16C}"/>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0" name="Freeform 30">
              <a:extLst>
                <a:ext uri="{FF2B5EF4-FFF2-40B4-BE49-F238E27FC236}">
                  <a16:creationId xmlns:a16="http://schemas.microsoft.com/office/drawing/2014/main" id="{05188B41-71DA-9A49-8C24-D0F5A14EDC35}"/>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1" name="Freeform: Shape 136">
              <a:extLst>
                <a:ext uri="{FF2B5EF4-FFF2-40B4-BE49-F238E27FC236}">
                  <a16:creationId xmlns:a16="http://schemas.microsoft.com/office/drawing/2014/main" id="{DE7A7256-DC3C-F44D-B4A2-EA40910515C2}"/>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19" name="Group 118">
            <a:extLst>
              <a:ext uri="{FF2B5EF4-FFF2-40B4-BE49-F238E27FC236}">
                <a16:creationId xmlns:a16="http://schemas.microsoft.com/office/drawing/2014/main" id="{622E16F2-C91D-B04D-90DF-5464B62F48E8}"/>
              </a:ext>
            </a:extLst>
          </p:cNvPr>
          <p:cNvGrpSpPr>
            <a:grpSpLocks noChangeAspect="1"/>
          </p:cNvGrpSpPr>
          <p:nvPr/>
        </p:nvGrpSpPr>
        <p:grpSpPr>
          <a:xfrm>
            <a:off x="6514786" y="1653891"/>
            <a:ext cx="421281" cy="421282"/>
            <a:chOff x="2562225" y="2836863"/>
            <a:chExt cx="495300" cy="495301"/>
          </a:xfrm>
        </p:grpSpPr>
        <p:sp>
          <p:nvSpPr>
            <p:cNvPr id="120" name="Freeform 37">
              <a:extLst>
                <a:ext uri="{FF2B5EF4-FFF2-40B4-BE49-F238E27FC236}">
                  <a16:creationId xmlns:a16="http://schemas.microsoft.com/office/drawing/2014/main" id="{332602E2-1587-B747-9312-41A8705B45CA}"/>
                </a:ext>
              </a:extLst>
            </p:cNvPr>
            <p:cNvSpPr>
              <a:spLocks/>
            </p:cNvSpPr>
            <p:nvPr/>
          </p:nvSpPr>
          <p:spPr bwMode="auto">
            <a:xfrm>
              <a:off x="2611438" y="3222626"/>
              <a:ext cx="109538" cy="109538"/>
            </a:xfrm>
            <a:custGeom>
              <a:avLst/>
              <a:gdLst>
                <a:gd name="T0" fmla="*/ 28 w 69"/>
                <a:gd name="T1" fmla="*/ 69 h 69"/>
                <a:gd name="T2" fmla="*/ 0 w 69"/>
                <a:gd name="T3" fmla="*/ 41 h 69"/>
                <a:gd name="T4" fmla="*/ 42 w 69"/>
                <a:gd name="T5" fmla="*/ 0 h 69"/>
                <a:gd name="T6" fmla="*/ 69 w 69"/>
                <a:gd name="T7" fmla="*/ 27 h 69"/>
                <a:gd name="T8" fmla="*/ 28 w 69"/>
                <a:gd name="T9" fmla="*/ 69 h 69"/>
              </a:gdLst>
              <a:ahLst/>
              <a:cxnLst>
                <a:cxn ang="0">
                  <a:pos x="T0" y="T1"/>
                </a:cxn>
                <a:cxn ang="0">
                  <a:pos x="T2" y="T3"/>
                </a:cxn>
                <a:cxn ang="0">
                  <a:pos x="T4" y="T5"/>
                </a:cxn>
                <a:cxn ang="0">
                  <a:pos x="T6" y="T7"/>
                </a:cxn>
                <a:cxn ang="0">
                  <a:pos x="T8" y="T9"/>
                </a:cxn>
              </a:cxnLst>
              <a:rect l="0" t="0" r="r" b="b"/>
              <a:pathLst>
                <a:path w="69" h="69">
                  <a:moveTo>
                    <a:pt x="28" y="69"/>
                  </a:moveTo>
                  <a:lnTo>
                    <a:pt x="0" y="41"/>
                  </a:lnTo>
                  <a:lnTo>
                    <a:pt x="42" y="0"/>
                  </a:lnTo>
                  <a:lnTo>
                    <a:pt x="69" y="27"/>
                  </a:lnTo>
                  <a:lnTo>
                    <a:pt x="28" y="6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38">
              <a:extLst>
                <a:ext uri="{FF2B5EF4-FFF2-40B4-BE49-F238E27FC236}">
                  <a16:creationId xmlns:a16="http://schemas.microsoft.com/office/drawing/2014/main" id="{96FF4F0C-40EB-5447-8EE1-DEAA0389BEDF}"/>
                </a:ext>
              </a:extLst>
            </p:cNvPr>
            <p:cNvSpPr>
              <a:spLocks noEditPoints="1"/>
            </p:cNvSpPr>
            <p:nvPr/>
          </p:nvSpPr>
          <p:spPr bwMode="auto">
            <a:xfrm>
              <a:off x="2809875" y="2836863"/>
              <a:ext cx="247650" cy="247650"/>
            </a:xfrm>
            <a:custGeom>
              <a:avLst/>
              <a:gdLst>
                <a:gd name="T0" fmla="*/ 341 w 682"/>
                <a:gd name="T1" fmla="*/ 128 h 683"/>
                <a:gd name="T2" fmla="*/ 492 w 682"/>
                <a:gd name="T3" fmla="*/ 190 h 683"/>
                <a:gd name="T4" fmla="*/ 554 w 682"/>
                <a:gd name="T5" fmla="*/ 341 h 683"/>
                <a:gd name="T6" fmla="*/ 492 w 682"/>
                <a:gd name="T7" fmla="*/ 492 h 683"/>
                <a:gd name="T8" fmla="*/ 341 w 682"/>
                <a:gd name="T9" fmla="*/ 555 h 683"/>
                <a:gd name="T10" fmla="*/ 190 w 682"/>
                <a:gd name="T11" fmla="*/ 492 h 683"/>
                <a:gd name="T12" fmla="*/ 128 w 682"/>
                <a:gd name="T13" fmla="*/ 341 h 683"/>
                <a:gd name="T14" fmla="*/ 190 w 682"/>
                <a:gd name="T15" fmla="*/ 190 h 683"/>
                <a:gd name="T16" fmla="*/ 341 w 682"/>
                <a:gd name="T17" fmla="*/ 128 h 683"/>
                <a:gd name="T18" fmla="*/ 341 w 682"/>
                <a:gd name="T19" fmla="*/ 0 h 683"/>
                <a:gd name="T20" fmla="*/ 0 w 682"/>
                <a:gd name="T21" fmla="*/ 341 h 683"/>
                <a:gd name="T22" fmla="*/ 341 w 682"/>
                <a:gd name="T23" fmla="*/ 683 h 683"/>
                <a:gd name="T24" fmla="*/ 682 w 682"/>
                <a:gd name="T25" fmla="*/ 341 h 683"/>
                <a:gd name="T26" fmla="*/ 341 w 682"/>
                <a:gd name="T2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2" h="683">
                  <a:moveTo>
                    <a:pt x="341" y="128"/>
                  </a:moveTo>
                  <a:cubicBezTo>
                    <a:pt x="398" y="128"/>
                    <a:pt x="452" y="150"/>
                    <a:pt x="492" y="190"/>
                  </a:cubicBezTo>
                  <a:cubicBezTo>
                    <a:pt x="532" y="231"/>
                    <a:pt x="554" y="284"/>
                    <a:pt x="554" y="341"/>
                  </a:cubicBezTo>
                  <a:cubicBezTo>
                    <a:pt x="554" y="398"/>
                    <a:pt x="532" y="452"/>
                    <a:pt x="492" y="492"/>
                  </a:cubicBezTo>
                  <a:cubicBezTo>
                    <a:pt x="452" y="532"/>
                    <a:pt x="398" y="555"/>
                    <a:pt x="341" y="555"/>
                  </a:cubicBezTo>
                  <a:cubicBezTo>
                    <a:pt x="284" y="555"/>
                    <a:pt x="230" y="532"/>
                    <a:pt x="190" y="492"/>
                  </a:cubicBezTo>
                  <a:cubicBezTo>
                    <a:pt x="150" y="452"/>
                    <a:pt x="128" y="398"/>
                    <a:pt x="128" y="341"/>
                  </a:cubicBezTo>
                  <a:cubicBezTo>
                    <a:pt x="128" y="284"/>
                    <a:pt x="150" y="231"/>
                    <a:pt x="190" y="190"/>
                  </a:cubicBezTo>
                  <a:cubicBezTo>
                    <a:pt x="230" y="150"/>
                    <a:pt x="284" y="128"/>
                    <a:pt x="341" y="128"/>
                  </a:cubicBezTo>
                  <a:moveTo>
                    <a:pt x="341" y="0"/>
                  </a:moveTo>
                  <a:cubicBezTo>
                    <a:pt x="152" y="0"/>
                    <a:pt x="0" y="153"/>
                    <a:pt x="0" y="341"/>
                  </a:cubicBezTo>
                  <a:cubicBezTo>
                    <a:pt x="0" y="530"/>
                    <a:pt x="152" y="683"/>
                    <a:pt x="341" y="683"/>
                  </a:cubicBezTo>
                  <a:cubicBezTo>
                    <a:pt x="530" y="683"/>
                    <a:pt x="682" y="530"/>
                    <a:pt x="682" y="341"/>
                  </a:cubicBezTo>
                  <a:cubicBezTo>
                    <a:pt x="682" y="153"/>
                    <a:pt x="530" y="0"/>
                    <a:pt x="3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39">
              <a:extLst>
                <a:ext uri="{FF2B5EF4-FFF2-40B4-BE49-F238E27FC236}">
                  <a16:creationId xmlns:a16="http://schemas.microsoft.com/office/drawing/2014/main" id="{60F973AA-00CB-0F4B-A326-FB40AE4548E3}"/>
                </a:ext>
              </a:extLst>
            </p:cNvPr>
            <p:cNvSpPr>
              <a:spLocks/>
            </p:cNvSpPr>
            <p:nvPr/>
          </p:nvSpPr>
          <p:spPr bwMode="auto">
            <a:xfrm>
              <a:off x="2562225" y="3022601"/>
              <a:ext cx="309563" cy="309563"/>
            </a:xfrm>
            <a:custGeom>
              <a:avLst/>
              <a:gdLst>
                <a:gd name="T0" fmla="*/ 21 w 195"/>
                <a:gd name="T1" fmla="*/ 195 h 195"/>
                <a:gd name="T2" fmla="*/ 0 w 195"/>
                <a:gd name="T3" fmla="*/ 174 h 195"/>
                <a:gd name="T4" fmla="*/ 174 w 195"/>
                <a:gd name="T5" fmla="*/ 0 h 195"/>
                <a:gd name="T6" fmla="*/ 195 w 195"/>
                <a:gd name="T7" fmla="*/ 21 h 195"/>
                <a:gd name="T8" fmla="*/ 21 w 195"/>
                <a:gd name="T9" fmla="*/ 195 h 195"/>
              </a:gdLst>
              <a:ahLst/>
              <a:cxnLst>
                <a:cxn ang="0">
                  <a:pos x="T0" y="T1"/>
                </a:cxn>
                <a:cxn ang="0">
                  <a:pos x="T2" y="T3"/>
                </a:cxn>
                <a:cxn ang="0">
                  <a:pos x="T4" y="T5"/>
                </a:cxn>
                <a:cxn ang="0">
                  <a:pos x="T6" y="T7"/>
                </a:cxn>
                <a:cxn ang="0">
                  <a:pos x="T8" y="T9"/>
                </a:cxn>
              </a:cxnLst>
              <a:rect l="0" t="0" r="r" b="b"/>
              <a:pathLst>
                <a:path w="195" h="195">
                  <a:moveTo>
                    <a:pt x="21" y="195"/>
                  </a:moveTo>
                  <a:lnTo>
                    <a:pt x="0" y="174"/>
                  </a:lnTo>
                  <a:lnTo>
                    <a:pt x="174" y="0"/>
                  </a:lnTo>
                  <a:lnTo>
                    <a:pt x="195" y="21"/>
                  </a:lnTo>
                  <a:lnTo>
                    <a:pt x="21" y="1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0" name="Group 79">
            <a:extLst>
              <a:ext uri="{FF2B5EF4-FFF2-40B4-BE49-F238E27FC236}">
                <a16:creationId xmlns:a16="http://schemas.microsoft.com/office/drawing/2014/main" id="{B4BB6B30-7948-804F-99D1-D2A03CBC41D2}"/>
              </a:ext>
            </a:extLst>
          </p:cNvPr>
          <p:cNvGrpSpPr/>
          <p:nvPr/>
        </p:nvGrpSpPr>
        <p:grpSpPr>
          <a:xfrm>
            <a:off x="0" y="6215635"/>
            <a:ext cx="11444140" cy="325212"/>
            <a:chOff x="0" y="6215635"/>
            <a:chExt cx="11444140" cy="325212"/>
          </a:xfrm>
        </p:grpSpPr>
        <p:grpSp>
          <p:nvGrpSpPr>
            <p:cNvPr id="81" name="Group 80">
              <a:extLst>
                <a:ext uri="{FF2B5EF4-FFF2-40B4-BE49-F238E27FC236}">
                  <a16:creationId xmlns:a16="http://schemas.microsoft.com/office/drawing/2014/main" id="{385BAD93-15D6-A547-BF38-7DB62CADC86A}"/>
                </a:ext>
              </a:extLst>
            </p:cNvPr>
            <p:cNvGrpSpPr/>
            <p:nvPr/>
          </p:nvGrpSpPr>
          <p:grpSpPr>
            <a:xfrm>
              <a:off x="662352" y="6402347"/>
              <a:ext cx="10137481" cy="138500"/>
              <a:chOff x="662352" y="6316085"/>
              <a:chExt cx="10137481" cy="138500"/>
            </a:xfrm>
          </p:grpSpPr>
          <p:sp>
            <p:nvSpPr>
              <p:cNvPr id="90" name="TextBox 89">
                <a:extLst>
                  <a:ext uri="{FF2B5EF4-FFF2-40B4-BE49-F238E27FC236}">
                    <a16:creationId xmlns:a16="http://schemas.microsoft.com/office/drawing/2014/main" id="{1C061297-9151-8D43-BB43-810598FA3023}"/>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91" name="TextBox 90">
                <a:extLst>
                  <a:ext uri="{FF2B5EF4-FFF2-40B4-BE49-F238E27FC236}">
                    <a16:creationId xmlns:a16="http://schemas.microsoft.com/office/drawing/2014/main" id="{C03CEFD0-1474-B543-A1E2-FAF7C89071C7}"/>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112" name="TextBox 111">
                <a:extLst>
                  <a:ext uri="{FF2B5EF4-FFF2-40B4-BE49-F238E27FC236}">
                    <a16:creationId xmlns:a16="http://schemas.microsoft.com/office/drawing/2014/main" id="{2785B5CC-F945-9A4E-8291-68920CB33AFA}"/>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113" name="TextBox 112">
                <a:extLst>
                  <a:ext uri="{FF2B5EF4-FFF2-40B4-BE49-F238E27FC236}">
                    <a16:creationId xmlns:a16="http://schemas.microsoft.com/office/drawing/2014/main" id="{005CA5C8-8C90-044B-8872-2C0C70094A8A}"/>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114" name="TextBox 113">
                <a:extLst>
                  <a:ext uri="{FF2B5EF4-FFF2-40B4-BE49-F238E27FC236}">
                    <a16:creationId xmlns:a16="http://schemas.microsoft.com/office/drawing/2014/main" id="{C94967E3-CFA4-084F-8221-532CDBEF17F9}"/>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15" name="TextBox 114">
                <a:extLst>
                  <a:ext uri="{FF2B5EF4-FFF2-40B4-BE49-F238E27FC236}">
                    <a16:creationId xmlns:a16="http://schemas.microsoft.com/office/drawing/2014/main" id="{3AE2354E-C2F2-EE4F-9A99-CED825CE2C5C}"/>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82" name="Group 81">
              <a:extLst>
                <a:ext uri="{FF2B5EF4-FFF2-40B4-BE49-F238E27FC236}">
                  <a16:creationId xmlns:a16="http://schemas.microsoft.com/office/drawing/2014/main" id="{1209A6BB-934C-954C-BE84-E38754DC7AA5}"/>
                </a:ext>
              </a:extLst>
            </p:cNvPr>
            <p:cNvGrpSpPr/>
            <p:nvPr/>
          </p:nvGrpSpPr>
          <p:grpSpPr>
            <a:xfrm>
              <a:off x="0" y="6215635"/>
              <a:ext cx="11444140" cy="131976"/>
              <a:chOff x="0" y="6058468"/>
              <a:chExt cx="11444140" cy="131976"/>
            </a:xfrm>
          </p:grpSpPr>
          <p:cxnSp>
            <p:nvCxnSpPr>
              <p:cNvPr id="83" name="Straight Arrow Connector 82">
                <a:extLst>
                  <a:ext uri="{FF2B5EF4-FFF2-40B4-BE49-F238E27FC236}">
                    <a16:creationId xmlns:a16="http://schemas.microsoft.com/office/drawing/2014/main" id="{989B6B1E-4C41-1C41-8087-0E8E8C716C2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3226196C-E110-D14A-A30A-4677724EF17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A5A889DD-C757-C742-97DF-E877EC6DB302}"/>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62F7BA5E-4D57-3843-81AF-1C80455445E6}"/>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E8F69455-7491-554B-A855-FA2B8A2199E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8" name="Oval 87">
                <a:extLst>
                  <a:ext uri="{FF2B5EF4-FFF2-40B4-BE49-F238E27FC236}">
                    <a16:creationId xmlns:a16="http://schemas.microsoft.com/office/drawing/2014/main" id="{1016DCB7-552B-AD4D-AE57-EB32EC51E4BC}"/>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9" name="Oval 88">
                <a:extLst>
                  <a:ext uri="{FF2B5EF4-FFF2-40B4-BE49-F238E27FC236}">
                    <a16:creationId xmlns:a16="http://schemas.microsoft.com/office/drawing/2014/main" id="{51771F6B-A734-E640-BCB2-48A4E5B2E59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51238074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A6E365C2-653B-4133-B20C-D2640919C3D8}"/>
              </a:ext>
            </a:extLst>
          </p:cNvPr>
          <p:cNvSpPr/>
          <p:nvPr/>
        </p:nvSpPr>
        <p:spPr>
          <a:xfrm>
            <a:off x="4898928" y="4334432"/>
            <a:ext cx="11079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102.14.157.9</a:t>
            </a:r>
          </a:p>
        </p:txBody>
      </p:sp>
      <p:sp>
        <p:nvSpPr>
          <p:cNvPr id="2" name="Title 1">
            <a:extLst>
              <a:ext uri="{FF2B5EF4-FFF2-40B4-BE49-F238E27FC236}">
                <a16:creationId xmlns:a16="http://schemas.microsoft.com/office/drawing/2014/main" id="{374157ED-ECF1-4A1E-B71D-45D279F00F47}"/>
              </a:ext>
            </a:extLst>
          </p:cNvPr>
          <p:cNvSpPr>
            <a:spLocks noGrp="1"/>
          </p:cNvSpPr>
          <p:nvPr>
            <p:ph type="title"/>
          </p:nvPr>
        </p:nvSpPr>
        <p:spPr/>
        <p:txBody>
          <a:bodyPr/>
          <a:lstStyle/>
          <a:p>
            <a:r>
              <a:rPr lang="en-US"/>
              <a:t>Network security – SQL Database</a:t>
            </a:r>
          </a:p>
        </p:txBody>
      </p:sp>
      <p:sp>
        <p:nvSpPr>
          <p:cNvPr id="28" name="Rectangle 27">
            <a:extLst>
              <a:ext uri="{FF2B5EF4-FFF2-40B4-BE49-F238E27FC236}">
                <a16:creationId xmlns:a16="http://schemas.microsoft.com/office/drawing/2014/main" id="{BDAF5070-693B-44E1-B1FA-7C23316259C0}"/>
              </a:ext>
            </a:extLst>
          </p:cNvPr>
          <p:cNvSpPr/>
          <p:nvPr/>
        </p:nvSpPr>
        <p:spPr bwMode="auto">
          <a:xfrm>
            <a:off x="6894873" y="2086229"/>
            <a:ext cx="2636177" cy="3240106"/>
          </a:xfrm>
          <a:prstGeom prst="rect">
            <a:avLst/>
          </a:prstGeom>
          <a:noFill/>
          <a:ln w="19050" cap="sq" cmpd="sng" algn="ctr">
            <a:solidFill>
              <a:schemeClr val="accent1"/>
            </a:solidFill>
            <a:prstDash val="sysDash"/>
            <a:miter lim="800000"/>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sp>
        <p:nvSpPr>
          <p:cNvPr id="40" name="Vnet 1 text 2">
            <a:extLst>
              <a:ext uri="{FF2B5EF4-FFF2-40B4-BE49-F238E27FC236}">
                <a16:creationId xmlns:a16="http://schemas.microsoft.com/office/drawing/2014/main" id="{57460166-181F-4E04-AD95-9496A32392DB}"/>
              </a:ext>
            </a:extLst>
          </p:cNvPr>
          <p:cNvSpPr txBox="1"/>
          <p:nvPr/>
        </p:nvSpPr>
        <p:spPr>
          <a:xfrm>
            <a:off x="8151217" y="2155344"/>
            <a:ext cx="1329950" cy="15234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US EAST</a:t>
            </a:r>
          </a:p>
        </p:txBody>
      </p:sp>
      <p:sp>
        <p:nvSpPr>
          <p:cNvPr id="42" name="VNet 1 text">
            <a:extLst>
              <a:ext uri="{FF2B5EF4-FFF2-40B4-BE49-F238E27FC236}">
                <a16:creationId xmlns:a16="http://schemas.microsoft.com/office/drawing/2014/main" id="{8A8C7FCC-F86A-4AAC-9B0E-CFC81E0A8671}"/>
              </a:ext>
            </a:extLst>
          </p:cNvPr>
          <p:cNvSpPr txBox="1"/>
          <p:nvPr/>
        </p:nvSpPr>
        <p:spPr>
          <a:xfrm>
            <a:off x="7078788" y="1868354"/>
            <a:ext cx="2452262"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SQLDBVNET-EUS</a:t>
            </a:r>
            <a:endParaRPr kumimoji="0" lang="en-US" sz="1100" b="1" i="0" u="none" strike="noStrike" kern="1200" cap="none" spc="0" normalizeH="0" baseline="0" noProof="0">
              <a:ln>
                <a:noFill/>
              </a:ln>
              <a:solidFill>
                <a:srgbClr val="FFC000"/>
              </a:solidFill>
              <a:effectLst/>
              <a:uLnTx/>
              <a:uFillTx/>
              <a:latin typeface="Segoe UI"/>
              <a:ea typeface="+mn-ea"/>
              <a:cs typeface="+mn-cs"/>
            </a:endParaRPr>
          </a:p>
        </p:txBody>
      </p:sp>
      <p:grpSp>
        <p:nvGrpSpPr>
          <p:cNvPr id="1040" name="VNET EUS 2">
            <a:extLst>
              <a:ext uri="{FF2B5EF4-FFF2-40B4-BE49-F238E27FC236}">
                <a16:creationId xmlns:a16="http://schemas.microsoft.com/office/drawing/2014/main" id="{ED976419-C256-4F68-985A-BF136D03D90E}"/>
              </a:ext>
            </a:extLst>
          </p:cNvPr>
          <p:cNvGrpSpPr/>
          <p:nvPr/>
        </p:nvGrpSpPr>
        <p:grpSpPr>
          <a:xfrm>
            <a:off x="4505934" y="1423535"/>
            <a:ext cx="1566629" cy="1580262"/>
            <a:chOff x="1799542" y="1292175"/>
            <a:chExt cx="1566629" cy="1580262"/>
          </a:xfrm>
        </p:grpSpPr>
        <p:sp>
          <p:nvSpPr>
            <p:cNvPr id="48" name="Rectangle 47">
              <a:extLst>
                <a:ext uri="{FF2B5EF4-FFF2-40B4-BE49-F238E27FC236}">
                  <a16:creationId xmlns:a16="http://schemas.microsoft.com/office/drawing/2014/main" id="{0A1DBAF9-7961-46C4-BBD7-9B7E7C97D418}"/>
                </a:ext>
              </a:extLst>
            </p:cNvPr>
            <p:cNvSpPr/>
            <p:nvPr/>
          </p:nvSpPr>
          <p:spPr bwMode="auto">
            <a:xfrm>
              <a:off x="1799542" y="1497559"/>
              <a:ext cx="1566629" cy="1374878"/>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EAST</a:t>
              </a:r>
            </a:p>
          </p:txBody>
        </p:sp>
        <p:sp>
          <p:nvSpPr>
            <p:cNvPr id="51" name="TextBox 6">
              <a:extLst>
                <a:ext uri="{FF2B5EF4-FFF2-40B4-BE49-F238E27FC236}">
                  <a16:creationId xmlns:a16="http://schemas.microsoft.com/office/drawing/2014/main" id="{BF393770-82ED-44C9-B39D-ABFBDFA9E8BE}"/>
                </a:ext>
              </a:extLst>
            </p:cNvPr>
            <p:cNvSpPr txBox="1"/>
            <p:nvPr/>
          </p:nvSpPr>
          <p:spPr>
            <a:xfrm>
              <a:off x="1799542" y="1292175"/>
              <a:ext cx="984079"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VMVNET-EUS</a:t>
              </a:r>
            </a:p>
          </p:txBody>
        </p:sp>
        <p:sp>
          <p:nvSpPr>
            <p:cNvPr id="55" name="TextBox 54">
              <a:extLst>
                <a:ext uri="{FF2B5EF4-FFF2-40B4-BE49-F238E27FC236}">
                  <a16:creationId xmlns:a16="http://schemas.microsoft.com/office/drawing/2014/main" id="{3185D30F-A6B4-49DB-9D78-9B08F7B07F65}"/>
                </a:ext>
              </a:extLst>
            </p:cNvPr>
            <p:cNvSpPr txBox="1"/>
            <p:nvPr/>
          </p:nvSpPr>
          <p:spPr>
            <a:xfrm>
              <a:off x="2227046" y="2314289"/>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grpSp>
      <p:sp>
        <p:nvSpPr>
          <p:cNvPr id="59" name="TextBox 58">
            <a:extLst>
              <a:ext uri="{FF2B5EF4-FFF2-40B4-BE49-F238E27FC236}">
                <a16:creationId xmlns:a16="http://schemas.microsoft.com/office/drawing/2014/main" id="{B84FB838-D9F5-40AA-B260-4E0EB97DBCE7}"/>
              </a:ext>
            </a:extLst>
          </p:cNvPr>
          <p:cNvSpPr txBox="1"/>
          <p:nvPr/>
        </p:nvSpPr>
        <p:spPr>
          <a:xfrm>
            <a:off x="7129639" y="3037664"/>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78" name="Rectangle 77">
            <a:extLst>
              <a:ext uri="{FF2B5EF4-FFF2-40B4-BE49-F238E27FC236}">
                <a16:creationId xmlns:a16="http://schemas.microsoft.com/office/drawing/2014/main" id="{9D034DE3-1CFA-4E3D-8B64-A5FEC56D3618}"/>
              </a:ext>
            </a:extLst>
          </p:cNvPr>
          <p:cNvSpPr/>
          <p:nvPr/>
        </p:nvSpPr>
        <p:spPr bwMode="auto">
          <a:xfrm>
            <a:off x="4505934" y="3370000"/>
            <a:ext cx="1581747" cy="1965670"/>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1"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WEST</a:t>
            </a:r>
          </a:p>
        </p:txBody>
      </p:sp>
      <p:sp>
        <p:nvSpPr>
          <p:cNvPr id="80" name="TextBox 6">
            <a:extLst>
              <a:ext uri="{FF2B5EF4-FFF2-40B4-BE49-F238E27FC236}">
                <a16:creationId xmlns:a16="http://schemas.microsoft.com/office/drawing/2014/main" id="{5E8A080C-6790-4D19-BA32-7072B636483B}"/>
              </a:ext>
            </a:extLst>
          </p:cNvPr>
          <p:cNvSpPr txBox="1"/>
          <p:nvPr/>
        </p:nvSpPr>
        <p:spPr>
          <a:xfrm>
            <a:off x="4497973" y="3161281"/>
            <a:ext cx="2018176"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VMVNET-WUS</a:t>
            </a:r>
            <a:endParaRPr kumimoji="0" lang="en-US" sz="1100" b="1" i="0" u="none" strike="noStrike" kern="1200" cap="none" spc="0" normalizeH="0" baseline="0" noProof="0">
              <a:ln>
                <a:noFill/>
              </a:ln>
              <a:solidFill>
                <a:srgbClr val="7030A0"/>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D58243ED-207B-4DE6-959C-66D00039F58B}"/>
              </a:ext>
            </a:extLst>
          </p:cNvPr>
          <p:cNvSpPr txBox="1"/>
          <p:nvPr/>
        </p:nvSpPr>
        <p:spPr>
          <a:xfrm>
            <a:off x="4983047" y="4161779"/>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98" name="TextBox 97">
            <a:extLst>
              <a:ext uri="{FF2B5EF4-FFF2-40B4-BE49-F238E27FC236}">
                <a16:creationId xmlns:a16="http://schemas.microsoft.com/office/drawing/2014/main" id="{5CE35AFE-4853-42AD-B21E-882775B8196E}"/>
              </a:ext>
            </a:extLst>
          </p:cNvPr>
          <p:cNvSpPr txBox="1"/>
          <p:nvPr/>
        </p:nvSpPr>
        <p:spPr>
          <a:xfrm>
            <a:off x="10179619" y="3934252"/>
            <a:ext cx="1936530"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westus1-a.control.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rPr>
              <a:t>104.42.238.205</a:t>
            </a:r>
            <a:endParaRPr kumimoji="0" lang="en-US" sz="900" b="1" i="0" u="none" strike="noStrike" kern="1200" cap="none" spc="0" normalizeH="0" baseline="0" noProof="0">
              <a:ln>
                <a:noFill/>
              </a:ln>
              <a:solidFill>
                <a:srgbClr val="0078D4"/>
              </a:solidFill>
              <a:effectLst/>
              <a:uLnTx/>
              <a:uFillTx/>
              <a:latin typeface="Courier New" panose="02070309020205020404" pitchFamily="49" charset="0"/>
              <a:ea typeface="+mn-ea"/>
              <a:cs typeface="Courier New" panose="02070309020205020404" pitchFamily="49" charset="0"/>
            </a:endParaRPr>
          </a:p>
        </p:txBody>
      </p:sp>
      <p:sp>
        <p:nvSpPr>
          <p:cNvPr id="99" name="TextBox 98">
            <a:extLst>
              <a:ext uri="{FF2B5EF4-FFF2-40B4-BE49-F238E27FC236}">
                <a16:creationId xmlns:a16="http://schemas.microsoft.com/office/drawing/2014/main" id="{CAD26A5D-77DD-4884-A207-FBBDEC6F2A27}"/>
              </a:ext>
            </a:extLst>
          </p:cNvPr>
          <p:cNvSpPr txBox="1"/>
          <p:nvPr/>
        </p:nvSpPr>
        <p:spPr>
          <a:xfrm>
            <a:off x="10214671" y="3524032"/>
            <a:ext cx="154048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mysqldbsrv.database.windows.net</a:t>
            </a:r>
          </a:p>
        </p:txBody>
      </p:sp>
      <p:sp>
        <p:nvSpPr>
          <p:cNvPr id="3" name="Rectangle 2">
            <a:extLst>
              <a:ext uri="{FF2B5EF4-FFF2-40B4-BE49-F238E27FC236}">
                <a16:creationId xmlns:a16="http://schemas.microsoft.com/office/drawing/2014/main" id="{04CA88D6-1123-4B0C-9093-06588A2C4BA7}"/>
              </a:ext>
            </a:extLst>
          </p:cNvPr>
          <p:cNvSpPr/>
          <p:nvPr/>
        </p:nvSpPr>
        <p:spPr>
          <a:xfrm>
            <a:off x="7164441" y="3223675"/>
            <a:ext cx="1184940"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174.17.218.16</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101" name="Rectangle 100">
            <a:extLst>
              <a:ext uri="{FF2B5EF4-FFF2-40B4-BE49-F238E27FC236}">
                <a16:creationId xmlns:a16="http://schemas.microsoft.com/office/drawing/2014/main" id="{06614EF4-7069-4FEB-A74F-4E42B7E86BD1}"/>
              </a:ext>
            </a:extLst>
          </p:cNvPr>
          <p:cNvSpPr/>
          <p:nvPr/>
        </p:nvSpPr>
        <p:spPr>
          <a:xfrm>
            <a:off x="4829654" y="2626807"/>
            <a:ext cx="1107996"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127.33.201.5</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pic>
        <p:nvPicPr>
          <p:cNvPr id="119" name="Graphic 118">
            <a:extLst>
              <a:ext uri="{FF2B5EF4-FFF2-40B4-BE49-F238E27FC236}">
                <a16:creationId xmlns:a16="http://schemas.microsoft.com/office/drawing/2014/main" id="{23121E14-14C7-9D46-9DE8-DB61DD0DF32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6867" y="1906389"/>
            <a:ext cx="513077" cy="510214"/>
          </a:xfrm>
          <a:prstGeom prst="rect">
            <a:avLst/>
          </a:prstGeom>
        </p:spPr>
      </p:pic>
      <p:pic>
        <p:nvPicPr>
          <p:cNvPr id="123" name="Graphic 122">
            <a:extLst>
              <a:ext uri="{FF2B5EF4-FFF2-40B4-BE49-F238E27FC236}">
                <a16:creationId xmlns:a16="http://schemas.microsoft.com/office/drawing/2014/main" id="{E0F69388-A165-3740-BEB7-E88E5DB3D2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5711" y="3368681"/>
            <a:ext cx="603155" cy="599788"/>
          </a:xfrm>
          <a:prstGeom prst="rect">
            <a:avLst/>
          </a:prstGeom>
        </p:spPr>
      </p:pic>
      <p:pic>
        <p:nvPicPr>
          <p:cNvPr id="124" name="Graphic 123">
            <a:extLst>
              <a:ext uri="{FF2B5EF4-FFF2-40B4-BE49-F238E27FC236}">
                <a16:creationId xmlns:a16="http://schemas.microsoft.com/office/drawing/2014/main" id="{7E8E941B-DBB4-4F4F-8581-1C65BFAF9A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00152" y="3718905"/>
            <a:ext cx="505549" cy="502728"/>
          </a:xfrm>
          <a:prstGeom prst="rect">
            <a:avLst/>
          </a:prstGeom>
        </p:spPr>
      </p:pic>
      <p:pic>
        <p:nvPicPr>
          <p:cNvPr id="125" name="Graphic 124">
            <a:extLst>
              <a:ext uri="{FF2B5EF4-FFF2-40B4-BE49-F238E27FC236}">
                <a16:creationId xmlns:a16="http://schemas.microsoft.com/office/drawing/2014/main" id="{850917F6-0AB9-774C-819B-B48451FAAC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5491" y="2543780"/>
            <a:ext cx="542772" cy="539743"/>
          </a:xfrm>
          <a:prstGeom prst="rect">
            <a:avLst/>
          </a:prstGeom>
        </p:spPr>
      </p:pic>
      <p:sp>
        <p:nvSpPr>
          <p:cNvPr id="137" name="P2S Text">
            <a:extLst>
              <a:ext uri="{FF2B5EF4-FFF2-40B4-BE49-F238E27FC236}">
                <a16:creationId xmlns:a16="http://schemas.microsoft.com/office/drawing/2014/main" id="{E238599A-D1DC-F54B-935D-DA06CA74FAB5}"/>
              </a:ext>
            </a:extLst>
          </p:cNvPr>
          <p:cNvSpPr txBox="1"/>
          <p:nvPr/>
        </p:nvSpPr>
        <p:spPr>
          <a:xfrm>
            <a:off x="9658252" y="5444981"/>
            <a:ext cx="1643725"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On-premises</a:t>
            </a:r>
          </a:p>
        </p:txBody>
      </p:sp>
      <p:grpSp>
        <p:nvGrpSpPr>
          <p:cNvPr id="17" name="Group 16">
            <a:extLst>
              <a:ext uri="{FF2B5EF4-FFF2-40B4-BE49-F238E27FC236}">
                <a16:creationId xmlns:a16="http://schemas.microsoft.com/office/drawing/2014/main" id="{BA2CA4F6-52B9-6641-945D-AF5D6D86571C}"/>
              </a:ext>
            </a:extLst>
          </p:cNvPr>
          <p:cNvGrpSpPr/>
          <p:nvPr/>
        </p:nvGrpSpPr>
        <p:grpSpPr>
          <a:xfrm>
            <a:off x="10365896" y="4831358"/>
            <a:ext cx="247650" cy="495301"/>
            <a:chOff x="648736" y="3909272"/>
            <a:chExt cx="247650" cy="495301"/>
          </a:xfrm>
        </p:grpSpPr>
        <p:sp>
          <p:nvSpPr>
            <p:cNvPr id="148" name="Rectangle 5">
              <a:extLst>
                <a:ext uri="{FF2B5EF4-FFF2-40B4-BE49-F238E27FC236}">
                  <a16:creationId xmlns:a16="http://schemas.microsoft.com/office/drawing/2014/main" id="{967A2611-5311-EB4C-A364-1A10F30526E3}"/>
                </a:ext>
              </a:extLst>
            </p:cNvPr>
            <p:cNvSpPr>
              <a:spLocks noChangeArrowheads="1"/>
            </p:cNvSpPr>
            <p:nvPr/>
          </p:nvSpPr>
          <p:spPr bwMode="auto">
            <a:xfrm>
              <a:off x="648736" y="3909272"/>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1" name="Rectangle 7">
              <a:extLst>
                <a:ext uri="{FF2B5EF4-FFF2-40B4-BE49-F238E27FC236}">
                  <a16:creationId xmlns:a16="http://schemas.microsoft.com/office/drawing/2014/main" id="{9E2ADB68-9C91-9C4A-B1CC-9405B6661E2A}"/>
                </a:ext>
              </a:extLst>
            </p:cNvPr>
            <p:cNvSpPr>
              <a:spLocks noChangeArrowheads="1"/>
            </p:cNvSpPr>
            <p:nvPr/>
          </p:nvSpPr>
          <p:spPr bwMode="auto">
            <a:xfrm>
              <a:off x="710649"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2" name="Rectangle 8">
              <a:extLst>
                <a:ext uri="{FF2B5EF4-FFF2-40B4-BE49-F238E27FC236}">
                  <a16:creationId xmlns:a16="http://schemas.microsoft.com/office/drawing/2014/main" id="{9DD39DA9-F657-B642-AB53-AD0B9EC35C41}"/>
                </a:ext>
              </a:extLst>
            </p:cNvPr>
            <p:cNvSpPr>
              <a:spLocks noChangeArrowheads="1"/>
            </p:cNvSpPr>
            <p:nvPr/>
          </p:nvSpPr>
          <p:spPr bwMode="auto">
            <a:xfrm>
              <a:off x="788436"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3" name="Rectangle 9">
              <a:extLst>
                <a:ext uri="{FF2B5EF4-FFF2-40B4-BE49-F238E27FC236}">
                  <a16:creationId xmlns:a16="http://schemas.microsoft.com/office/drawing/2014/main" id="{FBD447FF-DBB4-0D43-8B58-789EBF0252D7}"/>
                </a:ext>
              </a:extLst>
            </p:cNvPr>
            <p:cNvSpPr>
              <a:spLocks noChangeArrowheads="1"/>
            </p:cNvSpPr>
            <p:nvPr/>
          </p:nvSpPr>
          <p:spPr bwMode="auto">
            <a:xfrm>
              <a:off x="710649"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4" name="Rectangle 10">
              <a:extLst>
                <a:ext uri="{FF2B5EF4-FFF2-40B4-BE49-F238E27FC236}">
                  <a16:creationId xmlns:a16="http://schemas.microsoft.com/office/drawing/2014/main" id="{A1934D3A-0547-9845-A843-11B1D818720A}"/>
                </a:ext>
              </a:extLst>
            </p:cNvPr>
            <p:cNvSpPr>
              <a:spLocks noChangeArrowheads="1"/>
            </p:cNvSpPr>
            <p:nvPr/>
          </p:nvSpPr>
          <p:spPr bwMode="auto">
            <a:xfrm>
              <a:off x="788436"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5" name="Rectangle 11">
              <a:extLst>
                <a:ext uri="{FF2B5EF4-FFF2-40B4-BE49-F238E27FC236}">
                  <a16:creationId xmlns:a16="http://schemas.microsoft.com/office/drawing/2014/main" id="{BA687C03-4701-4746-ACA3-7A6FB993318C}"/>
                </a:ext>
              </a:extLst>
            </p:cNvPr>
            <p:cNvSpPr>
              <a:spLocks noChangeArrowheads="1"/>
            </p:cNvSpPr>
            <p:nvPr/>
          </p:nvSpPr>
          <p:spPr bwMode="auto">
            <a:xfrm>
              <a:off x="710649"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6" name="Rectangle 12">
              <a:extLst>
                <a:ext uri="{FF2B5EF4-FFF2-40B4-BE49-F238E27FC236}">
                  <a16:creationId xmlns:a16="http://schemas.microsoft.com/office/drawing/2014/main" id="{8C774800-9B2B-524B-B765-EE728DD5D6FD}"/>
                </a:ext>
              </a:extLst>
            </p:cNvPr>
            <p:cNvSpPr>
              <a:spLocks noChangeArrowheads="1"/>
            </p:cNvSpPr>
            <p:nvPr/>
          </p:nvSpPr>
          <p:spPr bwMode="auto">
            <a:xfrm>
              <a:off x="788436"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7" name="Rectangle 13">
              <a:extLst>
                <a:ext uri="{FF2B5EF4-FFF2-40B4-BE49-F238E27FC236}">
                  <a16:creationId xmlns:a16="http://schemas.microsoft.com/office/drawing/2014/main" id="{D8E3743F-0463-6246-820E-1E7C5F024D20}"/>
                </a:ext>
              </a:extLst>
            </p:cNvPr>
            <p:cNvSpPr>
              <a:spLocks noChangeArrowheads="1"/>
            </p:cNvSpPr>
            <p:nvPr/>
          </p:nvSpPr>
          <p:spPr bwMode="auto">
            <a:xfrm>
              <a:off x="710649"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8" name="Rectangle 14">
              <a:extLst>
                <a:ext uri="{FF2B5EF4-FFF2-40B4-BE49-F238E27FC236}">
                  <a16:creationId xmlns:a16="http://schemas.microsoft.com/office/drawing/2014/main" id="{3F1BE486-430F-584F-B488-33A57100615B}"/>
                </a:ext>
              </a:extLst>
            </p:cNvPr>
            <p:cNvSpPr>
              <a:spLocks noChangeArrowheads="1"/>
            </p:cNvSpPr>
            <p:nvPr/>
          </p:nvSpPr>
          <p:spPr bwMode="auto">
            <a:xfrm>
              <a:off x="788436"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9" name="Rectangle 15">
              <a:extLst>
                <a:ext uri="{FF2B5EF4-FFF2-40B4-BE49-F238E27FC236}">
                  <a16:creationId xmlns:a16="http://schemas.microsoft.com/office/drawing/2014/main" id="{5D9AC6EE-2FD8-6149-9E14-C75FDBDC3588}"/>
                </a:ext>
              </a:extLst>
            </p:cNvPr>
            <p:cNvSpPr>
              <a:spLocks noChangeArrowheads="1"/>
            </p:cNvSpPr>
            <p:nvPr/>
          </p:nvSpPr>
          <p:spPr bwMode="auto">
            <a:xfrm>
              <a:off x="742399" y="4342660"/>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484E0316-4757-744E-841A-C800544AF57E}"/>
              </a:ext>
            </a:extLst>
          </p:cNvPr>
          <p:cNvGrpSpPr/>
          <p:nvPr/>
        </p:nvGrpSpPr>
        <p:grpSpPr>
          <a:xfrm>
            <a:off x="7937143" y="3316762"/>
            <a:ext cx="1866716" cy="704608"/>
            <a:chOff x="7937143" y="3316762"/>
            <a:chExt cx="1866716" cy="704608"/>
          </a:xfrm>
        </p:grpSpPr>
        <p:grpSp>
          <p:nvGrpSpPr>
            <p:cNvPr id="138" name="Group 18">
              <a:extLst>
                <a:ext uri="{FF2B5EF4-FFF2-40B4-BE49-F238E27FC236}">
                  <a16:creationId xmlns:a16="http://schemas.microsoft.com/office/drawing/2014/main" id="{D1F76ACE-A181-3446-B89F-6AB3009CD7ED}"/>
                </a:ext>
              </a:extLst>
            </p:cNvPr>
            <p:cNvGrpSpPr>
              <a:grpSpLocks noChangeAspect="1"/>
            </p:cNvGrpSpPr>
            <p:nvPr/>
          </p:nvGrpSpPr>
          <p:grpSpPr bwMode="auto">
            <a:xfrm>
              <a:off x="8279025" y="3551837"/>
              <a:ext cx="537167" cy="237590"/>
              <a:chOff x="2204" y="1874"/>
              <a:chExt cx="312" cy="138"/>
            </a:xfrm>
          </p:grpSpPr>
          <p:sp>
            <p:nvSpPr>
              <p:cNvPr id="139" name="Freeform 19">
                <a:extLst>
                  <a:ext uri="{FF2B5EF4-FFF2-40B4-BE49-F238E27FC236}">
                    <a16:creationId xmlns:a16="http://schemas.microsoft.com/office/drawing/2014/main" id="{43EF8832-4B14-DC42-AD38-7D6BD2549939}"/>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0" name="Freeform 20">
                <a:extLst>
                  <a:ext uri="{FF2B5EF4-FFF2-40B4-BE49-F238E27FC236}">
                    <a16:creationId xmlns:a16="http://schemas.microsoft.com/office/drawing/2014/main" id="{4AB0311F-9901-7140-B96F-E5990310530F}"/>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1" name="Freeform 21">
                <a:extLst>
                  <a:ext uri="{FF2B5EF4-FFF2-40B4-BE49-F238E27FC236}">
                    <a16:creationId xmlns:a16="http://schemas.microsoft.com/office/drawing/2014/main" id="{A7B4940D-4EEE-A54B-BD9C-16716FB38A0E}"/>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2" name="Freeform 22">
                <a:extLst>
                  <a:ext uri="{FF2B5EF4-FFF2-40B4-BE49-F238E27FC236}">
                    <a16:creationId xmlns:a16="http://schemas.microsoft.com/office/drawing/2014/main" id="{EA4C8548-8D14-344A-84CF-17472EFE7BF8}"/>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3" name="Oval 23">
                <a:extLst>
                  <a:ext uri="{FF2B5EF4-FFF2-40B4-BE49-F238E27FC236}">
                    <a16:creationId xmlns:a16="http://schemas.microsoft.com/office/drawing/2014/main" id="{CBFDE0CC-531B-2F4B-BDF6-06D6E6292C68}"/>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4" name="Oval 24">
                <a:extLst>
                  <a:ext uri="{FF2B5EF4-FFF2-40B4-BE49-F238E27FC236}">
                    <a16:creationId xmlns:a16="http://schemas.microsoft.com/office/drawing/2014/main" id="{10F04DDC-8567-5F43-B921-71C975CBB04B}"/>
                  </a:ext>
                </a:extLst>
              </p:cNvPr>
              <p:cNvSpPr>
                <a:spLocks noChangeArrowheads="1"/>
              </p:cNvSpPr>
              <p:nvPr/>
            </p:nvSpPr>
            <p:spPr bwMode="auto">
              <a:xfrm>
                <a:off x="2389" y="1928"/>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5" name="Oval 25">
                <a:extLst>
                  <a:ext uri="{FF2B5EF4-FFF2-40B4-BE49-F238E27FC236}">
                    <a16:creationId xmlns:a16="http://schemas.microsoft.com/office/drawing/2014/main" id="{A54225C6-44D5-E340-BD92-D212545E52CC}"/>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58F32865-17FF-CA4E-B541-AA8859B7F197}"/>
                </a:ext>
              </a:extLst>
            </p:cNvPr>
            <p:cNvGrpSpPr/>
            <p:nvPr/>
          </p:nvGrpSpPr>
          <p:grpSpPr>
            <a:xfrm>
              <a:off x="7937143" y="3316762"/>
              <a:ext cx="1866716" cy="704608"/>
              <a:chOff x="7937143" y="3316762"/>
              <a:chExt cx="1866716" cy="704608"/>
            </a:xfrm>
          </p:grpSpPr>
          <p:cxnSp>
            <p:nvCxnSpPr>
              <p:cNvPr id="44" name="Long arrow DB PL">
                <a:extLst>
                  <a:ext uri="{FF2B5EF4-FFF2-40B4-BE49-F238E27FC236}">
                    <a16:creationId xmlns:a16="http://schemas.microsoft.com/office/drawing/2014/main" id="{A60D215A-B3F2-4F99-9BCA-0D07E37E7932}"/>
                  </a:ext>
                </a:extLst>
              </p:cNvPr>
              <p:cNvCxnSpPr>
                <a:cxnSpLocks/>
                <a:stCxn id="140" idx="0"/>
              </p:cNvCxnSpPr>
              <p:nvPr/>
            </p:nvCxnSpPr>
            <p:spPr>
              <a:xfrm>
                <a:off x="8816192" y="3670632"/>
                <a:ext cx="987667" cy="0"/>
              </a:xfrm>
              <a:prstGeom prst="line">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32" name="Private Endpoint">
                <a:extLst>
                  <a:ext uri="{FF2B5EF4-FFF2-40B4-BE49-F238E27FC236}">
                    <a16:creationId xmlns:a16="http://schemas.microsoft.com/office/drawing/2014/main" id="{633E44E4-4C6B-4E6A-8BEE-F5AC264EC699}"/>
                  </a:ext>
                </a:extLst>
              </p:cNvPr>
              <p:cNvGrpSpPr/>
              <p:nvPr/>
            </p:nvGrpSpPr>
            <p:grpSpPr>
              <a:xfrm>
                <a:off x="7937143" y="3316762"/>
                <a:ext cx="1225056" cy="704608"/>
                <a:chOff x="6878724" y="3185402"/>
                <a:chExt cx="1225056" cy="704608"/>
              </a:xfrm>
            </p:grpSpPr>
            <p:sp>
              <p:nvSpPr>
                <p:cNvPr id="35" name="TextBox 177">
                  <a:extLst>
                    <a:ext uri="{FF2B5EF4-FFF2-40B4-BE49-F238E27FC236}">
                      <a16:creationId xmlns:a16="http://schemas.microsoft.com/office/drawing/2014/main" id="{43F58F5C-262E-4B59-A264-030383B36388}"/>
                    </a:ext>
                  </a:extLst>
                </p:cNvPr>
                <p:cNvSpPr txBox="1"/>
                <p:nvPr/>
              </p:nvSpPr>
              <p:spPr>
                <a:xfrm>
                  <a:off x="6878724" y="3705344"/>
                  <a:ext cx="1225056" cy="184666"/>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Private Endpoint</a:t>
                  </a:r>
                </a:p>
              </p:txBody>
            </p:sp>
            <p:sp>
              <p:nvSpPr>
                <p:cNvPr id="43" name="TextBox 112">
                  <a:extLst>
                    <a:ext uri="{FF2B5EF4-FFF2-40B4-BE49-F238E27FC236}">
                      <a16:creationId xmlns:a16="http://schemas.microsoft.com/office/drawing/2014/main" id="{13607294-3308-4FA7-8409-AF29D34221C9}"/>
                    </a:ext>
                  </a:extLst>
                </p:cNvPr>
                <p:cNvSpPr txBox="1"/>
                <p:nvPr/>
              </p:nvSpPr>
              <p:spPr>
                <a:xfrm>
                  <a:off x="7173912" y="3185402"/>
                  <a:ext cx="718353" cy="153888"/>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10.0.0.5</a:t>
                  </a:r>
                </a:p>
              </p:txBody>
            </p:sp>
          </p:grpSp>
        </p:grpSp>
      </p:grpSp>
      <p:sp>
        <p:nvSpPr>
          <p:cNvPr id="194" name="Allow access text">
            <a:extLst>
              <a:ext uri="{FF2B5EF4-FFF2-40B4-BE49-F238E27FC236}">
                <a16:creationId xmlns:a16="http://schemas.microsoft.com/office/drawing/2014/main" id="{0E83BEC6-789F-9341-853C-0339C194C0FA}"/>
              </a:ext>
            </a:extLst>
          </p:cNvPr>
          <p:cNvSpPr txBox="1"/>
          <p:nvPr/>
        </p:nvSpPr>
        <p:spPr>
          <a:xfrm>
            <a:off x="613299" y="1381308"/>
            <a:ext cx="3713282" cy="307777"/>
          </a:xfrm>
          <a:prstGeom prst="rect">
            <a:avLst/>
          </a:prstGeom>
          <a:noFill/>
        </p:spPr>
        <p:txBody>
          <a:bodyPr wrap="square" lIns="0" tIns="0" rIns="0" bIns="0" rtlCol="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Allow access to Azure services</a:t>
            </a:r>
          </a:p>
        </p:txBody>
      </p:sp>
      <p:sp>
        <p:nvSpPr>
          <p:cNvPr id="4" name="Rectangle 3">
            <a:extLst>
              <a:ext uri="{FF2B5EF4-FFF2-40B4-BE49-F238E27FC236}">
                <a16:creationId xmlns:a16="http://schemas.microsoft.com/office/drawing/2014/main" id="{E24F8871-7442-874F-9F3C-613F198CF5FF}"/>
              </a:ext>
            </a:extLst>
          </p:cNvPr>
          <p:cNvSpPr/>
          <p:nvPr/>
        </p:nvSpPr>
        <p:spPr>
          <a:xfrm>
            <a:off x="613299" y="1696698"/>
            <a:ext cx="3455542" cy="400110"/>
          </a:xfrm>
          <a:prstGeom prst="rect">
            <a:avLst/>
          </a:prstGeom>
        </p:spPr>
        <p:txBody>
          <a:bodyPr wrap="square" lIns="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Firewall Rules</a:t>
            </a:r>
          </a:p>
        </p:txBody>
      </p:sp>
      <p:sp>
        <p:nvSpPr>
          <p:cNvPr id="5" name="Rectangle 4">
            <a:extLst>
              <a:ext uri="{FF2B5EF4-FFF2-40B4-BE49-F238E27FC236}">
                <a16:creationId xmlns:a16="http://schemas.microsoft.com/office/drawing/2014/main" id="{ABDC5A2A-8D6B-214E-B132-C98E3495AEA8}"/>
              </a:ext>
            </a:extLst>
          </p:cNvPr>
          <p:cNvSpPr/>
          <p:nvPr/>
        </p:nvSpPr>
        <p:spPr>
          <a:xfrm>
            <a:off x="613299" y="2082379"/>
            <a:ext cx="2912221" cy="400110"/>
          </a:xfrm>
          <a:prstGeom prst="rect">
            <a:avLst/>
          </a:prstGeom>
        </p:spPr>
        <p:txBody>
          <a:bodyPr wrap="square" lIns="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Virtual Network Rules</a:t>
            </a:r>
          </a:p>
        </p:txBody>
      </p:sp>
      <p:sp>
        <p:nvSpPr>
          <p:cNvPr id="6" name="Rectangle 5">
            <a:extLst>
              <a:ext uri="{FF2B5EF4-FFF2-40B4-BE49-F238E27FC236}">
                <a16:creationId xmlns:a16="http://schemas.microsoft.com/office/drawing/2014/main" id="{C5BF0E7F-4454-1D4B-ACFE-87A276D94F5B}"/>
              </a:ext>
            </a:extLst>
          </p:cNvPr>
          <p:cNvSpPr/>
          <p:nvPr/>
        </p:nvSpPr>
        <p:spPr>
          <a:xfrm>
            <a:off x="613299" y="2492204"/>
            <a:ext cx="1565621" cy="400110"/>
          </a:xfrm>
          <a:prstGeom prst="rect">
            <a:avLst/>
          </a:prstGeom>
        </p:spPr>
        <p:txBody>
          <a:bodyPr wrap="none" lIns="0">
            <a:spAutoFit/>
          </a:bodyPr>
          <a:lstStyle/>
          <a:p>
            <a:pPr marL="179388" marR="0" lvl="0" indent="-179388" algn="l" defTabSz="914367"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mn-ea"/>
                <a:cs typeface="+mn-cs"/>
              </a:rPr>
              <a:t>Private Link</a:t>
            </a:r>
          </a:p>
        </p:txBody>
      </p:sp>
      <p:grpSp>
        <p:nvGrpSpPr>
          <p:cNvPr id="65" name="Group 64">
            <a:extLst>
              <a:ext uri="{FF2B5EF4-FFF2-40B4-BE49-F238E27FC236}">
                <a16:creationId xmlns:a16="http://schemas.microsoft.com/office/drawing/2014/main" id="{5D48543F-8561-E141-9C6C-59429F69921F}"/>
              </a:ext>
            </a:extLst>
          </p:cNvPr>
          <p:cNvGrpSpPr/>
          <p:nvPr/>
        </p:nvGrpSpPr>
        <p:grpSpPr>
          <a:xfrm>
            <a:off x="5453999" y="1919504"/>
            <a:ext cx="5027485" cy="2911854"/>
            <a:chOff x="5453999" y="1919504"/>
            <a:chExt cx="5027485" cy="2911854"/>
          </a:xfrm>
        </p:grpSpPr>
        <p:grpSp>
          <p:nvGrpSpPr>
            <p:cNvPr id="62" name="Group 61">
              <a:extLst>
                <a:ext uri="{FF2B5EF4-FFF2-40B4-BE49-F238E27FC236}">
                  <a16:creationId xmlns:a16="http://schemas.microsoft.com/office/drawing/2014/main" id="{E338F331-2708-E842-A96B-1E2C800E24BD}"/>
                </a:ext>
              </a:extLst>
            </p:cNvPr>
            <p:cNvGrpSpPr/>
            <p:nvPr/>
          </p:nvGrpSpPr>
          <p:grpSpPr>
            <a:xfrm>
              <a:off x="5453999" y="1919504"/>
              <a:ext cx="4553290" cy="2665855"/>
              <a:chOff x="5453999" y="1919504"/>
              <a:chExt cx="4553290" cy="2665855"/>
            </a:xfrm>
          </p:grpSpPr>
          <p:cxnSp>
            <p:nvCxnSpPr>
              <p:cNvPr id="25" name="Elbow Connector 24">
                <a:extLst>
                  <a:ext uri="{FF2B5EF4-FFF2-40B4-BE49-F238E27FC236}">
                    <a16:creationId xmlns:a16="http://schemas.microsoft.com/office/drawing/2014/main" id="{83F66F83-1600-3E49-A1B0-8FBC17885BCF}"/>
                  </a:ext>
                </a:extLst>
              </p:cNvPr>
              <p:cNvCxnSpPr>
                <a:cxnSpLocks/>
                <a:stCxn id="105" idx="2"/>
                <a:endCxn id="123" idx="2"/>
              </p:cNvCxnSpPr>
              <p:nvPr/>
            </p:nvCxnSpPr>
            <p:spPr>
              <a:xfrm rot="5400000" flipH="1" flipV="1">
                <a:off x="7422199" y="2000269"/>
                <a:ext cx="616890" cy="4553290"/>
              </a:xfrm>
              <a:prstGeom prst="bentConnector3">
                <a:avLst>
                  <a:gd name="adj1" fmla="val -51746"/>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5" name="VM to DB Arrow VNet and IP Rule">
                <a:extLst>
                  <a:ext uri="{FF2B5EF4-FFF2-40B4-BE49-F238E27FC236}">
                    <a16:creationId xmlns:a16="http://schemas.microsoft.com/office/drawing/2014/main" id="{4FE80900-1F48-46B3-98B8-E7572F51D610}"/>
                  </a:ext>
                </a:extLst>
              </p:cNvPr>
              <p:cNvCxnSpPr>
                <a:cxnSpLocks/>
              </p:cNvCxnSpPr>
              <p:nvPr/>
            </p:nvCxnSpPr>
            <p:spPr>
              <a:xfrm>
                <a:off x="7885004" y="2816065"/>
                <a:ext cx="2118402" cy="555501"/>
              </a:xfrm>
              <a:prstGeom prst="bentConnector3">
                <a:avLst>
                  <a:gd name="adj1" fmla="val 99980"/>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EUS Firewall 2">
                <a:extLst>
                  <a:ext uri="{FF2B5EF4-FFF2-40B4-BE49-F238E27FC236}">
                    <a16:creationId xmlns:a16="http://schemas.microsoft.com/office/drawing/2014/main" id="{38A78E9F-E624-4386-A255-A5DBBB7D1708}"/>
                  </a:ext>
                </a:extLst>
              </p:cNvPr>
              <p:cNvCxnSpPr>
                <a:cxnSpLocks/>
              </p:cNvCxnSpPr>
              <p:nvPr/>
            </p:nvCxnSpPr>
            <p:spPr>
              <a:xfrm rot="16200000" flipH="1">
                <a:off x="7006374" y="372693"/>
                <a:ext cx="1450260" cy="4543882"/>
              </a:xfrm>
              <a:prstGeom prst="bentConnector4">
                <a:avLst>
                  <a:gd name="adj1" fmla="val -48118"/>
                  <a:gd name="adj2" fmla="val 99955"/>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60" name="Elbow Connector 59">
              <a:extLst>
                <a:ext uri="{FF2B5EF4-FFF2-40B4-BE49-F238E27FC236}">
                  <a16:creationId xmlns:a16="http://schemas.microsoft.com/office/drawing/2014/main" id="{077FB62A-F9B3-FE43-8D9D-02EB87CBAB6A}"/>
                </a:ext>
              </a:extLst>
            </p:cNvPr>
            <p:cNvCxnSpPr>
              <a:cxnSpLocks/>
            </p:cNvCxnSpPr>
            <p:nvPr/>
          </p:nvCxnSpPr>
          <p:spPr>
            <a:xfrm rot="16200000" flipV="1">
              <a:off x="10120931" y="4470805"/>
              <a:ext cx="250705" cy="470401"/>
            </a:xfrm>
            <a:prstGeom prst="bentConnector2">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F2C0517D-19EA-AF4F-81BD-002081545F96}"/>
              </a:ext>
            </a:extLst>
          </p:cNvPr>
          <p:cNvGrpSpPr/>
          <p:nvPr/>
        </p:nvGrpSpPr>
        <p:grpSpPr>
          <a:xfrm>
            <a:off x="4804013" y="1361834"/>
            <a:ext cx="5504853" cy="4286428"/>
            <a:chOff x="4804013" y="1361834"/>
            <a:chExt cx="5504853" cy="4286428"/>
          </a:xfrm>
        </p:grpSpPr>
        <p:grpSp>
          <p:nvGrpSpPr>
            <p:cNvPr id="15" name="Group 14">
              <a:extLst>
                <a:ext uri="{FF2B5EF4-FFF2-40B4-BE49-F238E27FC236}">
                  <a16:creationId xmlns:a16="http://schemas.microsoft.com/office/drawing/2014/main" id="{F909493B-CB44-1843-A1EE-32EC42B793BD}"/>
                </a:ext>
              </a:extLst>
            </p:cNvPr>
            <p:cNvGrpSpPr/>
            <p:nvPr/>
          </p:nvGrpSpPr>
          <p:grpSpPr>
            <a:xfrm>
              <a:off x="4804013" y="1361834"/>
              <a:ext cx="5504853" cy="4286428"/>
              <a:chOff x="4804013" y="1361834"/>
              <a:chExt cx="5504853" cy="4286428"/>
            </a:xfrm>
          </p:grpSpPr>
          <p:sp>
            <p:nvSpPr>
              <p:cNvPr id="91" name="TextBox 90">
                <a:extLst>
                  <a:ext uri="{FF2B5EF4-FFF2-40B4-BE49-F238E27FC236}">
                    <a16:creationId xmlns:a16="http://schemas.microsoft.com/office/drawing/2014/main" id="{C223A4D6-0626-4269-8E67-993528F44149}"/>
                  </a:ext>
                </a:extLst>
              </p:cNvPr>
              <p:cNvSpPr txBox="1"/>
              <p:nvPr/>
            </p:nvSpPr>
            <p:spPr>
              <a:xfrm>
                <a:off x="6914177" y="5050988"/>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grpSp>
            <p:nvGrpSpPr>
              <p:cNvPr id="14" name="Group 13">
                <a:extLst>
                  <a:ext uri="{FF2B5EF4-FFF2-40B4-BE49-F238E27FC236}">
                    <a16:creationId xmlns:a16="http://schemas.microsoft.com/office/drawing/2014/main" id="{4E2C6C14-C7A0-9647-A0DE-FFB8B94E2372}"/>
                  </a:ext>
                </a:extLst>
              </p:cNvPr>
              <p:cNvGrpSpPr/>
              <p:nvPr/>
            </p:nvGrpSpPr>
            <p:grpSpPr>
              <a:xfrm>
                <a:off x="4804013" y="1361834"/>
                <a:ext cx="4985443" cy="4286428"/>
                <a:chOff x="4804013" y="1361834"/>
                <a:chExt cx="4985443" cy="4286428"/>
              </a:xfrm>
            </p:grpSpPr>
            <p:grpSp>
              <p:nvGrpSpPr>
                <p:cNvPr id="126" name="Group 125">
                  <a:extLst>
                    <a:ext uri="{FF2B5EF4-FFF2-40B4-BE49-F238E27FC236}">
                      <a16:creationId xmlns:a16="http://schemas.microsoft.com/office/drawing/2014/main" id="{7F669C48-049A-AD40-9999-04B45BA269E3}"/>
                    </a:ext>
                  </a:extLst>
                </p:cNvPr>
                <p:cNvGrpSpPr>
                  <a:grpSpLocks noChangeAspect="1"/>
                </p:cNvGrpSpPr>
                <p:nvPr/>
              </p:nvGrpSpPr>
              <p:grpSpPr>
                <a:xfrm>
                  <a:off x="7407344" y="4602581"/>
                  <a:ext cx="349567" cy="431411"/>
                  <a:chOff x="1980078" y="253998"/>
                  <a:chExt cx="3830386" cy="4727197"/>
                </a:xfrm>
              </p:grpSpPr>
              <p:sp>
                <p:nvSpPr>
                  <p:cNvPr id="127" name="Rectangle 27">
                    <a:extLst>
                      <a:ext uri="{FF2B5EF4-FFF2-40B4-BE49-F238E27FC236}">
                        <a16:creationId xmlns:a16="http://schemas.microsoft.com/office/drawing/2014/main" id="{6FDF6520-C36C-934A-BEEA-45C0325F44FD}"/>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9" name="Freeform 29">
                    <a:extLst>
                      <a:ext uri="{FF2B5EF4-FFF2-40B4-BE49-F238E27FC236}">
                        <a16:creationId xmlns:a16="http://schemas.microsoft.com/office/drawing/2014/main" id="{BC644962-BDC5-1649-8A23-0416DF21C570}"/>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0" name="Freeform 30">
                    <a:extLst>
                      <a:ext uri="{FF2B5EF4-FFF2-40B4-BE49-F238E27FC236}">
                        <a16:creationId xmlns:a16="http://schemas.microsoft.com/office/drawing/2014/main" id="{848C8A91-06BA-9A4A-AB3F-078AA7CDF6F4}"/>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1" name="Freeform: Shape 136">
                    <a:extLst>
                      <a:ext uri="{FF2B5EF4-FFF2-40B4-BE49-F238E27FC236}">
                        <a16:creationId xmlns:a16="http://schemas.microsoft.com/office/drawing/2014/main" id="{31940B68-D422-1E40-B8C0-22D14017538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E8E88D3F-CBAF-504C-AEBB-34BDF45790B5}"/>
                    </a:ext>
                  </a:extLst>
                </p:cNvPr>
                <p:cNvGrpSpPr/>
                <p:nvPr/>
              </p:nvGrpSpPr>
              <p:grpSpPr>
                <a:xfrm>
                  <a:off x="4804013" y="1361834"/>
                  <a:ext cx="4985443" cy="4286428"/>
                  <a:chOff x="4804013" y="1361834"/>
                  <a:chExt cx="4985443" cy="4286428"/>
                </a:xfrm>
              </p:grpSpPr>
              <p:sp>
                <p:nvSpPr>
                  <p:cNvPr id="105" name="Rectangle 104">
                    <a:extLst>
                      <a:ext uri="{FF2B5EF4-FFF2-40B4-BE49-F238E27FC236}">
                        <a16:creationId xmlns:a16="http://schemas.microsoft.com/office/drawing/2014/main" id="{7CB4BB60-7D93-4767-BE96-DA1394B9A480}"/>
                      </a:ext>
                    </a:extLst>
                  </p:cNvPr>
                  <p:cNvSpPr/>
                  <p:nvPr/>
                </p:nvSpPr>
                <p:spPr>
                  <a:xfrm>
                    <a:off x="4860329" y="4339138"/>
                    <a:ext cx="1187340" cy="246221"/>
                  </a:xfrm>
                  <a:prstGeom prst="rect">
                    <a:avLst/>
                  </a:prstGeom>
                  <a:solidFill>
                    <a:schemeClr val="accent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10.0.0.1</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86" name="TextBox 85">
                    <a:extLst>
                      <a:ext uri="{FF2B5EF4-FFF2-40B4-BE49-F238E27FC236}">
                        <a16:creationId xmlns:a16="http://schemas.microsoft.com/office/drawing/2014/main" id="{393E4F13-7265-4D40-AD62-5E56DC3C0AB6}"/>
                      </a:ext>
                    </a:extLst>
                  </p:cNvPr>
                  <p:cNvSpPr txBox="1"/>
                  <p:nvPr/>
                </p:nvSpPr>
                <p:spPr>
                  <a:xfrm>
                    <a:off x="4804013" y="5050988"/>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grpSp>
                <p:nvGrpSpPr>
                  <p:cNvPr id="9" name="Group 8">
                    <a:extLst>
                      <a:ext uri="{FF2B5EF4-FFF2-40B4-BE49-F238E27FC236}">
                        <a16:creationId xmlns:a16="http://schemas.microsoft.com/office/drawing/2014/main" id="{797A6513-1B59-8E4C-A225-0E1BC29DB792}"/>
                      </a:ext>
                    </a:extLst>
                  </p:cNvPr>
                  <p:cNvGrpSpPr/>
                  <p:nvPr/>
                </p:nvGrpSpPr>
                <p:grpSpPr>
                  <a:xfrm>
                    <a:off x="5673821" y="1361834"/>
                    <a:ext cx="4115635" cy="4286428"/>
                    <a:chOff x="5673821" y="1361834"/>
                    <a:chExt cx="4115635" cy="4286428"/>
                  </a:xfrm>
                </p:grpSpPr>
                <p:cxnSp>
                  <p:nvCxnSpPr>
                    <p:cNvPr id="49" name="Vnet peering dotted line">
                      <a:extLst>
                        <a:ext uri="{FF2B5EF4-FFF2-40B4-BE49-F238E27FC236}">
                          <a16:creationId xmlns:a16="http://schemas.microsoft.com/office/drawing/2014/main" id="{4BB5A4FE-8933-4580-AED7-66AA43978C3B}"/>
                        </a:ext>
                      </a:extLst>
                    </p:cNvPr>
                    <p:cNvCxnSpPr>
                      <a:cxnSpLocks/>
                    </p:cNvCxnSpPr>
                    <p:nvPr/>
                  </p:nvCxnSpPr>
                  <p:spPr>
                    <a:xfrm flipV="1">
                      <a:off x="6509656" y="1579797"/>
                      <a:ext cx="0" cy="599611"/>
                    </a:xfrm>
                    <a:prstGeom prst="line">
                      <a:avLst/>
                    </a:prstGeom>
                    <a:noFill/>
                    <a:ln w="12700" cap="flat" cmpd="sng" algn="ctr">
                      <a:solidFill>
                        <a:schemeClr val="tx1"/>
                      </a:solidFill>
                      <a:prstDash val="sysDash"/>
                      <a:miter lim="800000"/>
                      <a:headEnd type="none" w="med" len="med"/>
                      <a:tailEnd type="none" w="med" len="med"/>
                    </a:ln>
                    <a:effectLst/>
                  </p:spPr>
                </p:cxnSp>
                <p:sp>
                  <p:nvSpPr>
                    <p:cNvPr id="53" name="VNET Peering Text">
                      <a:extLst>
                        <a:ext uri="{FF2B5EF4-FFF2-40B4-BE49-F238E27FC236}">
                          <a16:creationId xmlns:a16="http://schemas.microsoft.com/office/drawing/2014/main" id="{FF7D6D9D-C495-4915-A129-4601482664B6}"/>
                        </a:ext>
                      </a:extLst>
                    </p:cNvPr>
                    <p:cNvSpPr txBox="1"/>
                    <p:nvPr/>
                  </p:nvSpPr>
                  <p:spPr>
                    <a:xfrm>
                      <a:off x="5673821" y="1361834"/>
                      <a:ext cx="1671670"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VNET Peering</a:t>
                      </a:r>
                    </a:p>
                  </p:txBody>
                </p:sp>
                <p:sp>
                  <p:nvSpPr>
                    <p:cNvPr id="63" name="P2S Text">
                      <a:extLst>
                        <a:ext uri="{FF2B5EF4-FFF2-40B4-BE49-F238E27FC236}">
                          <a16:creationId xmlns:a16="http://schemas.microsoft.com/office/drawing/2014/main" id="{10346CCF-D351-49BA-9771-3ED4C26F49B0}"/>
                        </a:ext>
                      </a:extLst>
                    </p:cNvPr>
                    <p:cNvSpPr txBox="1"/>
                    <p:nvPr/>
                  </p:nvSpPr>
                  <p:spPr>
                    <a:xfrm>
                      <a:off x="7261763" y="5453866"/>
                      <a:ext cx="2527693"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P2S, S2S VPN Express Route</a:t>
                      </a:r>
                    </a:p>
                  </p:txBody>
                </p:sp>
                <p:cxnSp>
                  <p:nvCxnSpPr>
                    <p:cNvPr id="64" name="P2S dotted line">
                      <a:extLst>
                        <a:ext uri="{FF2B5EF4-FFF2-40B4-BE49-F238E27FC236}">
                          <a16:creationId xmlns:a16="http://schemas.microsoft.com/office/drawing/2014/main" id="{05FF6050-CA8C-413C-8847-DA888B8F34FE}"/>
                        </a:ext>
                      </a:extLst>
                    </p:cNvPr>
                    <p:cNvCxnSpPr>
                      <a:cxnSpLocks/>
                      <a:endCxn id="63" idx="0"/>
                    </p:cNvCxnSpPr>
                    <p:nvPr/>
                  </p:nvCxnSpPr>
                  <p:spPr>
                    <a:xfrm>
                      <a:off x="8525610" y="4941775"/>
                      <a:ext cx="0" cy="512091"/>
                    </a:xfrm>
                    <a:prstGeom prst="line">
                      <a:avLst/>
                    </a:prstGeom>
                    <a:noFill/>
                    <a:ln w="12700" cap="flat" cmpd="sng" algn="ctr">
                      <a:solidFill>
                        <a:schemeClr val="tx1"/>
                      </a:solidFill>
                      <a:prstDash val="sysDash"/>
                      <a:miter lim="800000"/>
                      <a:headEnd type="none" w="med" len="med"/>
                      <a:tailEnd type="none" w="med" len="med"/>
                    </a:ln>
                    <a:effectLst/>
                  </p:spPr>
                </p:cxnSp>
                <p:cxnSp>
                  <p:nvCxnSpPr>
                    <p:cNvPr id="77" name="Straight Connector 76">
                      <a:extLst>
                        <a:ext uri="{FF2B5EF4-FFF2-40B4-BE49-F238E27FC236}">
                          <a16:creationId xmlns:a16="http://schemas.microsoft.com/office/drawing/2014/main" id="{5787EC7A-4F27-4AC1-B840-0F4EF26AFCF6}"/>
                        </a:ext>
                      </a:extLst>
                    </p:cNvPr>
                    <p:cNvCxnSpPr>
                      <a:cxnSpLocks/>
                    </p:cNvCxnSpPr>
                    <p:nvPr/>
                  </p:nvCxnSpPr>
                  <p:spPr>
                    <a:xfrm>
                      <a:off x="6464261" y="4907342"/>
                      <a:ext cx="0" cy="428328"/>
                    </a:xfrm>
                    <a:prstGeom prst="line">
                      <a:avLst/>
                    </a:prstGeom>
                    <a:noFill/>
                    <a:ln w="12700" cap="flat" cmpd="sng" algn="ctr">
                      <a:solidFill>
                        <a:schemeClr val="tx1"/>
                      </a:solidFill>
                      <a:prstDash val="sysDash"/>
                      <a:miter lim="800000"/>
                      <a:headEnd type="none" w="med" len="med"/>
                      <a:tailEnd type="none" w="med" len="med"/>
                    </a:ln>
                    <a:effectLst/>
                  </p:spPr>
                </p:cxnSp>
                <p:sp>
                  <p:nvSpPr>
                    <p:cNvPr id="82" name="Vnet2Vnet text">
                      <a:extLst>
                        <a:ext uri="{FF2B5EF4-FFF2-40B4-BE49-F238E27FC236}">
                          <a16:creationId xmlns:a16="http://schemas.microsoft.com/office/drawing/2014/main" id="{F843BC07-3CA6-4C4C-AAE6-B3D268C8CB4E}"/>
                        </a:ext>
                      </a:extLst>
                    </p:cNvPr>
                    <p:cNvSpPr txBox="1"/>
                    <p:nvPr/>
                  </p:nvSpPr>
                  <p:spPr>
                    <a:xfrm>
                      <a:off x="5712802" y="5454363"/>
                      <a:ext cx="1502918"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mn-cs"/>
                        </a:rPr>
                        <a:t>Vnet2Vnet</a:t>
                      </a:r>
                    </a:p>
                  </p:txBody>
                </p:sp>
                <p:cxnSp>
                  <p:nvCxnSpPr>
                    <p:cNvPr id="128" name="Straight Connector 127">
                      <a:extLst>
                        <a:ext uri="{FF2B5EF4-FFF2-40B4-BE49-F238E27FC236}">
                          <a16:creationId xmlns:a16="http://schemas.microsoft.com/office/drawing/2014/main" id="{0721DB2D-DBD6-4162-8417-197FB4147B82}"/>
                        </a:ext>
                      </a:extLst>
                    </p:cNvPr>
                    <p:cNvCxnSpPr>
                      <a:cxnSpLocks/>
                    </p:cNvCxnSpPr>
                    <p:nvPr/>
                  </p:nvCxnSpPr>
                  <p:spPr>
                    <a:xfrm>
                      <a:off x="6075223" y="2200450"/>
                      <a:ext cx="816856" cy="0"/>
                    </a:xfrm>
                    <a:prstGeom prst="line">
                      <a:avLst/>
                    </a:prstGeom>
                    <a:ln w="12700">
                      <a:solidFill>
                        <a:schemeClr val="accent1"/>
                      </a:solidFill>
                      <a:headEnd type="none" w="lg" len="med"/>
                      <a:tailEnd type="none" w="lg" len="med"/>
                    </a:ln>
                  </p:spPr>
                  <p:style>
                    <a:lnRef idx="1">
                      <a:schemeClr val="accent6"/>
                    </a:lnRef>
                    <a:fillRef idx="0">
                      <a:schemeClr val="accent6"/>
                    </a:fillRef>
                    <a:effectRef idx="0">
                      <a:schemeClr val="accent6"/>
                    </a:effectRef>
                    <a:fontRef idx="minor">
                      <a:schemeClr val="tx1"/>
                    </a:fontRef>
                  </p:style>
                </p:cxnSp>
              </p:grpSp>
              <p:sp>
                <p:nvSpPr>
                  <p:cNvPr id="104" name="Rectangle 103">
                    <a:extLst>
                      <a:ext uri="{FF2B5EF4-FFF2-40B4-BE49-F238E27FC236}">
                        <a16:creationId xmlns:a16="http://schemas.microsoft.com/office/drawing/2014/main" id="{81900CEF-03CC-4DBB-BACC-00E691FAFF1E}"/>
                      </a:ext>
                    </a:extLst>
                  </p:cNvPr>
                  <p:cNvSpPr/>
                  <p:nvPr/>
                </p:nvSpPr>
                <p:spPr>
                  <a:xfrm>
                    <a:off x="6986378" y="3236470"/>
                    <a:ext cx="1292770" cy="246221"/>
                  </a:xfrm>
                  <a:prstGeom prst="rect">
                    <a:avLst/>
                  </a:prstGeom>
                  <a:solidFill>
                    <a:schemeClr val="accent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10.0.0.2</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106" name="Rectangle 105">
                    <a:extLst>
                      <a:ext uri="{FF2B5EF4-FFF2-40B4-BE49-F238E27FC236}">
                        <a16:creationId xmlns:a16="http://schemas.microsoft.com/office/drawing/2014/main" id="{62EA7B95-2500-4161-96E1-8676F0C81787}"/>
                      </a:ext>
                    </a:extLst>
                  </p:cNvPr>
                  <p:cNvSpPr/>
                  <p:nvPr/>
                </p:nvSpPr>
                <p:spPr>
                  <a:xfrm>
                    <a:off x="4829721" y="2626806"/>
                    <a:ext cx="1164160" cy="246221"/>
                  </a:xfrm>
                  <a:prstGeom prst="rect">
                    <a:avLst/>
                  </a:prstGeom>
                  <a:solidFill>
                    <a:schemeClr val="accent6"/>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10.0.0.3</a:t>
                    </a:r>
                    <a:endParaRPr kumimoji="0" lang="en-US" sz="10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cxnSp>
                <p:nvCxnSpPr>
                  <p:cNvPr id="83" name="VM to VNET Gateway">
                    <a:extLst>
                      <a:ext uri="{FF2B5EF4-FFF2-40B4-BE49-F238E27FC236}">
                        <a16:creationId xmlns:a16="http://schemas.microsoft.com/office/drawing/2014/main" id="{4E906B23-E033-4F44-8029-FE3D259FC080}"/>
                      </a:ext>
                    </a:extLst>
                  </p:cNvPr>
                  <p:cNvCxnSpPr>
                    <a:cxnSpLocks/>
                  </p:cNvCxnSpPr>
                  <p:nvPr/>
                </p:nvCxnSpPr>
                <p:spPr>
                  <a:xfrm rot="10800000" flipV="1">
                    <a:off x="5149538" y="4033701"/>
                    <a:ext cx="3014" cy="875418"/>
                  </a:xfrm>
                  <a:prstGeom prst="bentConnector3">
                    <a:avLst>
                      <a:gd name="adj1" fmla="val 7684605"/>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041D6C8A-8A05-FC4B-AA51-C3E2858C0606}"/>
                      </a:ext>
                    </a:extLst>
                  </p:cNvPr>
                  <p:cNvGrpSpPr>
                    <a:grpSpLocks noChangeAspect="1"/>
                  </p:cNvGrpSpPr>
                  <p:nvPr/>
                </p:nvGrpSpPr>
                <p:grpSpPr>
                  <a:xfrm>
                    <a:off x="5278143" y="4602581"/>
                    <a:ext cx="349567" cy="431411"/>
                    <a:chOff x="1980078" y="253998"/>
                    <a:chExt cx="3830386" cy="4727197"/>
                  </a:xfrm>
                </p:grpSpPr>
                <p:sp>
                  <p:nvSpPr>
                    <p:cNvPr id="133" name="Rectangle 27">
                      <a:extLst>
                        <a:ext uri="{FF2B5EF4-FFF2-40B4-BE49-F238E27FC236}">
                          <a16:creationId xmlns:a16="http://schemas.microsoft.com/office/drawing/2014/main" id="{962652B7-D430-EA4F-A2C6-CFF5D859A038}"/>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4" name="Freeform 29">
                      <a:extLst>
                        <a:ext uri="{FF2B5EF4-FFF2-40B4-BE49-F238E27FC236}">
                          <a16:creationId xmlns:a16="http://schemas.microsoft.com/office/drawing/2014/main" id="{297CBED4-AE31-9040-B8DF-2C38FF41E0B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5" name="Freeform 30">
                      <a:extLst>
                        <a:ext uri="{FF2B5EF4-FFF2-40B4-BE49-F238E27FC236}">
                          <a16:creationId xmlns:a16="http://schemas.microsoft.com/office/drawing/2014/main" id="{CEB7B7DE-854C-CC46-A4BC-EC47EEE448E7}"/>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A898F317-9E61-F549-B822-E01387569FEB}"/>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cxnSp>
            <p:nvCxnSpPr>
              <p:cNvPr id="175" name="Straight Arrow Connector 174">
                <a:extLst>
                  <a:ext uri="{FF2B5EF4-FFF2-40B4-BE49-F238E27FC236}">
                    <a16:creationId xmlns:a16="http://schemas.microsoft.com/office/drawing/2014/main" id="{DD13E3D4-A5F8-2547-A7F0-1B08D89FCBC2}"/>
                  </a:ext>
                </a:extLst>
              </p:cNvPr>
              <p:cNvCxnSpPr>
                <a:cxnSpLocks/>
              </p:cNvCxnSpPr>
              <p:nvPr/>
            </p:nvCxnSpPr>
            <p:spPr>
              <a:xfrm>
                <a:off x="7756911" y="4910397"/>
                <a:ext cx="2551955" cy="0"/>
              </a:xfrm>
              <a:prstGeom prst="straightConnector1">
                <a:avLst/>
              </a:prstGeom>
              <a:ln w="12700">
                <a:solidFill>
                  <a:schemeClr val="accent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1653CA8A-FED4-C14E-A03B-B8BE285C2C55}"/>
                  </a:ext>
                </a:extLst>
              </p:cNvPr>
              <p:cNvCxnSpPr>
                <a:cxnSpLocks/>
                <a:stCxn id="133" idx="3"/>
                <a:endCxn id="127" idx="1"/>
              </p:cNvCxnSpPr>
              <p:nvPr/>
            </p:nvCxnSpPr>
            <p:spPr>
              <a:xfrm>
                <a:off x="5627710" y="4905679"/>
                <a:ext cx="1779634" cy="0"/>
              </a:xfrm>
              <a:prstGeom prst="straightConnector1">
                <a:avLst/>
              </a:prstGeom>
              <a:ln w="127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cxnSp>
          <p:nvCxnSpPr>
            <p:cNvPr id="16" name="Elbow Connector 15">
              <a:extLst>
                <a:ext uri="{FF2B5EF4-FFF2-40B4-BE49-F238E27FC236}">
                  <a16:creationId xmlns:a16="http://schemas.microsoft.com/office/drawing/2014/main" id="{2CCC4C6B-6E9B-2944-81C0-9FFA6AC1838F}"/>
                </a:ext>
              </a:extLst>
            </p:cNvPr>
            <p:cNvCxnSpPr>
              <a:cxnSpLocks/>
            </p:cNvCxnSpPr>
            <p:nvPr/>
          </p:nvCxnSpPr>
          <p:spPr>
            <a:xfrm rot="16200000" flipH="1">
              <a:off x="9289247" y="2657893"/>
              <a:ext cx="952078" cy="476239"/>
            </a:xfrm>
            <a:prstGeom prst="bentConnector3">
              <a:avLst>
                <a:gd name="adj1" fmla="val -2387"/>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6ED7074D-43AA-8B43-81FB-F3E6C8D049C0}"/>
              </a:ext>
            </a:extLst>
          </p:cNvPr>
          <p:cNvGrpSpPr/>
          <p:nvPr/>
        </p:nvGrpSpPr>
        <p:grpSpPr>
          <a:xfrm>
            <a:off x="5454402" y="1921790"/>
            <a:ext cx="4557088" cy="2661766"/>
            <a:chOff x="5453999" y="1923593"/>
            <a:chExt cx="4557088" cy="2661766"/>
          </a:xfrm>
        </p:grpSpPr>
        <p:grpSp>
          <p:nvGrpSpPr>
            <p:cNvPr id="160" name="Group 159">
              <a:extLst>
                <a:ext uri="{FF2B5EF4-FFF2-40B4-BE49-F238E27FC236}">
                  <a16:creationId xmlns:a16="http://schemas.microsoft.com/office/drawing/2014/main" id="{6B50547A-1FCB-8842-878A-5F28B5C571BE}"/>
                </a:ext>
              </a:extLst>
            </p:cNvPr>
            <p:cNvGrpSpPr/>
            <p:nvPr/>
          </p:nvGrpSpPr>
          <p:grpSpPr>
            <a:xfrm>
              <a:off x="5453999" y="1923593"/>
              <a:ext cx="4553290" cy="2661766"/>
              <a:chOff x="5453999" y="1923593"/>
              <a:chExt cx="4553290" cy="2661766"/>
            </a:xfrm>
          </p:grpSpPr>
          <p:cxnSp>
            <p:nvCxnSpPr>
              <p:cNvPr id="164" name="EUS Firewall 2">
                <a:extLst>
                  <a:ext uri="{FF2B5EF4-FFF2-40B4-BE49-F238E27FC236}">
                    <a16:creationId xmlns:a16="http://schemas.microsoft.com/office/drawing/2014/main" id="{C5EB051B-5D0B-744A-BBEE-F1CB47873276}"/>
                  </a:ext>
                </a:extLst>
              </p:cNvPr>
              <p:cNvCxnSpPr>
                <a:cxnSpLocks/>
              </p:cNvCxnSpPr>
              <p:nvPr/>
            </p:nvCxnSpPr>
            <p:spPr>
              <a:xfrm rot="16200000" flipH="1">
                <a:off x="7005971" y="376782"/>
                <a:ext cx="1450260" cy="4543882"/>
              </a:xfrm>
              <a:prstGeom prst="bentConnector4">
                <a:avLst>
                  <a:gd name="adj1" fmla="val -48118"/>
                  <a:gd name="adj2" fmla="val 99955"/>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2" name="Elbow Connector 161">
                <a:extLst>
                  <a:ext uri="{FF2B5EF4-FFF2-40B4-BE49-F238E27FC236}">
                    <a16:creationId xmlns:a16="http://schemas.microsoft.com/office/drawing/2014/main" id="{18584984-4DE6-8444-8F44-9667E26793C2}"/>
                  </a:ext>
                </a:extLst>
              </p:cNvPr>
              <p:cNvCxnSpPr>
                <a:cxnSpLocks/>
              </p:cNvCxnSpPr>
              <p:nvPr/>
            </p:nvCxnSpPr>
            <p:spPr>
              <a:xfrm rot="5400000" flipH="1" flipV="1">
                <a:off x="7422199" y="2000269"/>
                <a:ext cx="616890" cy="4553290"/>
              </a:xfrm>
              <a:prstGeom prst="bentConnector3">
                <a:avLst>
                  <a:gd name="adj1" fmla="val -51746"/>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3" name="VM to DB Arrow VNet and IP Rule">
                <a:extLst>
                  <a:ext uri="{FF2B5EF4-FFF2-40B4-BE49-F238E27FC236}">
                    <a16:creationId xmlns:a16="http://schemas.microsoft.com/office/drawing/2014/main" id="{1A59DAED-818E-4548-BDFC-A04D944D9BCB}"/>
                  </a:ext>
                </a:extLst>
              </p:cNvPr>
              <p:cNvCxnSpPr>
                <a:cxnSpLocks/>
              </p:cNvCxnSpPr>
              <p:nvPr/>
            </p:nvCxnSpPr>
            <p:spPr>
              <a:xfrm>
                <a:off x="7887860" y="2816656"/>
                <a:ext cx="2118623" cy="556832"/>
              </a:xfrm>
              <a:prstGeom prst="bent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161" name="Elbow Connector 160">
              <a:extLst>
                <a:ext uri="{FF2B5EF4-FFF2-40B4-BE49-F238E27FC236}">
                  <a16:creationId xmlns:a16="http://schemas.microsoft.com/office/drawing/2014/main" id="{AE53D392-2F4D-654F-BEB1-F28FD8FE49A4}"/>
                </a:ext>
              </a:extLst>
            </p:cNvPr>
            <p:cNvCxnSpPr>
              <a:cxnSpLocks/>
            </p:cNvCxnSpPr>
            <p:nvPr/>
          </p:nvCxnSpPr>
          <p:spPr>
            <a:xfrm rot="16200000" flipH="1">
              <a:off x="9732143" y="4301710"/>
              <a:ext cx="557481" cy="406"/>
            </a:xfrm>
            <a:prstGeom prst="bentConnector3">
              <a:avLst>
                <a:gd name="adj1"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18D0655-F306-144A-9090-F63993CEA239}"/>
              </a:ext>
            </a:extLst>
          </p:cNvPr>
          <p:cNvGrpSpPr/>
          <p:nvPr/>
        </p:nvGrpSpPr>
        <p:grpSpPr>
          <a:xfrm>
            <a:off x="10228557" y="1628675"/>
            <a:ext cx="1936530" cy="2835239"/>
            <a:chOff x="10185634" y="1612211"/>
            <a:chExt cx="1936530" cy="2835239"/>
          </a:xfrm>
        </p:grpSpPr>
        <p:sp>
          <p:nvSpPr>
            <p:cNvPr id="107" name="TextBox 106">
              <a:extLst>
                <a:ext uri="{FF2B5EF4-FFF2-40B4-BE49-F238E27FC236}">
                  <a16:creationId xmlns:a16="http://schemas.microsoft.com/office/drawing/2014/main" id="{B1A90F29-DBDC-4744-A401-58D373D390E8}"/>
                </a:ext>
              </a:extLst>
            </p:cNvPr>
            <p:cNvSpPr txBox="1"/>
            <p:nvPr/>
          </p:nvSpPr>
          <p:spPr>
            <a:xfrm>
              <a:off x="10185634" y="3939619"/>
              <a:ext cx="1936530" cy="507831"/>
            </a:xfrm>
            <a:prstGeom prst="rect">
              <a:avLst/>
            </a:prstGeom>
            <a:solidFill>
              <a:schemeClr val="accent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Courier New" panose="02070309020205020404" pitchFamily="49" charset="0"/>
                  <a:ea typeface="+mn-ea"/>
                  <a:cs typeface="Courier New" panose="02070309020205020404" pitchFamily="49" charset="0"/>
                </a:rPr>
                <a:t>mysqldbsrv.privatelink.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Courier New" panose="02070309020205020404" pitchFamily="49" charset="0"/>
                  <a:ea typeface="+mn-ea"/>
                  <a:cs typeface="Courier New" panose="02070309020205020404" pitchFamily="49" charset="0"/>
                </a:rPr>
                <a:t>database.windows.net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Courier New" panose="02070309020205020404" pitchFamily="49" charset="0"/>
                  <a:ea typeface="+mn-ea"/>
                  <a:cs typeface="Courier New" panose="02070309020205020404" pitchFamily="49" charset="0"/>
                </a:rPr>
                <a:t>10.0.0.5</a:t>
              </a:r>
              <a:endParaRPr kumimoji="0" lang="en-US" sz="900" b="1" i="0" u="none" strike="noStrike" kern="1200" cap="none" spc="0" normalizeH="0" baseline="0" noProof="0" dirty="0">
                <a:ln>
                  <a:noFill/>
                </a:ln>
                <a:solidFill>
                  <a:srgbClr val="0078D4"/>
                </a:solidFill>
                <a:effectLst/>
                <a:uLnTx/>
                <a:uFillTx/>
                <a:latin typeface="Courier New" panose="02070309020205020404" pitchFamily="49" charset="0"/>
                <a:ea typeface="+mn-ea"/>
                <a:cs typeface="Courier New" panose="02070309020205020404" pitchFamily="49" charset="0"/>
              </a:endParaRPr>
            </a:p>
          </p:txBody>
        </p:sp>
        <p:grpSp>
          <p:nvGrpSpPr>
            <p:cNvPr id="7" name="Group 6">
              <a:extLst>
                <a:ext uri="{FF2B5EF4-FFF2-40B4-BE49-F238E27FC236}">
                  <a16:creationId xmlns:a16="http://schemas.microsoft.com/office/drawing/2014/main" id="{1E4DEA84-9C7C-C644-B638-19846CA108ED}"/>
                </a:ext>
              </a:extLst>
            </p:cNvPr>
            <p:cNvGrpSpPr/>
            <p:nvPr/>
          </p:nvGrpSpPr>
          <p:grpSpPr>
            <a:xfrm>
              <a:off x="10203360" y="1612211"/>
              <a:ext cx="1640032" cy="1976971"/>
              <a:chOff x="10203360" y="1612211"/>
              <a:chExt cx="1640032" cy="1976971"/>
            </a:xfrm>
          </p:grpSpPr>
          <p:grpSp>
            <p:nvGrpSpPr>
              <p:cNvPr id="183" name="Group 154">
                <a:extLst>
                  <a:ext uri="{FF2B5EF4-FFF2-40B4-BE49-F238E27FC236}">
                    <a16:creationId xmlns:a16="http://schemas.microsoft.com/office/drawing/2014/main" id="{B5CE5654-E303-4D47-937D-1996583251E9}"/>
                  </a:ext>
                </a:extLst>
              </p:cNvPr>
              <p:cNvGrpSpPr>
                <a:grpSpLocks noChangeAspect="1"/>
              </p:cNvGrpSpPr>
              <p:nvPr/>
            </p:nvGrpSpPr>
            <p:grpSpPr bwMode="auto">
              <a:xfrm>
                <a:off x="10903556" y="1870493"/>
                <a:ext cx="374650" cy="376238"/>
                <a:chOff x="3095" y="2133"/>
                <a:chExt cx="236" cy="237"/>
              </a:xfrm>
              <a:solidFill>
                <a:schemeClr val="accent1"/>
              </a:solidFill>
            </p:grpSpPr>
            <p:sp>
              <p:nvSpPr>
                <p:cNvPr id="184" name="Freeform 155">
                  <a:extLst>
                    <a:ext uri="{FF2B5EF4-FFF2-40B4-BE49-F238E27FC236}">
                      <a16:creationId xmlns:a16="http://schemas.microsoft.com/office/drawing/2014/main" id="{8B708F5B-5108-9044-B594-03F5B3758FB1}"/>
                    </a:ext>
                  </a:extLst>
                </p:cNvPr>
                <p:cNvSpPr>
                  <a:spLocks/>
                </p:cNvSpPr>
                <p:nvPr/>
              </p:nvSpPr>
              <p:spPr bwMode="auto">
                <a:xfrm>
                  <a:off x="3167" y="2302"/>
                  <a:ext cx="92" cy="68"/>
                </a:xfrm>
                <a:custGeom>
                  <a:avLst/>
                  <a:gdLst>
                    <a:gd name="T0" fmla="*/ 147 w 147"/>
                    <a:gd name="T1" fmla="*/ 0 h 109"/>
                    <a:gd name="T2" fmla="*/ 147 w 147"/>
                    <a:gd name="T3" fmla="*/ 0 h 109"/>
                    <a:gd name="T4" fmla="*/ 0 w 147"/>
                    <a:gd name="T5" fmla="*/ 0 h 109"/>
                    <a:gd name="T6" fmla="*/ 5 w 147"/>
                    <a:gd name="T7" fmla="*/ 19 h 109"/>
                    <a:gd name="T8" fmla="*/ 13 w 147"/>
                    <a:gd name="T9" fmla="*/ 43 h 109"/>
                    <a:gd name="T10" fmla="*/ 24 w 147"/>
                    <a:gd name="T11" fmla="*/ 67 h 109"/>
                    <a:gd name="T12" fmla="*/ 38 w 147"/>
                    <a:gd name="T13" fmla="*/ 88 h 109"/>
                    <a:gd name="T14" fmla="*/ 54 w 147"/>
                    <a:gd name="T15" fmla="*/ 103 h 109"/>
                    <a:gd name="T16" fmla="*/ 74 w 147"/>
                    <a:gd name="T17" fmla="*/ 109 h 109"/>
                    <a:gd name="T18" fmla="*/ 93 w 147"/>
                    <a:gd name="T19" fmla="*/ 103 h 109"/>
                    <a:gd name="T20" fmla="*/ 110 w 147"/>
                    <a:gd name="T21" fmla="*/ 88 h 109"/>
                    <a:gd name="T22" fmla="*/ 124 w 147"/>
                    <a:gd name="T23" fmla="*/ 67 h 109"/>
                    <a:gd name="T24" fmla="*/ 134 w 147"/>
                    <a:gd name="T25" fmla="*/ 43 h 109"/>
                    <a:gd name="T26" fmla="*/ 142 w 147"/>
                    <a:gd name="T27" fmla="*/ 19 h 109"/>
                    <a:gd name="T28" fmla="*/ 147 w 147"/>
                    <a:gd name="T2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147" y="0"/>
                      </a:moveTo>
                      <a:lnTo>
                        <a:pt x="147" y="0"/>
                      </a:lnTo>
                      <a:lnTo>
                        <a:pt x="0" y="0"/>
                      </a:lnTo>
                      <a:cubicBezTo>
                        <a:pt x="2" y="5"/>
                        <a:pt x="3" y="12"/>
                        <a:pt x="5" y="19"/>
                      </a:cubicBezTo>
                      <a:cubicBezTo>
                        <a:pt x="7" y="27"/>
                        <a:pt x="10" y="35"/>
                        <a:pt x="13" y="43"/>
                      </a:cubicBezTo>
                      <a:cubicBezTo>
                        <a:pt x="16" y="51"/>
                        <a:pt x="20" y="59"/>
                        <a:pt x="24" y="67"/>
                      </a:cubicBezTo>
                      <a:cubicBezTo>
                        <a:pt x="28" y="75"/>
                        <a:pt x="33" y="82"/>
                        <a:pt x="38" y="88"/>
                      </a:cubicBezTo>
                      <a:cubicBezTo>
                        <a:pt x="43" y="94"/>
                        <a:pt x="48" y="99"/>
                        <a:pt x="54" y="103"/>
                      </a:cubicBezTo>
                      <a:cubicBezTo>
                        <a:pt x="60" y="107"/>
                        <a:pt x="67" y="109"/>
                        <a:pt x="74" y="109"/>
                      </a:cubicBezTo>
                      <a:cubicBezTo>
                        <a:pt x="81" y="109"/>
                        <a:pt x="87" y="107"/>
                        <a:pt x="93" y="103"/>
                      </a:cubicBezTo>
                      <a:cubicBezTo>
                        <a:pt x="99" y="99"/>
                        <a:pt x="105" y="94"/>
                        <a:pt x="110" y="88"/>
                      </a:cubicBezTo>
                      <a:cubicBezTo>
                        <a:pt x="115" y="82"/>
                        <a:pt x="120" y="75"/>
                        <a:pt x="124" y="67"/>
                      </a:cubicBezTo>
                      <a:cubicBezTo>
                        <a:pt x="128" y="59"/>
                        <a:pt x="131" y="51"/>
                        <a:pt x="134" y="43"/>
                      </a:cubicBezTo>
                      <a:cubicBezTo>
                        <a:pt x="138" y="35"/>
                        <a:pt x="140" y="27"/>
                        <a:pt x="142" y="19"/>
                      </a:cubicBezTo>
                      <a:cubicBezTo>
                        <a:pt x="144" y="12"/>
                        <a:pt x="146" y="5"/>
                        <a:pt x="14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5" name="Freeform 156">
                  <a:extLst>
                    <a:ext uri="{FF2B5EF4-FFF2-40B4-BE49-F238E27FC236}">
                      <a16:creationId xmlns:a16="http://schemas.microsoft.com/office/drawing/2014/main" id="{3C0DFFAB-4F8B-8846-A7B3-E409D61DFA36}"/>
                    </a:ext>
                  </a:extLst>
                </p:cNvPr>
                <p:cNvSpPr>
                  <a:spLocks/>
                </p:cNvSpPr>
                <p:nvPr/>
              </p:nvSpPr>
              <p:spPr bwMode="auto">
                <a:xfrm>
                  <a:off x="3278" y="2218"/>
                  <a:ext cx="53" cy="67"/>
                </a:xfrm>
                <a:custGeom>
                  <a:avLst/>
                  <a:gdLst>
                    <a:gd name="T0" fmla="*/ 0 w 85"/>
                    <a:gd name="T1" fmla="*/ 0 h 109"/>
                    <a:gd name="T2" fmla="*/ 0 w 85"/>
                    <a:gd name="T3" fmla="*/ 0 h 109"/>
                    <a:gd name="T4" fmla="*/ 3 w 85"/>
                    <a:gd name="T5" fmla="*/ 27 h 109"/>
                    <a:gd name="T6" fmla="*/ 4 w 85"/>
                    <a:gd name="T7" fmla="*/ 54 h 109"/>
                    <a:gd name="T8" fmla="*/ 3 w 85"/>
                    <a:gd name="T9" fmla="*/ 81 h 109"/>
                    <a:gd name="T10" fmla="*/ 0 w 85"/>
                    <a:gd name="T11" fmla="*/ 109 h 109"/>
                    <a:gd name="T12" fmla="*/ 78 w 85"/>
                    <a:gd name="T13" fmla="*/ 109 h 109"/>
                    <a:gd name="T14" fmla="*/ 85 w 85"/>
                    <a:gd name="T15" fmla="*/ 54 h 109"/>
                    <a:gd name="T16" fmla="*/ 78 w 85"/>
                    <a:gd name="T17" fmla="*/ 0 h 109"/>
                    <a:gd name="T18" fmla="*/ 0 w 85"/>
                    <a:gd name="T19"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0"/>
                      </a:moveTo>
                      <a:lnTo>
                        <a:pt x="0" y="0"/>
                      </a:lnTo>
                      <a:cubicBezTo>
                        <a:pt x="1" y="9"/>
                        <a:pt x="2" y="18"/>
                        <a:pt x="3" y="27"/>
                      </a:cubicBezTo>
                      <a:cubicBezTo>
                        <a:pt x="3" y="36"/>
                        <a:pt x="4" y="45"/>
                        <a:pt x="4" y="54"/>
                      </a:cubicBezTo>
                      <a:cubicBezTo>
                        <a:pt x="4" y="63"/>
                        <a:pt x="3" y="73"/>
                        <a:pt x="3" y="81"/>
                      </a:cubicBezTo>
                      <a:cubicBezTo>
                        <a:pt x="2" y="90"/>
                        <a:pt x="1" y="100"/>
                        <a:pt x="0" y="109"/>
                      </a:cubicBezTo>
                      <a:lnTo>
                        <a:pt x="78" y="109"/>
                      </a:lnTo>
                      <a:cubicBezTo>
                        <a:pt x="83" y="91"/>
                        <a:pt x="85" y="73"/>
                        <a:pt x="85" y="54"/>
                      </a:cubicBezTo>
                      <a:cubicBezTo>
                        <a:pt x="85" y="35"/>
                        <a:pt x="83" y="17"/>
                        <a:pt x="78"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6" name="Freeform 157">
                  <a:extLst>
                    <a:ext uri="{FF2B5EF4-FFF2-40B4-BE49-F238E27FC236}">
                      <a16:creationId xmlns:a16="http://schemas.microsoft.com/office/drawing/2014/main" id="{4CF03A85-0E50-5946-ADA8-D0B10C56D07D}"/>
                    </a:ext>
                  </a:extLst>
                </p:cNvPr>
                <p:cNvSpPr>
                  <a:spLocks/>
                </p:cNvSpPr>
                <p:nvPr/>
              </p:nvSpPr>
              <p:spPr bwMode="auto">
                <a:xfrm>
                  <a:off x="3252" y="2139"/>
                  <a:ext cx="68" cy="62"/>
                </a:xfrm>
                <a:custGeom>
                  <a:avLst/>
                  <a:gdLst>
                    <a:gd name="T0" fmla="*/ 25 w 110"/>
                    <a:gd name="T1" fmla="*/ 47 h 99"/>
                    <a:gd name="T2" fmla="*/ 25 w 110"/>
                    <a:gd name="T3" fmla="*/ 47 h 99"/>
                    <a:gd name="T4" fmla="*/ 33 w 110"/>
                    <a:gd name="T5" fmla="*/ 73 h 99"/>
                    <a:gd name="T6" fmla="*/ 39 w 110"/>
                    <a:gd name="T7" fmla="*/ 99 h 99"/>
                    <a:gd name="T8" fmla="*/ 110 w 110"/>
                    <a:gd name="T9" fmla="*/ 99 h 99"/>
                    <a:gd name="T10" fmla="*/ 90 w 110"/>
                    <a:gd name="T11" fmla="*/ 66 h 99"/>
                    <a:gd name="T12" fmla="*/ 65 w 110"/>
                    <a:gd name="T13" fmla="*/ 38 h 99"/>
                    <a:gd name="T14" fmla="*/ 34 w 110"/>
                    <a:gd name="T15" fmla="*/ 16 h 99"/>
                    <a:gd name="T16" fmla="*/ 0 w 110"/>
                    <a:gd name="T17" fmla="*/ 0 h 99"/>
                    <a:gd name="T18" fmla="*/ 14 w 110"/>
                    <a:gd name="T19" fmla="*/ 23 h 99"/>
                    <a:gd name="T20" fmla="*/ 25 w 110"/>
                    <a:gd name="T21" fmla="*/ 4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25" y="47"/>
                      </a:moveTo>
                      <a:lnTo>
                        <a:pt x="25" y="47"/>
                      </a:lnTo>
                      <a:cubicBezTo>
                        <a:pt x="28" y="56"/>
                        <a:pt x="31" y="64"/>
                        <a:pt x="33" y="73"/>
                      </a:cubicBezTo>
                      <a:cubicBezTo>
                        <a:pt x="35" y="81"/>
                        <a:pt x="37" y="90"/>
                        <a:pt x="39" y="99"/>
                      </a:cubicBezTo>
                      <a:lnTo>
                        <a:pt x="110" y="99"/>
                      </a:lnTo>
                      <a:cubicBezTo>
                        <a:pt x="104" y="87"/>
                        <a:pt x="98" y="76"/>
                        <a:pt x="90" y="66"/>
                      </a:cubicBezTo>
                      <a:cubicBezTo>
                        <a:pt x="83" y="56"/>
                        <a:pt x="74" y="47"/>
                        <a:pt x="65" y="38"/>
                      </a:cubicBezTo>
                      <a:cubicBezTo>
                        <a:pt x="55" y="30"/>
                        <a:pt x="45" y="23"/>
                        <a:pt x="34" y="16"/>
                      </a:cubicBezTo>
                      <a:cubicBezTo>
                        <a:pt x="23" y="9"/>
                        <a:pt x="12" y="4"/>
                        <a:pt x="0" y="0"/>
                      </a:cubicBezTo>
                      <a:cubicBezTo>
                        <a:pt x="5" y="7"/>
                        <a:pt x="10" y="15"/>
                        <a:pt x="14" y="23"/>
                      </a:cubicBezTo>
                      <a:cubicBezTo>
                        <a:pt x="18" y="31"/>
                        <a:pt x="22" y="39"/>
                        <a:pt x="25" y="4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7" name="Freeform 158">
                  <a:extLst>
                    <a:ext uri="{FF2B5EF4-FFF2-40B4-BE49-F238E27FC236}">
                      <a16:creationId xmlns:a16="http://schemas.microsoft.com/office/drawing/2014/main" id="{FEC49438-B0AE-A940-A0B1-6C3978C2C63E}"/>
                    </a:ext>
                  </a:extLst>
                </p:cNvPr>
                <p:cNvSpPr>
                  <a:spLocks/>
                </p:cNvSpPr>
                <p:nvPr/>
              </p:nvSpPr>
              <p:spPr bwMode="auto">
                <a:xfrm>
                  <a:off x="3162" y="2218"/>
                  <a:ext cx="102" cy="67"/>
                </a:xfrm>
                <a:custGeom>
                  <a:avLst/>
                  <a:gdLst>
                    <a:gd name="T0" fmla="*/ 4 w 164"/>
                    <a:gd name="T1" fmla="*/ 0 h 109"/>
                    <a:gd name="T2" fmla="*/ 4 w 164"/>
                    <a:gd name="T3" fmla="*/ 0 h 109"/>
                    <a:gd name="T4" fmla="*/ 1 w 164"/>
                    <a:gd name="T5" fmla="*/ 27 h 109"/>
                    <a:gd name="T6" fmla="*/ 0 w 164"/>
                    <a:gd name="T7" fmla="*/ 54 h 109"/>
                    <a:gd name="T8" fmla="*/ 1 w 164"/>
                    <a:gd name="T9" fmla="*/ 81 h 109"/>
                    <a:gd name="T10" fmla="*/ 4 w 164"/>
                    <a:gd name="T11" fmla="*/ 109 h 109"/>
                    <a:gd name="T12" fmla="*/ 160 w 164"/>
                    <a:gd name="T13" fmla="*/ 109 h 109"/>
                    <a:gd name="T14" fmla="*/ 163 w 164"/>
                    <a:gd name="T15" fmla="*/ 81 h 109"/>
                    <a:gd name="T16" fmla="*/ 164 w 164"/>
                    <a:gd name="T17" fmla="*/ 54 h 109"/>
                    <a:gd name="T18" fmla="*/ 163 w 164"/>
                    <a:gd name="T19" fmla="*/ 27 h 109"/>
                    <a:gd name="T20" fmla="*/ 160 w 164"/>
                    <a:gd name="T21" fmla="*/ 0 h 109"/>
                    <a:gd name="T22" fmla="*/ 4 w 164"/>
                    <a:gd name="T23"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4" h="109">
                      <a:moveTo>
                        <a:pt x="4" y="0"/>
                      </a:moveTo>
                      <a:lnTo>
                        <a:pt x="4" y="0"/>
                      </a:lnTo>
                      <a:cubicBezTo>
                        <a:pt x="3" y="9"/>
                        <a:pt x="2" y="18"/>
                        <a:pt x="1" y="27"/>
                      </a:cubicBezTo>
                      <a:cubicBezTo>
                        <a:pt x="0" y="36"/>
                        <a:pt x="0" y="45"/>
                        <a:pt x="0" y="54"/>
                      </a:cubicBezTo>
                      <a:cubicBezTo>
                        <a:pt x="0" y="63"/>
                        <a:pt x="0" y="73"/>
                        <a:pt x="1" y="81"/>
                      </a:cubicBezTo>
                      <a:cubicBezTo>
                        <a:pt x="2" y="90"/>
                        <a:pt x="3" y="100"/>
                        <a:pt x="4" y="109"/>
                      </a:cubicBezTo>
                      <a:lnTo>
                        <a:pt x="160" y="109"/>
                      </a:lnTo>
                      <a:cubicBezTo>
                        <a:pt x="161" y="100"/>
                        <a:pt x="162" y="90"/>
                        <a:pt x="163" y="81"/>
                      </a:cubicBezTo>
                      <a:cubicBezTo>
                        <a:pt x="163" y="73"/>
                        <a:pt x="164" y="63"/>
                        <a:pt x="164" y="54"/>
                      </a:cubicBezTo>
                      <a:cubicBezTo>
                        <a:pt x="164" y="45"/>
                        <a:pt x="163" y="36"/>
                        <a:pt x="163" y="27"/>
                      </a:cubicBezTo>
                      <a:cubicBezTo>
                        <a:pt x="162" y="18"/>
                        <a:pt x="161" y="9"/>
                        <a:pt x="160" y="0"/>
                      </a:cubicBezTo>
                      <a:lnTo>
                        <a:pt x="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8" name="Freeform 159">
                  <a:extLst>
                    <a:ext uri="{FF2B5EF4-FFF2-40B4-BE49-F238E27FC236}">
                      <a16:creationId xmlns:a16="http://schemas.microsoft.com/office/drawing/2014/main" id="{37FAE8F0-E8D3-CD4F-9C82-F05B35C5EF2F}"/>
                    </a:ext>
                  </a:extLst>
                </p:cNvPr>
                <p:cNvSpPr>
                  <a:spLocks/>
                </p:cNvSpPr>
                <p:nvPr/>
              </p:nvSpPr>
              <p:spPr bwMode="auto">
                <a:xfrm>
                  <a:off x="3167" y="2133"/>
                  <a:ext cx="92" cy="68"/>
                </a:xfrm>
                <a:custGeom>
                  <a:avLst/>
                  <a:gdLst>
                    <a:gd name="T0" fmla="*/ 24 w 147"/>
                    <a:gd name="T1" fmla="*/ 42 h 109"/>
                    <a:gd name="T2" fmla="*/ 24 w 147"/>
                    <a:gd name="T3" fmla="*/ 42 h 109"/>
                    <a:gd name="T4" fmla="*/ 38 w 147"/>
                    <a:gd name="T5" fmla="*/ 20 h 109"/>
                    <a:gd name="T6" fmla="*/ 54 w 147"/>
                    <a:gd name="T7" fmla="*/ 5 h 109"/>
                    <a:gd name="T8" fmla="*/ 74 w 147"/>
                    <a:gd name="T9" fmla="*/ 0 h 109"/>
                    <a:gd name="T10" fmla="*/ 93 w 147"/>
                    <a:gd name="T11" fmla="*/ 5 h 109"/>
                    <a:gd name="T12" fmla="*/ 110 w 147"/>
                    <a:gd name="T13" fmla="*/ 20 h 109"/>
                    <a:gd name="T14" fmla="*/ 124 w 147"/>
                    <a:gd name="T15" fmla="*/ 42 h 109"/>
                    <a:gd name="T16" fmla="*/ 134 w 147"/>
                    <a:gd name="T17" fmla="*/ 66 h 109"/>
                    <a:gd name="T18" fmla="*/ 142 w 147"/>
                    <a:gd name="T19" fmla="*/ 89 h 109"/>
                    <a:gd name="T20" fmla="*/ 147 w 147"/>
                    <a:gd name="T21" fmla="*/ 109 h 109"/>
                    <a:gd name="T22" fmla="*/ 0 w 147"/>
                    <a:gd name="T23" fmla="*/ 109 h 109"/>
                    <a:gd name="T24" fmla="*/ 5 w 147"/>
                    <a:gd name="T25" fmla="*/ 89 h 109"/>
                    <a:gd name="T26" fmla="*/ 13 w 147"/>
                    <a:gd name="T27" fmla="*/ 66 h 109"/>
                    <a:gd name="T28" fmla="*/ 24 w 147"/>
                    <a:gd name="T29" fmla="*/ 4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7" h="109">
                      <a:moveTo>
                        <a:pt x="24" y="42"/>
                      </a:moveTo>
                      <a:lnTo>
                        <a:pt x="24" y="42"/>
                      </a:lnTo>
                      <a:cubicBezTo>
                        <a:pt x="28" y="34"/>
                        <a:pt x="33" y="27"/>
                        <a:pt x="38" y="20"/>
                      </a:cubicBezTo>
                      <a:cubicBezTo>
                        <a:pt x="43" y="14"/>
                        <a:pt x="48" y="9"/>
                        <a:pt x="54" y="5"/>
                      </a:cubicBezTo>
                      <a:cubicBezTo>
                        <a:pt x="60" y="2"/>
                        <a:pt x="67" y="0"/>
                        <a:pt x="74" y="0"/>
                      </a:cubicBezTo>
                      <a:cubicBezTo>
                        <a:pt x="81" y="0"/>
                        <a:pt x="87" y="2"/>
                        <a:pt x="93" y="5"/>
                      </a:cubicBezTo>
                      <a:cubicBezTo>
                        <a:pt x="99" y="9"/>
                        <a:pt x="105" y="14"/>
                        <a:pt x="110" y="20"/>
                      </a:cubicBezTo>
                      <a:cubicBezTo>
                        <a:pt x="115" y="27"/>
                        <a:pt x="120" y="34"/>
                        <a:pt x="124" y="42"/>
                      </a:cubicBezTo>
                      <a:cubicBezTo>
                        <a:pt x="128" y="49"/>
                        <a:pt x="131" y="57"/>
                        <a:pt x="134" y="66"/>
                      </a:cubicBezTo>
                      <a:cubicBezTo>
                        <a:pt x="138" y="74"/>
                        <a:pt x="140" y="81"/>
                        <a:pt x="142" y="89"/>
                      </a:cubicBezTo>
                      <a:cubicBezTo>
                        <a:pt x="144" y="96"/>
                        <a:pt x="146" y="103"/>
                        <a:pt x="147" y="109"/>
                      </a:cubicBezTo>
                      <a:lnTo>
                        <a:pt x="0" y="109"/>
                      </a:lnTo>
                      <a:cubicBezTo>
                        <a:pt x="2" y="103"/>
                        <a:pt x="3" y="96"/>
                        <a:pt x="5" y="89"/>
                      </a:cubicBezTo>
                      <a:cubicBezTo>
                        <a:pt x="7" y="81"/>
                        <a:pt x="10" y="74"/>
                        <a:pt x="13" y="66"/>
                      </a:cubicBezTo>
                      <a:cubicBezTo>
                        <a:pt x="16" y="57"/>
                        <a:pt x="20" y="49"/>
                        <a:pt x="24" y="4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89" name="Freeform 160">
                  <a:extLst>
                    <a:ext uri="{FF2B5EF4-FFF2-40B4-BE49-F238E27FC236}">
                      <a16:creationId xmlns:a16="http://schemas.microsoft.com/office/drawing/2014/main" id="{73577ACC-289A-B94C-BA90-B0044AABEF4C}"/>
                    </a:ext>
                  </a:extLst>
                </p:cNvPr>
                <p:cNvSpPr>
                  <a:spLocks/>
                </p:cNvSpPr>
                <p:nvPr/>
              </p:nvSpPr>
              <p:spPr bwMode="auto">
                <a:xfrm>
                  <a:off x="3106" y="2139"/>
                  <a:ext cx="69" cy="62"/>
                </a:xfrm>
                <a:custGeom>
                  <a:avLst/>
                  <a:gdLst>
                    <a:gd name="T0" fmla="*/ 19 w 110"/>
                    <a:gd name="T1" fmla="*/ 66 h 99"/>
                    <a:gd name="T2" fmla="*/ 19 w 110"/>
                    <a:gd name="T3" fmla="*/ 66 h 99"/>
                    <a:gd name="T4" fmla="*/ 45 w 110"/>
                    <a:gd name="T5" fmla="*/ 38 h 99"/>
                    <a:gd name="T6" fmla="*/ 75 w 110"/>
                    <a:gd name="T7" fmla="*/ 16 h 99"/>
                    <a:gd name="T8" fmla="*/ 110 w 110"/>
                    <a:gd name="T9" fmla="*/ 0 h 99"/>
                    <a:gd name="T10" fmla="*/ 96 w 110"/>
                    <a:gd name="T11" fmla="*/ 23 h 99"/>
                    <a:gd name="T12" fmla="*/ 85 w 110"/>
                    <a:gd name="T13" fmla="*/ 47 h 99"/>
                    <a:gd name="T14" fmla="*/ 77 w 110"/>
                    <a:gd name="T15" fmla="*/ 73 h 99"/>
                    <a:gd name="T16" fmla="*/ 71 w 110"/>
                    <a:gd name="T17" fmla="*/ 99 h 99"/>
                    <a:gd name="T18" fmla="*/ 0 w 110"/>
                    <a:gd name="T19" fmla="*/ 99 h 99"/>
                    <a:gd name="T20" fmla="*/ 19 w 110"/>
                    <a:gd name="T21" fmla="*/ 6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9">
                      <a:moveTo>
                        <a:pt x="19" y="66"/>
                      </a:moveTo>
                      <a:lnTo>
                        <a:pt x="19" y="66"/>
                      </a:lnTo>
                      <a:cubicBezTo>
                        <a:pt x="27" y="56"/>
                        <a:pt x="36" y="47"/>
                        <a:pt x="45" y="38"/>
                      </a:cubicBezTo>
                      <a:cubicBezTo>
                        <a:pt x="54" y="30"/>
                        <a:pt x="64" y="23"/>
                        <a:pt x="75" y="16"/>
                      </a:cubicBezTo>
                      <a:cubicBezTo>
                        <a:pt x="86" y="9"/>
                        <a:pt x="98" y="4"/>
                        <a:pt x="110" y="0"/>
                      </a:cubicBezTo>
                      <a:cubicBezTo>
                        <a:pt x="104" y="7"/>
                        <a:pt x="100" y="15"/>
                        <a:pt x="96" y="23"/>
                      </a:cubicBezTo>
                      <a:cubicBezTo>
                        <a:pt x="92" y="31"/>
                        <a:pt x="88" y="39"/>
                        <a:pt x="85" y="47"/>
                      </a:cubicBezTo>
                      <a:cubicBezTo>
                        <a:pt x="82" y="56"/>
                        <a:pt x="79" y="64"/>
                        <a:pt x="77" y="73"/>
                      </a:cubicBezTo>
                      <a:cubicBezTo>
                        <a:pt x="74" y="81"/>
                        <a:pt x="72" y="90"/>
                        <a:pt x="71" y="99"/>
                      </a:cubicBezTo>
                      <a:lnTo>
                        <a:pt x="0" y="99"/>
                      </a:lnTo>
                      <a:cubicBezTo>
                        <a:pt x="5" y="87"/>
                        <a:pt x="12" y="76"/>
                        <a:pt x="19" y="6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1" name="Freeform 161">
                  <a:extLst>
                    <a:ext uri="{FF2B5EF4-FFF2-40B4-BE49-F238E27FC236}">
                      <a16:creationId xmlns:a16="http://schemas.microsoft.com/office/drawing/2014/main" id="{14E27054-1907-F343-8874-BE335E2B486E}"/>
                    </a:ext>
                  </a:extLst>
                </p:cNvPr>
                <p:cNvSpPr>
                  <a:spLocks/>
                </p:cNvSpPr>
                <p:nvPr/>
              </p:nvSpPr>
              <p:spPr bwMode="auto">
                <a:xfrm>
                  <a:off x="3095" y="2218"/>
                  <a:ext cx="52" cy="67"/>
                </a:xfrm>
                <a:custGeom>
                  <a:avLst/>
                  <a:gdLst>
                    <a:gd name="T0" fmla="*/ 0 w 85"/>
                    <a:gd name="T1" fmla="*/ 54 h 109"/>
                    <a:gd name="T2" fmla="*/ 0 w 85"/>
                    <a:gd name="T3" fmla="*/ 54 h 109"/>
                    <a:gd name="T4" fmla="*/ 8 w 85"/>
                    <a:gd name="T5" fmla="*/ 0 h 109"/>
                    <a:gd name="T6" fmla="*/ 85 w 85"/>
                    <a:gd name="T7" fmla="*/ 0 h 109"/>
                    <a:gd name="T8" fmla="*/ 83 w 85"/>
                    <a:gd name="T9" fmla="*/ 27 h 109"/>
                    <a:gd name="T10" fmla="*/ 82 w 85"/>
                    <a:gd name="T11" fmla="*/ 54 h 109"/>
                    <a:gd name="T12" fmla="*/ 83 w 85"/>
                    <a:gd name="T13" fmla="*/ 81 h 109"/>
                    <a:gd name="T14" fmla="*/ 85 w 85"/>
                    <a:gd name="T15" fmla="*/ 109 h 109"/>
                    <a:gd name="T16" fmla="*/ 8 w 85"/>
                    <a:gd name="T17" fmla="*/ 109 h 109"/>
                    <a:gd name="T18" fmla="*/ 0 w 85"/>
                    <a:gd name="T19" fmla="*/ 5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09">
                      <a:moveTo>
                        <a:pt x="0" y="54"/>
                      </a:moveTo>
                      <a:lnTo>
                        <a:pt x="0" y="54"/>
                      </a:lnTo>
                      <a:cubicBezTo>
                        <a:pt x="0" y="35"/>
                        <a:pt x="3" y="17"/>
                        <a:pt x="8" y="0"/>
                      </a:cubicBezTo>
                      <a:lnTo>
                        <a:pt x="85" y="0"/>
                      </a:lnTo>
                      <a:cubicBezTo>
                        <a:pt x="84" y="9"/>
                        <a:pt x="83" y="18"/>
                        <a:pt x="83" y="27"/>
                      </a:cubicBezTo>
                      <a:cubicBezTo>
                        <a:pt x="82" y="36"/>
                        <a:pt x="82" y="45"/>
                        <a:pt x="82" y="54"/>
                      </a:cubicBezTo>
                      <a:cubicBezTo>
                        <a:pt x="82" y="63"/>
                        <a:pt x="82" y="73"/>
                        <a:pt x="83" y="81"/>
                      </a:cubicBezTo>
                      <a:cubicBezTo>
                        <a:pt x="83" y="90"/>
                        <a:pt x="84" y="100"/>
                        <a:pt x="85" y="109"/>
                      </a:cubicBezTo>
                      <a:lnTo>
                        <a:pt x="8" y="109"/>
                      </a:lnTo>
                      <a:cubicBezTo>
                        <a:pt x="3" y="91"/>
                        <a:pt x="0" y="73"/>
                        <a:pt x="0" y="5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2" name="Freeform 162">
                  <a:extLst>
                    <a:ext uri="{FF2B5EF4-FFF2-40B4-BE49-F238E27FC236}">
                      <a16:creationId xmlns:a16="http://schemas.microsoft.com/office/drawing/2014/main" id="{2F18E12C-A81B-0647-9F7D-A341F49C703F}"/>
                    </a:ext>
                  </a:extLst>
                </p:cNvPr>
                <p:cNvSpPr>
                  <a:spLocks/>
                </p:cNvSpPr>
                <p:nvPr/>
              </p:nvSpPr>
              <p:spPr bwMode="auto">
                <a:xfrm>
                  <a:off x="3106" y="2302"/>
                  <a:ext cx="69" cy="61"/>
                </a:xfrm>
                <a:custGeom>
                  <a:avLst/>
                  <a:gdLst>
                    <a:gd name="T0" fmla="*/ 75 w 110"/>
                    <a:gd name="T1" fmla="*/ 82 h 98"/>
                    <a:gd name="T2" fmla="*/ 75 w 110"/>
                    <a:gd name="T3" fmla="*/ 82 h 98"/>
                    <a:gd name="T4" fmla="*/ 45 w 110"/>
                    <a:gd name="T5" fmla="*/ 60 h 98"/>
                    <a:gd name="T6" fmla="*/ 19 w 110"/>
                    <a:gd name="T7" fmla="*/ 32 h 98"/>
                    <a:gd name="T8" fmla="*/ 0 w 110"/>
                    <a:gd name="T9" fmla="*/ 0 h 98"/>
                    <a:gd name="T10" fmla="*/ 71 w 110"/>
                    <a:gd name="T11" fmla="*/ 0 h 98"/>
                    <a:gd name="T12" fmla="*/ 77 w 110"/>
                    <a:gd name="T13" fmla="*/ 26 h 98"/>
                    <a:gd name="T14" fmla="*/ 85 w 110"/>
                    <a:gd name="T15" fmla="*/ 51 h 98"/>
                    <a:gd name="T16" fmla="*/ 96 w 110"/>
                    <a:gd name="T17" fmla="*/ 76 h 98"/>
                    <a:gd name="T18" fmla="*/ 110 w 110"/>
                    <a:gd name="T19" fmla="*/ 98 h 98"/>
                    <a:gd name="T20" fmla="*/ 75 w 110"/>
                    <a:gd name="T21" fmla="*/ 8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75" y="82"/>
                      </a:moveTo>
                      <a:lnTo>
                        <a:pt x="75" y="82"/>
                      </a:lnTo>
                      <a:cubicBezTo>
                        <a:pt x="64" y="76"/>
                        <a:pt x="54" y="68"/>
                        <a:pt x="45" y="60"/>
                      </a:cubicBezTo>
                      <a:cubicBezTo>
                        <a:pt x="36" y="52"/>
                        <a:pt x="27" y="42"/>
                        <a:pt x="19" y="32"/>
                      </a:cubicBezTo>
                      <a:cubicBezTo>
                        <a:pt x="12" y="22"/>
                        <a:pt x="5" y="11"/>
                        <a:pt x="0" y="0"/>
                      </a:cubicBezTo>
                      <a:lnTo>
                        <a:pt x="71" y="0"/>
                      </a:lnTo>
                      <a:cubicBezTo>
                        <a:pt x="72" y="8"/>
                        <a:pt x="74" y="17"/>
                        <a:pt x="77" y="26"/>
                      </a:cubicBezTo>
                      <a:cubicBezTo>
                        <a:pt x="79" y="34"/>
                        <a:pt x="82" y="43"/>
                        <a:pt x="85" y="51"/>
                      </a:cubicBezTo>
                      <a:cubicBezTo>
                        <a:pt x="88" y="60"/>
                        <a:pt x="92" y="68"/>
                        <a:pt x="96" y="76"/>
                      </a:cubicBezTo>
                      <a:cubicBezTo>
                        <a:pt x="100" y="84"/>
                        <a:pt x="104" y="91"/>
                        <a:pt x="110" y="98"/>
                      </a:cubicBezTo>
                      <a:cubicBezTo>
                        <a:pt x="98" y="94"/>
                        <a:pt x="86" y="89"/>
                        <a:pt x="75" y="8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3" name="Freeform 163">
                  <a:extLst>
                    <a:ext uri="{FF2B5EF4-FFF2-40B4-BE49-F238E27FC236}">
                      <a16:creationId xmlns:a16="http://schemas.microsoft.com/office/drawing/2014/main" id="{1DF731DC-E140-9C49-B458-F0C95D59206A}"/>
                    </a:ext>
                  </a:extLst>
                </p:cNvPr>
                <p:cNvSpPr>
                  <a:spLocks/>
                </p:cNvSpPr>
                <p:nvPr/>
              </p:nvSpPr>
              <p:spPr bwMode="auto">
                <a:xfrm>
                  <a:off x="3252" y="2302"/>
                  <a:ext cx="68" cy="61"/>
                </a:xfrm>
                <a:custGeom>
                  <a:avLst/>
                  <a:gdLst>
                    <a:gd name="T0" fmla="*/ 90 w 110"/>
                    <a:gd name="T1" fmla="*/ 32 h 98"/>
                    <a:gd name="T2" fmla="*/ 90 w 110"/>
                    <a:gd name="T3" fmla="*/ 32 h 98"/>
                    <a:gd name="T4" fmla="*/ 65 w 110"/>
                    <a:gd name="T5" fmla="*/ 60 h 98"/>
                    <a:gd name="T6" fmla="*/ 34 w 110"/>
                    <a:gd name="T7" fmla="*/ 82 h 98"/>
                    <a:gd name="T8" fmla="*/ 0 w 110"/>
                    <a:gd name="T9" fmla="*/ 98 h 98"/>
                    <a:gd name="T10" fmla="*/ 14 w 110"/>
                    <a:gd name="T11" fmla="*/ 76 h 98"/>
                    <a:gd name="T12" fmla="*/ 25 w 110"/>
                    <a:gd name="T13" fmla="*/ 51 h 98"/>
                    <a:gd name="T14" fmla="*/ 33 w 110"/>
                    <a:gd name="T15" fmla="*/ 26 h 98"/>
                    <a:gd name="T16" fmla="*/ 39 w 110"/>
                    <a:gd name="T17" fmla="*/ 0 h 98"/>
                    <a:gd name="T18" fmla="*/ 110 w 110"/>
                    <a:gd name="T19" fmla="*/ 0 h 98"/>
                    <a:gd name="T20" fmla="*/ 90 w 110"/>
                    <a:gd name="T21" fmla="*/ 3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98">
                      <a:moveTo>
                        <a:pt x="90" y="32"/>
                      </a:moveTo>
                      <a:lnTo>
                        <a:pt x="90" y="32"/>
                      </a:lnTo>
                      <a:cubicBezTo>
                        <a:pt x="83" y="42"/>
                        <a:pt x="74" y="52"/>
                        <a:pt x="65" y="60"/>
                      </a:cubicBezTo>
                      <a:cubicBezTo>
                        <a:pt x="55" y="68"/>
                        <a:pt x="45" y="76"/>
                        <a:pt x="34" y="82"/>
                      </a:cubicBezTo>
                      <a:cubicBezTo>
                        <a:pt x="23" y="89"/>
                        <a:pt x="12" y="94"/>
                        <a:pt x="0" y="98"/>
                      </a:cubicBezTo>
                      <a:cubicBezTo>
                        <a:pt x="5" y="91"/>
                        <a:pt x="10" y="84"/>
                        <a:pt x="14" y="76"/>
                      </a:cubicBezTo>
                      <a:cubicBezTo>
                        <a:pt x="18" y="68"/>
                        <a:pt x="22" y="60"/>
                        <a:pt x="25" y="51"/>
                      </a:cubicBezTo>
                      <a:cubicBezTo>
                        <a:pt x="28" y="43"/>
                        <a:pt x="31" y="34"/>
                        <a:pt x="33" y="26"/>
                      </a:cubicBezTo>
                      <a:cubicBezTo>
                        <a:pt x="35" y="17"/>
                        <a:pt x="37" y="8"/>
                        <a:pt x="39" y="0"/>
                      </a:cubicBezTo>
                      <a:lnTo>
                        <a:pt x="110" y="0"/>
                      </a:lnTo>
                      <a:cubicBezTo>
                        <a:pt x="104" y="11"/>
                        <a:pt x="98" y="22"/>
                        <a:pt x="90" y="3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96" name="Group 95">
                <a:extLst>
                  <a:ext uri="{FF2B5EF4-FFF2-40B4-BE49-F238E27FC236}">
                    <a16:creationId xmlns:a16="http://schemas.microsoft.com/office/drawing/2014/main" id="{26A2305E-5F7C-4300-9BE4-9DF5FD127AF8}"/>
                  </a:ext>
                </a:extLst>
              </p:cNvPr>
              <p:cNvGrpSpPr/>
              <p:nvPr/>
            </p:nvGrpSpPr>
            <p:grpSpPr>
              <a:xfrm>
                <a:off x="10203360" y="1612211"/>
                <a:ext cx="1640032" cy="1976971"/>
                <a:chOff x="9626213" y="1480851"/>
                <a:chExt cx="1640032" cy="1976971"/>
              </a:xfrm>
            </p:grpSpPr>
            <p:sp>
              <p:nvSpPr>
                <p:cNvPr id="36" name="Multiplication Sign 35">
                  <a:extLst>
                    <a:ext uri="{FF2B5EF4-FFF2-40B4-BE49-F238E27FC236}">
                      <a16:creationId xmlns:a16="http://schemas.microsoft.com/office/drawing/2014/main" id="{62C7D189-5AC5-4AA8-B047-6D4817D0D98B}"/>
                    </a:ext>
                  </a:extLst>
                </p:cNvPr>
                <p:cNvSpPr/>
                <p:nvPr/>
              </p:nvSpPr>
              <p:spPr bwMode="auto">
                <a:xfrm>
                  <a:off x="9626213" y="3125827"/>
                  <a:ext cx="331995" cy="331995"/>
                </a:xfrm>
                <a:prstGeom prst="mathMultiply">
                  <a:avLst>
                    <a:gd name="adj1" fmla="val 14913"/>
                  </a:avLst>
                </a:prstGeom>
                <a:solidFill>
                  <a:srgbClr val="E81123"/>
                </a:solidFill>
                <a:ln w="12700" cap="flat" cmpd="sng" algn="ctr">
                  <a:solidFill>
                    <a:sysClr val="window" lastClr="FFFFFF"/>
                  </a:solidFill>
                  <a:prstDash val="solid"/>
                  <a:miter lim="800000"/>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C7E950F1-6A91-4056-A924-89E7C0856DC3}"/>
                    </a:ext>
                  </a:extLst>
                </p:cNvPr>
                <p:cNvSpPr/>
                <p:nvPr/>
              </p:nvSpPr>
              <p:spPr bwMode="auto">
                <a:xfrm flipH="1" flipV="1">
                  <a:off x="9833992" y="2143800"/>
                  <a:ext cx="662012" cy="1154619"/>
                </a:xfrm>
                <a:custGeom>
                  <a:avLst/>
                  <a:gdLst>
                    <a:gd name="connsiteX0" fmla="*/ 944880 w 944880"/>
                    <a:gd name="connsiteY0" fmla="*/ 0 h 137160"/>
                    <a:gd name="connsiteX1" fmla="*/ 0 w 944880"/>
                    <a:gd name="connsiteY1" fmla="*/ 0 h 137160"/>
                    <a:gd name="connsiteX2" fmla="*/ 0 w 944880"/>
                    <a:gd name="connsiteY2" fmla="*/ 137160 h 137160"/>
                  </a:gdLst>
                  <a:ahLst/>
                  <a:cxnLst>
                    <a:cxn ang="0">
                      <a:pos x="connsiteX0" y="connsiteY0"/>
                    </a:cxn>
                    <a:cxn ang="0">
                      <a:pos x="connsiteX1" y="connsiteY1"/>
                    </a:cxn>
                    <a:cxn ang="0">
                      <a:pos x="connsiteX2" y="connsiteY2"/>
                    </a:cxn>
                  </a:cxnLst>
                  <a:rect l="l" t="t" r="r" b="b"/>
                  <a:pathLst>
                    <a:path w="944880" h="137160">
                      <a:moveTo>
                        <a:pt x="944880" y="0"/>
                      </a:moveTo>
                      <a:lnTo>
                        <a:pt x="0" y="0"/>
                      </a:lnTo>
                      <a:lnTo>
                        <a:pt x="0" y="137160"/>
                      </a:lnTo>
                    </a:path>
                  </a:pathLst>
                </a:custGeom>
                <a:noFill/>
                <a:ln w="12700" cap="flat" cmpd="sng" algn="ctr">
                  <a:solidFill>
                    <a:schemeClr val="tx1"/>
                  </a:solidFill>
                  <a:prstDash val="sysDash"/>
                  <a:miter lim="800000"/>
                  <a:headEnd type="none" w="med" len="med"/>
                  <a:tailEnd type="none" w="med" len="me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6" name="TextBox 165">
                  <a:extLst>
                    <a:ext uri="{FF2B5EF4-FFF2-40B4-BE49-F238E27FC236}">
                      <a16:creationId xmlns:a16="http://schemas.microsoft.com/office/drawing/2014/main" id="{B7280E77-19DE-4030-9417-D8C3027D1D6B}"/>
                    </a:ext>
                  </a:extLst>
                </p:cNvPr>
                <p:cNvSpPr txBox="1"/>
                <p:nvPr/>
              </p:nvSpPr>
              <p:spPr>
                <a:xfrm>
                  <a:off x="9725762" y="1480851"/>
                  <a:ext cx="1540483" cy="166199"/>
                </a:xfrm>
                <a:prstGeom prst="rect">
                  <a:avLst/>
                </a:prstGeom>
                <a:noFill/>
              </p:spPr>
              <p:txBody>
                <a:bodyPr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srgbClr val="FF0000"/>
                      </a:solidFill>
                      <a:effectLst/>
                      <a:uLnTx/>
                      <a:uFillTx/>
                      <a:latin typeface="Segoe UI Semibold"/>
                      <a:ea typeface="+mn-ea"/>
                      <a:cs typeface="+mn-cs"/>
                    </a:rPr>
                    <a:t>No access to Internet</a:t>
                  </a:r>
                  <a:endParaRPr kumimoji="0" lang="en-US" sz="1200" b="0" i="0" u="none" strike="noStrike" kern="0" cap="none" spc="0" normalizeH="0" baseline="0" noProof="0" dirty="0">
                    <a:ln>
                      <a:noFill/>
                    </a:ln>
                    <a:solidFill>
                      <a:srgbClr val="FF0000"/>
                    </a:solidFill>
                    <a:effectLst/>
                    <a:uLnTx/>
                    <a:uFillTx/>
                    <a:latin typeface="Segoe UI Semibold"/>
                    <a:ea typeface="+mn-ea"/>
                    <a:cs typeface="Segoe UI Semibold"/>
                  </a:endParaRPr>
                </a:p>
              </p:txBody>
            </p:sp>
          </p:grpSp>
        </p:grpSp>
      </p:grpSp>
      <p:grpSp>
        <p:nvGrpSpPr>
          <p:cNvPr id="180" name="Group 179">
            <a:extLst>
              <a:ext uri="{FF2B5EF4-FFF2-40B4-BE49-F238E27FC236}">
                <a16:creationId xmlns:a16="http://schemas.microsoft.com/office/drawing/2014/main" id="{207E8DD0-7F8F-8349-9573-A629FD706723}"/>
              </a:ext>
            </a:extLst>
          </p:cNvPr>
          <p:cNvGrpSpPr/>
          <p:nvPr/>
        </p:nvGrpSpPr>
        <p:grpSpPr>
          <a:xfrm>
            <a:off x="0" y="6215635"/>
            <a:ext cx="11444140" cy="325212"/>
            <a:chOff x="0" y="6215635"/>
            <a:chExt cx="11444140" cy="325212"/>
          </a:xfrm>
        </p:grpSpPr>
        <p:grpSp>
          <p:nvGrpSpPr>
            <p:cNvPr id="181" name="Group 180">
              <a:extLst>
                <a:ext uri="{FF2B5EF4-FFF2-40B4-BE49-F238E27FC236}">
                  <a16:creationId xmlns:a16="http://schemas.microsoft.com/office/drawing/2014/main" id="{C06F4A36-4D22-2045-A07F-20A3004BD24A}"/>
                </a:ext>
              </a:extLst>
            </p:cNvPr>
            <p:cNvGrpSpPr/>
            <p:nvPr/>
          </p:nvGrpSpPr>
          <p:grpSpPr>
            <a:xfrm>
              <a:off x="662352" y="6402347"/>
              <a:ext cx="10137481" cy="138500"/>
              <a:chOff x="662352" y="6316085"/>
              <a:chExt cx="10137481" cy="138500"/>
            </a:xfrm>
          </p:grpSpPr>
          <p:sp>
            <p:nvSpPr>
              <p:cNvPr id="202" name="TextBox 201">
                <a:extLst>
                  <a:ext uri="{FF2B5EF4-FFF2-40B4-BE49-F238E27FC236}">
                    <a16:creationId xmlns:a16="http://schemas.microsoft.com/office/drawing/2014/main" id="{1C48F89A-359D-354F-9F76-F932E922F847}"/>
                  </a:ext>
                </a:extLst>
              </p:cNvPr>
              <p:cNvSpPr txBox="1"/>
              <p:nvPr/>
            </p:nvSpPr>
            <p:spPr>
              <a:xfrm>
                <a:off x="662352" y="6316086"/>
                <a:ext cx="468077"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Overview</a:t>
                </a:r>
              </a:p>
            </p:txBody>
          </p:sp>
          <p:sp>
            <p:nvSpPr>
              <p:cNvPr id="203" name="TextBox 202">
                <a:extLst>
                  <a:ext uri="{FF2B5EF4-FFF2-40B4-BE49-F238E27FC236}">
                    <a16:creationId xmlns:a16="http://schemas.microsoft.com/office/drawing/2014/main" id="{AA5E79B8-AEA0-9D41-ACC5-95CAAC8A8895}"/>
                  </a:ext>
                </a:extLst>
              </p:cNvPr>
              <p:cNvSpPr txBox="1"/>
              <p:nvPr/>
            </p:nvSpPr>
            <p:spPr>
              <a:xfrm>
                <a:off x="2298815"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a:ea typeface="+mn-ea"/>
                    <a:cs typeface="+mn-cs"/>
                  </a:rPr>
                  <a:t>Network security</a:t>
                </a:r>
              </a:p>
            </p:txBody>
          </p:sp>
          <p:sp>
            <p:nvSpPr>
              <p:cNvPr id="204" name="TextBox 203">
                <a:extLst>
                  <a:ext uri="{FF2B5EF4-FFF2-40B4-BE49-F238E27FC236}">
                    <a16:creationId xmlns:a16="http://schemas.microsoft.com/office/drawing/2014/main" id="{C85D82A4-A5A1-F245-A5C1-79BBC4812DAE}"/>
                  </a:ext>
                </a:extLst>
              </p:cNvPr>
              <p:cNvSpPr txBox="1"/>
              <p:nvPr/>
            </p:nvSpPr>
            <p:spPr>
              <a:xfrm>
                <a:off x="4165392"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Identity and access</a:t>
                </a:r>
              </a:p>
            </p:txBody>
          </p:sp>
          <p:sp>
            <p:nvSpPr>
              <p:cNvPr id="205" name="TextBox 204">
                <a:extLst>
                  <a:ext uri="{FF2B5EF4-FFF2-40B4-BE49-F238E27FC236}">
                    <a16:creationId xmlns:a16="http://schemas.microsoft.com/office/drawing/2014/main" id="{811976C1-C3A3-C744-AF0D-438130B42AB8}"/>
                  </a:ext>
                </a:extLst>
              </p:cNvPr>
              <p:cNvSpPr txBox="1"/>
              <p:nvPr/>
            </p:nvSpPr>
            <p:spPr>
              <a:xfrm>
                <a:off x="6059679"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Data protection</a:t>
                </a:r>
              </a:p>
            </p:txBody>
          </p:sp>
          <p:sp>
            <p:nvSpPr>
              <p:cNvPr id="206" name="TextBox 205">
                <a:extLst>
                  <a:ext uri="{FF2B5EF4-FFF2-40B4-BE49-F238E27FC236}">
                    <a16:creationId xmlns:a16="http://schemas.microsoft.com/office/drawing/2014/main" id="{0CEFF4C1-0F91-1D40-9934-DFA8FDDE4783}"/>
                  </a:ext>
                </a:extLst>
              </p:cNvPr>
              <p:cNvSpPr txBox="1"/>
              <p:nvPr/>
            </p:nvSpPr>
            <p:spPr>
              <a:xfrm>
                <a:off x="9816117" y="6316085"/>
                <a:ext cx="98371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Summary</a:t>
                </a:r>
              </a:p>
            </p:txBody>
          </p:sp>
          <p:sp>
            <p:nvSpPr>
              <p:cNvPr id="207" name="TextBox 206">
                <a:extLst>
                  <a:ext uri="{FF2B5EF4-FFF2-40B4-BE49-F238E27FC236}">
                    <a16:creationId xmlns:a16="http://schemas.microsoft.com/office/drawing/2014/main" id="{AE386E9C-8DA0-3347-86E7-671663781438}"/>
                  </a:ext>
                </a:extLst>
              </p:cNvPr>
              <p:cNvSpPr txBox="1"/>
              <p:nvPr/>
            </p:nvSpPr>
            <p:spPr>
              <a:xfrm>
                <a:off x="7564010" y="6316085"/>
                <a:ext cx="1773056"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lumMod val="75000"/>
                      </a:prstClr>
                    </a:solidFill>
                    <a:effectLst/>
                    <a:uLnTx/>
                    <a:uFillTx/>
                    <a:latin typeface="Segoe UI"/>
                    <a:ea typeface="+mn-ea"/>
                    <a:cs typeface="+mn-cs"/>
                  </a:rPr>
                  <a:t>Monitoring, logging, and auditing</a:t>
                </a:r>
              </a:p>
            </p:txBody>
          </p:sp>
        </p:grpSp>
        <p:grpSp>
          <p:nvGrpSpPr>
            <p:cNvPr id="190" name="Group 189">
              <a:extLst>
                <a:ext uri="{FF2B5EF4-FFF2-40B4-BE49-F238E27FC236}">
                  <a16:creationId xmlns:a16="http://schemas.microsoft.com/office/drawing/2014/main" id="{78B3D5D1-DB87-C14E-8523-273E8EC2360A}"/>
                </a:ext>
              </a:extLst>
            </p:cNvPr>
            <p:cNvGrpSpPr/>
            <p:nvPr/>
          </p:nvGrpSpPr>
          <p:grpSpPr>
            <a:xfrm>
              <a:off x="0" y="6215635"/>
              <a:ext cx="11444140" cy="131976"/>
              <a:chOff x="0" y="6058468"/>
              <a:chExt cx="11444140" cy="131976"/>
            </a:xfrm>
          </p:grpSpPr>
          <p:cxnSp>
            <p:nvCxnSpPr>
              <p:cNvPr id="195" name="Straight Arrow Connector 194">
                <a:extLst>
                  <a:ext uri="{FF2B5EF4-FFF2-40B4-BE49-F238E27FC236}">
                    <a16:creationId xmlns:a16="http://schemas.microsoft.com/office/drawing/2014/main" id="{FDBC0FDD-CB8D-EF4C-B4FA-1C15FD36DB5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6" name="Oval 195">
                <a:extLst>
                  <a:ext uri="{FF2B5EF4-FFF2-40B4-BE49-F238E27FC236}">
                    <a16:creationId xmlns:a16="http://schemas.microsoft.com/office/drawing/2014/main" id="{54D3DD68-7454-804C-827C-2A64BC418F0A}"/>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Oval 196">
                <a:extLst>
                  <a:ext uri="{FF2B5EF4-FFF2-40B4-BE49-F238E27FC236}">
                    <a16:creationId xmlns:a16="http://schemas.microsoft.com/office/drawing/2014/main" id="{8E2AC7CF-27E7-8341-A7B7-DC73446B1D9B}"/>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Oval 197">
                <a:extLst>
                  <a:ext uri="{FF2B5EF4-FFF2-40B4-BE49-F238E27FC236}">
                    <a16:creationId xmlns:a16="http://schemas.microsoft.com/office/drawing/2014/main" id="{4791B9C9-F4F2-894C-BD13-00C1B63842DB}"/>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Oval 198">
                <a:extLst>
                  <a:ext uri="{FF2B5EF4-FFF2-40B4-BE49-F238E27FC236}">
                    <a16:creationId xmlns:a16="http://schemas.microsoft.com/office/drawing/2014/main" id="{24CA1091-447D-6343-A763-75CF8DECF68F}"/>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Oval 199">
                <a:extLst>
                  <a:ext uri="{FF2B5EF4-FFF2-40B4-BE49-F238E27FC236}">
                    <a16:creationId xmlns:a16="http://schemas.microsoft.com/office/drawing/2014/main" id="{A908ECE6-426D-9E4D-A139-2651BDC39AAB}"/>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Oval 200">
                <a:extLst>
                  <a:ext uri="{FF2B5EF4-FFF2-40B4-BE49-F238E27FC236}">
                    <a16:creationId xmlns:a16="http://schemas.microsoft.com/office/drawing/2014/main" id="{4AD22B6D-4729-2147-A5E8-D928816A115F}"/>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3568915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fade">
                                      <p:cBhvr>
                                        <p:cTn id="7" dur="500"/>
                                        <p:tgtEl>
                                          <p:spTgt spid="194"/>
                                        </p:tgtEl>
                                      </p:cBhvr>
                                    </p:animEffect>
                                  </p:childTnLst>
                                  <p:subTnLst>
                                    <p:set>
                                      <p:cBhvr override="childStyle">
                                        <p:cTn dur="1" fill="hold" display="0" masterRel="nextClick" afterEffect="1"/>
                                        <p:tgtEl>
                                          <p:spTgt spid="194"/>
                                        </p:tgtEl>
                                        <p:attrNameLst>
                                          <p:attrName>style.visibility</p:attrName>
                                        </p:attrNameLst>
                                      </p:cBhvr>
                                      <p:to>
                                        <p:strVal val="hidden"/>
                                      </p:to>
                                    </p:set>
                                  </p:subTnLst>
                                </p:cTn>
                              </p:par>
                              <p:par>
                                <p:cTn id="8" presetID="10" presetClass="entr" presetSubtype="0" fill="hold" nodeType="withEffect">
                                  <p:stCondLst>
                                    <p:cond delay="0"/>
                                  </p:stCondLst>
                                  <p:childTnLst>
                                    <p:set>
                                      <p:cBhvr>
                                        <p:cTn id="9" dur="1" fill="hold">
                                          <p:stCondLst>
                                            <p:cond delay="0"/>
                                          </p:stCondLst>
                                        </p:cTn>
                                        <p:tgtEl>
                                          <p:spTgt spid="150"/>
                                        </p:tgtEl>
                                        <p:attrNameLst>
                                          <p:attrName>style.visibility</p:attrName>
                                        </p:attrNameLst>
                                      </p:cBhvr>
                                      <p:to>
                                        <p:strVal val="visible"/>
                                      </p:to>
                                    </p:set>
                                    <p:animEffect transition="in" filter="fade">
                                      <p:cBhvr>
                                        <p:cTn id="10" dur="500"/>
                                        <p:tgtEl>
                                          <p:spTgt spid="150"/>
                                        </p:tgtEl>
                                      </p:cBhvr>
                                    </p:animEffect>
                                  </p:childTnLst>
                                  <p:subTnLst>
                                    <p:set>
                                      <p:cBhvr override="childStyle">
                                        <p:cTn dur="1" fill="hold" display="0" masterRel="nextClick" afterEffect="1"/>
                                        <p:tgtEl>
                                          <p:spTgt spid="150"/>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par>
                                <p:cTn id="16" presetID="1" presetClass="entr" presetSubtype="0" fill="hold" nodeType="withEffect">
                                  <p:stCondLst>
                                    <p:cond delay="0"/>
                                  </p:stCondLst>
                                  <p:childTnLst>
                                    <p:set>
                                      <p:cBhvr>
                                        <p:cTn id="17" dur="1" fill="hold">
                                          <p:stCondLst>
                                            <p:cond delay="0"/>
                                          </p:stCondLst>
                                        </p:cTn>
                                        <p:tgtEl>
                                          <p:spTgt spid="65"/>
                                        </p:tgtEl>
                                        <p:attrNameLst>
                                          <p:attrName>style.visibility</p:attrName>
                                        </p:attrNameLst>
                                      </p:cBhvr>
                                      <p:to>
                                        <p:strVal val="visible"/>
                                      </p:to>
                                    </p:set>
                                  </p:childTnLst>
                                  <p:subTnLst>
                                    <p:set>
                                      <p:cBhvr override="childStyle">
                                        <p:cTn dur="1" fill="hold" display="0" masterRel="nextClick" afterEffect="1"/>
                                        <p:tgtEl>
                                          <p:spTgt spid="65"/>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par>
                                <p:cTn id="23" presetID="10"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fade">
                                      <p:cBhvr>
                                        <p:cTn id="33" dur="500"/>
                                        <p:tgtEl>
                                          <p:spTgt spid="5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7"/>
                                        </p:tgtEl>
                                        <p:attrNameLst>
                                          <p:attrName>style.visibility</p:attrName>
                                        </p:attrNameLst>
                                      </p:cBhvr>
                                      <p:to>
                                        <p:strVal val="visible"/>
                                      </p:to>
                                    </p:set>
                                    <p:animEffect transition="in" filter="fade">
                                      <p:cBhvr>
                                        <p:cTn id="3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p:bldP spid="4" grpId="0"/>
      <p:bldP spid="5"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1EA3B96-B19E-4244-AD83-66A26CE71716}"/>
              </a:ext>
            </a:extLst>
          </p:cNvPr>
          <p:cNvGrpSpPr/>
          <p:nvPr/>
        </p:nvGrpSpPr>
        <p:grpSpPr>
          <a:xfrm>
            <a:off x="6836368" y="2915043"/>
            <a:ext cx="2371723" cy="704608"/>
            <a:chOff x="7937143" y="3316762"/>
            <a:chExt cx="2371723" cy="704608"/>
          </a:xfrm>
        </p:grpSpPr>
        <p:pic>
          <p:nvPicPr>
            <p:cNvPr id="87" name="Graphic 86">
              <a:extLst>
                <a:ext uri="{FF2B5EF4-FFF2-40B4-BE49-F238E27FC236}">
                  <a16:creationId xmlns:a16="http://schemas.microsoft.com/office/drawing/2014/main" id="{E5F3E8F6-DFA8-BB41-85AF-2AEEB3E74A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05711" y="3368681"/>
              <a:ext cx="603155" cy="599788"/>
            </a:xfrm>
            <a:prstGeom prst="rect">
              <a:avLst/>
            </a:prstGeom>
          </p:spPr>
        </p:pic>
        <p:grpSp>
          <p:nvGrpSpPr>
            <p:cNvPr id="88" name="Group 87">
              <a:extLst>
                <a:ext uri="{FF2B5EF4-FFF2-40B4-BE49-F238E27FC236}">
                  <a16:creationId xmlns:a16="http://schemas.microsoft.com/office/drawing/2014/main" id="{E50C2F6D-6979-AC48-BB52-CEFC1A5D4098}"/>
                </a:ext>
              </a:extLst>
            </p:cNvPr>
            <p:cNvGrpSpPr/>
            <p:nvPr/>
          </p:nvGrpSpPr>
          <p:grpSpPr>
            <a:xfrm>
              <a:off x="7937143" y="3316762"/>
              <a:ext cx="1866716" cy="704608"/>
              <a:chOff x="7937143" y="3316762"/>
              <a:chExt cx="1866716" cy="704608"/>
            </a:xfrm>
          </p:grpSpPr>
          <p:grpSp>
            <p:nvGrpSpPr>
              <p:cNvPr id="89" name="Group 18">
                <a:extLst>
                  <a:ext uri="{FF2B5EF4-FFF2-40B4-BE49-F238E27FC236}">
                    <a16:creationId xmlns:a16="http://schemas.microsoft.com/office/drawing/2014/main" id="{3EBFC8FC-53EB-8843-AC96-9A21EDF95398}"/>
                  </a:ext>
                </a:extLst>
              </p:cNvPr>
              <p:cNvGrpSpPr>
                <a:grpSpLocks noChangeAspect="1"/>
              </p:cNvGrpSpPr>
              <p:nvPr/>
            </p:nvGrpSpPr>
            <p:grpSpPr bwMode="auto">
              <a:xfrm>
                <a:off x="8279025" y="3551837"/>
                <a:ext cx="537167" cy="237590"/>
                <a:chOff x="2204" y="1874"/>
                <a:chExt cx="312" cy="138"/>
              </a:xfrm>
            </p:grpSpPr>
            <p:sp>
              <p:nvSpPr>
                <p:cNvPr id="160" name="Freeform 19">
                  <a:extLst>
                    <a:ext uri="{FF2B5EF4-FFF2-40B4-BE49-F238E27FC236}">
                      <a16:creationId xmlns:a16="http://schemas.microsoft.com/office/drawing/2014/main" id="{8B25A161-8730-E644-8B1F-48070714A2B2}"/>
                    </a:ext>
                  </a:extLst>
                </p:cNvPr>
                <p:cNvSpPr>
                  <a:spLocks/>
                </p:cNvSpPr>
                <p:nvPr/>
              </p:nvSpPr>
              <p:spPr bwMode="auto">
                <a:xfrm>
                  <a:off x="2426" y="1922"/>
                  <a:ext cx="90" cy="90"/>
                </a:xfrm>
                <a:custGeom>
                  <a:avLst/>
                  <a:gdLst>
                    <a:gd name="T0" fmla="*/ 69 w 90"/>
                    <a:gd name="T1" fmla="*/ 0 h 90"/>
                    <a:gd name="T2" fmla="*/ 90 w 90"/>
                    <a:gd name="T3" fmla="*/ 21 h 90"/>
                    <a:gd name="T4" fmla="*/ 21 w 90"/>
                    <a:gd name="T5" fmla="*/ 90 h 90"/>
                    <a:gd name="T6" fmla="*/ 0 w 90"/>
                    <a:gd name="T7" fmla="*/ 69 h 90"/>
                    <a:gd name="T8" fmla="*/ 69 w 90"/>
                    <a:gd name="T9" fmla="*/ 0 h 90"/>
                  </a:gdLst>
                  <a:ahLst/>
                  <a:cxnLst>
                    <a:cxn ang="0">
                      <a:pos x="T0" y="T1"/>
                    </a:cxn>
                    <a:cxn ang="0">
                      <a:pos x="T2" y="T3"/>
                    </a:cxn>
                    <a:cxn ang="0">
                      <a:pos x="T4" y="T5"/>
                    </a:cxn>
                    <a:cxn ang="0">
                      <a:pos x="T6" y="T7"/>
                    </a:cxn>
                    <a:cxn ang="0">
                      <a:pos x="T8" y="T9"/>
                    </a:cxn>
                  </a:cxnLst>
                  <a:rect l="0" t="0" r="r" b="b"/>
                  <a:pathLst>
                    <a:path w="90" h="90">
                      <a:moveTo>
                        <a:pt x="69" y="0"/>
                      </a:moveTo>
                      <a:lnTo>
                        <a:pt x="90" y="21"/>
                      </a:lnTo>
                      <a:lnTo>
                        <a:pt x="21" y="90"/>
                      </a:lnTo>
                      <a:lnTo>
                        <a:pt x="0" y="69"/>
                      </a:lnTo>
                      <a:lnTo>
                        <a:pt x="6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1" name="Freeform 20">
                  <a:extLst>
                    <a:ext uri="{FF2B5EF4-FFF2-40B4-BE49-F238E27FC236}">
                      <a16:creationId xmlns:a16="http://schemas.microsoft.com/office/drawing/2014/main" id="{26B6A2B9-5421-A34B-91E8-5108C1857732}"/>
                    </a:ext>
                  </a:extLst>
                </p:cNvPr>
                <p:cNvSpPr>
                  <a:spLocks/>
                </p:cNvSpPr>
                <p:nvPr/>
              </p:nvSpPr>
              <p:spPr bwMode="auto">
                <a:xfrm>
                  <a:off x="2426" y="1874"/>
                  <a:ext cx="90" cy="90"/>
                </a:xfrm>
                <a:custGeom>
                  <a:avLst/>
                  <a:gdLst>
                    <a:gd name="T0" fmla="*/ 90 w 90"/>
                    <a:gd name="T1" fmla="*/ 69 h 90"/>
                    <a:gd name="T2" fmla="*/ 69 w 90"/>
                    <a:gd name="T3" fmla="*/ 90 h 90"/>
                    <a:gd name="T4" fmla="*/ 0 w 90"/>
                    <a:gd name="T5" fmla="*/ 21 h 90"/>
                    <a:gd name="T6" fmla="*/ 21 w 90"/>
                    <a:gd name="T7" fmla="*/ 0 h 90"/>
                    <a:gd name="T8" fmla="*/ 90 w 90"/>
                    <a:gd name="T9" fmla="*/ 69 h 90"/>
                  </a:gdLst>
                  <a:ahLst/>
                  <a:cxnLst>
                    <a:cxn ang="0">
                      <a:pos x="T0" y="T1"/>
                    </a:cxn>
                    <a:cxn ang="0">
                      <a:pos x="T2" y="T3"/>
                    </a:cxn>
                    <a:cxn ang="0">
                      <a:pos x="T4" y="T5"/>
                    </a:cxn>
                    <a:cxn ang="0">
                      <a:pos x="T6" y="T7"/>
                    </a:cxn>
                    <a:cxn ang="0">
                      <a:pos x="T8" y="T9"/>
                    </a:cxn>
                  </a:cxnLst>
                  <a:rect l="0" t="0" r="r" b="b"/>
                  <a:pathLst>
                    <a:path w="90" h="90">
                      <a:moveTo>
                        <a:pt x="90" y="69"/>
                      </a:moveTo>
                      <a:lnTo>
                        <a:pt x="69" y="90"/>
                      </a:lnTo>
                      <a:lnTo>
                        <a:pt x="0" y="21"/>
                      </a:lnTo>
                      <a:lnTo>
                        <a:pt x="21" y="0"/>
                      </a:lnTo>
                      <a:lnTo>
                        <a:pt x="9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2" name="Freeform 21">
                  <a:extLst>
                    <a:ext uri="{FF2B5EF4-FFF2-40B4-BE49-F238E27FC236}">
                      <a16:creationId xmlns:a16="http://schemas.microsoft.com/office/drawing/2014/main" id="{76476FC9-4A39-CF46-8C63-AD98A8B9095C}"/>
                    </a:ext>
                  </a:extLst>
                </p:cNvPr>
                <p:cNvSpPr>
                  <a:spLocks/>
                </p:cNvSpPr>
                <p:nvPr/>
              </p:nvSpPr>
              <p:spPr bwMode="auto">
                <a:xfrm>
                  <a:off x="2204" y="1922"/>
                  <a:ext cx="90" cy="90"/>
                </a:xfrm>
                <a:custGeom>
                  <a:avLst/>
                  <a:gdLst>
                    <a:gd name="T0" fmla="*/ 21 w 90"/>
                    <a:gd name="T1" fmla="*/ 0 h 90"/>
                    <a:gd name="T2" fmla="*/ 0 w 90"/>
                    <a:gd name="T3" fmla="*/ 21 h 90"/>
                    <a:gd name="T4" fmla="*/ 69 w 90"/>
                    <a:gd name="T5" fmla="*/ 90 h 90"/>
                    <a:gd name="T6" fmla="*/ 90 w 90"/>
                    <a:gd name="T7" fmla="*/ 69 h 90"/>
                    <a:gd name="T8" fmla="*/ 21 w 90"/>
                    <a:gd name="T9" fmla="*/ 0 h 90"/>
                  </a:gdLst>
                  <a:ahLst/>
                  <a:cxnLst>
                    <a:cxn ang="0">
                      <a:pos x="T0" y="T1"/>
                    </a:cxn>
                    <a:cxn ang="0">
                      <a:pos x="T2" y="T3"/>
                    </a:cxn>
                    <a:cxn ang="0">
                      <a:pos x="T4" y="T5"/>
                    </a:cxn>
                    <a:cxn ang="0">
                      <a:pos x="T6" y="T7"/>
                    </a:cxn>
                    <a:cxn ang="0">
                      <a:pos x="T8" y="T9"/>
                    </a:cxn>
                  </a:cxnLst>
                  <a:rect l="0" t="0" r="r" b="b"/>
                  <a:pathLst>
                    <a:path w="90" h="90">
                      <a:moveTo>
                        <a:pt x="21" y="0"/>
                      </a:moveTo>
                      <a:lnTo>
                        <a:pt x="0" y="21"/>
                      </a:lnTo>
                      <a:lnTo>
                        <a:pt x="69" y="90"/>
                      </a:lnTo>
                      <a:lnTo>
                        <a:pt x="90" y="69"/>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3" name="Freeform 22">
                  <a:extLst>
                    <a:ext uri="{FF2B5EF4-FFF2-40B4-BE49-F238E27FC236}">
                      <a16:creationId xmlns:a16="http://schemas.microsoft.com/office/drawing/2014/main" id="{B2F1BE91-2A3F-DD4C-B5C4-E5E27E259C6A}"/>
                    </a:ext>
                  </a:extLst>
                </p:cNvPr>
                <p:cNvSpPr>
                  <a:spLocks/>
                </p:cNvSpPr>
                <p:nvPr/>
              </p:nvSpPr>
              <p:spPr bwMode="auto">
                <a:xfrm>
                  <a:off x="2204" y="1874"/>
                  <a:ext cx="90" cy="90"/>
                </a:xfrm>
                <a:custGeom>
                  <a:avLst/>
                  <a:gdLst>
                    <a:gd name="T0" fmla="*/ 0 w 90"/>
                    <a:gd name="T1" fmla="*/ 69 h 90"/>
                    <a:gd name="T2" fmla="*/ 21 w 90"/>
                    <a:gd name="T3" fmla="*/ 90 h 90"/>
                    <a:gd name="T4" fmla="*/ 90 w 90"/>
                    <a:gd name="T5" fmla="*/ 21 h 90"/>
                    <a:gd name="T6" fmla="*/ 69 w 90"/>
                    <a:gd name="T7" fmla="*/ 0 h 90"/>
                    <a:gd name="T8" fmla="*/ 0 w 90"/>
                    <a:gd name="T9" fmla="*/ 69 h 90"/>
                  </a:gdLst>
                  <a:ahLst/>
                  <a:cxnLst>
                    <a:cxn ang="0">
                      <a:pos x="T0" y="T1"/>
                    </a:cxn>
                    <a:cxn ang="0">
                      <a:pos x="T2" y="T3"/>
                    </a:cxn>
                    <a:cxn ang="0">
                      <a:pos x="T4" y="T5"/>
                    </a:cxn>
                    <a:cxn ang="0">
                      <a:pos x="T6" y="T7"/>
                    </a:cxn>
                    <a:cxn ang="0">
                      <a:pos x="T8" y="T9"/>
                    </a:cxn>
                  </a:cxnLst>
                  <a:rect l="0" t="0" r="r" b="b"/>
                  <a:pathLst>
                    <a:path w="90" h="90">
                      <a:moveTo>
                        <a:pt x="0" y="69"/>
                      </a:moveTo>
                      <a:lnTo>
                        <a:pt x="21" y="90"/>
                      </a:lnTo>
                      <a:lnTo>
                        <a:pt x="90" y="21"/>
                      </a:lnTo>
                      <a:lnTo>
                        <a:pt x="69" y="0"/>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4" name="Oval 23">
                  <a:extLst>
                    <a:ext uri="{FF2B5EF4-FFF2-40B4-BE49-F238E27FC236}">
                      <a16:creationId xmlns:a16="http://schemas.microsoft.com/office/drawing/2014/main" id="{E704E654-339E-6C4C-AA7A-CDBACD6EEAC5}"/>
                    </a:ext>
                  </a:extLst>
                </p:cNvPr>
                <p:cNvSpPr>
                  <a:spLocks noChangeArrowheads="1"/>
                </p:cNvSpPr>
                <p:nvPr/>
              </p:nvSpPr>
              <p:spPr bwMode="auto">
                <a:xfrm>
                  <a:off x="2345" y="1928"/>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5" name="Oval 24">
                  <a:extLst>
                    <a:ext uri="{FF2B5EF4-FFF2-40B4-BE49-F238E27FC236}">
                      <a16:creationId xmlns:a16="http://schemas.microsoft.com/office/drawing/2014/main" id="{C55108BF-D12B-F943-B91B-BB9FDA0BC8BF}"/>
                    </a:ext>
                  </a:extLst>
                </p:cNvPr>
                <p:cNvSpPr>
                  <a:spLocks noChangeArrowheads="1"/>
                </p:cNvSpPr>
                <p:nvPr/>
              </p:nvSpPr>
              <p:spPr bwMode="auto">
                <a:xfrm>
                  <a:off x="2389" y="1928"/>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6" name="Oval 25">
                  <a:extLst>
                    <a:ext uri="{FF2B5EF4-FFF2-40B4-BE49-F238E27FC236}">
                      <a16:creationId xmlns:a16="http://schemas.microsoft.com/office/drawing/2014/main" id="{EEE54ABF-C350-8C48-BA8C-2D0FE0F725C8}"/>
                    </a:ext>
                  </a:extLst>
                </p:cNvPr>
                <p:cNvSpPr>
                  <a:spLocks noChangeArrowheads="1"/>
                </p:cNvSpPr>
                <p:nvPr/>
              </p:nvSpPr>
              <p:spPr bwMode="auto">
                <a:xfrm>
                  <a:off x="2302" y="192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90" name="Group 89">
                <a:extLst>
                  <a:ext uri="{FF2B5EF4-FFF2-40B4-BE49-F238E27FC236}">
                    <a16:creationId xmlns:a16="http://schemas.microsoft.com/office/drawing/2014/main" id="{BAC11D84-0721-7F4D-BBD3-05E331E2B0B3}"/>
                  </a:ext>
                </a:extLst>
              </p:cNvPr>
              <p:cNvGrpSpPr/>
              <p:nvPr/>
            </p:nvGrpSpPr>
            <p:grpSpPr>
              <a:xfrm>
                <a:off x="7937143" y="3316762"/>
                <a:ext cx="1866716" cy="704608"/>
                <a:chOff x="7937143" y="3316762"/>
                <a:chExt cx="1866716" cy="704608"/>
              </a:xfrm>
            </p:grpSpPr>
            <p:cxnSp>
              <p:nvCxnSpPr>
                <p:cNvPr id="101" name="Long arrow DB PL">
                  <a:extLst>
                    <a:ext uri="{FF2B5EF4-FFF2-40B4-BE49-F238E27FC236}">
                      <a16:creationId xmlns:a16="http://schemas.microsoft.com/office/drawing/2014/main" id="{04ABD0D9-E613-E946-B076-CEB6F95B3BA8}"/>
                    </a:ext>
                  </a:extLst>
                </p:cNvPr>
                <p:cNvCxnSpPr>
                  <a:cxnSpLocks/>
                  <a:stCxn id="161" idx="0"/>
                </p:cNvCxnSpPr>
                <p:nvPr/>
              </p:nvCxnSpPr>
              <p:spPr>
                <a:xfrm>
                  <a:off x="8816192" y="3670632"/>
                  <a:ext cx="987667" cy="0"/>
                </a:xfrm>
                <a:prstGeom prst="line">
                  <a:avLst/>
                </a:prstGeom>
                <a:ln w="12700">
                  <a:solidFill>
                    <a:schemeClr val="accent1"/>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02" name="Private Endpoint">
                  <a:extLst>
                    <a:ext uri="{FF2B5EF4-FFF2-40B4-BE49-F238E27FC236}">
                      <a16:creationId xmlns:a16="http://schemas.microsoft.com/office/drawing/2014/main" id="{650DD4B8-3605-A243-B0FB-7E7587C97036}"/>
                    </a:ext>
                  </a:extLst>
                </p:cNvPr>
                <p:cNvGrpSpPr/>
                <p:nvPr/>
              </p:nvGrpSpPr>
              <p:grpSpPr>
                <a:xfrm>
                  <a:off x="7937143" y="3316762"/>
                  <a:ext cx="1225056" cy="704608"/>
                  <a:chOff x="6878724" y="3185402"/>
                  <a:chExt cx="1225056" cy="704608"/>
                </a:xfrm>
              </p:grpSpPr>
              <p:sp>
                <p:nvSpPr>
                  <p:cNvPr id="105" name="TextBox 177">
                    <a:extLst>
                      <a:ext uri="{FF2B5EF4-FFF2-40B4-BE49-F238E27FC236}">
                        <a16:creationId xmlns:a16="http://schemas.microsoft.com/office/drawing/2014/main" id="{0B0E351C-4C4C-3449-B24F-ACB41E9AB544}"/>
                      </a:ext>
                    </a:extLst>
                  </p:cNvPr>
                  <p:cNvSpPr txBox="1"/>
                  <p:nvPr/>
                </p:nvSpPr>
                <p:spPr>
                  <a:xfrm>
                    <a:off x="6878724" y="3705344"/>
                    <a:ext cx="1225056" cy="184666"/>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Private Endpoint</a:t>
                    </a:r>
                  </a:p>
                </p:txBody>
              </p:sp>
              <p:sp>
                <p:nvSpPr>
                  <p:cNvPr id="106" name="TextBox 112">
                    <a:extLst>
                      <a:ext uri="{FF2B5EF4-FFF2-40B4-BE49-F238E27FC236}">
                        <a16:creationId xmlns:a16="http://schemas.microsoft.com/office/drawing/2014/main" id="{CA9A9663-5701-6149-8C19-FEA6F985BDEF}"/>
                      </a:ext>
                    </a:extLst>
                  </p:cNvPr>
                  <p:cNvSpPr txBox="1"/>
                  <p:nvPr/>
                </p:nvSpPr>
                <p:spPr>
                  <a:xfrm>
                    <a:off x="7173912" y="3185402"/>
                    <a:ext cx="718353" cy="153888"/>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a:solidFill>
                          <a:schemeClr val="tx2"/>
                        </a:solidFill>
                        <a:latin typeface="Courier New" panose="02070309020205020404" pitchFamily="49" charset="0"/>
                        <a:cs typeface="Courier New" panose="02070309020205020404" pitchFamily="49" charset="0"/>
                      </a:rPr>
                      <a:t>10.0.0.5</a:t>
                    </a:r>
                  </a:p>
                </p:txBody>
              </p:sp>
            </p:grpSp>
          </p:grpSp>
        </p:grpSp>
      </p:grpSp>
      <p:sp>
        <p:nvSpPr>
          <p:cNvPr id="9" name="Rectangle 8">
            <a:extLst>
              <a:ext uri="{FF2B5EF4-FFF2-40B4-BE49-F238E27FC236}">
                <a16:creationId xmlns:a16="http://schemas.microsoft.com/office/drawing/2014/main" id="{51EE58EA-3823-7348-BEA0-2BBE71B38A5B}"/>
              </a:ext>
            </a:extLst>
          </p:cNvPr>
          <p:cNvSpPr/>
          <p:nvPr/>
        </p:nvSpPr>
        <p:spPr bwMode="auto">
          <a:xfrm>
            <a:off x="6579247" y="2796576"/>
            <a:ext cx="2808258" cy="9801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374157ED-ECF1-4A1E-B71D-45D279F00F47}"/>
              </a:ext>
            </a:extLst>
          </p:cNvPr>
          <p:cNvSpPr>
            <a:spLocks noGrp="1"/>
          </p:cNvSpPr>
          <p:nvPr>
            <p:ph type="title"/>
          </p:nvPr>
        </p:nvSpPr>
        <p:spPr>
          <a:xfrm>
            <a:off x="588263" y="405246"/>
            <a:ext cx="11018520" cy="553998"/>
          </a:xfrm>
        </p:spPr>
        <p:txBody>
          <a:bodyPr/>
          <a:lstStyle/>
          <a:p>
            <a:r>
              <a:rPr lang="en-US"/>
              <a:t>Network security – SQL Managed Instance</a:t>
            </a:r>
          </a:p>
        </p:txBody>
      </p:sp>
      <p:sp>
        <p:nvSpPr>
          <p:cNvPr id="40" name="Vnet 1 text 2">
            <a:extLst>
              <a:ext uri="{FF2B5EF4-FFF2-40B4-BE49-F238E27FC236}">
                <a16:creationId xmlns:a16="http://schemas.microsoft.com/office/drawing/2014/main" id="{57460166-181F-4E04-AD95-9496A32392DB}"/>
              </a:ext>
            </a:extLst>
          </p:cNvPr>
          <p:cNvSpPr txBox="1"/>
          <p:nvPr/>
        </p:nvSpPr>
        <p:spPr>
          <a:xfrm>
            <a:off x="6910301" y="1721233"/>
            <a:ext cx="1329950" cy="15234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US EAST</a:t>
            </a:r>
          </a:p>
        </p:txBody>
      </p:sp>
      <p:sp>
        <p:nvSpPr>
          <p:cNvPr id="42" name="VNet 1 text">
            <a:extLst>
              <a:ext uri="{FF2B5EF4-FFF2-40B4-BE49-F238E27FC236}">
                <a16:creationId xmlns:a16="http://schemas.microsoft.com/office/drawing/2014/main" id="{8A8C7FCC-F86A-4AAC-9B0E-CFC81E0A8671}"/>
              </a:ext>
            </a:extLst>
          </p:cNvPr>
          <p:cNvSpPr txBox="1"/>
          <p:nvPr/>
        </p:nvSpPr>
        <p:spPr>
          <a:xfrm>
            <a:off x="5814024" y="1398863"/>
            <a:ext cx="2452262"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SQLDBVNET-EUS</a:t>
            </a:r>
            <a:endParaRPr kumimoji="0" lang="en-US" sz="1100" b="1" i="0" u="none" strike="noStrike" kern="1200" cap="none" spc="0" normalizeH="0" baseline="0" noProof="0">
              <a:ln>
                <a:noFill/>
              </a:ln>
              <a:solidFill>
                <a:srgbClr val="FFC000"/>
              </a:solidFill>
              <a:effectLst/>
              <a:uLnTx/>
              <a:uFillTx/>
              <a:latin typeface="Segoe UI"/>
              <a:ea typeface="+mn-ea"/>
              <a:cs typeface="+mn-cs"/>
            </a:endParaRPr>
          </a:p>
        </p:txBody>
      </p:sp>
      <p:cxnSp>
        <p:nvCxnSpPr>
          <p:cNvPr id="49" name="Vnet peering dotted line">
            <a:extLst>
              <a:ext uri="{FF2B5EF4-FFF2-40B4-BE49-F238E27FC236}">
                <a16:creationId xmlns:a16="http://schemas.microsoft.com/office/drawing/2014/main" id="{4BB5A4FE-8933-4580-AED7-66AA43978C3B}"/>
              </a:ext>
            </a:extLst>
          </p:cNvPr>
          <p:cNvCxnSpPr>
            <a:cxnSpLocks/>
          </p:cNvCxnSpPr>
          <p:nvPr/>
        </p:nvCxnSpPr>
        <p:spPr>
          <a:xfrm flipV="1">
            <a:off x="4107535" y="1483084"/>
            <a:ext cx="0" cy="500435"/>
          </a:xfrm>
          <a:prstGeom prst="line">
            <a:avLst/>
          </a:prstGeom>
          <a:noFill/>
          <a:ln w="12700" cap="flat" cmpd="sng" algn="ctr">
            <a:solidFill>
              <a:schemeClr val="tx1"/>
            </a:solidFill>
            <a:prstDash val="sysDash"/>
            <a:miter lim="800000"/>
            <a:headEnd type="none" w="med" len="med"/>
            <a:tailEnd type="none" w="med" len="med"/>
          </a:ln>
          <a:effectLst/>
        </p:spPr>
      </p:cxnSp>
      <p:sp>
        <p:nvSpPr>
          <p:cNvPr id="53" name="VNET Peering Text">
            <a:extLst>
              <a:ext uri="{FF2B5EF4-FFF2-40B4-BE49-F238E27FC236}">
                <a16:creationId xmlns:a16="http://schemas.microsoft.com/office/drawing/2014/main" id="{FF7D6D9D-C495-4915-A129-4601482664B6}"/>
              </a:ext>
            </a:extLst>
          </p:cNvPr>
          <p:cNvSpPr txBox="1"/>
          <p:nvPr/>
        </p:nvSpPr>
        <p:spPr>
          <a:xfrm>
            <a:off x="3295240" y="1268307"/>
            <a:ext cx="1671670"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VNET Peering</a:t>
            </a:r>
          </a:p>
        </p:txBody>
      </p:sp>
      <p:sp>
        <p:nvSpPr>
          <p:cNvPr id="59" name="TextBox 58">
            <a:extLst>
              <a:ext uri="{FF2B5EF4-FFF2-40B4-BE49-F238E27FC236}">
                <a16:creationId xmlns:a16="http://schemas.microsoft.com/office/drawing/2014/main" id="{B84FB838-D9F5-40AA-B260-4E0EB97DBCE7}"/>
              </a:ext>
            </a:extLst>
          </p:cNvPr>
          <p:cNvSpPr txBox="1"/>
          <p:nvPr/>
        </p:nvSpPr>
        <p:spPr>
          <a:xfrm>
            <a:off x="5085134" y="2796576"/>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63" name="P2S Text">
            <a:extLst>
              <a:ext uri="{FF2B5EF4-FFF2-40B4-BE49-F238E27FC236}">
                <a16:creationId xmlns:a16="http://schemas.microsoft.com/office/drawing/2014/main" id="{10346CCF-D351-49BA-9771-3ED4C26F49B0}"/>
              </a:ext>
            </a:extLst>
          </p:cNvPr>
          <p:cNvSpPr txBox="1"/>
          <p:nvPr/>
        </p:nvSpPr>
        <p:spPr>
          <a:xfrm>
            <a:off x="6122430" y="5458249"/>
            <a:ext cx="2385772"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P2S, S2S VPN Express Route</a:t>
            </a:r>
          </a:p>
        </p:txBody>
      </p:sp>
      <p:cxnSp>
        <p:nvCxnSpPr>
          <p:cNvPr id="64" name="P2S dotted line">
            <a:extLst>
              <a:ext uri="{FF2B5EF4-FFF2-40B4-BE49-F238E27FC236}">
                <a16:creationId xmlns:a16="http://schemas.microsoft.com/office/drawing/2014/main" id="{05FF6050-CA8C-413C-8847-DA888B8F34FE}"/>
              </a:ext>
            </a:extLst>
          </p:cNvPr>
          <p:cNvCxnSpPr>
            <a:cxnSpLocks/>
          </p:cNvCxnSpPr>
          <p:nvPr/>
        </p:nvCxnSpPr>
        <p:spPr>
          <a:xfrm>
            <a:off x="7330207" y="4804595"/>
            <a:ext cx="0" cy="575747"/>
          </a:xfrm>
          <a:prstGeom prst="line">
            <a:avLst/>
          </a:prstGeom>
          <a:noFill/>
          <a:ln w="12700" cap="flat" cmpd="sng" algn="ctr">
            <a:solidFill>
              <a:schemeClr val="tx1"/>
            </a:solidFill>
            <a:prstDash val="sysDash"/>
            <a:miter lim="800000"/>
            <a:headEnd type="none" w="med" len="med"/>
            <a:tailEnd type="none" w="med" len="med"/>
          </a:ln>
          <a:effectLst/>
        </p:spPr>
      </p:cxnSp>
      <p:sp>
        <p:nvSpPr>
          <p:cNvPr id="91" name="TextBox 90">
            <a:extLst>
              <a:ext uri="{FF2B5EF4-FFF2-40B4-BE49-F238E27FC236}">
                <a16:creationId xmlns:a16="http://schemas.microsoft.com/office/drawing/2014/main" id="{C223A4D6-0626-4269-8E67-993528F44149}"/>
              </a:ext>
            </a:extLst>
          </p:cNvPr>
          <p:cNvSpPr txBox="1"/>
          <p:nvPr/>
        </p:nvSpPr>
        <p:spPr>
          <a:xfrm>
            <a:off x="5703357" y="4959102"/>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cxnSp>
        <p:nvCxnSpPr>
          <p:cNvPr id="77" name="Straight Connector 76">
            <a:extLst>
              <a:ext uri="{FF2B5EF4-FFF2-40B4-BE49-F238E27FC236}">
                <a16:creationId xmlns:a16="http://schemas.microsoft.com/office/drawing/2014/main" id="{5787EC7A-4F27-4AC1-B840-0F4EF26AFCF6}"/>
              </a:ext>
            </a:extLst>
          </p:cNvPr>
          <p:cNvCxnSpPr>
            <a:cxnSpLocks/>
          </p:cNvCxnSpPr>
          <p:nvPr/>
        </p:nvCxnSpPr>
        <p:spPr>
          <a:xfrm>
            <a:off x="4007323" y="4827836"/>
            <a:ext cx="0" cy="572707"/>
          </a:xfrm>
          <a:prstGeom prst="line">
            <a:avLst/>
          </a:prstGeom>
          <a:noFill/>
          <a:ln w="12700" cap="flat" cmpd="sng" algn="ctr">
            <a:solidFill>
              <a:schemeClr val="tx1"/>
            </a:solidFill>
            <a:prstDash val="sysDash"/>
            <a:miter lim="800000"/>
            <a:headEnd type="none" w="med" len="med"/>
            <a:tailEnd type="none" w="med" len="med"/>
          </a:ln>
          <a:effectLst/>
        </p:spPr>
      </p:cxnSp>
      <p:sp>
        <p:nvSpPr>
          <p:cNvPr id="82" name="Vnet2Vnet text">
            <a:extLst>
              <a:ext uri="{FF2B5EF4-FFF2-40B4-BE49-F238E27FC236}">
                <a16:creationId xmlns:a16="http://schemas.microsoft.com/office/drawing/2014/main" id="{F843BC07-3CA6-4C4C-AAE6-B3D268C8CB4E}"/>
              </a:ext>
            </a:extLst>
          </p:cNvPr>
          <p:cNvSpPr txBox="1"/>
          <p:nvPr/>
        </p:nvSpPr>
        <p:spPr>
          <a:xfrm>
            <a:off x="3255864" y="5458249"/>
            <a:ext cx="1502918"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Vnet2Vnet</a:t>
            </a:r>
          </a:p>
        </p:txBody>
      </p:sp>
      <p:cxnSp>
        <p:nvCxnSpPr>
          <p:cNvPr id="128" name="Straight Connector 127">
            <a:extLst>
              <a:ext uri="{FF2B5EF4-FFF2-40B4-BE49-F238E27FC236}">
                <a16:creationId xmlns:a16="http://schemas.microsoft.com/office/drawing/2014/main" id="{0721DB2D-DBD6-4162-8417-197FB4147B82}"/>
              </a:ext>
            </a:extLst>
          </p:cNvPr>
          <p:cNvCxnSpPr>
            <a:cxnSpLocks/>
          </p:cNvCxnSpPr>
          <p:nvPr/>
        </p:nvCxnSpPr>
        <p:spPr>
          <a:xfrm>
            <a:off x="3622796" y="1983746"/>
            <a:ext cx="969478" cy="5432"/>
          </a:xfrm>
          <a:prstGeom prst="line">
            <a:avLst/>
          </a:prstGeom>
          <a:ln w="12700">
            <a:solidFill>
              <a:schemeClr val="accent1"/>
            </a:solidFill>
            <a:headEnd type="none" w="lg" len="med"/>
            <a:tailEnd type="none" w="lg" len="med"/>
          </a:ln>
        </p:spPr>
        <p:style>
          <a:lnRef idx="1">
            <a:schemeClr val="accent6"/>
          </a:lnRef>
          <a:fillRef idx="0">
            <a:schemeClr val="accent6"/>
          </a:fillRef>
          <a:effectRef idx="0">
            <a:schemeClr val="accent6"/>
          </a:effectRef>
          <a:fontRef idx="minor">
            <a:schemeClr val="tx1"/>
          </a:fontRef>
        </p:style>
      </p:cxnSp>
      <p:sp>
        <p:nvSpPr>
          <p:cNvPr id="3" name="Rectangle 2">
            <a:extLst>
              <a:ext uri="{FF2B5EF4-FFF2-40B4-BE49-F238E27FC236}">
                <a16:creationId xmlns:a16="http://schemas.microsoft.com/office/drawing/2014/main" id="{04CA88D6-1123-4B0C-9093-06588A2C4BA7}"/>
              </a:ext>
            </a:extLst>
          </p:cNvPr>
          <p:cNvSpPr/>
          <p:nvPr/>
        </p:nvSpPr>
        <p:spPr>
          <a:xfrm>
            <a:off x="4966910" y="2982587"/>
            <a:ext cx="1184940" cy="246221"/>
          </a:xfrm>
          <a:prstGeom prst="rect">
            <a:avLst/>
          </a:prstGeom>
        </p:spPr>
        <p:txBody>
          <a:bodyPr wrap="none">
            <a:spAutoFit/>
          </a:bodyPr>
          <a:lstStyle/>
          <a:p>
            <a:pPr lvl="0" defTabSz="914400">
              <a:defRPr/>
            </a:pPr>
            <a:r>
              <a:rPr lang="en-US" sz="1000">
                <a:solidFill>
                  <a:schemeClr val="tx2"/>
                </a:solidFill>
                <a:latin typeface="Courier New" panose="02070309020205020404" pitchFamily="49" charset="0"/>
                <a:cs typeface="Courier New" panose="02070309020205020404" pitchFamily="49" charset="0"/>
              </a:rPr>
              <a:t>174.17.218.16</a:t>
            </a:r>
            <a:endParaRPr lang="en-US" sz="1000" b="1">
              <a:solidFill>
                <a:schemeClr val="tx2"/>
              </a:solidFill>
              <a:latin typeface="Courier New" panose="02070309020205020404" pitchFamily="49" charset="0"/>
              <a:cs typeface="Courier New" panose="02070309020205020404" pitchFamily="49" charset="0"/>
            </a:endParaRPr>
          </a:p>
        </p:txBody>
      </p:sp>
      <p:sp>
        <p:nvSpPr>
          <p:cNvPr id="104" name="Rectangle 103">
            <a:extLst>
              <a:ext uri="{FF2B5EF4-FFF2-40B4-BE49-F238E27FC236}">
                <a16:creationId xmlns:a16="http://schemas.microsoft.com/office/drawing/2014/main" id="{81900CEF-03CC-4DBB-BACC-00E691FAFF1E}"/>
              </a:ext>
            </a:extLst>
          </p:cNvPr>
          <p:cNvSpPr/>
          <p:nvPr/>
        </p:nvSpPr>
        <p:spPr>
          <a:xfrm>
            <a:off x="4941873" y="2995382"/>
            <a:ext cx="1292770" cy="246221"/>
          </a:xfrm>
          <a:prstGeom prst="rect">
            <a:avLst/>
          </a:prstGeom>
          <a:solidFill>
            <a:schemeClr val="accent6"/>
          </a:solidFill>
        </p:spPr>
        <p:txBody>
          <a:bodyPr wrap="square">
            <a:spAutoFit/>
          </a:bodyPr>
          <a:lstStyle/>
          <a:p>
            <a:pPr lvl="0" algn="ctr" defTabSz="914400">
              <a:defRPr/>
            </a:pPr>
            <a:r>
              <a:rPr lang="en-US" sz="1000">
                <a:solidFill>
                  <a:schemeClr val="tx2"/>
                </a:solidFill>
                <a:latin typeface="Courier New" panose="02070309020205020404" pitchFamily="49" charset="0"/>
                <a:cs typeface="Courier New" panose="02070309020205020404" pitchFamily="49" charset="0"/>
              </a:rPr>
              <a:t>10.0.0.2</a:t>
            </a:r>
            <a:endParaRPr lang="en-US" sz="1000" b="1">
              <a:solidFill>
                <a:schemeClr val="tx2"/>
              </a:solidFill>
              <a:latin typeface="Courier New" panose="02070309020205020404" pitchFamily="49" charset="0"/>
              <a:cs typeface="Courier New" panose="02070309020205020404" pitchFamily="49" charset="0"/>
            </a:endParaRPr>
          </a:p>
        </p:txBody>
      </p:sp>
      <p:sp>
        <p:nvSpPr>
          <p:cNvPr id="28" name="Rectangle 27">
            <a:extLst>
              <a:ext uri="{FF2B5EF4-FFF2-40B4-BE49-F238E27FC236}">
                <a16:creationId xmlns:a16="http://schemas.microsoft.com/office/drawing/2014/main" id="{BDAF5070-693B-44E1-B1FA-7C23316259C0}"/>
              </a:ext>
            </a:extLst>
          </p:cNvPr>
          <p:cNvSpPr/>
          <p:nvPr/>
        </p:nvSpPr>
        <p:spPr bwMode="auto">
          <a:xfrm>
            <a:off x="4602655" y="1621489"/>
            <a:ext cx="3687097" cy="3604454"/>
          </a:xfrm>
          <a:prstGeom prst="rect">
            <a:avLst/>
          </a:prstGeom>
          <a:noFill/>
          <a:ln w="19050" cap="sq" cmpd="sng" algn="ctr">
            <a:solidFill>
              <a:schemeClr val="accent1"/>
            </a:solidFill>
            <a:prstDash val="sysDash"/>
            <a:miter lim="800000"/>
            <a:headEnd type="none" w="med" len="med"/>
            <a:tailEnd type="none" w="med" len="med"/>
          </a:ln>
          <a:effectLst/>
        </p:spPr>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02" rtl="0" eaLnBrk="1" fontAlgn="base" latinLnBrk="0" hangingPunct="1">
              <a:lnSpc>
                <a:spcPct val="90000"/>
              </a:lnSpc>
              <a:spcBef>
                <a:spcPct val="0"/>
              </a:spcBef>
              <a:spcAft>
                <a:spcPct val="0"/>
              </a:spcAft>
              <a:buClrTx/>
              <a:buSzTx/>
              <a:buFontTx/>
              <a:buNone/>
              <a:tabLst/>
              <a:defRPr/>
            </a:pPr>
            <a:br>
              <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rPr>
            </a:br>
            <a:endParaRPr kumimoji="0" lang="en-US" sz="1200" b="0" i="0" u="none" strike="noStrike" kern="0" cap="none" spc="0" normalizeH="0" baseline="0" noProof="0">
              <a:ln>
                <a:noFill/>
              </a:ln>
              <a:solidFill>
                <a:srgbClr val="2F2F2F"/>
              </a:solidFill>
              <a:effectLst/>
              <a:uLnTx/>
              <a:uFillTx/>
              <a:latin typeface="Segoe UI Semibold" panose="020B0702040204020203" pitchFamily="34" charset="0"/>
              <a:ea typeface="+mn-ea"/>
              <a:cs typeface="Segoe UI Semibold" panose="020B0702040204020203" pitchFamily="34" charset="0"/>
            </a:endParaRPr>
          </a:p>
        </p:txBody>
      </p:sp>
      <p:grpSp>
        <p:nvGrpSpPr>
          <p:cNvPr id="4" name="Group 3">
            <a:extLst>
              <a:ext uri="{FF2B5EF4-FFF2-40B4-BE49-F238E27FC236}">
                <a16:creationId xmlns:a16="http://schemas.microsoft.com/office/drawing/2014/main" id="{469CAD84-4029-9B4C-AA8D-71D106035FA2}"/>
              </a:ext>
            </a:extLst>
          </p:cNvPr>
          <p:cNvGrpSpPr/>
          <p:nvPr/>
        </p:nvGrpSpPr>
        <p:grpSpPr>
          <a:xfrm>
            <a:off x="6824020" y="2238927"/>
            <a:ext cx="5085762" cy="2035336"/>
            <a:chOff x="6812765" y="2251582"/>
            <a:chExt cx="5085762" cy="2035336"/>
          </a:xfrm>
        </p:grpSpPr>
        <p:sp>
          <p:nvSpPr>
            <p:cNvPr id="119" name="TextBox 118">
              <a:extLst>
                <a:ext uri="{FF2B5EF4-FFF2-40B4-BE49-F238E27FC236}">
                  <a16:creationId xmlns:a16="http://schemas.microsoft.com/office/drawing/2014/main" id="{70FBC4B1-C020-4D78-8561-AA3B5FB46C47}"/>
                </a:ext>
              </a:extLst>
            </p:cNvPr>
            <p:cNvSpPr txBox="1"/>
            <p:nvPr/>
          </p:nvSpPr>
          <p:spPr>
            <a:xfrm>
              <a:off x="7133877" y="4028400"/>
              <a:ext cx="1006389" cy="258518"/>
            </a:xfrm>
            <a:prstGeom prst="rect">
              <a:avLst/>
            </a:prstGeom>
            <a:noFill/>
          </p:spPr>
          <p:txBody>
            <a:bodyPr wrap="square" lIns="91427" tIns="45713" rIns="91427" bIns="45713"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200" b="1" i="0" u="none" strike="noStrike" kern="0" cap="none" spc="0" normalizeH="0" baseline="0" noProof="0">
                  <a:ln>
                    <a:solidFill>
                      <a:srgbClr val="FFFFFF">
                        <a:alpha val="0"/>
                      </a:srgbClr>
                    </a:solidFill>
                  </a:ln>
                  <a:solidFill>
                    <a:srgbClr val="0078D7"/>
                  </a:solidFill>
                  <a:effectLst/>
                  <a:uLnTx/>
                  <a:uFillTx/>
                  <a:latin typeface="Segoe UI Semibold" charset="0"/>
                  <a:ea typeface="+mn-ea"/>
                  <a:cs typeface="Segoe UI Semibold" charset="0"/>
                </a:rPr>
                <a:t>MI Subnet</a:t>
              </a:r>
            </a:p>
          </p:txBody>
        </p:sp>
        <p:pic>
          <p:nvPicPr>
            <p:cNvPr id="123" name="Graphic 122">
              <a:extLst>
                <a:ext uri="{FF2B5EF4-FFF2-40B4-BE49-F238E27FC236}">
                  <a16:creationId xmlns:a16="http://schemas.microsoft.com/office/drawing/2014/main" id="{E5110C6A-234E-4411-98F2-7716850E7F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41728" y="3302833"/>
              <a:ext cx="487644" cy="486510"/>
            </a:xfrm>
            <a:prstGeom prst="rect">
              <a:avLst/>
            </a:prstGeom>
          </p:spPr>
        </p:pic>
        <p:sp>
          <p:nvSpPr>
            <p:cNvPr id="125" name="TextBox 124">
              <a:extLst>
                <a:ext uri="{FF2B5EF4-FFF2-40B4-BE49-F238E27FC236}">
                  <a16:creationId xmlns:a16="http://schemas.microsoft.com/office/drawing/2014/main" id="{3B9A78BB-3F70-49EB-B23D-D1BE29A5D76A}"/>
                </a:ext>
              </a:extLst>
            </p:cNvPr>
            <p:cNvSpPr txBox="1"/>
            <p:nvPr/>
          </p:nvSpPr>
          <p:spPr>
            <a:xfrm>
              <a:off x="8376686" y="2561152"/>
              <a:ext cx="352184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urier New" panose="02070309020205020404" pitchFamily="49" charset="0"/>
                  <a:cs typeface="Courier New" panose="02070309020205020404" pitchFamily="49" charset="0"/>
                </a:rPr>
                <a:t>sql-mi-2</a:t>
              </a: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.25984.database.windows.net</a:t>
              </a:r>
            </a:p>
          </p:txBody>
        </p:sp>
        <p:sp>
          <p:nvSpPr>
            <p:cNvPr id="126" name="TextBox 125">
              <a:extLst>
                <a:ext uri="{FF2B5EF4-FFF2-40B4-BE49-F238E27FC236}">
                  <a16:creationId xmlns:a16="http://schemas.microsoft.com/office/drawing/2014/main" id="{31A63DB4-9F1E-4DDE-B68F-65652B2F0142}"/>
                </a:ext>
              </a:extLst>
            </p:cNvPr>
            <p:cNvSpPr txBox="1"/>
            <p:nvPr/>
          </p:nvSpPr>
          <p:spPr>
            <a:xfrm>
              <a:off x="8376686" y="3399322"/>
              <a:ext cx="352184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0000"/>
                  </a:solidFill>
                  <a:latin typeface="Courier New" panose="02070309020205020404" pitchFamily="49" charset="0"/>
                  <a:cs typeface="Courier New" panose="02070309020205020404" pitchFamily="49" charset="0"/>
                </a:rPr>
                <a:t>sql-mi-1</a:t>
              </a:r>
              <a:r>
                <a:rPr kumimoji="0" lang="en-US" sz="1200" b="0"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.259fs.database.windows.net</a:t>
              </a:r>
            </a:p>
          </p:txBody>
        </p:sp>
        <p:sp>
          <p:nvSpPr>
            <p:cNvPr id="116" name="Rectangle 115">
              <a:extLst>
                <a:ext uri="{FF2B5EF4-FFF2-40B4-BE49-F238E27FC236}">
                  <a16:creationId xmlns:a16="http://schemas.microsoft.com/office/drawing/2014/main" id="{74B59592-7574-46DC-868E-935566A62597}"/>
                </a:ext>
              </a:extLst>
            </p:cNvPr>
            <p:cNvSpPr/>
            <p:nvPr/>
          </p:nvSpPr>
          <p:spPr bwMode="auto">
            <a:xfrm>
              <a:off x="6812765" y="2251582"/>
              <a:ext cx="1274549" cy="2013255"/>
            </a:xfrm>
            <a:prstGeom prst="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342834" marR="0" lvl="0" indent="-342834" algn="ctr" defTabSz="932293" rtl="0" eaLnBrk="1" fontAlgn="auto" latinLnBrk="0" hangingPunct="1">
                <a:lnSpc>
                  <a:spcPct val="90000"/>
                </a:lnSpc>
                <a:spcBef>
                  <a:spcPts val="0"/>
                </a:spcBef>
                <a:spcAft>
                  <a:spcPts val="0"/>
                </a:spcAft>
                <a:buClrTx/>
                <a:buSzTx/>
                <a:buFont typeface="Wingdings 3" panose="05040102010807070707" pitchFamily="18" charset="2"/>
                <a:buChar char="Æ"/>
                <a:tabLst/>
                <a:defRPr/>
              </a:pPr>
              <a:endParaRPr kumimoji="0" lang="en-US"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pic>
          <p:nvPicPr>
            <p:cNvPr id="124" name="Graphic 123">
              <a:extLst>
                <a:ext uri="{FF2B5EF4-FFF2-40B4-BE49-F238E27FC236}">
                  <a16:creationId xmlns:a16="http://schemas.microsoft.com/office/drawing/2014/main" id="{CD479817-1E7D-42F6-BE15-14B46C748E4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06122" y="2501832"/>
              <a:ext cx="487644" cy="486510"/>
            </a:xfrm>
            <a:prstGeom prst="rect">
              <a:avLst/>
            </a:prstGeom>
          </p:spPr>
        </p:pic>
        <p:sp>
          <p:nvSpPr>
            <p:cNvPr id="127" name="TextBox 126">
              <a:extLst>
                <a:ext uri="{FF2B5EF4-FFF2-40B4-BE49-F238E27FC236}">
                  <a16:creationId xmlns:a16="http://schemas.microsoft.com/office/drawing/2014/main" id="{78DF245F-68C7-4E9D-AF18-770586E8062A}"/>
                </a:ext>
              </a:extLst>
            </p:cNvPr>
            <p:cNvSpPr txBox="1"/>
            <p:nvPr/>
          </p:nvSpPr>
          <p:spPr>
            <a:xfrm>
              <a:off x="8551988" y="3617039"/>
              <a:ext cx="3144743" cy="261610"/>
            </a:xfrm>
            <a:prstGeom prst="rect">
              <a:avLst/>
            </a:prstGeom>
            <a:solidFill>
              <a:schemeClr val="accent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rPr>
                <a:t>10.0.0.252</a:t>
              </a:r>
              <a:endParaRPr kumimoji="0" lang="en-US" sz="1400" b="1"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endParaRPr>
            </a:p>
          </p:txBody>
        </p:sp>
        <p:sp>
          <p:nvSpPr>
            <p:cNvPr id="129" name="TextBox 128">
              <a:extLst>
                <a:ext uri="{FF2B5EF4-FFF2-40B4-BE49-F238E27FC236}">
                  <a16:creationId xmlns:a16="http://schemas.microsoft.com/office/drawing/2014/main" id="{F8C59016-3C4C-4177-8B59-D3A0D828320E}"/>
                </a:ext>
              </a:extLst>
            </p:cNvPr>
            <p:cNvSpPr txBox="1"/>
            <p:nvPr/>
          </p:nvSpPr>
          <p:spPr>
            <a:xfrm>
              <a:off x="8518496" y="2782102"/>
              <a:ext cx="3144743" cy="261610"/>
            </a:xfrm>
            <a:prstGeom prst="rect">
              <a:avLst/>
            </a:prstGeom>
            <a:solidFill>
              <a:schemeClr val="accent6"/>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rPr>
                <a:t>10.0.0.254</a:t>
              </a:r>
              <a:endParaRPr kumimoji="0" lang="en-US" sz="1400" b="1" i="0" u="none" strike="noStrike" kern="1200" cap="none" spc="0" normalizeH="0" baseline="0" noProof="0">
                <a:ln>
                  <a:noFill/>
                </a:ln>
                <a:solidFill>
                  <a:schemeClr val="accent1"/>
                </a:solidFill>
                <a:effectLst/>
                <a:uLnTx/>
                <a:uFillTx/>
                <a:latin typeface="Courier New" panose="02070309020205020404" pitchFamily="49" charset="0"/>
                <a:cs typeface="Courier New" panose="02070309020205020404" pitchFamily="49" charset="0"/>
              </a:endParaRPr>
            </a:p>
          </p:txBody>
        </p:sp>
      </p:grpSp>
      <p:sp>
        <p:nvSpPr>
          <p:cNvPr id="110" name="Rectangle 109">
            <a:extLst>
              <a:ext uri="{FF2B5EF4-FFF2-40B4-BE49-F238E27FC236}">
                <a16:creationId xmlns:a16="http://schemas.microsoft.com/office/drawing/2014/main" id="{D8355934-8A4F-2F4E-85E6-EB1B49005F7B}"/>
              </a:ext>
            </a:extLst>
          </p:cNvPr>
          <p:cNvSpPr/>
          <p:nvPr/>
        </p:nvSpPr>
        <p:spPr>
          <a:xfrm>
            <a:off x="2410067" y="4224704"/>
            <a:ext cx="1107996" cy="246221"/>
          </a:xfrm>
          <a:prstGeom prst="rect">
            <a:avLst/>
          </a:prstGeom>
        </p:spPr>
        <p:txBody>
          <a:bodyPr wrap="none">
            <a:spAutoFit/>
          </a:bodyPr>
          <a:lstStyle/>
          <a:p>
            <a:pPr lvl="0" defTabSz="914400">
              <a:defRPr/>
            </a:pPr>
            <a:r>
              <a:rPr lang="en-US" sz="1000">
                <a:solidFill>
                  <a:schemeClr val="tx2"/>
                </a:solidFill>
                <a:latin typeface="Courier New" panose="02070309020205020404" pitchFamily="49" charset="0"/>
                <a:cs typeface="Courier New" panose="02070309020205020404" pitchFamily="49" charset="0"/>
              </a:rPr>
              <a:t>102.14.157.9</a:t>
            </a:r>
          </a:p>
        </p:txBody>
      </p:sp>
      <p:sp>
        <p:nvSpPr>
          <p:cNvPr id="111" name="Rectangle 110">
            <a:extLst>
              <a:ext uri="{FF2B5EF4-FFF2-40B4-BE49-F238E27FC236}">
                <a16:creationId xmlns:a16="http://schemas.microsoft.com/office/drawing/2014/main" id="{7E9882E9-F53D-2D48-9C69-A1451251B8F8}"/>
              </a:ext>
            </a:extLst>
          </p:cNvPr>
          <p:cNvSpPr/>
          <p:nvPr/>
        </p:nvSpPr>
        <p:spPr>
          <a:xfrm>
            <a:off x="2317680" y="4229410"/>
            <a:ext cx="1292770" cy="246221"/>
          </a:xfrm>
          <a:prstGeom prst="rect">
            <a:avLst/>
          </a:prstGeom>
          <a:solidFill>
            <a:schemeClr val="accent6"/>
          </a:solidFill>
        </p:spPr>
        <p:txBody>
          <a:bodyPr wrap="square">
            <a:spAutoFit/>
          </a:bodyPr>
          <a:lstStyle/>
          <a:p>
            <a:pPr lvl="0" algn="ctr" defTabSz="914400">
              <a:defRPr/>
            </a:pPr>
            <a:r>
              <a:rPr lang="en-US" sz="1000">
                <a:solidFill>
                  <a:schemeClr val="tx2"/>
                </a:solidFill>
                <a:latin typeface="Courier New" panose="02070309020205020404" pitchFamily="49" charset="0"/>
                <a:cs typeface="Courier New" panose="02070309020205020404" pitchFamily="49" charset="0"/>
              </a:rPr>
              <a:t>10.0.0.1</a:t>
            </a:r>
            <a:endParaRPr lang="en-US" sz="1000" b="1">
              <a:solidFill>
                <a:schemeClr val="tx2"/>
              </a:solidFill>
              <a:latin typeface="Courier New" panose="02070309020205020404" pitchFamily="49" charset="0"/>
              <a:cs typeface="Courier New" panose="02070309020205020404" pitchFamily="49" charset="0"/>
            </a:endParaRPr>
          </a:p>
        </p:txBody>
      </p:sp>
      <p:grpSp>
        <p:nvGrpSpPr>
          <p:cNvPr id="112" name="VNET EUS 2">
            <a:extLst>
              <a:ext uri="{FF2B5EF4-FFF2-40B4-BE49-F238E27FC236}">
                <a16:creationId xmlns:a16="http://schemas.microsoft.com/office/drawing/2014/main" id="{146D80A5-DC0C-9F45-8DF9-A1FF75D6D2F7}"/>
              </a:ext>
            </a:extLst>
          </p:cNvPr>
          <p:cNvGrpSpPr/>
          <p:nvPr/>
        </p:nvGrpSpPr>
        <p:grpSpPr>
          <a:xfrm>
            <a:off x="2017073" y="1313807"/>
            <a:ext cx="1566629" cy="1580262"/>
            <a:chOff x="1799542" y="1292175"/>
            <a:chExt cx="1566629" cy="1580262"/>
          </a:xfrm>
        </p:grpSpPr>
        <p:sp>
          <p:nvSpPr>
            <p:cNvPr id="113" name="Rectangle 112">
              <a:extLst>
                <a:ext uri="{FF2B5EF4-FFF2-40B4-BE49-F238E27FC236}">
                  <a16:creationId xmlns:a16="http://schemas.microsoft.com/office/drawing/2014/main" id="{88E951F3-839F-0649-AAA2-DD20F1B460A5}"/>
                </a:ext>
              </a:extLst>
            </p:cNvPr>
            <p:cNvSpPr/>
            <p:nvPr/>
          </p:nvSpPr>
          <p:spPr bwMode="auto">
            <a:xfrm>
              <a:off x="1799542" y="1497559"/>
              <a:ext cx="1566629" cy="1374878"/>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0"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EAST</a:t>
              </a:r>
            </a:p>
          </p:txBody>
        </p:sp>
        <p:sp>
          <p:nvSpPr>
            <p:cNvPr id="115" name="TextBox 6">
              <a:extLst>
                <a:ext uri="{FF2B5EF4-FFF2-40B4-BE49-F238E27FC236}">
                  <a16:creationId xmlns:a16="http://schemas.microsoft.com/office/drawing/2014/main" id="{657A7B02-5702-8B4E-8005-ECB6B64F7238}"/>
                </a:ext>
              </a:extLst>
            </p:cNvPr>
            <p:cNvSpPr txBox="1"/>
            <p:nvPr/>
          </p:nvSpPr>
          <p:spPr>
            <a:xfrm>
              <a:off x="1799542" y="1292175"/>
              <a:ext cx="984079"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VMVNET-EUS</a:t>
              </a:r>
            </a:p>
          </p:txBody>
        </p:sp>
        <p:sp>
          <p:nvSpPr>
            <p:cNvPr id="117" name="TextBox 116">
              <a:extLst>
                <a:ext uri="{FF2B5EF4-FFF2-40B4-BE49-F238E27FC236}">
                  <a16:creationId xmlns:a16="http://schemas.microsoft.com/office/drawing/2014/main" id="{8E07D5F5-DD7A-A14F-8EAE-953F823EB1FF}"/>
                </a:ext>
              </a:extLst>
            </p:cNvPr>
            <p:cNvSpPr txBox="1"/>
            <p:nvPr/>
          </p:nvSpPr>
          <p:spPr>
            <a:xfrm>
              <a:off x="2227046" y="2314289"/>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grpSp>
      <p:sp>
        <p:nvSpPr>
          <p:cNvPr id="118" name="Rectangle 117">
            <a:extLst>
              <a:ext uri="{FF2B5EF4-FFF2-40B4-BE49-F238E27FC236}">
                <a16:creationId xmlns:a16="http://schemas.microsoft.com/office/drawing/2014/main" id="{053FAC94-DA20-AF4E-8853-6EA9AB23D30A}"/>
              </a:ext>
            </a:extLst>
          </p:cNvPr>
          <p:cNvSpPr/>
          <p:nvPr/>
        </p:nvSpPr>
        <p:spPr bwMode="auto">
          <a:xfrm>
            <a:off x="2017073" y="3260272"/>
            <a:ext cx="1581747" cy="1965670"/>
          </a:xfrm>
          <a:prstGeom prst="rect">
            <a:avLst/>
          </a:prstGeom>
          <a:noFill/>
          <a:ln w="19050" cap="flat" cmpd="sng" algn="ctr">
            <a:solidFill>
              <a:schemeClr val="accent1"/>
            </a:solidFill>
            <a:prstDash val="sysDash"/>
            <a:miter lim="800000"/>
            <a:headEnd type="none" w="med" len="med"/>
            <a:tailEnd type="none" w="med" len="med"/>
          </a:ln>
          <a:effectLst/>
        </p:spPr>
        <p:txBody>
          <a:bodyPr rot="0" spcFirstLastPara="0" vert="horz" wrap="square" lIns="91440" tIns="91440" rIns="179285" bIns="14342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ct val="0"/>
              </a:spcAft>
              <a:buClrTx/>
              <a:buSzTx/>
              <a:buFontTx/>
              <a:buNone/>
              <a:tabLst/>
              <a:defRPr/>
            </a:pPr>
            <a:r>
              <a:rPr kumimoji="0" lang="en-US" sz="1050" b="1" i="0" u="none" strike="noStrike" kern="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Segoe UI" panose="020B0502040204020203" pitchFamily="34" charset="0"/>
              </a:rPr>
              <a:t>US WEST</a:t>
            </a:r>
          </a:p>
        </p:txBody>
      </p:sp>
      <p:sp>
        <p:nvSpPr>
          <p:cNvPr id="120" name="TextBox 119">
            <a:extLst>
              <a:ext uri="{FF2B5EF4-FFF2-40B4-BE49-F238E27FC236}">
                <a16:creationId xmlns:a16="http://schemas.microsoft.com/office/drawing/2014/main" id="{92633080-946F-CE42-BDBC-6160F56609F1}"/>
              </a:ext>
            </a:extLst>
          </p:cNvPr>
          <p:cNvSpPr txBox="1"/>
          <p:nvPr/>
        </p:nvSpPr>
        <p:spPr>
          <a:xfrm>
            <a:off x="2494186" y="4052051"/>
            <a:ext cx="939759"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Azure VM</a:t>
            </a:r>
          </a:p>
        </p:txBody>
      </p:sp>
      <p:sp>
        <p:nvSpPr>
          <p:cNvPr id="121" name="TextBox 120">
            <a:extLst>
              <a:ext uri="{FF2B5EF4-FFF2-40B4-BE49-F238E27FC236}">
                <a16:creationId xmlns:a16="http://schemas.microsoft.com/office/drawing/2014/main" id="{E5FA23FC-13EE-254C-9214-77A0C2AD9221}"/>
              </a:ext>
            </a:extLst>
          </p:cNvPr>
          <p:cNvSpPr txBox="1"/>
          <p:nvPr/>
        </p:nvSpPr>
        <p:spPr>
          <a:xfrm>
            <a:off x="2315152" y="4941260"/>
            <a:ext cx="1297826" cy="256717"/>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solidFill>
                    <a:srgbClr val="FFFFFF">
                      <a:alpha val="0"/>
                    </a:srgbClr>
                  </a:solidFill>
                </a:ln>
                <a:solidFill>
                  <a:srgbClr val="0078D7"/>
                </a:solidFill>
                <a:effectLst/>
                <a:uLnTx/>
                <a:uFillTx/>
                <a:latin typeface="Calibri" panose="020F0502020204030204"/>
                <a:ea typeface="+mn-ea"/>
                <a:cs typeface="Segoe UI Semibold" charset="0"/>
              </a:rPr>
              <a:t>VNET Gateway</a:t>
            </a:r>
          </a:p>
        </p:txBody>
      </p:sp>
      <p:sp>
        <p:nvSpPr>
          <p:cNvPr id="122" name="Rectangle 121">
            <a:extLst>
              <a:ext uri="{FF2B5EF4-FFF2-40B4-BE49-F238E27FC236}">
                <a16:creationId xmlns:a16="http://schemas.microsoft.com/office/drawing/2014/main" id="{6A3A51AD-4040-E843-90DD-47BA1FDE7A32}"/>
              </a:ext>
            </a:extLst>
          </p:cNvPr>
          <p:cNvSpPr/>
          <p:nvPr/>
        </p:nvSpPr>
        <p:spPr>
          <a:xfrm>
            <a:off x="2340793" y="2517079"/>
            <a:ext cx="1107996" cy="246221"/>
          </a:xfrm>
          <a:prstGeom prst="rect">
            <a:avLst/>
          </a:prstGeom>
        </p:spPr>
        <p:txBody>
          <a:bodyPr wrap="none">
            <a:spAutoFit/>
          </a:bodyPr>
          <a:lstStyle/>
          <a:p>
            <a:pPr lvl="0" defTabSz="914400">
              <a:defRPr/>
            </a:pPr>
            <a:r>
              <a:rPr lang="en-US" sz="1000">
                <a:solidFill>
                  <a:schemeClr val="tx2"/>
                </a:solidFill>
                <a:latin typeface="Courier New" panose="02070309020205020404" pitchFamily="49" charset="0"/>
                <a:cs typeface="Courier New" panose="02070309020205020404" pitchFamily="49" charset="0"/>
              </a:rPr>
              <a:t>127.33.201.5</a:t>
            </a:r>
            <a:endParaRPr lang="en-US" sz="1000" b="1">
              <a:solidFill>
                <a:schemeClr val="tx2"/>
              </a:solidFill>
              <a:latin typeface="Courier New" panose="02070309020205020404" pitchFamily="49" charset="0"/>
              <a:cs typeface="Courier New" panose="02070309020205020404" pitchFamily="49" charset="0"/>
            </a:endParaRPr>
          </a:p>
        </p:txBody>
      </p:sp>
      <p:sp>
        <p:nvSpPr>
          <p:cNvPr id="130" name="Rectangle 129">
            <a:extLst>
              <a:ext uri="{FF2B5EF4-FFF2-40B4-BE49-F238E27FC236}">
                <a16:creationId xmlns:a16="http://schemas.microsoft.com/office/drawing/2014/main" id="{06F782CE-A8C3-1D41-9904-512B46B3EEEE}"/>
              </a:ext>
            </a:extLst>
          </p:cNvPr>
          <p:cNvSpPr/>
          <p:nvPr/>
        </p:nvSpPr>
        <p:spPr>
          <a:xfrm>
            <a:off x="2340860" y="2517078"/>
            <a:ext cx="1164160" cy="246221"/>
          </a:xfrm>
          <a:prstGeom prst="rect">
            <a:avLst/>
          </a:prstGeom>
          <a:solidFill>
            <a:schemeClr val="accent6"/>
          </a:solidFill>
        </p:spPr>
        <p:txBody>
          <a:bodyPr wrap="square">
            <a:spAutoFit/>
          </a:bodyPr>
          <a:lstStyle/>
          <a:p>
            <a:pPr lvl="0" algn="ctr" defTabSz="914400">
              <a:defRPr/>
            </a:pPr>
            <a:r>
              <a:rPr lang="en-US" sz="1000">
                <a:solidFill>
                  <a:schemeClr val="tx2"/>
                </a:solidFill>
                <a:latin typeface="Courier New" panose="02070309020205020404" pitchFamily="49" charset="0"/>
                <a:cs typeface="Courier New" panose="02070309020205020404" pitchFamily="49" charset="0"/>
              </a:rPr>
              <a:t>10.0.0.3</a:t>
            </a:r>
            <a:endParaRPr lang="en-US" sz="1000" b="1">
              <a:solidFill>
                <a:schemeClr val="tx2"/>
              </a:solidFill>
              <a:latin typeface="Courier New" panose="02070309020205020404" pitchFamily="49" charset="0"/>
              <a:cs typeface="Courier New" panose="02070309020205020404" pitchFamily="49" charset="0"/>
            </a:endParaRPr>
          </a:p>
        </p:txBody>
      </p:sp>
      <p:cxnSp>
        <p:nvCxnSpPr>
          <p:cNvPr id="131" name="VM to VNET Gateway">
            <a:extLst>
              <a:ext uri="{FF2B5EF4-FFF2-40B4-BE49-F238E27FC236}">
                <a16:creationId xmlns:a16="http://schemas.microsoft.com/office/drawing/2014/main" id="{C647933C-0F86-FD4B-B909-6ECA0783938F}"/>
              </a:ext>
            </a:extLst>
          </p:cNvPr>
          <p:cNvCxnSpPr>
            <a:cxnSpLocks/>
          </p:cNvCxnSpPr>
          <p:nvPr/>
        </p:nvCxnSpPr>
        <p:spPr>
          <a:xfrm rot="10800000" flipV="1">
            <a:off x="2660677" y="3923973"/>
            <a:ext cx="3014" cy="875418"/>
          </a:xfrm>
          <a:prstGeom prst="bentConnector3">
            <a:avLst>
              <a:gd name="adj1" fmla="val 7684605"/>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32" name="Graphic 131">
            <a:extLst>
              <a:ext uri="{FF2B5EF4-FFF2-40B4-BE49-F238E27FC236}">
                <a16:creationId xmlns:a16="http://schemas.microsoft.com/office/drawing/2014/main" id="{B218095E-5602-E941-B5A7-3AE82469511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18006" y="1796661"/>
            <a:ext cx="513077" cy="510214"/>
          </a:xfrm>
          <a:prstGeom prst="rect">
            <a:avLst/>
          </a:prstGeom>
        </p:spPr>
      </p:pic>
      <p:pic>
        <p:nvPicPr>
          <p:cNvPr id="133" name="Graphic 132">
            <a:extLst>
              <a:ext uri="{FF2B5EF4-FFF2-40B4-BE49-F238E27FC236}">
                <a16:creationId xmlns:a16="http://schemas.microsoft.com/office/drawing/2014/main" id="{AA0ABE92-A03A-5441-9B2D-A3119FA5967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11291" y="3609177"/>
            <a:ext cx="505549" cy="502728"/>
          </a:xfrm>
          <a:prstGeom prst="rect">
            <a:avLst/>
          </a:prstGeom>
        </p:spPr>
      </p:pic>
      <p:grpSp>
        <p:nvGrpSpPr>
          <p:cNvPr id="134" name="Group 133">
            <a:extLst>
              <a:ext uri="{FF2B5EF4-FFF2-40B4-BE49-F238E27FC236}">
                <a16:creationId xmlns:a16="http://schemas.microsoft.com/office/drawing/2014/main" id="{D22B7E15-E234-424F-9ECD-E89CD8E2A2BE}"/>
              </a:ext>
            </a:extLst>
          </p:cNvPr>
          <p:cNvGrpSpPr>
            <a:grpSpLocks noChangeAspect="1"/>
          </p:cNvGrpSpPr>
          <p:nvPr/>
        </p:nvGrpSpPr>
        <p:grpSpPr>
          <a:xfrm>
            <a:off x="2789282" y="4492853"/>
            <a:ext cx="349567" cy="431411"/>
            <a:chOff x="1980078" y="253998"/>
            <a:chExt cx="3830386" cy="4727197"/>
          </a:xfrm>
        </p:grpSpPr>
        <p:sp>
          <p:nvSpPr>
            <p:cNvPr id="135" name="Rectangle 27">
              <a:extLst>
                <a:ext uri="{FF2B5EF4-FFF2-40B4-BE49-F238E27FC236}">
                  <a16:creationId xmlns:a16="http://schemas.microsoft.com/office/drawing/2014/main" id="{174FF138-AD9C-DB4C-9D36-03B8CE149B01}"/>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6" name="Freeform 29">
              <a:extLst>
                <a:ext uri="{FF2B5EF4-FFF2-40B4-BE49-F238E27FC236}">
                  <a16:creationId xmlns:a16="http://schemas.microsoft.com/office/drawing/2014/main" id="{55BB9C56-87EC-054B-B707-9C897A2DAF83}"/>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7" name="Freeform 30">
              <a:extLst>
                <a:ext uri="{FF2B5EF4-FFF2-40B4-BE49-F238E27FC236}">
                  <a16:creationId xmlns:a16="http://schemas.microsoft.com/office/drawing/2014/main" id="{28BF829F-3EE4-214B-888D-F5C5787A7E94}"/>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8" name="Freeform: Shape 136">
              <a:extLst>
                <a:ext uri="{FF2B5EF4-FFF2-40B4-BE49-F238E27FC236}">
                  <a16:creationId xmlns:a16="http://schemas.microsoft.com/office/drawing/2014/main" id="{68B53D7B-FB7D-1A40-A3D1-590C5C15B668}"/>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pic>
        <p:nvPicPr>
          <p:cNvPr id="139" name="Graphic 138">
            <a:extLst>
              <a:ext uri="{FF2B5EF4-FFF2-40B4-BE49-F238E27FC236}">
                <a16:creationId xmlns:a16="http://schemas.microsoft.com/office/drawing/2014/main" id="{5FECD28E-A044-0243-ACA6-8B5D1B0046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351478" y="2296533"/>
            <a:ext cx="513077" cy="510214"/>
          </a:xfrm>
          <a:prstGeom prst="rect">
            <a:avLst/>
          </a:prstGeom>
        </p:spPr>
      </p:pic>
      <p:sp>
        <p:nvSpPr>
          <p:cNvPr id="146" name="P2S Text">
            <a:extLst>
              <a:ext uri="{FF2B5EF4-FFF2-40B4-BE49-F238E27FC236}">
                <a16:creationId xmlns:a16="http://schemas.microsoft.com/office/drawing/2014/main" id="{C20D7450-1A2B-5441-9B4F-8A894899DC01}"/>
              </a:ext>
            </a:extLst>
          </p:cNvPr>
          <p:cNvSpPr txBox="1"/>
          <p:nvPr/>
        </p:nvSpPr>
        <p:spPr>
          <a:xfrm>
            <a:off x="8432211" y="5143579"/>
            <a:ext cx="1643725" cy="1938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14400">
              <a:lnSpc>
                <a:spcPct val="90000"/>
              </a:lnSpc>
              <a:spcAft>
                <a:spcPts val="600"/>
              </a:spcAft>
              <a:defRPr/>
            </a:pPr>
            <a:r>
              <a:rPr lang="en-US" sz="1400" kern="0">
                <a:solidFill>
                  <a:schemeClr val="accent1"/>
                </a:solidFill>
                <a:latin typeface="Segoe UI Semibold"/>
              </a:rPr>
              <a:t>On-premises</a:t>
            </a:r>
          </a:p>
        </p:txBody>
      </p:sp>
      <p:grpSp>
        <p:nvGrpSpPr>
          <p:cNvPr id="147" name="Group 146">
            <a:extLst>
              <a:ext uri="{FF2B5EF4-FFF2-40B4-BE49-F238E27FC236}">
                <a16:creationId xmlns:a16="http://schemas.microsoft.com/office/drawing/2014/main" id="{628E05A4-03A8-5F44-A600-43F1074CAF43}"/>
              </a:ext>
            </a:extLst>
          </p:cNvPr>
          <p:cNvGrpSpPr/>
          <p:nvPr/>
        </p:nvGrpSpPr>
        <p:grpSpPr>
          <a:xfrm>
            <a:off x="9139855" y="4529956"/>
            <a:ext cx="247650" cy="495301"/>
            <a:chOff x="648736" y="3909272"/>
            <a:chExt cx="247650" cy="495301"/>
          </a:xfrm>
        </p:grpSpPr>
        <p:sp>
          <p:nvSpPr>
            <p:cNvPr id="148" name="Rectangle 5">
              <a:extLst>
                <a:ext uri="{FF2B5EF4-FFF2-40B4-BE49-F238E27FC236}">
                  <a16:creationId xmlns:a16="http://schemas.microsoft.com/office/drawing/2014/main" id="{C130BDE1-26F4-F04F-9B50-F7CA226F8875}"/>
                </a:ext>
              </a:extLst>
            </p:cNvPr>
            <p:cNvSpPr>
              <a:spLocks noChangeArrowheads="1"/>
            </p:cNvSpPr>
            <p:nvPr/>
          </p:nvSpPr>
          <p:spPr bwMode="auto">
            <a:xfrm>
              <a:off x="648736" y="3909272"/>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Rectangle 7">
              <a:extLst>
                <a:ext uri="{FF2B5EF4-FFF2-40B4-BE49-F238E27FC236}">
                  <a16:creationId xmlns:a16="http://schemas.microsoft.com/office/drawing/2014/main" id="{1DFEC55A-68C2-2A48-BA40-2842309890F2}"/>
                </a:ext>
              </a:extLst>
            </p:cNvPr>
            <p:cNvSpPr>
              <a:spLocks noChangeArrowheads="1"/>
            </p:cNvSpPr>
            <p:nvPr/>
          </p:nvSpPr>
          <p:spPr bwMode="auto">
            <a:xfrm>
              <a:off x="710649"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Rectangle 8">
              <a:extLst>
                <a:ext uri="{FF2B5EF4-FFF2-40B4-BE49-F238E27FC236}">
                  <a16:creationId xmlns:a16="http://schemas.microsoft.com/office/drawing/2014/main" id="{ACBA8F31-00E0-0D41-A80D-1423DF73AD68}"/>
                </a:ext>
              </a:extLst>
            </p:cNvPr>
            <p:cNvSpPr>
              <a:spLocks noChangeArrowheads="1"/>
            </p:cNvSpPr>
            <p:nvPr/>
          </p:nvSpPr>
          <p:spPr bwMode="auto">
            <a:xfrm>
              <a:off x="788436" y="3987060"/>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Rectangle 9">
              <a:extLst>
                <a:ext uri="{FF2B5EF4-FFF2-40B4-BE49-F238E27FC236}">
                  <a16:creationId xmlns:a16="http://schemas.microsoft.com/office/drawing/2014/main" id="{BB1C9518-A11B-7646-A1A1-2E0EE92E611C}"/>
                </a:ext>
              </a:extLst>
            </p:cNvPr>
            <p:cNvSpPr>
              <a:spLocks noChangeArrowheads="1"/>
            </p:cNvSpPr>
            <p:nvPr/>
          </p:nvSpPr>
          <p:spPr bwMode="auto">
            <a:xfrm>
              <a:off x="710649"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Rectangle 10">
              <a:extLst>
                <a:ext uri="{FF2B5EF4-FFF2-40B4-BE49-F238E27FC236}">
                  <a16:creationId xmlns:a16="http://schemas.microsoft.com/office/drawing/2014/main" id="{DA39CF3B-DDA9-8941-8C56-D2F7297299DC}"/>
                </a:ext>
              </a:extLst>
            </p:cNvPr>
            <p:cNvSpPr>
              <a:spLocks noChangeArrowheads="1"/>
            </p:cNvSpPr>
            <p:nvPr/>
          </p:nvSpPr>
          <p:spPr bwMode="auto">
            <a:xfrm>
              <a:off x="788436" y="4063260"/>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Rectangle 11">
              <a:extLst>
                <a:ext uri="{FF2B5EF4-FFF2-40B4-BE49-F238E27FC236}">
                  <a16:creationId xmlns:a16="http://schemas.microsoft.com/office/drawing/2014/main" id="{2CB5DD75-9E71-A64C-8C14-8889D256236F}"/>
                </a:ext>
              </a:extLst>
            </p:cNvPr>
            <p:cNvSpPr>
              <a:spLocks noChangeArrowheads="1"/>
            </p:cNvSpPr>
            <p:nvPr/>
          </p:nvSpPr>
          <p:spPr bwMode="auto">
            <a:xfrm>
              <a:off x="710649"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Rectangle 12">
              <a:extLst>
                <a:ext uri="{FF2B5EF4-FFF2-40B4-BE49-F238E27FC236}">
                  <a16:creationId xmlns:a16="http://schemas.microsoft.com/office/drawing/2014/main" id="{8F5D629F-2961-9249-9645-9110672F7BBD}"/>
                </a:ext>
              </a:extLst>
            </p:cNvPr>
            <p:cNvSpPr>
              <a:spLocks noChangeArrowheads="1"/>
            </p:cNvSpPr>
            <p:nvPr/>
          </p:nvSpPr>
          <p:spPr bwMode="auto">
            <a:xfrm>
              <a:off x="788436" y="4141047"/>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Rectangle 13">
              <a:extLst>
                <a:ext uri="{FF2B5EF4-FFF2-40B4-BE49-F238E27FC236}">
                  <a16:creationId xmlns:a16="http://schemas.microsoft.com/office/drawing/2014/main" id="{5761ACA8-0134-C143-988C-084496599D0D}"/>
                </a:ext>
              </a:extLst>
            </p:cNvPr>
            <p:cNvSpPr>
              <a:spLocks noChangeArrowheads="1"/>
            </p:cNvSpPr>
            <p:nvPr/>
          </p:nvSpPr>
          <p:spPr bwMode="auto">
            <a:xfrm>
              <a:off x="710649"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Rectangle 14">
              <a:extLst>
                <a:ext uri="{FF2B5EF4-FFF2-40B4-BE49-F238E27FC236}">
                  <a16:creationId xmlns:a16="http://schemas.microsoft.com/office/drawing/2014/main" id="{7336C30F-0193-304D-9A19-7161A199C04D}"/>
                </a:ext>
              </a:extLst>
            </p:cNvPr>
            <p:cNvSpPr>
              <a:spLocks noChangeArrowheads="1"/>
            </p:cNvSpPr>
            <p:nvPr/>
          </p:nvSpPr>
          <p:spPr bwMode="auto">
            <a:xfrm>
              <a:off x="788436" y="4218835"/>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Rectangle 15">
              <a:extLst>
                <a:ext uri="{FF2B5EF4-FFF2-40B4-BE49-F238E27FC236}">
                  <a16:creationId xmlns:a16="http://schemas.microsoft.com/office/drawing/2014/main" id="{CD673205-9751-A14E-A1AD-397AAD53268B}"/>
                </a:ext>
              </a:extLst>
            </p:cNvPr>
            <p:cNvSpPr>
              <a:spLocks noChangeArrowheads="1"/>
            </p:cNvSpPr>
            <p:nvPr/>
          </p:nvSpPr>
          <p:spPr bwMode="auto">
            <a:xfrm>
              <a:off x="742399" y="4342660"/>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158" name="Straight Arrow Connector 157">
            <a:extLst>
              <a:ext uri="{FF2B5EF4-FFF2-40B4-BE49-F238E27FC236}">
                <a16:creationId xmlns:a16="http://schemas.microsoft.com/office/drawing/2014/main" id="{D1B52077-8803-4749-B399-BE184B76196A}"/>
              </a:ext>
            </a:extLst>
          </p:cNvPr>
          <p:cNvCxnSpPr>
            <a:cxnSpLocks/>
          </p:cNvCxnSpPr>
          <p:nvPr/>
        </p:nvCxnSpPr>
        <p:spPr>
          <a:xfrm flipV="1">
            <a:off x="6540417" y="4793934"/>
            <a:ext cx="2599438" cy="0"/>
          </a:xfrm>
          <a:prstGeom prst="straightConnector1">
            <a:avLst/>
          </a:prstGeom>
          <a:ln w="12700">
            <a:solidFill>
              <a:schemeClr val="accent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D9B4C3F-E79B-254B-BBF1-3C3ADAD93BC2}"/>
              </a:ext>
            </a:extLst>
          </p:cNvPr>
          <p:cNvCxnSpPr>
            <a:cxnSpLocks/>
            <a:stCxn id="135" idx="3"/>
          </p:cNvCxnSpPr>
          <p:nvPr/>
        </p:nvCxnSpPr>
        <p:spPr>
          <a:xfrm flipV="1">
            <a:off x="3138849" y="4793211"/>
            <a:ext cx="3047983" cy="2740"/>
          </a:xfrm>
          <a:prstGeom prst="straightConnector1">
            <a:avLst/>
          </a:prstGeom>
          <a:ln w="12700">
            <a:solidFill>
              <a:schemeClr val="accent1"/>
            </a:solidFill>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140" name="Group 139">
            <a:extLst>
              <a:ext uri="{FF2B5EF4-FFF2-40B4-BE49-F238E27FC236}">
                <a16:creationId xmlns:a16="http://schemas.microsoft.com/office/drawing/2014/main" id="{D1429BB5-CAA6-924D-AE43-EFBD97EFE7B3}"/>
              </a:ext>
            </a:extLst>
          </p:cNvPr>
          <p:cNvGrpSpPr>
            <a:grpSpLocks noChangeAspect="1"/>
          </p:cNvGrpSpPr>
          <p:nvPr/>
        </p:nvGrpSpPr>
        <p:grpSpPr>
          <a:xfrm>
            <a:off x="6190850" y="4492853"/>
            <a:ext cx="349567" cy="431411"/>
            <a:chOff x="1980078" y="253998"/>
            <a:chExt cx="3830386" cy="4727197"/>
          </a:xfrm>
        </p:grpSpPr>
        <p:sp>
          <p:nvSpPr>
            <p:cNvPr id="141" name="Rectangle 27">
              <a:extLst>
                <a:ext uri="{FF2B5EF4-FFF2-40B4-BE49-F238E27FC236}">
                  <a16:creationId xmlns:a16="http://schemas.microsoft.com/office/drawing/2014/main" id="{567DDBF0-6DE3-4C4E-9AC0-1B4AF1BAC84F}"/>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2" name="Freeform 29">
              <a:extLst>
                <a:ext uri="{FF2B5EF4-FFF2-40B4-BE49-F238E27FC236}">
                  <a16:creationId xmlns:a16="http://schemas.microsoft.com/office/drawing/2014/main" id="{1877CC2B-271A-F64F-89A3-4DAFC8560A6A}"/>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3" name="Freeform 30">
              <a:extLst>
                <a:ext uri="{FF2B5EF4-FFF2-40B4-BE49-F238E27FC236}">
                  <a16:creationId xmlns:a16="http://schemas.microsoft.com/office/drawing/2014/main" id="{5DDEE3E0-73AD-5249-83AD-E41C0D74190F}"/>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4" name="Freeform: Shape 136">
              <a:extLst>
                <a:ext uri="{FF2B5EF4-FFF2-40B4-BE49-F238E27FC236}">
                  <a16:creationId xmlns:a16="http://schemas.microsoft.com/office/drawing/2014/main" id="{187FBBDD-5E49-614E-8B09-D5D5ECE5D6A2}"/>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81" name="Group 180">
            <a:extLst>
              <a:ext uri="{FF2B5EF4-FFF2-40B4-BE49-F238E27FC236}">
                <a16:creationId xmlns:a16="http://schemas.microsoft.com/office/drawing/2014/main" id="{981A1FEC-C604-5440-8119-15A532264795}"/>
              </a:ext>
            </a:extLst>
          </p:cNvPr>
          <p:cNvGrpSpPr/>
          <p:nvPr/>
        </p:nvGrpSpPr>
        <p:grpSpPr>
          <a:xfrm>
            <a:off x="0" y="6215635"/>
            <a:ext cx="11444140" cy="325212"/>
            <a:chOff x="0" y="6215635"/>
            <a:chExt cx="11444140" cy="325212"/>
          </a:xfrm>
        </p:grpSpPr>
        <p:grpSp>
          <p:nvGrpSpPr>
            <p:cNvPr id="182" name="Group 181">
              <a:extLst>
                <a:ext uri="{FF2B5EF4-FFF2-40B4-BE49-F238E27FC236}">
                  <a16:creationId xmlns:a16="http://schemas.microsoft.com/office/drawing/2014/main" id="{BFFFCCE9-B394-B540-A1EF-37F2D38C783E}"/>
                </a:ext>
              </a:extLst>
            </p:cNvPr>
            <p:cNvGrpSpPr/>
            <p:nvPr/>
          </p:nvGrpSpPr>
          <p:grpSpPr>
            <a:xfrm>
              <a:off x="662352" y="6402347"/>
              <a:ext cx="10137481" cy="138500"/>
              <a:chOff x="662352" y="6316085"/>
              <a:chExt cx="10137481" cy="138500"/>
            </a:xfrm>
          </p:grpSpPr>
          <p:sp>
            <p:nvSpPr>
              <p:cNvPr id="191" name="TextBox 190">
                <a:extLst>
                  <a:ext uri="{FF2B5EF4-FFF2-40B4-BE49-F238E27FC236}">
                    <a16:creationId xmlns:a16="http://schemas.microsoft.com/office/drawing/2014/main" id="{57A7782D-B18A-D944-89A0-292A6A43693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92" name="TextBox 191">
                <a:extLst>
                  <a:ext uri="{FF2B5EF4-FFF2-40B4-BE49-F238E27FC236}">
                    <a16:creationId xmlns:a16="http://schemas.microsoft.com/office/drawing/2014/main" id="{4687125A-629E-B747-B9EE-702392B6D734}"/>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accent1"/>
                    </a:solidFill>
                  </a:rPr>
                  <a:t>Network security</a:t>
                </a:r>
              </a:p>
            </p:txBody>
          </p:sp>
          <p:sp>
            <p:nvSpPr>
              <p:cNvPr id="193" name="TextBox 192">
                <a:extLst>
                  <a:ext uri="{FF2B5EF4-FFF2-40B4-BE49-F238E27FC236}">
                    <a16:creationId xmlns:a16="http://schemas.microsoft.com/office/drawing/2014/main" id="{92CD21D6-0F4A-0D43-AED6-C9BEEE6E51F7}"/>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194" name="TextBox 193">
                <a:extLst>
                  <a:ext uri="{FF2B5EF4-FFF2-40B4-BE49-F238E27FC236}">
                    <a16:creationId xmlns:a16="http://schemas.microsoft.com/office/drawing/2014/main" id="{9C0B208B-EF08-E441-A3C5-9474B23F1254}"/>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195" name="TextBox 194">
                <a:extLst>
                  <a:ext uri="{FF2B5EF4-FFF2-40B4-BE49-F238E27FC236}">
                    <a16:creationId xmlns:a16="http://schemas.microsoft.com/office/drawing/2014/main" id="{A78A284F-6765-1F49-982C-ACD639133EBE}"/>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96" name="TextBox 195">
                <a:extLst>
                  <a:ext uri="{FF2B5EF4-FFF2-40B4-BE49-F238E27FC236}">
                    <a16:creationId xmlns:a16="http://schemas.microsoft.com/office/drawing/2014/main" id="{C19B8BD6-91AA-B646-809D-63D14B588E6A}"/>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183" name="Group 182">
              <a:extLst>
                <a:ext uri="{FF2B5EF4-FFF2-40B4-BE49-F238E27FC236}">
                  <a16:creationId xmlns:a16="http://schemas.microsoft.com/office/drawing/2014/main" id="{FD71F9C9-80D6-7E4E-AF56-831A24191D48}"/>
                </a:ext>
              </a:extLst>
            </p:cNvPr>
            <p:cNvGrpSpPr/>
            <p:nvPr/>
          </p:nvGrpSpPr>
          <p:grpSpPr>
            <a:xfrm>
              <a:off x="0" y="6215635"/>
              <a:ext cx="11444140" cy="131976"/>
              <a:chOff x="0" y="6058468"/>
              <a:chExt cx="11444140" cy="131976"/>
            </a:xfrm>
          </p:grpSpPr>
          <p:cxnSp>
            <p:nvCxnSpPr>
              <p:cNvPr id="184" name="Straight Arrow Connector 183">
                <a:extLst>
                  <a:ext uri="{FF2B5EF4-FFF2-40B4-BE49-F238E27FC236}">
                    <a16:creationId xmlns:a16="http://schemas.microsoft.com/office/drawing/2014/main" id="{06078F63-4BBE-4C41-B706-CEA4FF4246E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5" name="Oval 184">
                <a:extLst>
                  <a:ext uri="{FF2B5EF4-FFF2-40B4-BE49-F238E27FC236}">
                    <a16:creationId xmlns:a16="http://schemas.microsoft.com/office/drawing/2014/main" id="{3153320E-8C97-D241-9EC9-D052435D61BF}"/>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6" name="Oval 185">
                <a:extLst>
                  <a:ext uri="{FF2B5EF4-FFF2-40B4-BE49-F238E27FC236}">
                    <a16:creationId xmlns:a16="http://schemas.microsoft.com/office/drawing/2014/main" id="{F2D65126-055A-1049-AE64-FBCE7B56897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7" name="Oval 186">
                <a:extLst>
                  <a:ext uri="{FF2B5EF4-FFF2-40B4-BE49-F238E27FC236}">
                    <a16:creationId xmlns:a16="http://schemas.microsoft.com/office/drawing/2014/main" id="{0D985560-60D0-084E-A3EC-9E342804BCE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8" name="Oval 187">
                <a:extLst>
                  <a:ext uri="{FF2B5EF4-FFF2-40B4-BE49-F238E27FC236}">
                    <a16:creationId xmlns:a16="http://schemas.microsoft.com/office/drawing/2014/main" id="{8950321B-35AE-6E4E-8A40-2ADE5108F5C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9" name="Oval 188">
                <a:extLst>
                  <a:ext uri="{FF2B5EF4-FFF2-40B4-BE49-F238E27FC236}">
                    <a16:creationId xmlns:a16="http://schemas.microsoft.com/office/drawing/2014/main" id="{BA70FA0B-C29C-6340-AC64-2302B3284E1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0" name="Oval 189">
                <a:extLst>
                  <a:ext uri="{FF2B5EF4-FFF2-40B4-BE49-F238E27FC236}">
                    <a16:creationId xmlns:a16="http://schemas.microsoft.com/office/drawing/2014/main" id="{F1F49FE4-6E4F-284D-9921-3AF5450CDA9B}"/>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879804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2602EAB8-DF40-D140-A2A1-64FF6466FA8C}"/>
              </a:ext>
            </a:extLst>
          </p:cNvPr>
          <p:cNvSpPr/>
          <p:nvPr/>
        </p:nvSpPr>
        <p:spPr bwMode="auto">
          <a:xfrm>
            <a:off x="5157783" y="1880306"/>
            <a:ext cx="5420411" cy="2638923"/>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1AE31B-2EC2-4F99-BC36-AC3DBD0084FF}"/>
              </a:ext>
            </a:extLst>
          </p:cNvPr>
          <p:cNvSpPr>
            <a:spLocks noGrp="1"/>
          </p:cNvSpPr>
          <p:nvPr>
            <p:ph type="title"/>
          </p:nvPr>
        </p:nvSpPr>
        <p:spPr/>
        <p:txBody>
          <a:bodyPr/>
          <a:lstStyle/>
          <a:p>
            <a:r>
              <a:rPr lang="en-US"/>
              <a:t>History of Azure SQL</a:t>
            </a:r>
          </a:p>
        </p:txBody>
      </p:sp>
      <p:pic>
        <p:nvPicPr>
          <p:cNvPr id="6" name="Picture 5">
            <a:extLst>
              <a:ext uri="{FF2B5EF4-FFF2-40B4-BE49-F238E27FC236}">
                <a16:creationId xmlns:a16="http://schemas.microsoft.com/office/drawing/2014/main" id="{1FB2757F-372D-486E-B509-2B36CB49912A}"/>
              </a:ext>
            </a:extLst>
          </p:cNvPr>
          <p:cNvPicPr>
            <a:picLocks noChangeAspect="1"/>
          </p:cNvPicPr>
          <p:nvPr/>
        </p:nvPicPr>
        <p:blipFill rotWithShape="1">
          <a:blip r:embed="rId2"/>
          <a:srcRect l="13192" r="46628" b="1496"/>
          <a:stretch/>
        </p:blipFill>
        <p:spPr>
          <a:xfrm>
            <a:off x="2354258" y="1880306"/>
            <a:ext cx="1887529" cy="2638923"/>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A70EAB14-A745-49E1-B6C1-CCDCB7A27CA7}"/>
              </a:ext>
            </a:extLst>
          </p:cNvPr>
          <p:cNvPicPr>
            <a:picLocks noChangeAspect="1"/>
          </p:cNvPicPr>
          <p:nvPr/>
        </p:nvPicPr>
        <p:blipFill>
          <a:blip r:embed="rId3"/>
          <a:stretch>
            <a:fillRect/>
          </a:stretch>
        </p:blipFill>
        <p:spPr>
          <a:xfrm>
            <a:off x="5329274" y="2047173"/>
            <a:ext cx="5077427" cy="2341834"/>
          </a:xfrm>
          <a:prstGeom prst="rect">
            <a:avLst/>
          </a:prstGeom>
        </p:spPr>
      </p:pic>
      <p:grpSp>
        <p:nvGrpSpPr>
          <p:cNvPr id="17" name="Group 16">
            <a:extLst>
              <a:ext uri="{FF2B5EF4-FFF2-40B4-BE49-F238E27FC236}">
                <a16:creationId xmlns:a16="http://schemas.microsoft.com/office/drawing/2014/main" id="{AAB27705-15B5-4A44-8E83-49FCCE5EAC3D}"/>
              </a:ext>
            </a:extLst>
          </p:cNvPr>
          <p:cNvGrpSpPr/>
          <p:nvPr/>
        </p:nvGrpSpPr>
        <p:grpSpPr>
          <a:xfrm>
            <a:off x="0" y="6215635"/>
            <a:ext cx="11444140" cy="324677"/>
            <a:chOff x="0" y="6058468"/>
            <a:chExt cx="11444140" cy="324677"/>
          </a:xfrm>
        </p:grpSpPr>
        <p:cxnSp>
          <p:nvCxnSpPr>
            <p:cNvPr id="18" name="Straight Arrow Connector 17">
              <a:extLst>
                <a:ext uri="{FF2B5EF4-FFF2-40B4-BE49-F238E27FC236}">
                  <a16:creationId xmlns:a16="http://schemas.microsoft.com/office/drawing/2014/main" id="{DCC459AF-D9F0-4A27-A6CE-781825A33ABB}"/>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FDC949C-A472-4764-B4B4-D5A1188C1A75}"/>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E5E84178-DE64-421B-A78C-F927BA0B8572}"/>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B1D6E903-111E-472A-83DC-8A63C335DB18}"/>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197B17F1-55F2-490A-A09F-8C633BEE994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81C674D6-06B6-4964-871D-9473BEE6AB5F}"/>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961890E6-3EEC-4C28-9E77-D339C05190E1}"/>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37" name="TextBox 36">
              <a:extLst>
                <a:ext uri="{FF2B5EF4-FFF2-40B4-BE49-F238E27FC236}">
                  <a16:creationId xmlns:a16="http://schemas.microsoft.com/office/drawing/2014/main" id="{35033F85-3C31-4D38-A6E0-F8A84A082E32}"/>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38" name="TextBox 37">
              <a:extLst>
                <a:ext uri="{FF2B5EF4-FFF2-40B4-BE49-F238E27FC236}">
                  <a16:creationId xmlns:a16="http://schemas.microsoft.com/office/drawing/2014/main" id="{08B6A040-BF94-485D-A2AB-D5FA15C8FD7B}"/>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39" name="TextBox 38">
              <a:extLst>
                <a:ext uri="{FF2B5EF4-FFF2-40B4-BE49-F238E27FC236}">
                  <a16:creationId xmlns:a16="http://schemas.microsoft.com/office/drawing/2014/main" id="{50E08D00-2263-4369-BE1A-9C4DC0AE82C3}"/>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0" name="TextBox 39">
              <a:extLst>
                <a:ext uri="{FF2B5EF4-FFF2-40B4-BE49-F238E27FC236}">
                  <a16:creationId xmlns:a16="http://schemas.microsoft.com/office/drawing/2014/main" id="{D06836B6-E697-4E07-A26E-5F29CC074B38}"/>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244399302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BAB198A4-C86B-3445-81B2-503933E5849F}"/>
              </a:ext>
            </a:extLst>
          </p:cNvPr>
          <p:cNvCxnSpPr>
            <a:cxnSpLocks/>
            <a:stCxn id="24" idx="2"/>
            <a:endCxn id="30" idx="0"/>
          </p:cNvCxnSpPr>
          <p:nvPr/>
        </p:nvCxnSpPr>
        <p:spPr>
          <a:xfrm>
            <a:off x="4090376" y="3126495"/>
            <a:ext cx="0" cy="1663371"/>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74157ED-ECF1-4A1E-B71D-45D279F00F47}"/>
              </a:ext>
            </a:extLst>
          </p:cNvPr>
          <p:cNvSpPr>
            <a:spLocks noGrp="1"/>
          </p:cNvSpPr>
          <p:nvPr>
            <p:ph type="title"/>
          </p:nvPr>
        </p:nvSpPr>
        <p:spPr/>
        <p:txBody>
          <a:bodyPr/>
          <a:lstStyle/>
          <a:p>
            <a:r>
              <a:rPr lang="en-US"/>
              <a:t>Setup and configure network security</a:t>
            </a:r>
          </a:p>
        </p:txBody>
      </p:sp>
      <p:sp>
        <p:nvSpPr>
          <p:cNvPr id="3" name="Right Brace 2">
            <a:extLst>
              <a:ext uri="{FF2B5EF4-FFF2-40B4-BE49-F238E27FC236}">
                <a16:creationId xmlns:a16="http://schemas.microsoft.com/office/drawing/2014/main" id="{C80BED21-AD03-475D-AC2A-48A92123FFFE}"/>
              </a:ext>
            </a:extLst>
          </p:cNvPr>
          <p:cNvSpPr/>
          <p:nvPr/>
        </p:nvSpPr>
        <p:spPr>
          <a:xfrm>
            <a:off x="8738433" y="1504883"/>
            <a:ext cx="451191" cy="3864927"/>
          </a:xfrm>
          <a:prstGeom prst="rightBrace">
            <a:avLst>
              <a:gd name="adj1" fmla="val 0"/>
              <a:gd name="adj2" fmla="val 50000"/>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a:extLst>
              <a:ext uri="{FF2B5EF4-FFF2-40B4-BE49-F238E27FC236}">
                <a16:creationId xmlns:a16="http://schemas.microsoft.com/office/drawing/2014/main" id="{ECCBF8B5-A9D0-7842-83CD-EC21F2F15CCD}"/>
              </a:ext>
            </a:extLst>
          </p:cNvPr>
          <p:cNvSpPr/>
          <p:nvPr/>
        </p:nvSpPr>
        <p:spPr bwMode="auto">
          <a:xfrm>
            <a:off x="1535123" y="1469514"/>
            <a:ext cx="2895442" cy="869517"/>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82880" rIns="91440" bIns="146304" numCol="1" spcCol="0" rtlCol="0" fromWordArt="0" anchor="ctr" anchorCtr="0" forceAA="0" compatLnSpc="1">
            <a:prstTxWarp prst="textNoShape">
              <a:avLst/>
            </a:prstTxWarp>
            <a:noAutofit/>
          </a:bodyPr>
          <a:lstStyle/>
          <a:p>
            <a:pPr lvl="0"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Azure SQL Database</a:t>
            </a:r>
            <a:endParaRPr lang="en-US" sz="1800">
              <a:solidFill>
                <a:srgbClr val="0D0D0D"/>
              </a:solidFill>
              <a:ea typeface="STXihei" panose="020B0503020204020204" pitchFamily="2" charset="-122"/>
              <a:cs typeface="Segoe UI Semibold" panose="020B0702040204020203" pitchFamily="34" charset="0"/>
            </a:endParaRPr>
          </a:p>
        </p:txBody>
      </p:sp>
      <p:sp>
        <p:nvSpPr>
          <p:cNvPr id="23" name="Rectangle 22">
            <a:extLst>
              <a:ext uri="{FF2B5EF4-FFF2-40B4-BE49-F238E27FC236}">
                <a16:creationId xmlns:a16="http://schemas.microsoft.com/office/drawing/2014/main" id="{D59C0225-20AC-5245-A855-918AFCDD1A62}"/>
              </a:ext>
            </a:extLst>
          </p:cNvPr>
          <p:cNvSpPr/>
          <p:nvPr/>
        </p:nvSpPr>
        <p:spPr bwMode="auto">
          <a:xfrm>
            <a:off x="607454" y="2546545"/>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Private Link </a:t>
            </a:r>
            <a:br>
              <a:rPr lang="en-US" sz="1400">
                <a:solidFill>
                  <a:schemeClr val="tx1"/>
                </a:solidFill>
              </a:rPr>
            </a:br>
            <a:r>
              <a:rPr lang="en-US" sz="1400">
                <a:solidFill>
                  <a:schemeClr val="tx1"/>
                </a:solidFill>
              </a:rPr>
              <a:t>if possible</a:t>
            </a:r>
          </a:p>
        </p:txBody>
      </p:sp>
      <p:sp>
        <p:nvSpPr>
          <p:cNvPr id="24" name="Rectangle 23">
            <a:extLst>
              <a:ext uri="{FF2B5EF4-FFF2-40B4-BE49-F238E27FC236}">
                <a16:creationId xmlns:a16="http://schemas.microsoft.com/office/drawing/2014/main" id="{23C5D70E-87A7-5243-A678-6CAFB7E5C0E3}"/>
              </a:ext>
            </a:extLst>
          </p:cNvPr>
          <p:cNvSpPr/>
          <p:nvPr/>
        </p:nvSpPr>
        <p:spPr bwMode="auto">
          <a:xfrm>
            <a:off x="3044442" y="2546545"/>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Not possible?</a:t>
            </a:r>
          </a:p>
        </p:txBody>
      </p:sp>
      <p:sp>
        <p:nvSpPr>
          <p:cNvPr id="25" name="Rectangle 24">
            <a:extLst>
              <a:ext uri="{FF2B5EF4-FFF2-40B4-BE49-F238E27FC236}">
                <a16:creationId xmlns:a16="http://schemas.microsoft.com/office/drawing/2014/main" id="{8D1642B0-076D-644A-AD9F-EAEFB1755055}"/>
              </a:ext>
            </a:extLst>
          </p:cNvPr>
          <p:cNvSpPr/>
          <p:nvPr/>
        </p:nvSpPr>
        <p:spPr bwMode="auto">
          <a:xfrm>
            <a:off x="3044442" y="3294319"/>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Set Allow Access to Azure services OFF</a:t>
            </a:r>
          </a:p>
        </p:txBody>
      </p:sp>
      <p:sp>
        <p:nvSpPr>
          <p:cNvPr id="27" name="Rectangle 26">
            <a:extLst>
              <a:ext uri="{FF2B5EF4-FFF2-40B4-BE49-F238E27FC236}">
                <a16:creationId xmlns:a16="http://schemas.microsoft.com/office/drawing/2014/main" id="{C464D114-CA4D-1543-8828-CCCF2EC5993B}"/>
              </a:ext>
            </a:extLst>
          </p:cNvPr>
          <p:cNvSpPr/>
          <p:nvPr/>
        </p:nvSpPr>
        <p:spPr bwMode="auto">
          <a:xfrm>
            <a:off x="3044442" y="4042093"/>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Firewall rules</a:t>
            </a:r>
          </a:p>
        </p:txBody>
      </p:sp>
      <p:sp>
        <p:nvSpPr>
          <p:cNvPr id="30" name="Rectangle 29">
            <a:extLst>
              <a:ext uri="{FF2B5EF4-FFF2-40B4-BE49-F238E27FC236}">
                <a16:creationId xmlns:a16="http://schemas.microsoft.com/office/drawing/2014/main" id="{C3805149-82FC-8045-B024-A4D8C70E9DCC}"/>
              </a:ext>
            </a:extLst>
          </p:cNvPr>
          <p:cNvSpPr/>
          <p:nvPr/>
        </p:nvSpPr>
        <p:spPr bwMode="auto">
          <a:xfrm>
            <a:off x="3044442" y="4789866"/>
            <a:ext cx="2091868" cy="579950"/>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Virtual Network rules</a:t>
            </a:r>
          </a:p>
        </p:txBody>
      </p:sp>
      <p:sp>
        <p:nvSpPr>
          <p:cNvPr id="31" name="Rectangle 30">
            <a:extLst>
              <a:ext uri="{FF2B5EF4-FFF2-40B4-BE49-F238E27FC236}">
                <a16:creationId xmlns:a16="http://schemas.microsoft.com/office/drawing/2014/main" id="{3DEC4020-B8E8-F042-8C22-26F55E9ECAE6}"/>
              </a:ext>
            </a:extLst>
          </p:cNvPr>
          <p:cNvSpPr/>
          <p:nvPr/>
        </p:nvSpPr>
        <p:spPr bwMode="auto">
          <a:xfrm>
            <a:off x="5588362" y="1496974"/>
            <a:ext cx="2895442" cy="868531"/>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82880" rIns="91440" bIns="146304" numCol="1" spcCol="0" rtlCol="0" fromWordArt="0" anchor="ctr" anchorCtr="0" forceAA="0" compatLnSpc="1">
            <a:prstTxWarp prst="textNoShape">
              <a:avLst/>
            </a:prstTxWarp>
            <a:noAutofit/>
          </a:bodyPr>
          <a:lstStyle/>
          <a:p>
            <a:pPr lvl="0"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Azure SQL Managed Instance</a:t>
            </a:r>
            <a:endParaRPr lang="en-US" sz="1800">
              <a:solidFill>
                <a:srgbClr val="0D0D0D"/>
              </a:solidFill>
              <a:ea typeface="STXihei" panose="020B0503020204020204" pitchFamily="2" charset="-122"/>
              <a:cs typeface="Segoe UI Semibold" panose="020B0702040204020203" pitchFamily="34" charset="0"/>
            </a:endParaRPr>
          </a:p>
        </p:txBody>
      </p:sp>
      <p:sp>
        <p:nvSpPr>
          <p:cNvPr id="32" name="Rectangle 31">
            <a:extLst>
              <a:ext uri="{FF2B5EF4-FFF2-40B4-BE49-F238E27FC236}">
                <a16:creationId xmlns:a16="http://schemas.microsoft.com/office/drawing/2014/main" id="{AB86770E-A74F-9145-8D69-D05D8AB462A5}"/>
              </a:ext>
            </a:extLst>
          </p:cNvPr>
          <p:cNvSpPr/>
          <p:nvPr/>
        </p:nvSpPr>
        <p:spPr bwMode="auto">
          <a:xfrm>
            <a:off x="5588363" y="2546545"/>
            <a:ext cx="2895442" cy="714871"/>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a:r>
              <a:rPr lang="en-US" sz="1400">
                <a:solidFill>
                  <a:schemeClr val="tx1"/>
                </a:solidFill>
              </a:rPr>
              <a:t>Configure virtual network and subnet before or during deployment</a:t>
            </a:r>
          </a:p>
        </p:txBody>
      </p:sp>
      <p:cxnSp>
        <p:nvCxnSpPr>
          <p:cNvPr id="5" name="Straight Connector 4">
            <a:extLst>
              <a:ext uri="{FF2B5EF4-FFF2-40B4-BE49-F238E27FC236}">
                <a16:creationId xmlns:a16="http://schemas.microsoft.com/office/drawing/2014/main" id="{D61275A3-D3C5-904F-8BBF-F1C9338A8198}"/>
              </a:ext>
            </a:extLst>
          </p:cNvPr>
          <p:cNvCxnSpPr>
            <a:cxnSpLocks/>
            <a:stCxn id="31" idx="2"/>
            <a:endCxn id="32" idx="0"/>
          </p:cNvCxnSpPr>
          <p:nvPr/>
        </p:nvCxnSpPr>
        <p:spPr>
          <a:xfrm>
            <a:off x="7036083" y="2365505"/>
            <a:ext cx="1" cy="18104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Left Brace 6">
            <a:extLst>
              <a:ext uri="{FF2B5EF4-FFF2-40B4-BE49-F238E27FC236}">
                <a16:creationId xmlns:a16="http://schemas.microsoft.com/office/drawing/2014/main" id="{955704FA-6E3A-6C49-B759-ADA662A500B6}"/>
              </a:ext>
            </a:extLst>
          </p:cNvPr>
          <p:cNvSpPr/>
          <p:nvPr/>
        </p:nvSpPr>
        <p:spPr>
          <a:xfrm rot="5400000">
            <a:off x="2859625" y="1291448"/>
            <a:ext cx="223774" cy="2340667"/>
          </a:xfrm>
          <a:prstGeom prst="leftBrac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Rectangle 43">
            <a:extLst>
              <a:ext uri="{FF2B5EF4-FFF2-40B4-BE49-F238E27FC236}">
                <a16:creationId xmlns:a16="http://schemas.microsoft.com/office/drawing/2014/main" id="{7830D947-DA26-0A41-B53E-07F0A47A6A5A}"/>
              </a:ext>
            </a:extLst>
          </p:cNvPr>
          <p:cNvSpPr/>
          <p:nvPr/>
        </p:nvSpPr>
        <p:spPr>
          <a:xfrm>
            <a:off x="9181546" y="3045461"/>
            <a:ext cx="2632131" cy="840230"/>
          </a:xfrm>
          <a:prstGeom prst="rect">
            <a:avLst/>
          </a:prstGeom>
        </p:spPr>
        <p:txBody>
          <a:bodyPr wrap="square">
            <a:spAutoFit/>
          </a:bodyPr>
          <a:lstStyle/>
          <a:p>
            <a:pPr lvl="0" algn="ctr" defTabSz="533400">
              <a:lnSpc>
                <a:spcPct val="90000"/>
              </a:lnSpc>
              <a:spcBef>
                <a:spcPct val="0"/>
              </a:spcBef>
              <a:spcAft>
                <a:spcPct val="35000"/>
              </a:spcAft>
            </a:pPr>
            <a:r>
              <a:rPr lang="en-US" sz="1800">
                <a:solidFill>
                  <a:schemeClr val="accent1"/>
                </a:solidFill>
                <a:latin typeface="+mj-lt"/>
                <a:ea typeface="STXihei" panose="020B0503020204020204" pitchFamily="2" charset="-122"/>
                <a:cs typeface="Segoe UI Semibold" panose="020B0702040204020203" pitchFamily="34" charset="0"/>
              </a:rPr>
              <a:t>Follow standard networking practices to enable connectivity</a:t>
            </a:r>
          </a:p>
        </p:txBody>
      </p:sp>
      <p:pic>
        <p:nvPicPr>
          <p:cNvPr id="45" name="Graphic 44">
            <a:extLst>
              <a:ext uri="{FF2B5EF4-FFF2-40B4-BE49-F238E27FC236}">
                <a16:creationId xmlns:a16="http://schemas.microsoft.com/office/drawing/2014/main" id="{B8E0F023-DF78-BE4A-9F85-1EA7B6C102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53388" y="1595528"/>
            <a:ext cx="630882" cy="627360"/>
          </a:xfrm>
          <a:prstGeom prst="rect">
            <a:avLst/>
          </a:prstGeom>
        </p:spPr>
      </p:pic>
      <p:pic>
        <p:nvPicPr>
          <p:cNvPr id="46" name="Graphic 45">
            <a:extLst>
              <a:ext uri="{FF2B5EF4-FFF2-40B4-BE49-F238E27FC236}">
                <a16:creationId xmlns:a16="http://schemas.microsoft.com/office/drawing/2014/main" id="{793B75AF-FC73-B442-ADC9-8388CDC60B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57647" y="1667286"/>
            <a:ext cx="570981" cy="567794"/>
          </a:xfrm>
          <a:prstGeom prst="rect">
            <a:avLst/>
          </a:prstGeom>
        </p:spPr>
      </p:pic>
      <p:grpSp>
        <p:nvGrpSpPr>
          <p:cNvPr id="53" name="Group 52">
            <a:extLst>
              <a:ext uri="{FF2B5EF4-FFF2-40B4-BE49-F238E27FC236}">
                <a16:creationId xmlns:a16="http://schemas.microsoft.com/office/drawing/2014/main" id="{23F9C379-A092-064A-8E0A-B1F4EFB0086F}"/>
              </a:ext>
            </a:extLst>
          </p:cNvPr>
          <p:cNvGrpSpPr/>
          <p:nvPr/>
        </p:nvGrpSpPr>
        <p:grpSpPr>
          <a:xfrm>
            <a:off x="0" y="6215635"/>
            <a:ext cx="11444140" cy="325212"/>
            <a:chOff x="0" y="6215635"/>
            <a:chExt cx="11444140" cy="325212"/>
          </a:xfrm>
        </p:grpSpPr>
        <p:grpSp>
          <p:nvGrpSpPr>
            <p:cNvPr id="54" name="Group 53">
              <a:extLst>
                <a:ext uri="{FF2B5EF4-FFF2-40B4-BE49-F238E27FC236}">
                  <a16:creationId xmlns:a16="http://schemas.microsoft.com/office/drawing/2014/main" id="{7826B73B-9F7E-BF48-A0B8-1AADCBB02497}"/>
                </a:ext>
              </a:extLst>
            </p:cNvPr>
            <p:cNvGrpSpPr/>
            <p:nvPr/>
          </p:nvGrpSpPr>
          <p:grpSpPr>
            <a:xfrm>
              <a:off x="662352" y="6402347"/>
              <a:ext cx="10137481" cy="138500"/>
              <a:chOff x="662352" y="6316085"/>
              <a:chExt cx="10137481" cy="138500"/>
            </a:xfrm>
          </p:grpSpPr>
          <p:sp>
            <p:nvSpPr>
              <p:cNvPr id="63" name="TextBox 62">
                <a:extLst>
                  <a:ext uri="{FF2B5EF4-FFF2-40B4-BE49-F238E27FC236}">
                    <a16:creationId xmlns:a16="http://schemas.microsoft.com/office/drawing/2014/main" id="{11B93E6E-DDED-A541-8DB4-9F5372C8ABB7}"/>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4" name="TextBox 63">
                <a:extLst>
                  <a:ext uri="{FF2B5EF4-FFF2-40B4-BE49-F238E27FC236}">
                    <a16:creationId xmlns:a16="http://schemas.microsoft.com/office/drawing/2014/main" id="{09D65528-8C33-5640-93F7-69054E6E4E2A}"/>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accent1"/>
                    </a:solidFill>
                  </a:rPr>
                  <a:t>Network security</a:t>
                </a:r>
              </a:p>
            </p:txBody>
          </p:sp>
          <p:sp>
            <p:nvSpPr>
              <p:cNvPr id="65" name="TextBox 64">
                <a:extLst>
                  <a:ext uri="{FF2B5EF4-FFF2-40B4-BE49-F238E27FC236}">
                    <a16:creationId xmlns:a16="http://schemas.microsoft.com/office/drawing/2014/main" id="{1F0CE450-A56F-C544-BA36-73B130FD4F34}"/>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6" name="TextBox 65">
                <a:extLst>
                  <a:ext uri="{FF2B5EF4-FFF2-40B4-BE49-F238E27FC236}">
                    <a16:creationId xmlns:a16="http://schemas.microsoft.com/office/drawing/2014/main" id="{4F8603D4-4A43-444B-A733-D56577D73BB0}"/>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7" name="TextBox 66">
                <a:extLst>
                  <a:ext uri="{FF2B5EF4-FFF2-40B4-BE49-F238E27FC236}">
                    <a16:creationId xmlns:a16="http://schemas.microsoft.com/office/drawing/2014/main" id="{DC58B8DD-671C-F64C-B96F-F877E2728F1C}"/>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8" name="TextBox 67">
                <a:extLst>
                  <a:ext uri="{FF2B5EF4-FFF2-40B4-BE49-F238E27FC236}">
                    <a16:creationId xmlns:a16="http://schemas.microsoft.com/office/drawing/2014/main" id="{2A3826B8-30EB-814F-98E3-0C5F8EE78D66}"/>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5" name="Group 54">
              <a:extLst>
                <a:ext uri="{FF2B5EF4-FFF2-40B4-BE49-F238E27FC236}">
                  <a16:creationId xmlns:a16="http://schemas.microsoft.com/office/drawing/2014/main" id="{484B3078-33FD-1744-95DA-488DBC214E09}"/>
                </a:ext>
              </a:extLst>
            </p:cNvPr>
            <p:cNvGrpSpPr/>
            <p:nvPr/>
          </p:nvGrpSpPr>
          <p:grpSpPr>
            <a:xfrm>
              <a:off x="0" y="6215635"/>
              <a:ext cx="11444140" cy="131976"/>
              <a:chOff x="0" y="6058468"/>
              <a:chExt cx="11444140" cy="131976"/>
            </a:xfrm>
          </p:grpSpPr>
          <p:cxnSp>
            <p:nvCxnSpPr>
              <p:cNvPr id="56" name="Straight Arrow Connector 55">
                <a:extLst>
                  <a:ext uri="{FF2B5EF4-FFF2-40B4-BE49-F238E27FC236}">
                    <a16:creationId xmlns:a16="http://schemas.microsoft.com/office/drawing/2014/main" id="{D556B95A-A7CE-1F4B-A799-B726EBD39BD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D67DA33E-9E7E-3346-86E6-06ED0240F88B}"/>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C844B7B0-32C3-7348-A2A6-CD1F8F4516F6}"/>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B6DED84B-7B31-1A46-8ED4-44028C9F5C8C}"/>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516A20E9-B248-6B46-814A-ED8B0B65EA53}"/>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9316482E-3338-2C47-B83F-C6F4388C042C}"/>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754CA71D-7492-C845-A0CF-254272D83CCD}"/>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33167862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419B1-6F58-0349-A513-46823E6DBB4C}"/>
              </a:ext>
            </a:extLst>
          </p:cNvPr>
          <p:cNvSpPr>
            <a:spLocks noGrp="1"/>
          </p:cNvSpPr>
          <p:nvPr>
            <p:ph type="title"/>
          </p:nvPr>
        </p:nvSpPr>
        <p:spPr>
          <a:xfrm>
            <a:off x="588263" y="457200"/>
            <a:ext cx="11018520" cy="553998"/>
          </a:xfrm>
        </p:spPr>
        <p:txBody>
          <a:bodyPr/>
          <a:lstStyle/>
          <a:p>
            <a:r>
              <a:rPr lang="en-US"/>
              <a:t>Azure Role Based Access Control (RBAC)</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4200" y="1188470"/>
            <a:ext cx="10434638" cy="3262313"/>
          </a:xfrm>
        </p:spPr>
        <p:txBody>
          <a:body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All Azure operations for Azure SQL are controlled through RBAC</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Think of this as security rights outside the Managed Instance or Database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Security principal and role-based system</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Scope includes subscription, resource group, and resource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Decoupled from SQL Security (today)</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Applies to operations in Azure portal and CLI</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Allows for separation of duties for deployment, management, and usage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Azure locks help protect resources from delete or read-only</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Built-in Azure SQL roles available to reduce need for owner</a:t>
            </a:r>
          </a:p>
        </p:txBody>
      </p:sp>
      <p:sp>
        <p:nvSpPr>
          <p:cNvPr id="19" name="Rectangle 18">
            <a:extLst>
              <a:ext uri="{FF2B5EF4-FFF2-40B4-BE49-F238E27FC236}">
                <a16:creationId xmlns:a16="http://schemas.microsoft.com/office/drawing/2014/main" id="{56B69C15-5168-1841-9923-893CD3F7CA6B}"/>
              </a:ext>
            </a:extLst>
          </p:cNvPr>
          <p:cNvSpPr/>
          <p:nvPr/>
        </p:nvSpPr>
        <p:spPr bwMode="auto">
          <a:xfrm>
            <a:off x="676463" y="4697363"/>
            <a:ext cx="2443762"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DB </a:t>
            </a:r>
            <a:br>
              <a:rPr lang="en-US" sz="1800">
                <a:solidFill>
                  <a:schemeClr val="accent1"/>
                </a:solidFill>
                <a:latin typeface="+mj-lt"/>
                <a:ea typeface="STXihei" panose="020B0503020204020204" pitchFamily="2" charset="-122"/>
                <a:cs typeface="Segoe UI Semibold" panose="020B0702040204020203" pitchFamily="34" charset="0"/>
              </a:rPr>
            </a:br>
            <a:r>
              <a:rPr lang="en-US" sz="1800">
                <a:solidFill>
                  <a:schemeClr val="accent1"/>
                </a:solidFill>
                <a:latin typeface="+mj-lt"/>
                <a:ea typeface="STXihei" panose="020B0503020204020204" pitchFamily="2" charset="-122"/>
                <a:cs typeface="Segoe UI Semibold" panose="020B0702040204020203" pitchFamily="34" charset="0"/>
              </a:rPr>
              <a:t>Contributor</a:t>
            </a:r>
            <a:endParaRPr lang="en-US" sz="1800">
              <a:solidFill>
                <a:srgbClr val="0D0D0D"/>
              </a:solidFill>
              <a:ea typeface="STXihei" panose="020B0503020204020204" pitchFamily="2" charset="-122"/>
              <a:cs typeface="Segoe UI Semibold" panose="020B0702040204020203" pitchFamily="34" charset="0"/>
            </a:endParaRPr>
          </a:p>
        </p:txBody>
      </p:sp>
      <p:sp>
        <p:nvSpPr>
          <p:cNvPr id="20" name="Rectangle 19">
            <a:extLst>
              <a:ext uri="{FF2B5EF4-FFF2-40B4-BE49-F238E27FC236}">
                <a16:creationId xmlns:a16="http://schemas.microsoft.com/office/drawing/2014/main" id="{DA18C050-CE93-5B41-AC1E-373C353AA5FC}"/>
              </a:ext>
            </a:extLst>
          </p:cNvPr>
          <p:cNvSpPr/>
          <p:nvPr/>
        </p:nvSpPr>
        <p:spPr bwMode="auto">
          <a:xfrm>
            <a:off x="3481046" y="4697363"/>
            <a:ext cx="2443591"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Managed Instance Contributor</a:t>
            </a:r>
            <a:endParaRPr lang="en-US" sz="1800">
              <a:solidFill>
                <a:srgbClr val="0D0D0D"/>
              </a:solidFill>
              <a:ea typeface="STXihei" panose="020B0503020204020204" pitchFamily="2" charset="-122"/>
              <a:cs typeface="Segoe UI Semibold" panose="020B0702040204020203" pitchFamily="34" charset="0"/>
            </a:endParaRPr>
          </a:p>
        </p:txBody>
      </p:sp>
      <p:sp>
        <p:nvSpPr>
          <p:cNvPr id="21" name="Rectangle 20">
            <a:extLst>
              <a:ext uri="{FF2B5EF4-FFF2-40B4-BE49-F238E27FC236}">
                <a16:creationId xmlns:a16="http://schemas.microsoft.com/office/drawing/2014/main" id="{F6C09B74-9E15-C543-A214-1EA6656ACAB5}"/>
              </a:ext>
            </a:extLst>
          </p:cNvPr>
          <p:cNvSpPr/>
          <p:nvPr/>
        </p:nvSpPr>
        <p:spPr bwMode="auto">
          <a:xfrm>
            <a:off x="6285458" y="4697363"/>
            <a:ext cx="2443762"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Security Manager</a:t>
            </a:r>
            <a:endParaRPr lang="en-US" sz="1800">
              <a:solidFill>
                <a:srgbClr val="0D0D0D"/>
              </a:solidFill>
              <a:ea typeface="STXihei" panose="020B0503020204020204" pitchFamily="2" charset="-122"/>
              <a:cs typeface="Segoe UI Semibold" panose="020B0702040204020203" pitchFamily="34" charset="0"/>
            </a:endParaRPr>
          </a:p>
        </p:txBody>
      </p:sp>
      <p:sp>
        <p:nvSpPr>
          <p:cNvPr id="22" name="Rectangle 21">
            <a:extLst>
              <a:ext uri="{FF2B5EF4-FFF2-40B4-BE49-F238E27FC236}">
                <a16:creationId xmlns:a16="http://schemas.microsoft.com/office/drawing/2014/main" id="{E07104BE-4D26-4945-81CA-8ED7FC6B23B3}"/>
              </a:ext>
            </a:extLst>
          </p:cNvPr>
          <p:cNvSpPr/>
          <p:nvPr/>
        </p:nvSpPr>
        <p:spPr bwMode="auto">
          <a:xfrm>
            <a:off x="9090040" y="4697363"/>
            <a:ext cx="2443591" cy="8083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ctr" anchorCtr="0" forceAA="0" compatLnSpc="1">
            <a:prstTxWarp prst="textNoShape">
              <a:avLst/>
            </a:prstTxWarp>
            <a:noAutofit/>
          </a:bodyPr>
          <a:lstStyle/>
          <a:p>
            <a:pPr lvl="0" algn="ctr" defTabSz="913927" fontAlgn="base">
              <a:lnSpc>
                <a:spcPct val="90000"/>
              </a:lnSpc>
              <a:spcBef>
                <a:spcPct val="0"/>
              </a:spcBef>
              <a:spcAft>
                <a:spcPct val="0"/>
              </a:spcAft>
              <a:defRPr/>
            </a:pPr>
            <a:r>
              <a:rPr lang="en-US" sz="1800">
                <a:solidFill>
                  <a:schemeClr val="accent1"/>
                </a:solidFill>
                <a:latin typeface="+mj-lt"/>
                <a:ea typeface="STXihei" panose="020B0503020204020204" pitchFamily="2" charset="-122"/>
                <a:cs typeface="Segoe UI Semibold" panose="020B0702040204020203" pitchFamily="34" charset="0"/>
              </a:rPr>
              <a:t>SQL Server Contributor</a:t>
            </a:r>
            <a:endParaRPr lang="en-US" sz="1800">
              <a:solidFill>
                <a:srgbClr val="0D0D0D"/>
              </a:solidFill>
              <a:ea typeface="STXihei" panose="020B0503020204020204" pitchFamily="2" charset="-122"/>
              <a:cs typeface="Segoe UI Semibold" panose="020B0702040204020203" pitchFamily="34" charset="0"/>
            </a:endParaRPr>
          </a:p>
        </p:txBody>
      </p:sp>
      <p:grpSp>
        <p:nvGrpSpPr>
          <p:cNvPr id="50" name="Group 49">
            <a:extLst>
              <a:ext uri="{FF2B5EF4-FFF2-40B4-BE49-F238E27FC236}">
                <a16:creationId xmlns:a16="http://schemas.microsoft.com/office/drawing/2014/main" id="{19216325-90C3-8D43-B8C0-37441B1B0ED2}"/>
              </a:ext>
            </a:extLst>
          </p:cNvPr>
          <p:cNvGrpSpPr/>
          <p:nvPr/>
        </p:nvGrpSpPr>
        <p:grpSpPr>
          <a:xfrm>
            <a:off x="0" y="6215635"/>
            <a:ext cx="11444140" cy="325212"/>
            <a:chOff x="0" y="6215635"/>
            <a:chExt cx="11444140" cy="325212"/>
          </a:xfrm>
        </p:grpSpPr>
        <p:grpSp>
          <p:nvGrpSpPr>
            <p:cNvPr id="52" name="Group 51">
              <a:extLst>
                <a:ext uri="{FF2B5EF4-FFF2-40B4-BE49-F238E27FC236}">
                  <a16:creationId xmlns:a16="http://schemas.microsoft.com/office/drawing/2014/main" id="{1C0099D5-3AA9-4C47-B6B3-8B51EE1D7ABB}"/>
                </a:ext>
              </a:extLst>
            </p:cNvPr>
            <p:cNvGrpSpPr/>
            <p:nvPr/>
          </p:nvGrpSpPr>
          <p:grpSpPr>
            <a:xfrm>
              <a:off x="662352" y="6402347"/>
              <a:ext cx="10137481" cy="138500"/>
              <a:chOff x="662352" y="6316085"/>
              <a:chExt cx="10137481" cy="138500"/>
            </a:xfrm>
          </p:grpSpPr>
          <p:sp>
            <p:nvSpPr>
              <p:cNvPr id="63" name="TextBox 62">
                <a:extLst>
                  <a:ext uri="{FF2B5EF4-FFF2-40B4-BE49-F238E27FC236}">
                    <a16:creationId xmlns:a16="http://schemas.microsoft.com/office/drawing/2014/main" id="{C610567A-0076-6B47-8F87-4AFF5D70659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4" name="TextBox 63">
                <a:extLst>
                  <a:ext uri="{FF2B5EF4-FFF2-40B4-BE49-F238E27FC236}">
                    <a16:creationId xmlns:a16="http://schemas.microsoft.com/office/drawing/2014/main" id="{0E9A592A-57C3-5A4C-9A8B-0CDFB6094E0B}"/>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5" name="TextBox 64">
                <a:extLst>
                  <a:ext uri="{FF2B5EF4-FFF2-40B4-BE49-F238E27FC236}">
                    <a16:creationId xmlns:a16="http://schemas.microsoft.com/office/drawing/2014/main" id="{7784BF51-049B-CA46-B34D-FA7D38FFFF58}"/>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accent1"/>
                    </a:solidFill>
                  </a:rPr>
                  <a:t>Identity and access</a:t>
                </a:r>
              </a:p>
            </p:txBody>
          </p:sp>
          <p:sp>
            <p:nvSpPr>
              <p:cNvPr id="66" name="TextBox 65">
                <a:extLst>
                  <a:ext uri="{FF2B5EF4-FFF2-40B4-BE49-F238E27FC236}">
                    <a16:creationId xmlns:a16="http://schemas.microsoft.com/office/drawing/2014/main" id="{F778F19E-6FEF-FD40-A34D-C662E2001D6D}"/>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7" name="TextBox 66">
                <a:extLst>
                  <a:ext uri="{FF2B5EF4-FFF2-40B4-BE49-F238E27FC236}">
                    <a16:creationId xmlns:a16="http://schemas.microsoft.com/office/drawing/2014/main" id="{7E4CED8C-9B32-A947-A22E-CB539E2ABF78}"/>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8" name="TextBox 67">
                <a:extLst>
                  <a:ext uri="{FF2B5EF4-FFF2-40B4-BE49-F238E27FC236}">
                    <a16:creationId xmlns:a16="http://schemas.microsoft.com/office/drawing/2014/main" id="{7815A3E6-35F8-9148-A540-D4224408006C}"/>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3" name="Group 52">
              <a:extLst>
                <a:ext uri="{FF2B5EF4-FFF2-40B4-BE49-F238E27FC236}">
                  <a16:creationId xmlns:a16="http://schemas.microsoft.com/office/drawing/2014/main" id="{62A372D3-6C03-6D40-B57D-B65D0795B4B0}"/>
                </a:ext>
              </a:extLst>
            </p:cNvPr>
            <p:cNvGrpSpPr/>
            <p:nvPr/>
          </p:nvGrpSpPr>
          <p:grpSpPr>
            <a:xfrm>
              <a:off x="0" y="6215635"/>
              <a:ext cx="11444140" cy="131976"/>
              <a:chOff x="0" y="6058468"/>
              <a:chExt cx="11444140" cy="131976"/>
            </a:xfrm>
          </p:grpSpPr>
          <p:cxnSp>
            <p:nvCxnSpPr>
              <p:cNvPr id="56" name="Straight Arrow Connector 55">
                <a:extLst>
                  <a:ext uri="{FF2B5EF4-FFF2-40B4-BE49-F238E27FC236}">
                    <a16:creationId xmlns:a16="http://schemas.microsoft.com/office/drawing/2014/main" id="{F9F9DE10-C45F-7F42-AF1C-4399D828474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659E118C-2079-7246-9FBC-DF2D50FD54F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6B0978C7-FBF3-4B45-B69B-9F8729A4E61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9C1866C0-001D-2F4F-B9FF-ACDC6A72EC6F}"/>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B0228C13-89B5-1045-A974-553B23F3BB6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C997F0B6-5AE4-DC4B-9186-B03331AEAB84}"/>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E3B850FF-34B2-3947-AF98-6F4343F9D98D}"/>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8814237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007780-78F3-8A4D-9487-7C953EA29838}"/>
              </a:ext>
            </a:extLst>
          </p:cNvPr>
          <p:cNvSpPr>
            <a:spLocks noGrp="1"/>
          </p:cNvSpPr>
          <p:nvPr>
            <p:ph type="title"/>
          </p:nvPr>
        </p:nvSpPr>
        <p:spPr>
          <a:xfrm>
            <a:off x="588263" y="457200"/>
            <a:ext cx="11018520" cy="553998"/>
          </a:xfrm>
        </p:spPr>
        <p:txBody>
          <a:bodyPr/>
          <a:lstStyle/>
          <a:p>
            <a:r>
              <a:rPr lang="en-US"/>
              <a:t>Authentication to Azure SQL</a:t>
            </a:r>
          </a:p>
        </p:txBody>
      </p:sp>
      <p:sp>
        <p:nvSpPr>
          <p:cNvPr id="4" name="TextBox 3">
            <a:extLst>
              <a:ext uri="{FF2B5EF4-FFF2-40B4-BE49-F238E27FC236}">
                <a16:creationId xmlns:a16="http://schemas.microsoft.com/office/drawing/2014/main" id="{4D76FA82-682D-0D49-BC3F-4EEB17C69F4E}"/>
              </a:ext>
            </a:extLst>
          </p:cNvPr>
          <p:cNvSpPr txBox="1"/>
          <p:nvPr/>
        </p:nvSpPr>
        <p:spPr>
          <a:xfrm>
            <a:off x="595876" y="1188416"/>
            <a:ext cx="6187656" cy="4801314"/>
          </a:xfrm>
          <a:prstGeom prst="rect">
            <a:avLst/>
          </a:prstGeom>
          <a:noFill/>
        </p:spPr>
        <p:txBody>
          <a:bodyPr wrap="none" lIns="0" tIns="0" rIns="0" bIns="0" rtlCol="0">
            <a:spAutoFit/>
          </a:bodyPr>
          <a:lstStyle/>
          <a:p>
            <a:r>
              <a:rPr lang="en-US" sz="2000"/>
              <a:t>“Mixed Mode” authentication </a:t>
            </a:r>
            <a:r>
              <a:rPr lang="en-US" sz="2000" b="1"/>
              <a:t>forced</a:t>
            </a:r>
          </a:p>
          <a:p>
            <a:r>
              <a:rPr lang="en-US" sz="2000"/>
              <a:t>SQL Auth for deployment: </a:t>
            </a:r>
            <a:r>
              <a:rPr lang="en-US" sz="2000" b="1"/>
              <a:t>server admin</a:t>
            </a:r>
          </a:p>
          <a:p>
            <a:pPr marL="519113" lvl="0" indent="-230188">
              <a:buClr>
                <a:schemeClr val="accent1"/>
              </a:buClr>
              <a:buFont typeface="Arial" panose="020B0604020202020204" pitchFamily="34" charset="0"/>
              <a:buChar char="•"/>
            </a:pPr>
            <a:r>
              <a:rPr lang="en-US" sz="1600"/>
              <a:t>Server-level principal for logical server for DB</a:t>
            </a:r>
          </a:p>
          <a:p>
            <a:pPr marL="519113" lvl="0" indent="-230188">
              <a:buClr>
                <a:schemeClr val="accent1"/>
              </a:buClr>
              <a:buFont typeface="Arial" panose="020B0604020202020204" pitchFamily="34" charset="0"/>
              <a:buChar char="•"/>
            </a:pPr>
            <a:r>
              <a:rPr lang="en-US" sz="1600"/>
              <a:t>Member of sysadmin server role for MI</a:t>
            </a:r>
          </a:p>
          <a:p>
            <a:pPr marL="11113">
              <a:buClr>
                <a:schemeClr val="accent1"/>
              </a:buClr>
            </a:pPr>
            <a:r>
              <a:rPr lang="en-US" sz="2000"/>
              <a:t>Need Windows Auth? Use Azure AD Authentication</a:t>
            </a:r>
          </a:p>
          <a:p>
            <a:pPr marL="11113">
              <a:buClr>
                <a:schemeClr val="accent1"/>
              </a:buClr>
            </a:pPr>
            <a:r>
              <a:rPr lang="en-US" sz="2000"/>
              <a:t>Azure Managed Instance</a:t>
            </a:r>
            <a:endParaRPr lang="en-US" sz="1600"/>
          </a:p>
          <a:p>
            <a:pPr marL="519113" indent="-230188">
              <a:buClr>
                <a:schemeClr val="accent1"/>
              </a:buClr>
              <a:buFont typeface="Arial" panose="020B0604020202020204" pitchFamily="34" charset="0"/>
              <a:buChar char="•"/>
            </a:pPr>
            <a:r>
              <a:rPr lang="en-US" sz="1600"/>
              <a:t>Azure AD Server Admin</a:t>
            </a:r>
          </a:p>
          <a:p>
            <a:pPr marL="519113" indent="-230188">
              <a:buClr>
                <a:schemeClr val="accent1"/>
              </a:buClr>
              <a:buFont typeface="Arial" panose="020B0604020202020204" pitchFamily="34" charset="0"/>
              <a:buChar char="•"/>
            </a:pPr>
            <a:r>
              <a:rPr lang="en-US" sz="1600"/>
              <a:t>SQL or Azure AD Logins</a:t>
            </a:r>
          </a:p>
          <a:p>
            <a:pPr marL="519113" indent="-230188">
              <a:buClr>
                <a:schemeClr val="accent1"/>
              </a:buClr>
              <a:buFont typeface="Arial" panose="020B0604020202020204" pitchFamily="34" charset="0"/>
              <a:buChar char="•"/>
            </a:pPr>
            <a:r>
              <a:rPr lang="en-US" sz="1600"/>
              <a:t>Database Users</a:t>
            </a:r>
          </a:p>
          <a:p>
            <a:pPr marL="519113" indent="-230188">
              <a:buClr>
                <a:schemeClr val="accent1"/>
              </a:buClr>
              <a:buFont typeface="Arial" panose="020B0604020202020204" pitchFamily="34" charset="0"/>
              <a:buChar char="•"/>
            </a:pPr>
            <a:r>
              <a:rPr lang="en-US" sz="1600"/>
              <a:t>SQL Server Contained Database supported</a:t>
            </a:r>
          </a:p>
          <a:p>
            <a:pPr marL="11113">
              <a:buClr>
                <a:schemeClr val="accent1"/>
              </a:buClr>
            </a:pPr>
            <a:r>
              <a:rPr lang="en-US" sz="2000"/>
              <a:t>Azure SQL Database</a:t>
            </a:r>
          </a:p>
          <a:p>
            <a:pPr marL="519113" lvl="0" indent="-230188">
              <a:buClr>
                <a:schemeClr val="accent1"/>
              </a:buClr>
              <a:buFont typeface="Arial" panose="020B0604020202020204" pitchFamily="34" charset="0"/>
              <a:buChar char="•"/>
            </a:pPr>
            <a:r>
              <a:rPr lang="en-US" sz="1600"/>
              <a:t>Azure AD Server Admin</a:t>
            </a:r>
          </a:p>
          <a:p>
            <a:pPr marL="519113" lvl="0" indent="-230188">
              <a:buClr>
                <a:schemeClr val="accent1"/>
              </a:buClr>
              <a:buFont typeface="Arial" panose="020B0604020202020204" pitchFamily="34" charset="0"/>
              <a:buChar char="•"/>
            </a:pPr>
            <a:r>
              <a:rPr lang="en-US" sz="1600"/>
              <a:t>SQL logins</a:t>
            </a:r>
          </a:p>
          <a:p>
            <a:pPr marL="519113" lvl="0" indent="-230188">
              <a:buClr>
                <a:schemeClr val="accent1"/>
              </a:buClr>
              <a:buFont typeface="Arial" panose="020B0604020202020204" pitchFamily="34" charset="0"/>
              <a:buChar char="•"/>
            </a:pPr>
            <a:r>
              <a:rPr lang="en-US" sz="1600" err="1"/>
              <a:t>loginmanager</a:t>
            </a:r>
            <a:r>
              <a:rPr lang="en-US" sz="1600"/>
              <a:t> and </a:t>
            </a:r>
            <a:r>
              <a:rPr lang="en-US" sz="1600" err="1"/>
              <a:t>dbmanager</a:t>
            </a:r>
            <a:r>
              <a:rPr lang="en-US" sz="1600"/>
              <a:t> roles for limited server admins</a:t>
            </a:r>
          </a:p>
          <a:p>
            <a:pPr marL="519113" lvl="0" indent="-230188">
              <a:buClr>
                <a:schemeClr val="accent1"/>
              </a:buClr>
              <a:buFont typeface="Arial" panose="020B0604020202020204" pitchFamily="34" charset="0"/>
              <a:buChar char="•"/>
            </a:pPr>
            <a:r>
              <a:rPr lang="en-US" sz="1600"/>
              <a:t>Database Users</a:t>
            </a:r>
          </a:p>
          <a:p>
            <a:pPr marL="519113" lvl="0" indent="-230188">
              <a:buClr>
                <a:schemeClr val="accent1"/>
              </a:buClr>
              <a:buFont typeface="Arial" panose="020B0604020202020204" pitchFamily="34" charset="0"/>
              <a:buChar char="•"/>
            </a:pPr>
            <a:r>
              <a:rPr lang="en-US" sz="1600"/>
              <a:t>Contained Database Users including Azure AD (recommended)</a:t>
            </a:r>
          </a:p>
          <a:p>
            <a:pPr marL="11113">
              <a:buClr>
                <a:schemeClr val="accent1"/>
              </a:buClr>
            </a:pPr>
            <a:endParaRPr lang="en-US" sz="1600"/>
          </a:p>
          <a:p>
            <a:pPr algn="l"/>
            <a:endParaRPr lang="en-US" sz="2000">
              <a:gradFill>
                <a:gsLst>
                  <a:gs pos="2917">
                    <a:schemeClr val="tx1"/>
                  </a:gs>
                  <a:gs pos="30000">
                    <a:schemeClr val="tx1"/>
                  </a:gs>
                </a:gsLst>
                <a:lin ang="5400000" scaled="0"/>
              </a:gradFill>
            </a:endParaRPr>
          </a:p>
        </p:txBody>
      </p:sp>
      <p:grpSp>
        <p:nvGrpSpPr>
          <p:cNvPr id="48" name="Group 47">
            <a:extLst>
              <a:ext uri="{FF2B5EF4-FFF2-40B4-BE49-F238E27FC236}">
                <a16:creationId xmlns:a16="http://schemas.microsoft.com/office/drawing/2014/main" id="{C6CAF09E-E302-7144-80D3-25E11BB3F1FB}"/>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854F88ED-954B-F942-A76C-56962EC198BC}"/>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6F1B5D06-2A93-2344-9CC5-A4B5C74F056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910B9481-6367-F74A-98B9-E26FE9758D9D}"/>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72D5C0FF-AD59-9747-93E2-66A55C09194C}"/>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accent1"/>
                    </a:solidFill>
                  </a:rPr>
                  <a:t>Identity and access</a:t>
                </a:r>
              </a:p>
            </p:txBody>
          </p:sp>
          <p:sp>
            <p:nvSpPr>
              <p:cNvPr id="61" name="TextBox 60">
                <a:extLst>
                  <a:ext uri="{FF2B5EF4-FFF2-40B4-BE49-F238E27FC236}">
                    <a16:creationId xmlns:a16="http://schemas.microsoft.com/office/drawing/2014/main" id="{489091A9-8720-9F43-8DCA-BE6339692B39}"/>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9F5E21E4-D12E-844A-9CD4-CDBC40D79F38}"/>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3" name="TextBox 62">
                <a:extLst>
                  <a:ext uri="{FF2B5EF4-FFF2-40B4-BE49-F238E27FC236}">
                    <a16:creationId xmlns:a16="http://schemas.microsoft.com/office/drawing/2014/main" id="{453747F6-35C9-4E44-90C6-9E2EAD8EA072}"/>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0" name="Group 49">
              <a:extLst>
                <a:ext uri="{FF2B5EF4-FFF2-40B4-BE49-F238E27FC236}">
                  <a16:creationId xmlns:a16="http://schemas.microsoft.com/office/drawing/2014/main" id="{F90771A3-D916-7F4A-B10A-920D28A4A937}"/>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0CEE753C-176A-6E4E-B67D-129206F38A7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8D5EBD6D-B1AC-354A-B2AF-795BCB999AE7}"/>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B0914BEB-CEA5-F441-8045-71ABF979D491}"/>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6E44A040-81BA-3E46-BCBA-4597E7E673D7}"/>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86BBA355-2677-184C-B970-EFC263B67304}"/>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DECF11D4-151C-C343-9194-4A27CE8611B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8E5E3F80-1021-F844-B8B4-FA5BE5F2073A}"/>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416316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animEffect transition="in" filter="fade">
                                      <p:cBhvr>
                                        <p:cTn id="33" dur="500"/>
                                        <p:tgtEl>
                                          <p:spTgt spid="4">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fade">
                                      <p:cBhvr>
                                        <p:cTn id="36" dur="500"/>
                                        <p:tgtEl>
                                          <p:spTgt spid="4">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
                                            <p:txEl>
                                              <p:pRg st="10" end="10"/>
                                            </p:txEl>
                                          </p:spTgt>
                                        </p:tgtEl>
                                        <p:attrNameLst>
                                          <p:attrName>style.visibility</p:attrName>
                                        </p:attrNameLst>
                                      </p:cBhvr>
                                      <p:to>
                                        <p:strVal val="visible"/>
                                      </p:to>
                                    </p:set>
                                    <p:animEffect transition="in" filter="fade">
                                      <p:cBhvr>
                                        <p:cTn id="41" dur="500"/>
                                        <p:tgtEl>
                                          <p:spTgt spid="4">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
                                            <p:txEl>
                                              <p:pRg st="11" end="11"/>
                                            </p:txEl>
                                          </p:spTgt>
                                        </p:tgtEl>
                                        <p:attrNameLst>
                                          <p:attrName>style.visibility</p:attrName>
                                        </p:attrNameLst>
                                      </p:cBhvr>
                                      <p:to>
                                        <p:strVal val="visible"/>
                                      </p:to>
                                    </p:set>
                                    <p:animEffect transition="in" filter="fade">
                                      <p:cBhvr>
                                        <p:cTn id="44" dur="500"/>
                                        <p:tgtEl>
                                          <p:spTgt spid="4">
                                            <p:txEl>
                                              <p:pRg st="11" end="11"/>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
                                            <p:txEl>
                                              <p:pRg st="12" end="12"/>
                                            </p:txEl>
                                          </p:spTgt>
                                        </p:tgtEl>
                                        <p:attrNameLst>
                                          <p:attrName>style.visibility</p:attrName>
                                        </p:attrNameLst>
                                      </p:cBhvr>
                                      <p:to>
                                        <p:strVal val="visible"/>
                                      </p:to>
                                    </p:set>
                                    <p:animEffect transition="in" filter="fade">
                                      <p:cBhvr>
                                        <p:cTn id="47" dur="500"/>
                                        <p:tgtEl>
                                          <p:spTgt spid="4">
                                            <p:txEl>
                                              <p:pRg st="12" end="12"/>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txEl>
                                              <p:pRg st="13" end="13"/>
                                            </p:txEl>
                                          </p:spTgt>
                                        </p:tgtEl>
                                        <p:attrNameLst>
                                          <p:attrName>style.visibility</p:attrName>
                                        </p:attrNameLst>
                                      </p:cBhvr>
                                      <p:to>
                                        <p:strVal val="visible"/>
                                      </p:to>
                                    </p:set>
                                    <p:animEffect transition="in" filter="fade">
                                      <p:cBhvr>
                                        <p:cTn id="50" dur="500"/>
                                        <p:tgtEl>
                                          <p:spTgt spid="4">
                                            <p:txEl>
                                              <p:pRg st="13" end="1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
                                            <p:txEl>
                                              <p:pRg st="14" end="14"/>
                                            </p:txEl>
                                          </p:spTgt>
                                        </p:tgtEl>
                                        <p:attrNameLst>
                                          <p:attrName>style.visibility</p:attrName>
                                        </p:attrNameLst>
                                      </p:cBhvr>
                                      <p:to>
                                        <p:strVal val="visible"/>
                                      </p:to>
                                    </p:set>
                                    <p:animEffect transition="in" filter="fade">
                                      <p:cBhvr>
                                        <p:cTn id="53" dur="500"/>
                                        <p:tgtEl>
                                          <p:spTgt spid="4">
                                            <p:txEl>
                                              <p:pRg st="14" end="14"/>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
                                            <p:txEl>
                                              <p:pRg st="15" end="15"/>
                                            </p:txEl>
                                          </p:spTgt>
                                        </p:tgtEl>
                                        <p:attrNameLst>
                                          <p:attrName>style.visibility</p:attrName>
                                        </p:attrNameLst>
                                      </p:cBhvr>
                                      <p:to>
                                        <p:strVal val="visible"/>
                                      </p:to>
                                    </p:set>
                                    <p:animEffect transition="in" filter="fade">
                                      <p:cBhvr>
                                        <p:cTn id="56" dur="500"/>
                                        <p:tgtEl>
                                          <p:spTgt spid="4">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A1D22-4ED2-FD48-A987-C8A3EB6B6C33}"/>
              </a:ext>
            </a:extLst>
          </p:cNvPr>
          <p:cNvSpPr>
            <a:spLocks noGrp="1"/>
          </p:cNvSpPr>
          <p:nvPr>
            <p:ph type="title"/>
          </p:nvPr>
        </p:nvSpPr>
        <p:spPr>
          <a:xfrm>
            <a:off x="588263" y="457200"/>
            <a:ext cx="11018520" cy="553998"/>
          </a:xfrm>
        </p:spPr>
        <p:txBody>
          <a:bodyPr/>
          <a:lstStyle/>
          <a:p>
            <a:r>
              <a:rPr lang="en-US"/>
              <a:t>Setup and configure authentication and authorization</a:t>
            </a:r>
          </a:p>
        </p:txBody>
      </p:sp>
      <p:sp>
        <p:nvSpPr>
          <p:cNvPr id="19" name="Pentagon 18">
            <a:extLst>
              <a:ext uri="{FF2B5EF4-FFF2-40B4-BE49-F238E27FC236}">
                <a16:creationId xmlns:a16="http://schemas.microsoft.com/office/drawing/2014/main" id="{ACB3D2CD-D84A-454E-9ECF-96666CF963B3}"/>
              </a:ext>
            </a:extLst>
          </p:cNvPr>
          <p:cNvSpPr/>
          <p:nvPr/>
        </p:nvSpPr>
        <p:spPr bwMode="auto">
          <a:xfrm>
            <a:off x="1596649" y="1572956"/>
            <a:ext cx="8470800" cy="841248"/>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bg1"/>
                </a:solidFill>
              </a:rPr>
              <a:t>Deploy with a SQL server admin</a:t>
            </a:r>
          </a:p>
        </p:txBody>
      </p:sp>
      <p:sp>
        <p:nvSpPr>
          <p:cNvPr id="21" name="Pentagon 20">
            <a:extLst>
              <a:ext uri="{FF2B5EF4-FFF2-40B4-BE49-F238E27FC236}">
                <a16:creationId xmlns:a16="http://schemas.microsoft.com/office/drawing/2014/main" id="{BBB36A4B-AE19-A449-97CB-D4A11B649515}"/>
              </a:ext>
            </a:extLst>
          </p:cNvPr>
          <p:cNvSpPr/>
          <p:nvPr/>
        </p:nvSpPr>
        <p:spPr bwMode="auto">
          <a:xfrm>
            <a:off x="3176639" y="2547944"/>
            <a:ext cx="6890810" cy="841248"/>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tx1"/>
                </a:solidFill>
              </a:rPr>
              <a:t>Create other admins</a:t>
            </a:r>
          </a:p>
        </p:txBody>
      </p:sp>
      <p:sp>
        <p:nvSpPr>
          <p:cNvPr id="22" name="Pentagon 21">
            <a:extLst>
              <a:ext uri="{FF2B5EF4-FFF2-40B4-BE49-F238E27FC236}">
                <a16:creationId xmlns:a16="http://schemas.microsoft.com/office/drawing/2014/main" id="{6C20F70A-80D4-8945-8A23-88F4DAEFFCCD}"/>
              </a:ext>
            </a:extLst>
          </p:cNvPr>
          <p:cNvSpPr/>
          <p:nvPr/>
        </p:nvSpPr>
        <p:spPr bwMode="auto">
          <a:xfrm>
            <a:off x="4756629" y="3522932"/>
            <a:ext cx="5310819" cy="841248"/>
          </a:xfrm>
          <a:prstGeom prst="homePlat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bg2"/>
                </a:solidFill>
              </a:rPr>
              <a:t>Admins can create users</a:t>
            </a:r>
          </a:p>
        </p:txBody>
      </p:sp>
      <p:sp>
        <p:nvSpPr>
          <p:cNvPr id="23" name="Pentagon 22">
            <a:extLst>
              <a:ext uri="{FF2B5EF4-FFF2-40B4-BE49-F238E27FC236}">
                <a16:creationId xmlns:a16="http://schemas.microsoft.com/office/drawing/2014/main" id="{A510F0AA-36B3-DB48-9442-F97AD4D91A4B}"/>
              </a:ext>
            </a:extLst>
          </p:cNvPr>
          <p:cNvSpPr/>
          <p:nvPr/>
        </p:nvSpPr>
        <p:spPr bwMode="auto">
          <a:xfrm>
            <a:off x="6352032" y="4497919"/>
            <a:ext cx="3715416" cy="841248"/>
          </a:xfrm>
          <a:prstGeom prst="homePlat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2000">
                <a:solidFill>
                  <a:schemeClr val="bg2"/>
                </a:solidFill>
              </a:rPr>
              <a:t>Grant access just like SQL</a:t>
            </a:r>
          </a:p>
        </p:txBody>
      </p:sp>
      <p:grpSp>
        <p:nvGrpSpPr>
          <p:cNvPr id="40" name="Group 39">
            <a:extLst>
              <a:ext uri="{FF2B5EF4-FFF2-40B4-BE49-F238E27FC236}">
                <a16:creationId xmlns:a16="http://schemas.microsoft.com/office/drawing/2014/main" id="{3E0A19C2-B427-2D4D-B521-47FC9CD73002}"/>
              </a:ext>
            </a:extLst>
          </p:cNvPr>
          <p:cNvGrpSpPr/>
          <p:nvPr/>
        </p:nvGrpSpPr>
        <p:grpSpPr>
          <a:xfrm>
            <a:off x="0" y="6215635"/>
            <a:ext cx="11444140" cy="325212"/>
            <a:chOff x="0" y="6215635"/>
            <a:chExt cx="11444140" cy="325212"/>
          </a:xfrm>
        </p:grpSpPr>
        <p:grpSp>
          <p:nvGrpSpPr>
            <p:cNvPr id="41" name="Group 40">
              <a:extLst>
                <a:ext uri="{FF2B5EF4-FFF2-40B4-BE49-F238E27FC236}">
                  <a16:creationId xmlns:a16="http://schemas.microsoft.com/office/drawing/2014/main" id="{F4B3F96A-4B3A-A54F-81F4-272A00F60322}"/>
                </a:ext>
              </a:extLst>
            </p:cNvPr>
            <p:cNvGrpSpPr/>
            <p:nvPr/>
          </p:nvGrpSpPr>
          <p:grpSpPr>
            <a:xfrm>
              <a:off x="662352" y="6402347"/>
              <a:ext cx="10137481" cy="138500"/>
              <a:chOff x="662352" y="6316085"/>
              <a:chExt cx="10137481" cy="138500"/>
            </a:xfrm>
          </p:grpSpPr>
          <p:sp>
            <p:nvSpPr>
              <p:cNvPr id="50" name="TextBox 49">
                <a:extLst>
                  <a:ext uri="{FF2B5EF4-FFF2-40B4-BE49-F238E27FC236}">
                    <a16:creationId xmlns:a16="http://schemas.microsoft.com/office/drawing/2014/main" id="{B7ADCD2F-0EEA-8248-818D-4C38A373459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1" name="TextBox 50">
                <a:extLst>
                  <a:ext uri="{FF2B5EF4-FFF2-40B4-BE49-F238E27FC236}">
                    <a16:creationId xmlns:a16="http://schemas.microsoft.com/office/drawing/2014/main" id="{2880990A-B943-D041-B66D-C4D170165BCC}"/>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52" name="TextBox 51">
                <a:extLst>
                  <a:ext uri="{FF2B5EF4-FFF2-40B4-BE49-F238E27FC236}">
                    <a16:creationId xmlns:a16="http://schemas.microsoft.com/office/drawing/2014/main" id="{379EF496-BA24-8344-B262-5F95D9FD389D}"/>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accent1"/>
                    </a:solidFill>
                  </a:rPr>
                  <a:t>Identity and access</a:t>
                </a:r>
              </a:p>
            </p:txBody>
          </p:sp>
          <p:sp>
            <p:nvSpPr>
              <p:cNvPr id="53" name="TextBox 52">
                <a:extLst>
                  <a:ext uri="{FF2B5EF4-FFF2-40B4-BE49-F238E27FC236}">
                    <a16:creationId xmlns:a16="http://schemas.microsoft.com/office/drawing/2014/main" id="{6335F623-EE84-4543-BE5E-67838E191AD0}"/>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54" name="TextBox 53">
                <a:extLst>
                  <a:ext uri="{FF2B5EF4-FFF2-40B4-BE49-F238E27FC236}">
                    <a16:creationId xmlns:a16="http://schemas.microsoft.com/office/drawing/2014/main" id="{030F4807-CC26-E944-8AA0-16DF6907EB57}"/>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5" name="TextBox 54">
                <a:extLst>
                  <a:ext uri="{FF2B5EF4-FFF2-40B4-BE49-F238E27FC236}">
                    <a16:creationId xmlns:a16="http://schemas.microsoft.com/office/drawing/2014/main" id="{88596DD6-3B84-9F44-91F7-0ED5DAB3CB98}"/>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42" name="Group 41">
              <a:extLst>
                <a:ext uri="{FF2B5EF4-FFF2-40B4-BE49-F238E27FC236}">
                  <a16:creationId xmlns:a16="http://schemas.microsoft.com/office/drawing/2014/main" id="{8354ACCD-6118-784B-9FA1-515E76255122}"/>
                </a:ext>
              </a:extLst>
            </p:cNvPr>
            <p:cNvGrpSpPr/>
            <p:nvPr/>
          </p:nvGrpSpPr>
          <p:grpSpPr>
            <a:xfrm>
              <a:off x="0" y="6215635"/>
              <a:ext cx="11444140" cy="131976"/>
              <a:chOff x="0" y="6058468"/>
              <a:chExt cx="11444140" cy="131976"/>
            </a:xfrm>
          </p:grpSpPr>
          <p:cxnSp>
            <p:nvCxnSpPr>
              <p:cNvPr id="43" name="Straight Arrow Connector 42">
                <a:extLst>
                  <a:ext uri="{FF2B5EF4-FFF2-40B4-BE49-F238E27FC236}">
                    <a16:creationId xmlns:a16="http://schemas.microsoft.com/office/drawing/2014/main" id="{DE4A9DDB-49B0-E645-97F7-FA880FAAFC6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05C58408-CE1F-0D45-8716-1EAFB43A49B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4BEE61E8-4D11-E846-A850-9A3AC29A622F}"/>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1B9D52CA-6787-A84A-A5B5-6B09CD1417B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A2494A96-29EA-914D-AC2E-88B41B772D2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01C79B97-87E9-F440-A685-80B4884C2CD5}"/>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67AFC469-E624-A744-AFE8-794798C7F472}"/>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9594130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animBg="1"/>
      <p:bldP spid="2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Data encryption</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4200" y="1170055"/>
            <a:ext cx="5258508" cy="3077766"/>
          </a:xfrm>
        </p:spPr>
        <p:txBody>
          <a:bodyPr/>
          <a:lstStyle/>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Encrypted connections – TLS forced for Azure SQL Database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TLS 1.2 forced for Azure SQL Managed Instance outbound connections</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Column Level Encryption</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Transparent Data Encryption (TDE) for data at rest (on by default for Database)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Always Encrypted for data in use</a:t>
            </a:r>
          </a:p>
          <a:p>
            <a:pPr marL="233363" indent="-233363">
              <a:buClr>
                <a:schemeClr val="accent1"/>
              </a:buClr>
              <a:buSzPct val="100000"/>
              <a:buFont typeface="Arial" panose="020B0604020202020204" pitchFamily="34" charset="0"/>
              <a:buChar char="•"/>
            </a:pPr>
            <a:r>
              <a:rPr lang="en-US" sz="2000">
                <a:solidFill>
                  <a:schemeClr val="tx1"/>
                </a:solidFill>
                <a:latin typeface="+mn-lt"/>
                <a:cs typeface="+mn-cs"/>
              </a:rPr>
              <a:t>Integration with Azure Key Vault (BYOK)</a:t>
            </a:r>
          </a:p>
        </p:txBody>
      </p:sp>
      <p:grpSp>
        <p:nvGrpSpPr>
          <p:cNvPr id="78" name="Group 77">
            <a:extLst>
              <a:ext uri="{FF2B5EF4-FFF2-40B4-BE49-F238E27FC236}">
                <a16:creationId xmlns:a16="http://schemas.microsoft.com/office/drawing/2014/main" id="{0E4222A6-3274-BA46-908B-8FFCE3DC0B08}"/>
              </a:ext>
            </a:extLst>
          </p:cNvPr>
          <p:cNvGrpSpPr/>
          <p:nvPr/>
        </p:nvGrpSpPr>
        <p:grpSpPr>
          <a:xfrm>
            <a:off x="0" y="6215635"/>
            <a:ext cx="11444140" cy="325212"/>
            <a:chOff x="0" y="6215635"/>
            <a:chExt cx="11444140" cy="325212"/>
          </a:xfrm>
        </p:grpSpPr>
        <p:grpSp>
          <p:nvGrpSpPr>
            <p:cNvPr id="79" name="Group 78">
              <a:extLst>
                <a:ext uri="{FF2B5EF4-FFF2-40B4-BE49-F238E27FC236}">
                  <a16:creationId xmlns:a16="http://schemas.microsoft.com/office/drawing/2014/main" id="{8D67308F-EFF1-8349-AFBB-0790720B6196}"/>
                </a:ext>
              </a:extLst>
            </p:cNvPr>
            <p:cNvGrpSpPr/>
            <p:nvPr/>
          </p:nvGrpSpPr>
          <p:grpSpPr>
            <a:xfrm>
              <a:off x="662352" y="6402347"/>
              <a:ext cx="10137481" cy="138500"/>
              <a:chOff x="662352" y="6316085"/>
              <a:chExt cx="10137481" cy="138500"/>
            </a:xfrm>
          </p:grpSpPr>
          <p:sp>
            <p:nvSpPr>
              <p:cNvPr id="88" name="TextBox 87">
                <a:extLst>
                  <a:ext uri="{FF2B5EF4-FFF2-40B4-BE49-F238E27FC236}">
                    <a16:creationId xmlns:a16="http://schemas.microsoft.com/office/drawing/2014/main" id="{30A08722-25E0-2E4C-ABD5-2FE88DA4178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9" name="TextBox 88">
                <a:extLst>
                  <a:ext uri="{FF2B5EF4-FFF2-40B4-BE49-F238E27FC236}">
                    <a16:creationId xmlns:a16="http://schemas.microsoft.com/office/drawing/2014/main" id="{180A1359-C46E-AA48-B8F3-502FA6ED5B60}"/>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90" name="TextBox 89">
                <a:extLst>
                  <a:ext uri="{FF2B5EF4-FFF2-40B4-BE49-F238E27FC236}">
                    <a16:creationId xmlns:a16="http://schemas.microsoft.com/office/drawing/2014/main" id="{2EE5705C-8B7C-7A48-9ACE-C134D388853B}"/>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91" name="TextBox 90">
                <a:extLst>
                  <a:ext uri="{FF2B5EF4-FFF2-40B4-BE49-F238E27FC236}">
                    <a16:creationId xmlns:a16="http://schemas.microsoft.com/office/drawing/2014/main" id="{A0BDD967-A89C-0449-99EF-E2B347F63A0A}"/>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accent1"/>
                    </a:solidFill>
                  </a:rPr>
                  <a:t>Data protection</a:t>
                </a:r>
              </a:p>
            </p:txBody>
          </p:sp>
          <p:sp>
            <p:nvSpPr>
              <p:cNvPr id="92" name="TextBox 91">
                <a:extLst>
                  <a:ext uri="{FF2B5EF4-FFF2-40B4-BE49-F238E27FC236}">
                    <a16:creationId xmlns:a16="http://schemas.microsoft.com/office/drawing/2014/main" id="{8A1E8C39-2B8B-CF47-A17E-21B4D5642F64}"/>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93" name="TextBox 92">
                <a:extLst>
                  <a:ext uri="{FF2B5EF4-FFF2-40B4-BE49-F238E27FC236}">
                    <a16:creationId xmlns:a16="http://schemas.microsoft.com/office/drawing/2014/main" id="{C43B8E6B-AF9C-D14F-8337-070023A1F594}"/>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80" name="Group 79">
              <a:extLst>
                <a:ext uri="{FF2B5EF4-FFF2-40B4-BE49-F238E27FC236}">
                  <a16:creationId xmlns:a16="http://schemas.microsoft.com/office/drawing/2014/main" id="{AC4D6B5C-493D-8141-90B0-8FE294D8CE7B}"/>
                </a:ext>
              </a:extLst>
            </p:cNvPr>
            <p:cNvGrpSpPr/>
            <p:nvPr/>
          </p:nvGrpSpPr>
          <p:grpSpPr>
            <a:xfrm>
              <a:off x="0" y="6215635"/>
              <a:ext cx="11444140" cy="131976"/>
              <a:chOff x="0" y="6058468"/>
              <a:chExt cx="11444140" cy="131976"/>
            </a:xfrm>
          </p:grpSpPr>
          <p:cxnSp>
            <p:nvCxnSpPr>
              <p:cNvPr id="81" name="Straight Arrow Connector 80">
                <a:extLst>
                  <a:ext uri="{FF2B5EF4-FFF2-40B4-BE49-F238E27FC236}">
                    <a16:creationId xmlns:a16="http://schemas.microsoft.com/office/drawing/2014/main" id="{0D481FEF-D59C-7E47-9A08-160E9909DDB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94E6DAC1-F4BC-9949-9C2E-33914F8E5472}"/>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3" name="Oval 82">
                <a:extLst>
                  <a:ext uri="{FF2B5EF4-FFF2-40B4-BE49-F238E27FC236}">
                    <a16:creationId xmlns:a16="http://schemas.microsoft.com/office/drawing/2014/main" id="{B10C5F1C-288F-7A43-9AFA-D79B7DEDE546}"/>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6FDC2AC9-37AC-8F40-8D24-6FBD297AD7B1}"/>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37838BB6-BA7E-BA41-BA1A-749D365A3AB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D9D973B9-1944-4D4E-8857-46661EA85FA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D9D7FCD2-8E18-4F4E-B179-8A88167C3642}"/>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 name="Group 3">
            <a:extLst>
              <a:ext uri="{FF2B5EF4-FFF2-40B4-BE49-F238E27FC236}">
                <a16:creationId xmlns:a16="http://schemas.microsoft.com/office/drawing/2014/main" id="{0165470F-AA7D-3B48-B1B6-8F1CCBDF5ADB}"/>
              </a:ext>
            </a:extLst>
          </p:cNvPr>
          <p:cNvGrpSpPr/>
          <p:nvPr/>
        </p:nvGrpSpPr>
        <p:grpSpPr>
          <a:xfrm>
            <a:off x="6675424" y="2191780"/>
            <a:ext cx="4931359" cy="1564405"/>
            <a:chOff x="6722096" y="2025650"/>
            <a:chExt cx="4931359" cy="1564405"/>
          </a:xfrm>
        </p:grpSpPr>
        <p:sp>
          <p:nvSpPr>
            <p:cNvPr id="94" name="Rectangle 93">
              <a:extLst>
                <a:ext uri="{FF2B5EF4-FFF2-40B4-BE49-F238E27FC236}">
                  <a16:creationId xmlns:a16="http://schemas.microsoft.com/office/drawing/2014/main" id="{B4FDDADB-AEDE-FB40-B9EC-4AAA4A70D9C1}"/>
                </a:ext>
              </a:extLst>
            </p:cNvPr>
            <p:cNvSpPr/>
            <p:nvPr/>
          </p:nvSpPr>
          <p:spPr>
            <a:xfrm>
              <a:off x="6784083" y="2025650"/>
              <a:ext cx="3260556" cy="1466448"/>
            </a:xfrm>
            <a:prstGeom prst="rect">
              <a:avLst/>
            </a:prstGeom>
            <a:noFill/>
            <a:ln w="12700" cap="flat" cmpd="sng" algn="ctr">
              <a:solidFill>
                <a:srgbClr val="0078D7"/>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cxnSp>
          <p:nvCxnSpPr>
            <p:cNvPr id="95" name="Straight Arrow Connector 94">
              <a:extLst>
                <a:ext uri="{FF2B5EF4-FFF2-40B4-BE49-F238E27FC236}">
                  <a16:creationId xmlns:a16="http://schemas.microsoft.com/office/drawing/2014/main" id="{E4335D0D-281B-A049-9A0C-357312B6EF71}"/>
                </a:ext>
              </a:extLst>
            </p:cNvPr>
            <p:cNvCxnSpPr>
              <a:cxnSpLocks/>
            </p:cNvCxnSpPr>
            <p:nvPr/>
          </p:nvCxnSpPr>
          <p:spPr>
            <a:xfrm>
              <a:off x="7900152" y="2857990"/>
              <a:ext cx="976705" cy="0"/>
            </a:xfrm>
            <a:prstGeom prst="straightConnector1">
              <a:avLst/>
            </a:prstGeom>
            <a:noFill/>
            <a:ln w="12700" cap="flat" cmpd="sng" algn="ctr">
              <a:solidFill>
                <a:srgbClr val="0078D7"/>
              </a:solidFill>
              <a:prstDash val="solid"/>
              <a:tailEnd type="triangle"/>
            </a:ln>
            <a:effectLst/>
          </p:spPr>
        </p:cxnSp>
        <p:cxnSp>
          <p:nvCxnSpPr>
            <p:cNvPr id="96" name="Straight Arrow Connector 95">
              <a:extLst>
                <a:ext uri="{FF2B5EF4-FFF2-40B4-BE49-F238E27FC236}">
                  <a16:creationId xmlns:a16="http://schemas.microsoft.com/office/drawing/2014/main" id="{7A18D173-A861-2F4B-B8E2-1A1171EF8E7E}"/>
                </a:ext>
              </a:extLst>
            </p:cNvPr>
            <p:cNvCxnSpPr/>
            <p:nvPr/>
          </p:nvCxnSpPr>
          <p:spPr>
            <a:xfrm>
              <a:off x="7901536" y="3026699"/>
              <a:ext cx="973936" cy="0"/>
            </a:xfrm>
            <a:prstGeom prst="straightConnector1">
              <a:avLst/>
            </a:prstGeom>
            <a:noFill/>
            <a:ln w="12700" cap="flat" cmpd="sng" algn="ctr">
              <a:solidFill>
                <a:srgbClr val="0078D7"/>
              </a:solidFill>
              <a:prstDash val="solid"/>
              <a:headEnd type="triangle"/>
              <a:tailEnd type="none"/>
            </a:ln>
            <a:effectLst/>
          </p:spPr>
        </p:cxnSp>
        <p:sp>
          <p:nvSpPr>
            <p:cNvPr id="97" name="TextBox 96">
              <a:extLst>
                <a:ext uri="{FF2B5EF4-FFF2-40B4-BE49-F238E27FC236}">
                  <a16:creationId xmlns:a16="http://schemas.microsoft.com/office/drawing/2014/main" id="{F0CF8BC2-85A0-2E4B-A02B-4C114405D3B8}"/>
                </a:ext>
              </a:extLst>
            </p:cNvPr>
            <p:cNvSpPr txBox="1"/>
            <p:nvPr/>
          </p:nvSpPr>
          <p:spPr>
            <a:xfrm>
              <a:off x="8008432" y="2582650"/>
              <a:ext cx="760144"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78D7"/>
                  </a:solidFill>
                  <a:effectLst/>
                  <a:uLnTx/>
                  <a:uFillTx/>
                </a:rPr>
                <a:t>plaintext </a:t>
              </a:r>
            </a:p>
          </p:txBody>
        </p:sp>
        <p:grpSp>
          <p:nvGrpSpPr>
            <p:cNvPr id="98" name="Group 97">
              <a:extLst>
                <a:ext uri="{FF2B5EF4-FFF2-40B4-BE49-F238E27FC236}">
                  <a16:creationId xmlns:a16="http://schemas.microsoft.com/office/drawing/2014/main" id="{E19FA47D-2382-E44F-8282-AE45BBDE5F67}"/>
                </a:ext>
              </a:extLst>
            </p:cNvPr>
            <p:cNvGrpSpPr/>
            <p:nvPr/>
          </p:nvGrpSpPr>
          <p:grpSpPr>
            <a:xfrm>
              <a:off x="9921599" y="2857990"/>
              <a:ext cx="1080557" cy="165753"/>
              <a:chOff x="9569865" y="3406625"/>
              <a:chExt cx="1080557" cy="165753"/>
            </a:xfrm>
          </p:grpSpPr>
          <p:cxnSp>
            <p:nvCxnSpPr>
              <p:cNvPr id="99" name="Straight Arrow Connector 98">
                <a:extLst>
                  <a:ext uri="{FF2B5EF4-FFF2-40B4-BE49-F238E27FC236}">
                    <a16:creationId xmlns:a16="http://schemas.microsoft.com/office/drawing/2014/main" id="{7DBDFFBA-3F69-6B4A-836E-C2B80DCE7CB9}"/>
                  </a:ext>
                </a:extLst>
              </p:cNvPr>
              <p:cNvCxnSpPr>
                <a:cxnSpLocks/>
              </p:cNvCxnSpPr>
              <p:nvPr/>
            </p:nvCxnSpPr>
            <p:spPr>
              <a:xfrm>
                <a:off x="9576047" y="3406625"/>
                <a:ext cx="1074375" cy="0"/>
              </a:xfrm>
              <a:prstGeom prst="straightConnector1">
                <a:avLst/>
              </a:prstGeom>
              <a:noFill/>
              <a:ln w="12700" cap="flat" cmpd="sng" algn="ctr">
                <a:solidFill>
                  <a:srgbClr val="0078D7"/>
                </a:solidFill>
                <a:prstDash val="solid"/>
                <a:tailEnd type="triangle"/>
              </a:ln>
              <a:effectLst/>
            </p:spPr>
          </p:cxnSp>
          <p:cxnSp>
            <p:nvCxnSpPr>
              <p:cNvPr id="100" name="Straight Arrow Connector 99">
                <a:extLst>
                  <a:ext uri="{FF2B5EF4-FFF2-40B4-BE49-F238E27FC236}">
                    <a16:creationId xmlns:a16="http://schemas.microsoft.com/office/drawing/2014/main" id="{4DD1B672-C1F0-CE48-B99D-D2AEF95B21E0}"/>
                  </a:ext>
                </a:extLst>
              </p:cNvPr>
              <p:cNvCxnSpPr/>
              <p:nvPr/>
            </p:nvCxnSpPr>
            <p:spPr>
              <a:xfrm>
                <a:off x="9569865" y="3572378"/>
                <a:ext cx="1071330" cy="0"/>
              </a:xfrm>
              <a:prstGeom prst="straightConnector1">
                <a:avLst/>
              </a:prstGeom>
              <a:noFill/>
              <a:ln w="12700" cap="flat" cmpd="sng" algn="ctr">
                <a:solidFill>
                  <a:srgbClr val="0078D7"/>
                </a:solidFill>
                <a:prstDash val="solid"/>
                <a:headEnd type="triangle"/>
                <a:tailEnd type="none"/>
              </a:ln>
              <a:effectLst/>
            </p:spPr>
          </p:cxnSp>
        </p:grpSp>
        <p:sp>
          <p:nvSpPr>
            <p:cNvPr id="101" name="TextBox 100">
              <a:extLst>
                <a:ext uri="{FF2B5EF4-FFF2-40B4-BE49-F238E27FC236}">
                  <a16:creationId xmlns:a16="http://schemas.microsoft.com/office/drawing/2014/main" id="{26F3FFFE-EAFC-E84C-9746-70FBB3240256}"/>
                </a:ext>
              </a:extLst>
            </p:cNvPr>
            <p:cNvSpPr txBox="1"/>
            <p:nvPr/>
          </p:nvSpPr>
          <p:spPr>
            <a:xfrm>
              <a:off x="10068389" y="2582650"/>
              <a:ext cx="805029"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78D7"/>
                  </a:solidFill>
                  <a:effectLst/>
                  <a:uLnTx/>
                  <a:uFillTx/>
                </a:rPr>
                <a:t>ciphertext</a:t>
              </a:r>
            </a:p>
          </p:txBody>
        </p:sp>
        <p:sp>
          <p:nvSpPr>
            <p:cNvPr id="102" name="TextBox 101">
              <a:extLst>
                <a:ext uri="{FF2B5EF4-FFF2-40B4-BE49-F238E27FC236}">
                  <a16:creationId xmlns:a16="http://schemas.microsoft.com/office/drawing/2014/main" id="{3EB00F03-DD3D-524F-880F-6E536BC39BF6}"/>
                </a:ext>
              </a:extLst>
            </p:cNvPr>
            <p:cNvSpPr txBox="1"/>
            <p:nvPr/>
          </p:nvSpPr>
          <p:spPr>
            <a:xfrm>
              <a:off x="8856555" y="2937675"/>
              <a:ext cx="976946" cy="400110"/>
            </a:xfrm>
            <a:prstGeom prst="rect">
              <a:avLst/>
            </a:prstGeom>
            <a:noFill/>
            <a:ln w="12700">
              <a:noFill/>
            </a:ln>
          </p:spPr>
          <p:txBody>
            <a:bodyPr wrap="square" lIns="91440" tIns="45720" rIns="91440" bIns="45720" rtlCol="0" anchor="ctr" anchorCtr="0">
              <a:spAutoFit/>
            </a:bodyPr>
            <a:lstStyle/>
            <a:p>
              <a:pPr algn="ctr" defTabSz="931326">
                <a:defRPr/>
              </a:pPr>
              <a:r>
                <a:rPr lang="en-US" sz="1000" kern="0">
                  <a:solidFill>
                    <a:srgbClr val="0078D7"/>
                  </a:solidFill>
                  <a:latin typeface="Segoe UI Semibold"/>
                  <a:cs typeface="Segoe UI Semilight" panose="020B0402040204020203" pitchFamily="34" charset="0"/>
                </a:rPr>
                <a:t>Enhanced client driver</a:t>
              </a:r>
            </a:p>
          </p:txBody>
        </p:sp>
        <p:grpSp>
          <p:nvGrpSpPr>
            <p:cNvPr id="103" name="Group 102">
              <a:extLst>
                <a:ext uri="{FF2B5EF4-FFF2-40B4-BE49-F238E27FC236}">
                  <a16:creationId xmlns:a16="http://schemas.microsoft.com/office/drawing/2014/main" id="{0D57E483-4C9B-794B-8A07-3D3D946495FB}"/>
                </a:ext>
              </a:extLst>
            </p:cNvPr>
            <p:cNvGrpSpPr/>
            <p:nvPr/>
          </p:nvGrpSpPr>
          <p:grpSpPr>
            <a:xfrm>
              <a:off x="8266297" y="2284854"/>
              <a:ext cx="244414" cy="299196"/>
              <a:chOff x="965200" y="3436897"/>
              <a:chExt cx="528881" cy="647424"/>
            </a:xfrm>
          </p:grpSpPr>
          <p:grpSp>
            <p:nvGrpSpPr>
              <p:cNvPr id="104" name="Group 103">
                <a:extLst>
                  <a:ext uri="{FF2B5EF4-FFF2-40B4-BE49-F238E27FC236}">
                    <a16:creationId xmlns:a16="http://schemas.microsoft.com/office/drawing/2014/main" id="{11001955-BE1A-8942-BFED-9B5301296595}"/>
                  </a:ext>
                </a:extLst>
              </p:cNvPr>
              <p:cNvGrpSpPr/>
              <p:nvPr/>
            </p:nvGrpSpPr>
            <p:grpSpPr>
              <a:xfrm flipH="1">
                <a:off x="965200" y="3436897"/>
                <a:ext cx="528881" cy="647424"/>
                <a:chOff x="3003960" y="3685414"/>
                <a:chExt cx="403310" cy="493707"/>
              </a:xfrm>
            </p:grpSpPr>
            <p:sp>
              <p:nvSpPr>
                <p:cNvPr id="109" name="Snip Single Corner Rectangle 26">
                  <a:extLst>
                    <a:ext uri="{FF2B5EF4-FFF2-40B4-BE49-F238E27FC236}">
                      <a16:creationId xmlns:a16="http://schemas.microsoft.com/office/drawing/2014/main" id="{5D7FE248-7B25-6240-9E46-A8D6143E6C1D}"/>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10" name="Triangle 27">
                  <a:extLst>
                    <a:ext uri="{FF2B5EF4-FFF2-40B4-BE49-F238E27FC236}">
                      <a16:creationId xmlns:a16="http://schemas.microsoft.com/office/drawing/2014/main" id="{AE9A1018-74EB-0A44-8586-5DD43D6BA4F1}"/>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grpSp>
          <p:cxnSp>
            <p:nvCxnSpPr>
              <p:cNvPr id="105" name="Straight Connector 104">
                <a:extLst>
                  <a:ext uri="{FF2B5EF4-FFF2-40B4-BE49-F238E27FC236}">
                    <a16:creationId xmlns:a16="http://schemas.microsoft.com/office/drawing/2014/main" id="{804D8F5B-AC23-2045-A217-C89452685CBD}"/>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106" name="Straight Connector 105">
                <a:extLst>
                  <a:ext uri="{FF2B5EF4-FFF2-40B4-BE49-F238E27FC236}">
                    <a16:creationId xmlns:a16="http://schemas.microsoft.com/office/drawing/2014/main" id="{EAD7EB12-0E51-3C43-8991-43B3D14496AD}"/>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107" name="Straight Connector 106">
                <a:extLst>
                  <a:ext uri="{FF2B5EF4-FFF2-40B4-BE49-F238E27FC236}">
                    <a16:creationId xmlns:a16="http://schemas.microsoft.com/office/drawing/2014/main" id="{A6C501CF-03DC-9645-B1F0-29FE08ED5770}"/>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108" name="Straight Connector 107">
                <a:extLst>
                  <a:ext uri="{FF2B5EF4-FFF2-40B4-BE49-F238E27FC236}">
                    <a16:creationId xmlns:a16="http://schemas.microsoft.com/office/drawing/2014/main" id="{DE972FBC-8C89-BA4C-B8BA-EB206EDF64D5}"/>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111" name="Group 110">
              <a:extLst>
                <a:ext uri="{FF2B5EF4-FFF2-40B4-BE49-F238E27FC236}">
                  <a16:creationId xmlns:a16="http://schemas.microsoft.com/office/drawing/2014/main" id="{06E2ED53-05B2-0F49-BB9D-D10B0739EC68}"/>
                </a:ext>
              </a:extLst>
            </p:cNvPr>
            <p:cNvGrpSpPr/>
            <p:nvPr/>
          </p:nvGrpSpPr>
          <p:grpSpPr>
            <a:xfrm>
              <a:off x="10314528" y="2257523"/>
              <a:ext cx="244414" cy="299196"/>
              <a:chOff x="965200" y="3436897"/>
              <a:chExt cx="528881" cy="647424"/>
            </a:xfrm>
          </p:grpSpPr>
          <p:grpSp>
            <p:nvGrpSpPr>
              <p:cNvPr id="112" name="Group 111">
                <a:extLst>
                  <a:ext uri="{FF2B5EF4-FFF2-40B4-BE49-F238E27FC236}">
                    <a16:creationId xmlns:a16="http://schemas.microsoft.com/office/drawing/2014/main" id="{8EF3C627-BA54-6A42-848A-2AE2533E74DF}"/>
                  </a:ext>
                </a:extLst>
              </p:cNvPr>
              <p:cNvGrpSpPr/>
              <p:nvPr/>
            </p:nvGrpSpPr>
            <p:grpSpPr>
              <a:xfrm flipH="1">
                <a:off x="965200" y="3436897"/>
                <a:ext cx="528881" cy="647424"/>
                <a:chOff x="3003960" y="3685414"/>
                <a:chExt cx="403310" cy="493707"/>
              </a:xfrm>
            </p:grpSpPr>
            <p:sp>
              <p:nvSpPr>
                <p:cNvPr id="117" name="Snip Single Corner Rectangle 26">
                  <a:extLst>
                    <a:ext uri="{FF2B5EF4-FFF2-40B4-BE49-F238E27FC236}">
                      <a16:creationId xmlns:a16="http://schemas.microsoft.com/office/drawing/2014/main" id="{13EE2B48-62F7-B148-B6C5-486137721142}"/>
                    </a:ext>
                  </a:extLst>
                </p:cNvPr>
                <p:cNvSpPr/>
                <p:nvPr/>
              </p:nvSpPr>
              <p:spPr bwMode="auto">
                <a:xfrm flipH="1">
                  <a:off x="3003960" y="3685414"/>
                  <a:ext cx="403310" cy="493707"/>
                </a:xfrm>
                <a:prstGeom prst="snip1Rect">
                  <a:avLst>
                    <a:gd name="adj" fmla="val 28736"/>
                  </a:avLst>
                </a:pr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sp>
              <p:nvSpPr>
                <p:cNvPr id="118" name="Triangle 27">
                  <a:extLst>
                    <a:ext uri="{FF2B5EF4-FFF2-40B4-BE49-F238E27FC236}">
                      <a16:creationId xmlns:a16="http://schemas.microsoft.com/office/drawing/2014/main" id="{30255199-0CB1-B442-97F1-8240FE6C01E8}"/>
                    </a:ext>
                  </a:extLst>
                </p:cNvPr>
                <p:cNvSpPr/>
                <p:nvPr/>
              </p:nvSpPr>
              <p:spPr bwMode="auto">
                <a:xfrm rot="8100000">
                  <a:off x="3012552" y="3733609"/>
                  <a:ext cx="160049" cy="80930"/>
                </a:xfrm>
                <a:prstGeom prst="triangle">
                  <a:avLst/>
                </a:prstGeom>
                <a:noFill/>
                <a:ln w="12700" cap="flat" cmpd="sng" algn="ctr">
                  <a:solidFill>
                    <a:srgbClr val="0078D7"/>
                  </a:solidFill>
                  <a:prstDash val="solid"/>
                  <a:bevel/>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a:gradFill>
                      <a:gsLst>
                        <a:gs pos="0">
                          <a:srgbClr val="FFFFFF"/>
                        </a:gs>
                        <a:gs pos="100000">
                          <a:srgbClr val="FFFFFF"/>
                        </a:gs>
                      </a:gsLst>
                      <a:lin ang="5400000" scaled="0"/>
                    </a:gradFill>
                    <a:ea typeface="Segoe UI" pitchFamily="34" charset="0"/>
                    <a:cs typeface="Segoe UI" pitchFamily="34" charset="0"/>
                  </a:endParaRPr>
                </a:p>
              </p:txBody>
            </p:sp>
          </p:grpSp>
          <p:cxnSp>
            <p:nvCxnSpPr>
              <p:cNvPr id="113" name="Straight Connector 112">
                <a:extLst>
                  <a:ext uri="{FF2B5EF4-FFF2-40B4-BE49-F238E27FC236}">
                    <a16:creationId xmlns:a16="http://schemas.microsoft.com/office/drawing/2014/main" id="{643C9A1C-F178-BA4A-94FB-C87100B14683}"/>
                  </a:ext>
                </a:extLst>
              </p:cNvPr>
              <p:cNvCxnSpPr/>
              <p:nvPr/>
            </p:nvCxnSpPr>
            <p:spPr>
              <a:xfrm>
                <a:off x="1047750" y="3578225"/>
                <a:ext cx="215900" cy="0"/>
              </a:xfrm>
              <a:prstGeom prst="line">
                <a:avLst/>
              </a:prstGeom>
              <a:noFill/>
              <a:ln w="12700" cap="rnd" cmpd="sng" algn="ctr">
                <a:solidFill>
                  <a:srgbClr val="0078D7"/>
                </a:solidFill>
                <a:prstDash val="solid"/>
                <a:miter lim="800000"/>
                <a:headEnd type="none"/>
                <a:tailEnd type="none"/>
              </a:ln>
              <a:effectLst/>
            </p:spPr>
          </p:cxnSp>
          <p:cxnSp>
            <p:nvCxnSpPr>
              <p:cNvPr id="114" name="Straight Connector 113">
                <a:extLst>
                  <a:ext uri="{FF2B5EF4-FFF2-40B4-BE49-F238E27FC236}">
                    <a16:creationId xmlns:a16="http://schemas.microsoft.com/office/drawing/2014/main" id="{DA96CF55-6DD2-5645-AC02-D3CA96DEE8E6}"/>
                  </a:ext>
                </a:extLst>
              </p:cNvPr>
              <p:cNvCxnSpPr/>
              <p:nvPr/>
            </p:nvCxnSpPr>
            <p:spPr>
              <a:xfrm>
                <a:off x="1047750" y="3697817"/>
                <a:ext cx="368300" cy="0"/>
              </a:xfrm>
              <a:prstGeom prst="line">
                <a:avLst/>
              </a:prstGeom>
              <a:noFill/>
              <a:ln w="12700" cap="rnd" cmpd="sng" algn="ctr">
                <a:solidFill>
                  <a:srgbClr val="0078D7"/>
                </a:solidFill>
                <a:prstDash val="solid"/>
                <a:miter lim="800000"/>
                <a:headEnd type="none"/>
                <a:tailEnd type="none"/>
              </a:ln>
              <a:effectLst/>
            </p:spPr>
          </p:cxnSp>
          <p:cxnSp>
            <p:nvCxnSpPr>
              <p:cNvPr id="115" name="Straight Connector 114">
                <a:extLst>
                  <a:ext uri="{FF2B5EF4-FFF2-40B4-BE49-F238E27FC236}">
                    <a16:creationId xmlns:a16="http://schemas.microsoft.com/office/drawing/2014/main" id="{C01219C6-899E-164B-9598-7A87DF848B52}"/>
                  </a:ext>
                </a:extLst>
              </p:cNvPr>
              <p:cNvCxnSpPr/>
              <p:nvPr/>
            </p:nvCxnSpPr>
            <p:spPr>
              <a:xfrm>
                <a:off x="1047750" y="3817409"/>
                <a:ext cx="368300" cy="0"/>
              </a:xfrm>
              <a:prstGeom prst="line">
                <a:avLst/>
              </a:prstGeom>
              <a:noFill/>
              <a:ln w="12700" cap="rnd" cmpd="sng" algn="ctr">
                <a:solidFill>
                  <a:srgbClr val="0078D7"/>
                </a:solidFill>
                <a:prstDash val="solid"/>
                <a:miter lim="800000"/>
                <a:headEnd type="none"/>
                <a:tailEnd type="none"/>
              </a:ln>
              <a:effectLst/>
            </p:spPr>
          </p:cxnSp>
          <p:cxnSp>
            <p:nvCxnSpPr>
              <p:cNvPr id="116" name="Straight Connector 115">
                <a:extLst>
                  <a:ext uri="{FF2B5EF4-FFF2-40B4-BE49-F238E27FC236}">
                    <a16:creationId xmlns:a16="http://schemas.microsoft.com/office/drawing/2014/main" id="{6B8099BA-BCC5-484B-AED8-9BF82C344D8C}"/>
                  </a:ext>
                </a:extLst>
              </p:cNvPr>
              <p:cNvCxnSpPr/>
              <p:nvPr/>
            </p:nvCxnSpPr>
            <p:spPr>
              <a:xfrm>
                <a:off x="1047750" y="3937000"/>
                <a:ext cx="368300" cy="0"/>
              </a:xfrm>
              <a:prstGeom prst="line">
                <a:avLst/>
              </a:prstGeom>
              <a:noFill/>
              <a:ln w="12700" cap="rnd" cmpd="sng" algn="ctr">
                <a:solidFill>
                  <a:srgbClr val="0078D7"/>
                </a:solidFill>
                <a:prstDash val="solid"/>
                <a:miter lim="800000"/>
                <a:headEnd type="none"/>
                <a:tailEnd type="none"/>
              </a:ln>
              <a:effectLst/>
            </p:spPr>
          </p:cxnSp>
        </p:grpSp>
        <p:grpSp>
          <p:nvGrpSpPr>
            <p:cNvPr id="119" name="Group 118">
              <a:extLst>
                <a:ext uri="{FF2B5EF4-FFF2-40B4-BE49-F238E27FC236}">
                  <a16:creationId xmlns:a16="http://schemas.microsoft.com/office/drawing/2014/main" id="{4C72E613-7625-0A43-873B-8E3245CB4008}"/>
                </a:ext>
              </a:extLst>
            </p:cNvPr>
            <p:cNvGrpSpPr/>
            <p:nvPr/>
          </p:nvGrpSpPr>
          <p:grpSpPr>
            <a:xfrm>
              <a:off x="9035857" y="2376617"/>
              <a:ext cx="642308" cy="627326"/>
              <a:chOff x="8862080" y="3437983"/>
              <a:chExt cx="222735" cy="217542"/>
            </a:xfrm>
            <a:solidFill>
              <a:srgbClr val="0078D4"/>
            </a:solidFill>
          </p:grpSpPr>
          <p:sp>
            <p:nvSpPr>
              <p:cNvPr id="120" name="Freeform: Shape 119">
                <a:extLst>
                  <a:ext uri="{FF2B5EF4-FFF2-40B4-BE49-F238E27FC236}">
                    <a16:creationId xmlns:a16="http://schemas.microsoft.com/office/drawing/2014/main" id="{98070832-5069-2348-A8C3-3A21ADD0DB58}"/>
                  </a:ext>
                </a:extLst>
              </p:cNvPr>
              <p:cNvSpPr/>
              <p:nvPr/>
            </p:nvSpPr>
            <p:spPr>
              <a:xfrm rot="900000">
                <a:off x="8945691" y="3437983"/>
                <a:ext cx="139124" cy="139123"/>
              </a:xfrm>
              <a:custGeom>
                <a:avLst/>
                <a:gdLst>
                  <a:gd name="connsiteX0" fmla="*/ 178272 w 355178"/>
                  <a:gd name="connsiteY0" fmla="*/ 229498 h 355175"/>
                  <a:gd name="connsiteX1" fmla="*/ 127045 w 355178"/>
                  <a:gd name="connsiteY1" fmla="*/ 178271 h 355175"/>
                  <a:gd name="connsiteX2" fmla="*/ 178272 w 355178"/>
                  <a:gd name="connsiteY2" fmla="*/ 127043 h 355175"/>
                  <a:gd name="connsiteX3" fmla="*/ 229500 w 355178"/>
                  <a:gd name="connsiteY3" fmla="*/ 178271 h 355175"/>
                  <a:gd name="connsiteX4" fmla="*/ 178272 w 355178"/>
                  <a:gd name="connsiteY4" fmla="*/ 229498 h 355175"/>
                  <a:gd name="connsiteX5" fmla="*/ 293705 w 355178"/>
                  <a:gd name="connsiteY5" fmla="*/ 146168 h 355175"/>
                  <a:gd name="connsiteX6" fmla="*/ 282777 w 355178"/>
                  <a:gd name="connsiteY6" fmla="*/ 119530 h 355175"/>
                  <a:gd name="connsiteX7" fmla="*/ 293705 w 355178"/>
                  <a:gd name="connsiteY7" fmla="*/ 87428 h 355175"/>
                  <a:gd name="connsiteX8" fmla="*/ 269116 w 355178"/>
                  <a:gd name="connsiteY8" fmla="*/ 62839 h 355175"/>
                  <a:gd name="connsiteX9" fmla="*/ 237013 w 355178"/>
                  <a:gd name="connsiteY9" fmla="*/ 73767 h 355175"/>
                  <a:gd name="connsiteX10" fmla="*/ 210375 w 355178"/>
                  <a:gd name="connsiteY10" fmla="*/ 62839 h 355175"/>
                  <a:gd name="connsiteX11" fmla="*/ 195348 w 355178"/>
                  <a:gd name="connsiteY11" fmla="*/ 32785 h 355175"/>
                  <a:gd name="connsiteX12" fmla="*/ 161196 w 355178"/>
                  <a:gd name="connsiteY12" fmla="*/ 32785 h 355175"/>
                  <a:gd name="connsiteX13" fmla="*/ 146170 w 355178"/>
                  <a:gd name="connsiteY13" fmla="*/ 62839 h 355175"/>
                  <a:gd name="connsiteX14" fmla="*/ 119531 w 355178"/>
                  <a:gd name="connsiteY14" fmla="*/ 73767 h 355175"/>
                  <a:gd name="connsiteX15" fmla="*/ 87429 w 355178"/>
                  <a:gd name="connsiteY15" fmla="*/ 62839 h 355175"/>
                  <a:gd name="connsiteX16" fmla="*/ 62839 w 355178"/>
                  <a:gd name="connsiteY16" fmla="*/ 87428 h 355175"/>
                  <a:gd name="connsiteX17" fmla="*/ 73768 w 355178"/>
                  <a:gd name="connsiteY17" fmla="*/ 119530 h 355175"/>
                  <a:gd name="connsiteX18" fmla="*/ 62839 w 355178"/>
                  <a:gd name="connsiteY18" fmla="*/ 146168 h 355175"/>
                  <a:gd name="connsiteX19" fmla="*/ 32786 w 355178"/>
                  <a:gd name="connsiteY19" fmla="*/ 161195 h 355175"/>
                  <a:gd name="connsiteX20" fmla="*/ 32786 w 355178"/>
                  <a:gd name="connsiteY20" fmla="*/ 195346 h 355175"/>
                  <a:gd name="connsiteX21" fmla="*/ 62839 w 355178"/>
                  <a:gd name="connsiteY21" fmla="*/ 210373 h 355175"/>
                  <a:gd name="connsiteX22" fmla="*/ 73768 w 355178"/>
                  <a:gd name="connsiteY22" fmla="*/ 237011 h 355175"/>
                  <a:gd name="connsiteX23" fmla="*/ 62839 w 355178"/>
                  <a:gd name="connsiteY23" fmla="*/ 269113 h 355175"/>
                  <a:gd name="connsiteX24" fmla="*/ 86746 w 355178"/>
                  <a:gd name="connsiteY24" fmla="*/ 293020 h 355175"/>
                  <a:gd name="connsiteX25" fmla="*/ 118848 w 355178"/>
                  <a:gd name="connsiteY25" fmla="*/ 282091 h 355175"/>
                  <a:gd name="connsiteX26" fmla="*/ 145487 w 355178"/>
                  <a:gd name="connsiteY26" fmla="*/ 293020 h 355175"/>
                  <a:gd name="connsiteX27" fmla="*/ 160513 w 355178"/>
                  <a:gd name="connsiteY27" fmla="*/ 323073 h 355175"/>
                  <a:gd name="connsiteX28" fmla="*/ 194665 w 355178"/>
                  <a:gd name="connsiteY28" fmla="*/ 323073 h 355175"/>
                  <a:gd name="connsiteX29" fmla="*/ 209692 w 355178"/>
                  <a:gd name="connsiteY29" fmla="*/ 293020 h 355175"/>
                  <a:gd name="connsiteX30" fmla="*/ 236330 w 355178"/>
                  <a:gd name="connsiteY30" fmla="*/ 282091 h 355175"/>
                  <a:gd name="connsiteX31" fmla="*/ 268433 w 355178"/>
                  <a:gd name="connsiteY31" fmla="*/ 293020 h 355175"/>
                  <a:gd name="connsiteX32" fmla="*/ 293022 w 355178"/>
                  <a:gd name="connsiteY32" fmla="*/ 269113 h 355175"/>
                  <a:gd name="connsiteX33" fmla="*/ 282094 w 355178"/>
                  <a:gd name="connsiteY33" fmla="*/ 237011 h 355175"/>
                  <a:gd name="connsiteX34" fmla="*/ 293705 w 355178"/>
                  <a:gd name="connsiteY34" fmla="*/ 210373 h 355175"/>
                  <a:gd name="connsiteX35" fmla="*/ 323759 w 355178"/>
                  <a:gd name="connsiteY35" fmla="*/ 195346 h 355175"/>
                  <a:gd name="connsiteX36" fmla="*/ 323759 w 355178"/>
                  <a:gd name="connsiteY36" fmla="*/ 161195 h 355175"/>
                  <a:gd name="connsiteX37" fmla="*/ 293705 w 355178"/>
                  <a:gd name="connsiteY37" fmla="*/ 146168 h 35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55178" h="355175">
                    <a:moveTo>
                      <a:pt x="178272" y="229498"/>
                    </a:moveTo>
                    <a:cubicBezTo>
                      <a:pt x="149585" y="229498"/>
                      <a:pt x="127045" y="206275"/>
                      <a:pt x="127045" y="178271"/>
                    </a:cubicBezTo>
                    <a:cubicBezTo>
                      <a:pt x="127045" y="150266"/>
                      <a:pt x="150268" y="127043"/>
                      <a:pt x="178272" y="127043"/>
                    </a:cubicBezTo>
                    <a:cubicBezTo>
                      <a:pt x="206960" y="127043"/>
                      <a:pt x="229500" y="150266"/>
                      <a:pt x="229500" y="178271"/>
                    </a:cubicBezTo>
                    <a:cubicBezTo>
                      <a:pt x="229500" y="206275"/>
                      <a:pt x="206277" y="229498"/>
                      <a:pt x="178272" y="229498"/>
                    </a:cubicBezTo>
                    <a:close/>
                    <a:moveTo>
                      <a:pt x="293705" y="146168"/>
                    </a:moveTo>
                    <a:cubicBezTo>
                      <a:pt x="290973" y="136606"/>
                      <a:pt x="287558" y="127726"/>
                      <a:pt x="282777" y="119530"/>
                    </a:cubicBezTo>
                    <a:lnTo>
                      <a:pt x="293705" y="87428"/>
                    </a:lnTo>
                    <a:lnTo>
                      <a:pt x="269116" y="62839"/>
                    </a:lnTo>
                    <a:lnTo>
                      <a:pt x="237013" y="73767"/>
                    </a:lnTo>
                    <a:cubicBezTo>
                      <a:pt x="228817" y="68986"/>
                      <a:pt x="219937" y="65571"/>
                      <a:pt x="210375" y="62839"/>
                    </a:cubicBezTo>
                    <a:lnTo>
                      <a:pt x="195348" y="32785"/>
                    </a:lnTo>
                    <a:lnTo>
                      <a:pt x="161196" y="32785"/>
                    </a:lnTo>
                    <a:lnTo>
                      <a:pt x="146170" y="62839"/>
                    </a:lnTo>
                    <a:cubicBezTo>
                      <a:pt x="136607" y="65571"/>
                      <a:pt x="127728" y="68986"/>
                      <a:pt x="119531" y="73767"/>
                    </a:cubicBezTo>
                    <a:lnTo>
                      <a:pt x="87429" y="62839"/>
                    </a:lnTo>
                    <a:lnTo>
                      <a:pt x="62839" y="87428"/>
                    </a:lnTo>
                    <a:lnTo>
                      <a:pt x="73768" y="119530"/>
                    </a:lnTo>
                    <a:cubicBezTo>
                      <a:pt x="68987" y="127726"/>
                      <a:pt x="65571" y="136606"/>
                      <a:pt x="62839" y="146168"/>
                    </a:cubicBezTo>
                    <a:lnTo>
                      <a:pt x="32786" y="161195"/>
                    </a:lnTo>
                    <a:lnTo>
                      <a:pt x="32786" y="195346"/>
                    </a:lnTo>
                    <a:lnTo>
                      <a:pt x="62839" y="210373"/>
                    </a:lnTo>
                    <a:cubicBezTo>
                      <a:pt x="65571" y="219935"/>
                      <a:pt x="68987" y="228815"/>
                      <a:pt x="73768" y="237011"/>
                    </a:cubicBezTo>
                    <a:lnTo>
                      <a:pt x="62839" y="269113"/>
                    </a:lnTo>
                    <a:lnTo>
                      <a:pt x="86746" y="293020"/>
                    </a:lnTo>
                    <a:lnTo>
                      <a:pt x="118848" y="282091"/>
                    </a:lnTo>
                    <a:cubicBezTo>
                      <a:pt x="127045" y="286872"/>
                      <a:pt x="135924" y="290287"/>
                      <a:pt x="145487" y="293020"/>
                    </a:cubicBezTo>
                    <a:lnTo>
                      <a:pt x="160513" y="323073"/>
                    </a:lnTo>
                    <a:lnTo>
                      <a:pt x="194665" y="323073"/>
                    </a:lnTo>
                    <a:lnTo>
                      <a:pt x="209692" y="293020"/>
                    </a:lnTo>
                    <a:cubicBezTo>
                      <a:pt x="219254" y="290287"/>
                      <a:pt x="228134" y="286872"/>
                      <a:pt x="236330" y="282091"/>
                    </a:cubicBezTo>
                    <a:lnTo>
                      <a:pt x="268433" y="293020"/>
                    </a:lnTo>
                    <a:lnTo>
                      <a:pt x="293022" y="269113"/>
                    </a:lnTo>
                    <a:lnTo>
                      <a:pt x="282094" y="237011"/>
                    </a:lnTo>
                    <a:cubicBezTo>
                      <a:pt x="286875" y="228815"/>
                      <a:pt x="290973" y="219252"/>
                      <a:pt x="293705" y="210373"/>
                    </a:cubicBezTo>
                    <a:lnTo>
                      <a:pt x="323759" y="195346"/>
                    </a:lnTo>
                    <a:lnTo>
                      <a:pt x="323759" y="161195"/>
                    </a:lnTo>
                    <a:lnTo>
                      <a:pt x="293705" y="146168"/>
                    </a:lnTo>
                    <a:close/>
                  </a:path>
                </a:pathLst>
              </a:custGeom>
              <a:grp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21" name="Freeform: Shape 120">
                <a:extLst>
                  <a:ext uri="{FF2B5EF4-FFF2-40B4-BE49-F238E27FC236}">
                    <a16:creationId xmlns:a16="http://schemas.microsoft.com/office/drawing/2014/main" id="{D63E98CE-7C9A-C84C-99A5-7069D9C79159}"/>
                  </a:ext>
                </a:extLst>
              </p:cNvPr>
              <p:cNvSpPr/>
              <p:nvPr/>
            </p:nvSpPr>
            <p:spPr>
              <a:xfrm rot="900000">
                <a:off x="8862080" y="3516402"/>
                <a:ext cx="139124" cy="139123"/>
              </a:xfrm>
              <a:custGeom>
                <a:avLst/>
                <a:gdLst>
                  <a:gd name="connsiteX0" fmla="*/ 178272 w 355178"/>
                  <a:gd name="connsiteY0" fmla="*/ 229498 h 355175"/>
                  <a:gd name="connsiteX1" fmla="*/ 127045 w 355178"/>
                  <a:gd name="connsiteY1" fmla="*/ 178271 h 355175"/>
                  <a:gd name="connsiteX2" fmla="*/ 178272 w 355178"/>
                  <a:gd name="connsiteY2" fmla="*/ 127043 h 355175"/>
                  <a:gd name="connsiteX3" fmla="*/ 229500 w 355178"/>
                  <a:gd name="connsiteY3" fmla="*/ 178271 h 355175"/>
                  <a:gd name="connsiteX4" fmla="*/ 178272 w 355178"/>
                  <a:gd name="connsiteY4" fmla="*/ 229498 h 355175"/>
                  <a:gd name="connsiteX5" fmla="*/ 178272 w 355178"/>
                  <a:gd name="connsiteY5" fmla="*/ 229498 h 355175"/>
                  <a:gd name="connsiteX6" fmla="*/ 282777 w 355178"/>
                  <a:gd name="connsiteY6" fmla="*/ 119530 h 355175"/>
                  <a:gd name="connsiteX7" fmla="*/ 293705 w 355178"/>
                  <a:gd name="connsiteY7" fmla="*/ 87428 h 355175"/>
                  <a:gd name="connsiteX8" fmla="*/ 269116 w 355178"/>
                  <a:gd name="connsiteY8" fmla="*/ 62839 h 355175"/>
                  <a:gd name="connsiteX9" fmla="*/ 237013 w 355178"/>
                  <a:gd name="connsiteY9" fmla="*/ 73767 h 355175"/>
                  <a:gd name="connsiteX10" fmla="*/ 210375 w 355178"/>
                  <a:gd name="connsiteY10" fmla="*/ 62839 h 355175"/>
                  <a:gd name="connsiteX11" fmla="*/ 195348 w 355178"/>
                  <a:gd name="connsiteY11" fmla="*/ 32785 h 355175"/>
                  <a:gd name="connsiteX12" fmla="*/ 161196 w 355178"/>
                  <a:gd name="connsiteY12" fmla="*/ 32785 h 355175"/>
                  <a:gd name="connsiteX13" fmla="*/ 146170 w 355178"/>
                  <a:gd name="connsiteY13" fmla="*/ 62839 h 355175"/>
                  <a:gd name="connsiteX14" fmla="*/ 119531 w 355178"/>
                  <a:gd name="connsiteY14" fmla="*/ 73767 h 355175"/>
                  <a:gd name="connsiteX15" fmla="*/ 87429 w 355178"/>
                  <a:gd name="connsiteY15" fmla="*/ 62839 h 355175"/>
                  <a:gd name="connsiteX16" fmla="*/ 63522 w 355178"/>
                  <a:gd name="connsiteY16" fmla="*/ 86745 h 355175"/>
                  <a:gd name="connsiteX17" fmla="*/ 73768 w 355178"/>
                  <a:gd name="connsiteY17" fmla="*/ 118847 h 355175"/>
                  <a:gd name="connsiteX18" fmla="*/ 62839 w 355178"/>
                  <a:gd name="connsiteY18" fmla="*/ 145485 h 355175"/>
                  <a:gd name="connsiteX19" fmla="*/ 32786 w 355178"/>
                  <a:gd name="connsiteY19" fmla="*/ 160512 h 355175"/>
                  <a:gd name="connsiteX20" fmla="*/ 32786 w 355178"/>
                  <a:gd name="connsiteY20" fmla="*/ 194663 h 355175"/>
                  <a:gd name="connsiteX21" fmla="*/ 62839 w 355178"/>
                  <a:gd name="connsiteY21" fmla="*/ 209690 h 355175"/>
                  <a:gd name="connsiteX22" fmla="*/ 73768 w 355178"/>
                  <a:gd name="connsiteY22" fmla="*/ 236328 h 355175"/>
                  <a:gd name="connsiteX23" fmla="*/ 63522 w 355178"/>
                  <a:gd name="connsiteY23" fmla="*/ 268430 h 355175"/>
                  <a:gd name="connsiteX24" fmla="*/ 87429 w 355178"/>
                  <a:gd name="connsiteY24" fmla="*/ 292337 h 355175"/>
                  <a:gd name="connsiteX25" fmla="*/ 119531 w 355178"/>
                  <a:gd name="connsiteY25" fmla="*/ 282091 h 355175"/>
                  <a:gd name="connsiteX26" fmla="*/ 146170 w 355178"/>
                  <a:gd name="connsiteY26" fmla="*/ 293020 h 355175"/>
                  <a:gd name="connsiteX27" fmla="*/ 161196 w 355178"/>
                  <a:gd name="connsiteY27" fmla="*/ 323073 h 355175"/>
                  <a:gd name="connsiteX28" fmla="*/ 195348 w 355178"/>
                  <a:gd name="connsiteY28" fmla="*/ 323073 h 355175"/>
                  <a:gd name="connsiteX29" fmla="*/ 210375 w 355178"/>
                  <a:gd name="connsiteY29" fmla="*/ 293020 h 355175"/>
                  <a:gd name="connsiteX30" fmla="*/ 237013 w 355178"/>
                  <a:gd name="connsiteY30" fmla="*/ 282091 h 355175"/>
                  <a:gd name="connsiteX31" fmla="*/ 269116 w 355178"/>
                  <a:gd name="connsiteY31" fmla="*/ 293020 h 355175"/>
                  <a:gd name="connsiteX32" fmla="*/ 293022 w 355178"/>
                  <a:gd name="connsiteY32" fmla="*/ 268430 h 355175"/>
                  <a:gd name="connsiteX33" fmla="*/ 282777 w 355178"/>
                  <a:gd name="connsiteY33" fmla="*/ 237011 h 355175"/>
                  <a:gd name="connsiteX34" fmla="*/ 293705 w 355178"/>
                  <a:gd name="connsiteY34" fmla="*/ 210373 h 355175"/>
                  <a:gd name="connsiteX35" fmla="*/ 323759 w 355178"/>
                  <a:gd name="connsiteY35" fmla="*/ 195346 h 355175"/>
                  <a:gd name="connsiteX36" fmla="*/ 323759 w 355178"/>
                  <a:gd name="connsiteY36" fmla="*/ 161195 h 355175"/>
                  <a:gd name="connsiteX37" fmla="*/ 293705 w 355178"/>
                  <a:gd name="connsiteY37" fmla="*/ 146168 h 355175"/>
                  <a:gd name="connsiteX38" fmla="*/ 282777 w 355178"/>
                  <a:gd name="connsiteY38" fmla="*/ 119530 h 355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55178" h="355175">
                    <a:moveTo>
                      <a:pt x="178272" y="229498"/>
                    </a:moveTo>
                    <a:cubicBezTo>
                      <a:pt x="149585" y="229498"/>
                      <a:pt x="127045" y="206275"/>
                      <a:pt x="127045" y="178271"/>
                    </a:cubicBezTo>
                    <a:cubicBezTo>
                      <a:pt x="127045" y="149583"/>
                      <a:pt x="150268" y="127043"/>
                      <a:pt x="178272" y="127043"/>
                    </a:cubicBezTo>
                    <a:cubicBezTo>
                      <a:pt x="206960" y="127043"/>
                      <a:pt x="229500" y="150266"/>
                      <a:pt x="229500" y="178271"/>
                    </a:cubicBezTo>
                    <a:cubicBezTo>
                      <a:pt x="229500" y="206275"/>
                      <a:pt x="206960" y="229498"/>
                      <a:pt x="178272" y="229498"/>
                    </a:cubicBezTo>
                    <a:lnTo>
                      <a:pt x="178272" y="229498"/>
                    </a:lnTo>
                    <a:close/>
                    <a:moveTo>
                      <a:pt x="282777" y="119530"/>
                    </a:moveTo>
                    <a:lnTo>
                      <a:pt x="293705" y="87428"/>
                    </a:lnTo>
                    <a:lnTo>
                      <a:pt x="269116" y="62839"/>
                    </a:lnTo>
                    <a:lnTo>
                      <a:pt x="237013" y="73767"/>
                    </a:lnTo>
                    <a:cubicBezTo>
                      <a:pt x="228817" y="68986"/>
                      <a:pt x="219254" y="65571"/>
                      <a:pt x="210375" y="62839"/>
                    </a:cubicBezTo>
                    <a:lnTo>
                      <a:pt x="195348" y="32785"/>
                    </a:lnTo>
                    <a:lnTo>
                      <a:pt x="161196" y="32785"/>
                    </a:lnTo>
                    <a:lnTo>
                      <a:pt x="146170" y="62839"/>
                    </a:lnTo>
                    <a:cubicBezTo>
                      <a:pt x="136607" y="65571"/>
                      <a:pt x="127728" y="68986"/>
                      <a:pt x="119531" y="73767"/>
                    </a:cubicBezTo>
                    <a:lnTo>
                      <a:pt x="87429" y="62839"/>
                    </a:lnTo>
                    <a:lnTo>
                      <a:pt x="63522" y="86745"/>
                    </a:lnTo>
                    <a:lnTo>
                      <a:pt x="73768" y="118847"/>
                    </a:lnTo>
                    <a:cubicBezTo>
                      <a:pt x="68987" y="127043"/>
                      <a:pt x="65571" y="136606"/>
                      <a:pt x="62839" y="145485"/>
                    </a:cubicBezTo>
                    <a:lnTo>
                      <a:pt x="32786" y="160512"/>
                    </a:lnTo>
                    <a:lnTo>
                      <a:pt x="32786" y="194663"/>
                    </a:lnTo>
                    <a:lnTo>
                      <a:pt x="62839" y="209690"/>
                    </a:lnTo>
                    <a:cubicBezTo>
                      <a:pt x="65571" y="219252"/>
                      <a:pt x="68987" y="228132"/>
                      <a:pt x="73768" y="236328"/>
                    </a:cubicBezTo>
                    <a:lnTo>
                      <a:pt x="63522" y="268430"/>
                    </a:lnTo>
                    <a:lnTo>
                      <a:pt x="87429" y="292337"/>
                    </a:lnTo>
                    <a:lnTo>
                      <a:pt x="119531" y="282091"/>
                    </a:lnTo>
                    <a:cubicBezTo>
                      <a:pt x="127728" y="286872"/>
                      <a:pt x="136607" y="290287"/>
                      <a:pt x="146170" y="293020"/>
                    </a:cubicBezTo>
                    <a:lnTo>
                      <a:pt x="161196" y="323073"/>
                    </a:lnTo>
                    <a:lnTo>
                      <a:pt x="195348" y="323073"/>
                    </a:lnTo>
                    <a:lnTo>
                      <a:pt x="210375" y="293020"/>
                    </a:lnTo>
                    <a:cubicBezTo>
                      <a:pt x="219937" y="290287"/>
                      <a:pt x="228817" y="286872"/>
                      <a:pt x="237013" y="282091"/>
                    </a:cubicBezTo>
                    <a:lnTo>
                      <a:pt x="269116" y="293020"/>
                    </a:lnTo>
                    <a:lnTo>
                      <a:pt x="293022" y="268430"/>
                    </a:lnTo>
                    <a:lnTo>
                      <a:pt x="282777" y="237011"/>
                    </a:lnTo>
                    <a:cubicBezTo>
                      <a:pt x="287558" y="228815"/>
                      <a:pt x="290973" y="219935"/>
                      <a:pt x="293705" y="210373"/>
                    </a:cubicBezTo>
                    <a:lnTo>
                      <a:pt x="323759" y="195346"/>
                    </a:lnTo>
                    <a:lnTo>
                      <a:pt x="323759" y="161195"/>
                    </a:lnTo>
                    <a:lnTo>
                      <a:pt x="293705" y="146168"/>
                    </a:lnTo>
                    <a:cubicBezTo>
                      <a:pt x="290973" y="136606"/>
                      <a:pt x="287558" y="127726"/>
                      <a:pt x="282777" y="119530"/>
                    </a:cubicBezTo>
                    <a:close/>
                  </a:path>
                </a:pathLst>
              </a:custGeom>
              <a:grp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22" name="Group 121">
              <a:extLst>
                <a:ext uri="{FF2B5EF4-FFF2-40B4-BE49-F238E27FC236}">
                  <a16:creationId xmlns:a16="http://schemas.microsoft.com/office/drawing/2014/main" id="{E21CCBB3-99EE-784B-A3D5-67C4ADA562AD}"/>
                </a:ext>
              </a:extLst>
            </p:cNvPr>
            <p:cNvGrpSpPr/>
            <p:nvPr/>
          </p:nvGrpSpPr>
          <p:grpSpPr>
            <a:xfrm>
              <a:off x="7070495" y="2507022"/>
              <a:ext cx="650980" cy="630708"/>
              <a:chOff x="7157554" y="1735934"/>
              <a:chExt cx="397423" cy="398542"/>
            </a:xfrm>
          </p:grpSpPr>
          <p:grpSp>
            <p:nvGrpSpPr>
              <p:cNvPr id="123" name="Group 122">
                <a:extLst>
                  <a:ext uri="{FF2B5EF4-FFF2-40B4-BE49-F238E27FC236}">
                    <a16:creationId xmlns:a16="http://schemas.microsoft.com/office/drawing/2014/main" id="{122CE026-00CA-BA4C-A59A-99BC3695155E}"/>
                  </a:ext>
                </a:extLst>
              </p:cNvPr>
              <p:cNvGrpSpPr/>
              <p:nvPr/>
            </p:nvGrpSpPr>
            <p:grpSpPr>
              <a:xfrm>
                <a:off x="7157554" y="1735934"/>
                <a:ext cx="397423" cy="398542"/>
                <a:chOff x="2107244" y="1575258"/>
                <a:chExt cx="310993" cy="264555"/>
              </a:xfrm>
              <a:solidFill>
                <a:srgbClr val="0078D7"/>
              </a:solidFill>
            </p:grpSpPr>
            <p:sp>
              <p:nvSpPr>
                <p:cNvPr id="128" name="Rectangle 9">
                  <a:extLst>
                    <a:ext uri="{FF2B5EF4-FFF2-40B4-BE49-F238E27FC236}">
                      <a16:creationId xmlns:a16="http://schemas.microsoft.com/office/drawing/2014/main" id="{29F27199-A69C-7840-A38D-13BEF59F8718}"/>
                    </a:ext>
                  </a:extLst>
                </p:cNvPr>
                <p:cNvSpPr>
                  <a:spLocks noChangeArrowheads="1"/>
                </p:cNvSpPr>
                <p:nvPr/>
              </p:nvSpPr>
              <p:spPr bwMode="auto">
                <a:xfrm>
                  <a:off x="2107244" y="1575258"/>
                  <a:ext cx="310993" cy="264555"/>
                </a:xfrm>
                <a:prstGeom prst="rect">
                  <a:avLst/>
                </a:prstGeom>
                <a:grp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29" name="Line 10">
                  <a:extLst>
                    <a:ext uri="{FF2B5EF4-FFF2-40B4-BE49-F238E27FC236}">
                      <a16:creationId xmlns:a16="http://schemas.microsoft.com/office/drawing/2014/main" id="{041222FE-D9DB-1F40-8559-48C5F589E128}"/>
                    </a:ext>
                  </a:extLst>
                </p:cNvPr>
                <p:cNvSpPr>
                  <a:spLocks noChangeShapeType="1"/>
                </p:cNvSpPr>
                <p:nvPr/>
              </p:nvSpPr>
              <p:spPr bwMode="auto">
                <a:xfrm flipH="1">
                  <a:off x="2107244" y="1647026"/>
                  <a:ext cx="310993" cy="0"/>
                </a:xfrm>
                <a:prstGeom prst="line">
                  <a:avLst/>
                </a:prstGeom>
                <a:grpFill/>
                <a:ln w="19050" cap="flat">
                  <a:solidFill>
                    <a:srgbClr val="50E6FF"/>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grpSp>
            <p:nvGrpSpPr>
              <p:cNvPr id="124" name="Group 123">
                <a:extLst>
                  <a:ext uri="{FF2B5EF4-FFF2-40B4-BE49-F238E27FC236}">
                    <a16:creationId xmlns:a16="http://schemas.microsoft.com/office/drawing/2014/main" id="{C05F702E-D382-7040-89E4-CDB8E6845EC6}"/>
                  </a:ext>
                </a:extLst>
              </p:cNvPr>
              <p:cNvGrpSpPr/>
              <p:nvPr/>
            </p:nvGrpSpPr>
            <p:grpSpPr>
              <a:xfrm>
                <a:off x="7264761" y="1903738"/>
                <a:ext cx="191394" cy="180132"/>
                <a:chOff x="2202934" y="1701907"/>
                <a:chExt cx="95690" cy="90061"/>
              </a:xfrm>
              <a:solidFill>
                <a:srgbClr val="50E6FF"/>
              </a:solidFill>
            </p:grpSpPr>
            <p:sp>
              <p:nvSpPr>
                <p:cNvPr id="126" name="Freeform 14">
                  <a:extLst>
                    <a:ext uri="{FF2B5EF4-FFF2-40B4-BE49-F238E27FC236}">
                      <a16:creationId xmlns:a16="http://schemas.microsoft.com/office/drawing/2014/main" id="{D6DFC9B4-1CB8-6B4B-981A-48B658A2B1D0}"/>
                    </a:ext>
                  </a:extLst>
                </p:cNvPr>
                <p:cNvSpPr>
                  <a:spLocks/>
                </p:cNvSpPr>
                <p:nvPr/>
              </p:nvSpPr>
              <p:spPr bwMode="auto">
                <a:xfrm>
                  <a:off x="2202934" y="1701907"/>
                  <a:ext cx="95690" cy="90061"/>
                </a:xfrm>
                <a:custGeom>
                  <a:avLst/>
                  <a:gdLst>
                    <a:gd name="T0" fmla="*/ 0 w 68"/>
                    <a:gd name="T1" fmla="*/ 64 h 64"/>
                    <a:gd name="T2" fmla="*/ 0 w 68"/>
                    <a:gd name="T3" fmla="*/ 34 h 64"/>
                    <a:gd name="T4" fmla="*/ 34 w 68"/>
                    <a:gd name="T5" fmla="*/ 0 h 64"/>
                    <a:gd name="T6" fmla="*/ 68 w 68"/>
                    <a:gd name="T7" fmla="*/ 34 h 64"/>
                    <a:gd name="T8" fmla="*/ 68 w 68"/>
                    <a:gd name="T9" fmla="*/ 64 h 64"/>
                    <a:gd name="T10" fmla="*/ 0 w 68"/>
                    <a:gd name="T11" fmla="*/ 64 h 64"/>
                  </a:gdLst>
                  <a:ahLst/>
                  <a:cxnLst>
                    <a:cxn ang="0">
                      <a:pos x="T0" y="T1"/>
                    </a:cxn>
                    <a:cxn ang="0">
                      <a:pos x="T2" y="T3"/>
                    </a:cxn>
                    <a:cxn ang="0">
                      <a:pos x="T4" y="T5"/>
                    </a:cxn>
                    <a:cxn ang="0">
                      <a:pos x="T6" y="T7"/>
                    </a:cxn>
                    <a:cxn ang="0">
                      <a:pos x="T8" y="T9"/>
                    </a:cxn>
                    <a:cxn ang="0">
                      <a:pos x="T10" y="T11"/>
                    </a:cxn>
                  </a:cxnLst>
                  <a:rect l="0" t="0" r="r" b="b"/>
                  <a:pathLst>
                    <a:path w="68" h="64">
                      <a:moveTo>
                        <a:pt x="0" y="64"/>
                      </a:moveTo>
                      <a:lnTo>
                        <a:pt x="0" y="34"/>
                      </a:lnTo>
                      <a:lnTo>
                        <a:pt x="34" y="0"/>
                      </a:lnTo>
                      <a:lnTo>
                        <a:pt x="68" y="34"/>
                      </a:lnTo>
                      <a:lnTo>
                        <a:pt x="68" y="64"/>
                      </a:lnTo>
                      <a:lnTo>
                        <a:pt x="0" y="64"/>
                      </a:lnTo>
                      <a:close/>
                    </a:path>
                  </a:pathLst>
                </a:cu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127" name="Line 15">
                  <a:extLst>
                    <a:ext uri="{FF2B5EF4-FFF2-40B4-BE49-F238E27FC236}">
                      <a16:creationId xmlns:a16="http://schemas.microsoft.com/office/drawing/2014/main" id="{2CA7504F-EBC5-7144-8C5A-2985509224BE}"/>
                    </a:ext>
                  </a:extLst>
                </p:cNvPr>
                <p:cNvSpPr>
                  <a:spLocks noChangeShapeType="1"/>
                </p:cNvSpPr>
                <p:nvPr/>
              </p:nvSpPr>
              <p:spPr bwMode="auto">
                <a:xfrm>
                  <a:off x="2253117" y="1755381"/>
                  <a:ext cx="0" cy="36587"/>
                </a:xfrm>
                <a:prstGeom prst="line">
                  <a:avLst/>
                </a:prstGeom>
                <a:grpFill/>
                <a:ln w="12700" cap="flat">
                  <a:solidFill>
                    <a:srgbClr val="00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125" name="Oval 124">
                <a:extLst>
                  <a:ext uri="{FF2B5EF4-FFF2-40B4-BE49-F238E27FC236}">
                    <a16:creationId xmlns:a16="http://schemas.microsoft.com/office/drawing/2014/main" id="{2F111CC1-2AF6-6740-A608-FD63E653C152}"/>
                  </a:ext>
                </a:extLst>
              </p:cNvPr>
              <p:cNvSpPr/>
              <p:nvPr/>
            </p:nvSpPr>
            <p:spPr bwMode="auto">
              <a:xfrm>
                <a:off x="7190299" y="1771323"/>
                <a:ext cx="36975" cy="36975"/>
              </a:xfrm>
              <a:prstGeom prst="ellipse">
                <a:avLst/>
              </a:prstGeom>
              <a:solidFill>
                <a:srgbClr val="50E6FF"/>
              </a:solidFill>
              <a:ln w="12700" cap="rnd">
                <a:solidFill>
                  <a:srgbClr val="50E6FF"/>
                </a:solidFill>
                <a:miter lim="800000"/>
                <a:headEnd/>
                <a:tailEnd/>
              </a:ln>
              <a:effectLst/>
            </p:spPr>
            <p:txBody>
              <a:bodyPr wrap="none"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133" name="Group 132">
              <a:extLst>
                <a:ext uri="{FF2B5EF4-FFF2-40B4-BE49-F238E27FC236}">
                  <a16:creationId xmlns:a16="http://schemas.microsoft.com/office/drawing/2014/main" id="{D0AA9E9C-905E-5F4C-B684-13BE0DA98111}"/>
                </a:ext>
              </a:extLst>
            </p:cNvPr>
            <p:cNvGrpSpPr/>
            <p:nvPr/>
          </p:nvGrpSpPr>
          <p:grpSpPr>
            <a:xfrm>
              <a:off x="6722096" y="3137730"/>
              <a:ext cx="344110" cy="452325"/>
              <a:chOff x="4373323" y="1855264"/>
              <a:chExt cx="2771333" cy="3642856"/>
            </a:xfrm>
          </p:grpSpPr>
          <p:sp>
            <p:nvSpPr>
              <p:cNvPr id="134" name="Freeform: Shape 208">
                <a:extLst>
                  <a:ext uri="{FF2B5EF4-FFF2-40B4-BE49-F238E27FC236}">
                    <a16:creationId xmlns:a16="http://schemas.microsoft.com/office/drawing/2014/main" id="{35190B44-2C43-614F-A6B0-B1CF6CBE698F}"/>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rgbClr val="0078D4"/>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35" name="Freeform: Shape 209">
                <a:extLst>
                  <a:ext uri="{FF2B5EF4-FFF2-40B4-BE49-F238E27FC236}">
                    <a16:creationId xmlns:a16="http://schemas.microsoft.com/office/drawing/2014/main" id="{8B653DE3-EBA9-AE45-9BFA-4A2EC1E583BC}"/>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36" name="Group 135">
              <a:extLst>
                <a:ext uri="{FF2B5EF4-FFF2-40B4-BE49-F238E27FC236}">
                  <a16:creationId xmlns:a16="http://schemas.microsoft.com/office/drawing/2014/main" id="{F0031D7A-F4C2-7647-A338-3509044FD383}"/>
                </a:ext>
              </a:extLst>
            </p:cNvPr>
            <p:cNvGrpSpPr/>
            <p:nvPr/>
          </p:nvGrpSpPr>
          <p:grpSpPr>
            <a:xfrm>
              <a:off x="10526756" y="2425044"/>
              <a:ext cx="147488" cy="193870"/>
              <a:chOff x="4373323" y="1855264"/>
              <a:chExt cx="2771333" cy="3642856"/>
            </a:xfrm>
          </p:grpSpPr>
          <p:sp>
            <p:nvSpPr>
              <p:cNvPr id="137" name="Freeform: Shape 214">
                <a:extLst>
                  <a:ext uri="{FF2B5EF4-FFF2-40B4-BE49-F238E27FC236}">
                    <a16:creationId xmlns:a16="http://schemas.microsoft.com/office/drawing/2014/main" id="{34D03F98-0BE9-B14C-A713-3890C51C517F}"/>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rgbClr val="0078D4"/>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38" name="Freeform: Shape 215">
                <a:extLst>
                  <a:ext uri="{FF2B5EF4-FFF2-40B4-BE49-F238E27FC236}">
                    <a16:creationId xmlns:a16="http://schemas.microsoft.com/office/drawing/2014/main" id="{AA42ED8C-93D6-AC4A-9EF6-EA68FE918788}"/>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w="10795" cap="flat" cmpd="sng" algn="ctr">
                <a:noFill/>
                <a:prstDash val="solid"/>
              </a:ln>
              <a:effectLst/>
            </p:spPr>
            <p:txBody>
              <a:bodyPr wrap="square" rtlCol="0" anchor="ctr">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pic>
          <p:nvPicPr>
            <p:cNvPr id="139" name="Graphic 138">
              <a:extLst>
                <a:ext uri="{FF2B5EF4-FFF2-40B4-BE49-F238E27FC236}">
                  <a16:creationId xmlns:a16="http://schemas.microsoft.com/office/drawing/2014/main" id="{94C7602F-1B41-5345-A0C3-DB68EB76BF0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50300" y="2544366"/>
              <a:ext cx="603155" cy="599788"/>
            </a:xfrm>
            <a:prstGeom prst="rect">
              <a:avLst/>
            </a:prstGeom>
          </p:spPr>
        </p:pic>
      </p:grpSp>
    </p:spTree>
    <p:extLst>
      <p:ext uri="{BB962C8B-B14F-4D97-AF65-F5344CB8AC3E}">
        <p14:creationId xmlns:p14="http://schemas.microsoft.com/office/powerpoint/2010/main" val="386877420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Dynamic Data Masking</a:t>
            </a:r>
          </a:p>
        </p:txBody>
      </p:sp>
      <p:grpSp>
        <p:nvGrpSpPr>
          <p:cNvPr id="32" name="Group 31">
            <a:extLst>
              <a:ext uri="{FF2B5EF4-FFF2-40B4-BE49-F238E27FC236}">
                <a16:creationId xmlns:a16="http://schemas.microsoft.com/office/drawing/2014/main" id="{15A8A844-350D-4E56-8418-2056413BC96C}"/>
              </a:ext>
            </a:extLst>
          </p:cNvPr>
          <p:cNvGrpSpPr/>
          <p:nvPr/>
        </p:nvGrpSpPr>
        <p:grpSpPr>
          <a:xfrm>
            <a:off x="584200" y="3661686"/>
            <a:ext cx="8627264" cy="1827734"/>
            <a:chOff x="3779549" y="4969446"/>
            <a:chExt cx="8251309" cy="1560520"/>
          </a:xfrm>
        </p:grpSpPr>
        <p:pic>
          <p:nvPicPr>
            <p:cNvPr id="33" name="Picture 32">
              <a:extLst>
                <a:ext uri="{FF2B5EF4-FFF2-40B4-BE49-F238E27FC236}">
                  <a16:creationId xmlns:a16="http://schemas.microsoft.com/office/drawing/2014/main" id="{808DD598-E862-4F42-AD7D-640F428CFBB5}"/>
                </a:ext>
              </a:extLst>
            </p:cNvPr>
            <p:cNvPicPr>
              <a:picLocks noChangeAspect="1"/>
            </p:cNvPicPr>
            <p:nvPr/>
          </p:nvPicPr>
          <p:blipFill>
            <a:blip r:embed="rId3"/>
            <a:stretch>
              <a:fillRect/>
            </a:stretch>
          </p:blipFill>
          <p:spPr>
            <a:xfrm>
              <a:off x="7992258" y="5462496"/>
              <a:ext cx="4038600" cy="1067470"/>
            </a:xfrm>
            <a:prstGeom prst="rect">
              <a:avLst/>
            </a:prstGeom>
            <a:ln>
              <a:noFill/>
            </a:ln>
          </p:spPr>
        </p:pic>
        <p:sp>
          <p:nvSpPr>
            <p:cNvPr id="34" name="TextBox 33">
              <a:extLst>
                <a:ext uri="{FF2B5EF4-FFF2-40B4-BE49-F238E27FC236}">
                  <a16:creationId xmlns:a16="http://schemas.microsoft.com/office/drawing/2014/main" id="{E3CFA039-811C-4A58-8BB8-FAA692ECEBC6}"/>
                </a:ext>
              </a:extLst>
            </p:cNvPr>
            <p:cNvSpPr txBox="1"/>
            <p:nvPr/>
          </p:nvSpPr>
          <p:spPr>
            <a:xfrm>
              <a:off x="8953717" y="4969446"/>
              <a:ext cx="2035772" cy="460125"/>
            </a:xfrm>
            <a:prstGeom prst="rect">
              <a:avLst/>
            </a:prstGeom>
            <a:noFill/>
            <a:ln>
              <a:noFill/>
            </a:ln>
          </p:spPr>
          <p:txBody>
            <a:bodyPr wrap="none" lIns="179259" tIns="143407" rIns="179259" bIns="143407"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mn-cs"/>
                </a:rPr>
                <a:t>Role </a:t>
              </a:r>
              <a:r>
                <a:rPr kumimoji="0" lang="en-US" sz="1800" b="0" i="0" u="none" strike="noStrike" kern="0" cap="none" spc="0" normalizeH="0" baseline="0" noProof="0" err="1">
                  <a:ln>
                    <a:noFill/>
                  </a:ln>
                  <a:solidFill>
                    <a:srgbClr val="000000"/>
                  </a:solidFill>
                  <a:effectLst/>
                  <a:uLnTx/>
                  <a:uFillTx/>
                  <a:latin typeface="Segoe UI"/>
                  <a:ea typeface="+mn-ea"/>
                  <a:cs typeface="+mn-cs"/>
                </a:rPr>
                <a:t>DataOfficers</a:t>
              </a: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8136B28B-E44C-45A8-90A4-649EB007C015}"/>
                </a:ext>
              </a:extLst>
            </p:cNvPr>
            <p:cNvSpPr txBox="1"/>
            <p:nvPr/>
          </p:nvSpPr>
          <p:spPr>
            <a:xfrm>
              <a:off x="4674003" y="4969446"/>
              <a:ext cx="2002043" cy="460125"/>
            </a:xfrm>
            <a:prstGeom prst="rect">
              <a:avLst/>
            </a:prstGeom>
            <a:noFill/>
            <a:ln>
              <a:noFill/>
            </a:ln>
          </p:spPr>
          <p:txBody>
            <a:bodyPr wrap="none" lIns="179259" tIns="143407" rIns="179259" bIns="143407"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GB" sz="1800" b="0" i="0" u="none" strike="noStrike" kern="0" cap="none" spc="0" normalizeH="0" baseline="0" noProof="0">
                  <a:ln>
                    <a:noFill/>
                  </a:ln>
                  <a:solidFill>
                    <a:srgbClr val="000000"/>
                  </a:solidFill>
                  <a:effectLst/>
                  <a:uLnTx/>
                  <a:uFillTx/>
                  <a:latin typeface="Segoe UI"/>
                  <a:ea typeface="+mn-ea"/>
                  <a:cs typeface="+mn-cs"/>
                </a:rPr>
                <a:t>Normal </a:t>
              </a:r>
              <a:r>
                <a:rPr kumimoji="0" lang="en-GB" sz="1800" b="0" i="0" u="none" strike="noStrike" kern="0" cap="none" spc="0" normalizeH="0" baseline="0" noProof="0" err="1">
                  <a:ln>
                    <a:noFill/>
                  </a:ln>
                  <a:solidFill>
                    <a:srgbClr val="000000"/>
                  </a:solidFill>
                  <a:effectLst/>
                  <a:uLnTx/>
                  <a:uFillTx/>
                  <a:latin typeface="Segoe UI"/>
                  <a:ea typeface="+mn-ea"/>
                  <a:cs typeface="+mn-cs"/>
                </a:rPr>
                <a:t>Endusers</a:t>
              </a: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pic>
          <p:nvPicPr>
            <p:cNvPr id="36" name="Picture 35">
              <a:extLst>
                <a:ext uri="{FF2B5EF4-FFF2-40B4-BE49-F238E27FC236}">
                  <a16:creationId xmlns:a16="http://schemas.microsoft.com/office/drawing/2014/main" id="{57B2BCA1-F1DC-4FA4-A370-CA7940DE3F75}"/>
                </a:ext>
              </a:extLst>
            </p:cNvPr>
            <p:cNvPicPr>
              <a:picLocks noChangeAspect="1"/>
            </p:cNvPicPr>
            <p:nvPr/>
          </p:nvPicPr>
          <p:blipFill>
            <a:blip r:embed="rId4"/>
            <a:stretch>
              <a:fillRect/>
            </a:stretch>
          </p:blipFill>
          <p:spPr>
            <a:xfrm>
              <a:off x="3779549" y="5404909"/>
              <a:ext cx="3712505" cy="1123950"/>
            </a:xfrm>
            <a:prstGeom prst="rect">
              <a:avLst/>
            </a:prstGeom>
            <a:ln>
              <a:noFill/>
            </a:ln>
          </p:spPr>
        </p:pic>
      </p:grpSp>
      <p:sp>
        <p:nvSpPr>
          <p:cNvPr id="37" name="Rectangle 36">
            <a:extLst>
              <a:ext uri="{FF2B5EF4-FFF2-40B4-BE49-F238E27FC236}">
                <a16:creationId xmlns:a16="http://schemas.microsoft.com/office/drawing/2014/main" id="{18E58E89-CD1A-414E-9A5B-29293299D1C5}"/>
              </a:ext>
            </a:extLst>
          </p:cNvPr>
          <p:cNvSpPr/>
          <p:nvPr/>
        </p:nvSpPr>
        <p:spPr>
          <a:xfrm>
            <a:off x="588263" y="1461253"/>
            <a:ext cx="5253737" cy="1938992"/>
          </a:xfrm>
          <a:prstGeom prst="rect">
            <a:avLst/>
          </a:prstGeom>
          <a:solidFill>
            <a:srgbClr val="FFFFFF"/>
          </a:solidFill>
          <a:ln w="12700">
            <a:solidFill>
              <a:schemeClr val="accent4"/>
            </a:solidFill>
          </a:ln>
          <a:effectLst/>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ALTER TABLE </a:t>
            </a:r>
            <a:r>
              <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[Employee] </a:t>
            </a: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ALTER COLUMN </a:t>
            </a:r>
            <a:r>
              <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a:t>
            </a:r>
            <a:r>
              <a:rPr kumimoji="0" lang="en-US" sz="1200" b="0" i="0" u="none" strike="noStrike" kern="0" cap="none" spc="0" normalizeH="0" baseline="0" noProof="0" err="1">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SocialSecurityNumber</a:t>
            </a:r>
            <a:r>
              <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ADD MASKED WITH</a:t>
            </a:r>
            <a:r>
              <a:rPr kumimoji="0" lang="en-US" sz="1200" b="0" i="0" u="none" strike="noStrike" kern="0" cap="none" spc="0" normalizeH="0" baseline="0" noProof="0">
                <a:ln>
                  <a:noFill/>
                </a:ln>
                <a:solidFill>
                  <a:srgbClr val="505050"/>
                </a:solidFill>
                <a:effectLst/>
                <a:uLnTx/>
                <a:uFillTx/>
                <a:latin typeface="Segoe UI"/>
                <a:ea typeface="+mn-ea"/>
                <a:cs typeface="+mn-cs"/>
              </a:rPr>
              <a:t> </a:t>
            </a: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(FUNCTION =</a:t>
            </a:r>
            <a:r>
              <a:rPr kumimoji="0" lang="en-US" sz="1200" b="0" i="0" u="none" strike="noStrike" kern="0" cap="none" spc="0" normalizeH="0" baseline="0" noProof="0">
                <a:ln>
                  <a:noFill/>
                </a:ln>
                <a:solidFill>
                  <a:srgbClr val="505050"/>
                </a:solidFill>
                <a:effectLst/>
                <a:uLnTx/>
                <a:uFillTx/>
                <a:latin typeface="Segoe UI"/>
                <a:ea typeface="+mn-ea"/>
                <a:cs typeface="+mn-cs"/>
              </a:rPr>
              <a:t> </a:t>
            </a:r>
            <a:r>
              <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'Partial(0,"XXX-XX-",2)'</a:t>
            </a: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ALTER TABLE </a:t>
            </a:r>
            <a:r>
              <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[Employee] </a:t>
            </a: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ALTER COLUMN </a:t>
            </a:r>
            <a:r>
              <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[Email]</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ADD MASKED WITH (FUNCTION = </a:t>
            </a:r>
            <a:r>
              <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‘EMAIL()’</a:t>
            </a: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ALTER TABLE </a:t>
            </a:r>
            <a:r>
              <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[Employee] </a:t>
            </a: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ALTER COLUMN </a:t>
            </a:r>
            <a:r>
              <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[Salary]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ADD MASKED WITH (FUNCTION = </a:t>
            </a:r>
            <a:r>
              <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‘RANDOM(1,20000)</a:t>
            </a: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FF"/>
                </a:solidFill>
                <a:effectLst/>
                <a:uLnTx/>
                <a:uFillTx/>
                <a:latin typeface="Consolas" panose="020B0609020204030204" pitchFamily="49" charset="0"/>
                <a:ea typeface="Calibri" panose="020F0502020204030204" pitchFamily="34" charset="0"/>
                <a:cs typeface="Consolas" panose="020B0609020204030204" pitchFamily="49" charset="0"/>
              </a:rPr>
              <a:t>GRANT UNMASK to </a:t>
            </a:r>
            <a:r>
              <a:rPr kumimoji="0" lang="en-US" sz="1200" b="0" i="0" u="none" strike="noStrike" kern="0" cap="none" spc="0" normalizeH="0" baseline="0" noProof="0" err="1">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rPr>
              <a:t>DataOfficers</a:t>
            </a:r>
            <a:endParaRPr kumimoji="0" lang="en-US" sz="1200" b="0" i="0" u="none" strike="noStrike" kern="0" cap="none" spc="0" normalizeH="0" baseline="0" noProof="0">
              <a:ln>
                <a:noFill/>
              </a:ln>
              <a:solidFill>
                <a:srgbClr val="008080"/>
              </a:solidFill>
              <a:effectLst/>
              <a:uLnTx/>
              <a:uFillTx/>
              <a:latin typeface="Consolas" panose="020B0609020204030204" pitchFamily="49" charset="0"/>
              <a:ea typeface="Calibri" panose="020F0502020204030204" pitchFamily="34" charset="0"/>
              <a:cs typeface="Consolas" panose="020B0609020204030204" pitchFamily="49" charset="0"/>
            </a:endParaRPr>
          </a:p>
        </p:txBody>
      </p:sp>
      <p:sp>
        <p:nvSpPr>
          <p:cNvPr id="30" name="Rectangle 29">
            <a:extLst>
              <a:ext uri="{FF2B5EF4-FFF2-40B4-BE49-F238E27FC236}">
                <a16:creationId xmlns:a16="http://schemas.microsoft.com/office/drawing/2014/main" id="{A0F16E96-9AA9-406B-B473-A51737C83EFB}"/>
              </a:ext>
            </a:extLst>
          </p:cNvPr>
          <p:cNvSpPr/>
          <p:nvPr/>
        </p:nvSpPr>
        <p:spPr bwMode="auto">
          <a:xfrm>
            <a:off x="584200" y="3737281"/>
            <a:ext cx="8627264" cy="1750841"/>
          </a:xfrm>
          <a:prstGeom prst="rect">
            <a:avLst/>
          </a:prstGeom>
          <a:no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3" name="Picture 22">
            <a:extLst>
              <a:ext uri="{FF2B5EF4-FFF2-40B4-BE49-F238E27FC236}">
                <a16:creationId xmlns:a16="http://schemas.microsoft.com/office/drawing/2014/main" id="{4DE9FDDE-9DEA-4796-9F61-693A5FC535F8}"/>
              </a:ext>
            </a:extLst>
          </p:cNvPr>
          <p:cNvPicPr>
            <a:picLocks noChangeAspect="1"/>
          </p:cNvPicPr>
          <p:nvPr/>
        </p:nvPicPr>
        <p:blipFill>
          <a:blip r:embed="rId5"/>
          <a:stretch>
            <a:fillRect/>
          </a:stretch>
        </p:blipFill>
        <p:spPr>
          <a:xfrm>
            <a:off x="6900787" y="1430530"/>
            <a:ext cx="4464303" cy="1984955"/>
          </a:xfrm>
          <a:prstGeom prst="rect">
            <a:avLst/>
          </a:prstGeom>
          <a:ln w="12700">
            <a:solidFill>
              <a:schemeClr val="accent4"/>
            </a:solidFill>
          </a:ln>
          <a:effectLst/>
        </p:spPr>
      </p:pic>
      <p:grpSp>
        <p:nvGrpSpPr>
          <p:cNvPr id="48" name="Group 47">
            <a:extLst>
              <a:ext uri="{FF2B5EF4-FFF2-40B4-BE49-F238E27FC236}">
                <a16:creationId xmlns:a16="http://schemas.microsoft.com/office/drawing/2014/main" id="{8DAA999C-FDE7-1948-B273-B735035DF2F5}"/>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D233847D-3500-A64E-84A4-2A622495F755}"/>
                </a:ext>
              </a:extLst>
            </p:cNvPr>
            <p:cNvGrpSpPr/>
            <p:nvPr/>
          </p:nvGrpSpPr>
          <p:grpSpPr>
            <a:xfrm>
              <a:off x="662352" y="6402347"/>
              <a:ext cx="10137481" cy="138500"/>
              <a:chOff x="662352" y="6316085"/>
              <a:chExt cx="10137481" cy="138500"/>
            </a:xfrm>
          </p:grpSpPr>
          <p:sp>
            <p:nvSpPr>
              <p:cNvPr id="72" name="TextBox 71">
                <a:extLst>
                  <a:ext uri="{FF2B5EF4-FFF2-40B4-BE49-F238E27FC236}">
                    <a16:creationId xmlns:a16="http://schemas.microsoft.com/office/drawing/2014/main" id="{5526A638-4445-2C4A-98AB-3FFF7B375B6D}"/>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3" name="TextBox 72">
                <a:extLst>
                  <a:ext uri="{FF2B5EF4-FFF2-40B4-BE49-F238E27FC236}">
                    <a16:creationId xmlns:a16="http://schemas.microsoft.com/office/drawing/2014/main" id="{F2037266-38E8-A341-9F6A-FB43F29D0E65}"/>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74" name="TextBox 73">
                <a:extLst>
                  <a:ext uri="{FF2B5EF4-FFF2-40B4-BE49-F238E27FC236}">
                    <a16:creationId xmlns:a16="http://schemas.microsoft.com/office/drawing/2014/main" id="{D1897135-BC06-164B-BB92-9D6D13CBED9F}"/>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75" name="TextBox 74">
                <a:extLst>
                  <a:ext uri="{FF2B5EF4-FFF2-40B4-BE49-F238E27FC236}">
                    <a16:creationId xmlns:a16="http://schemas.microsoft.com/office/drawing/2014/main" id="{E1B91DA8-85D6-A64A-AC5B-13CC37652776}"/>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accent1"/>
                    </a:solidFill>
                  </a:rPr>
                  <a:t>Data protection</a:t>
                </a:r>
              </a:p>
            </p:txBody>
          </p:sp>
          <p:sp>
            <p:nvSpPr>
              <p:cNvPr id="76" name="TextBox 75">
                <a:extLst>
                  <a:ext uri="{FF2B5EF4-FFF2-40B4-BE49-F238E27FC236}">
                    <a16:creationId xmlns:a16="http://schemas.microsoft.com/office/drawing/2014/main" id="{BF78D1C1-53B2-274C-A7D8-3D3142B27FB8}"/>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77" name="TextBox 76">
                <a:extLst>
                  <a:ext uri="{FF2B5EF4-FFF2-40B4-BE49-F238E27FC236}">
                    <a16:creationId xmlns:a16="http://schemas.microsoft.com/office/drawing/2014/main" id="{21833129-F4A9-6847-94B3-B230AC107966}"/>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0" name="Group 49">
              <a:extLst>
                <a:ext uri="{FF2B5EF4-FFF2-40B4-BE49-F238E27FC236}">
                  <a16:creationId xmlns:a16="http://schemas.microsoft.com/office/drawing/2014/main" id="{AB801CE8-7970-2649-86EF-1F9DF632DFE9}"/>
                </a:ext>
              </a:extLst>
            </p:cNvPr>
            <p:cNvGrpSpPr/>
            <p:nvPr/>
          </p:nvGrpSpPr>
          <p:grpSpPr>
            <a:xfrm>
              <a:off x="0" y="6215635"/>
              <a:ext cx="11444140" cy="131976"/>
              <a:chOff x="0" y="6058468"/>
              <a:chExt cx="11444140" cy="131976"/>
            </a:xfrm>
          </p:grpSpPr>
          <p:cxnSp>
            <p:nvCxnSpPr>
              <p:cNvPr id="65" name="Straight Arrow Connector 64">
                <a:extLst>
                  <a:ext uri="{FF2B5EF4-FFF2-40B4-BE49-F238E27FC236}">
                    <a16:creationId xmlns:a16="http://schemas.microsoft.com/office/drawing/2014/main" id="{37D01E0F-8C00-FF4D-BF99-EACB22E90C5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A4A13CEF-B213-AE4D-8F9E-071008019B0E}"/>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7" name="Oval 66">
                <a:extLst>
                  <a:ext uri="{FF2B5EF4-FFF2-40B4-BE49-F238E27FC236}">
                    <a16:creationId xmlns:a16="http://schemas.microsoft.com/office/drawing/2014/main" id="{FADAD16E-9BB6-5E4B-88DE-4C2491A31905}"/>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4F4D0BFE-3107-0D44-855F-4A10F812A5F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D2196F8E-50B8-4343-8D69-5FC1C05787D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029F4AB8-12C3-8947-985F-23BC384B054A}"/>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D8E13E5A-1281-4F46-BF7F-558F40A7CC22}"/>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807770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Setup and configure data protection</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1978" y="1175685"/>
            <a:ext cx="10435272" cy="1415772"/>
          </a:xfrm>
        </p:spPr>
        <p:txBody>
          <a:bodyPr/>
          <a:lstStyle/>
          <a:p>
            <a:pPr>
              <a:buClr>
                <a:schemeClr val="accent1"/>
              </a:buClr>
              <a:buSzPct val="100000"/>
              <a:buFont typeface="Wingdings" panose="05000000000000000000" pitchFamily="2" charset="2"/>
              <a:buChar char="ü"/>
            </a:pPr>
            <a:r>
              <a:rPr lang="en-US" sz="2000">
                <a:solidFill>
                  <a:schemeClr val="tx1"/>
                </a:solidFill>
                <a:latin typeface="+mn-lt"/>
                <a:cs typeface="+mn-cs"/>
              </a:rPr>
              <a:t>Ensure applications force connection encryption</a:t>
            </a:r>
          </a:p>
          <a:p>
            <a:pPr>
              <a:buClr>
                <a:schemeClr val="accent1"/>
              </a:buClr>
              <a:buSzPct val="100000"/>
              <a:buFont typeface="Wingdings" panose="05000000000000000000" pitchFamily="2" charset="2"/>
              <a:buChar char="ü"/>
            </a:pPr>
            <a:r>
              <a:rPr lang="en-US" sz="2000">
                <a:solidFill>
                  <a:schemeClr val="tx1"/>
                </a:solidFill>
                <a:latin typeface="+mn-lt"/>
                <a:cs typeface="+mn-cs"/>
              </a:rPr>
              <a:t>Evaluate use of TDE</a:t>
            </a:r>
          </a:p>
          <a:p>
            <a:pPr>
              <a:buClr>
                <a:schemeClr val="accent1"/>
              </a:buClr>
              <a:buSzPct val="100000"/>
              <a:buFont typeface="Wingdings" panose="05000000000000000000" pitchFamily="2" charset="2"/>
              <a:buChar char="ü"/>
            </a:pPr>
            <a:r>
              <a:rPr lang="en-US" sz="2000">
                <a:solidFill>
                  <a:schemeClr val="tx1"/>
                </a:solidFill>
                <a:latin typeface="+mn-lt"/>
                <a:cs typeface="+mn-cs"/>
              </a:rPr>
              <a:t>Take advantage of Dynamic Data Masking</a:t>
            </a:r>
          </a:p>
          <a:p>
            <a:pPr>
              <a:buClr>
                <a:schemeClr val="accent1"/>
              </a:buClr>
              <a:buSzPct val="100000"/>
              <a:buFont typeface="Wingdings" panose="05000000000000000000" pitchFamily="2" charset="2"/>
              <a:buChar char="ü"/>
            </a:pPr>
            <a:r>
              <a:rPr lang="en-US" sz="2000">
                <a:solidFill>
                  <a:schemeClr val="tx1"/>
                </a:solidFill>
                <a:latin typeface="+mn-lt"/>
                <a:cs typeface="+mn-cs"/>
              </a:rPr>
              <a:t>Setup Always Encrypted for advanced protection</a:t>
            </a:r>
          </a:p>
        </p:txBody>
      </p:sp>
      <p:grpSp>
        <p:nvGrpSpPr>
          <p:cNvPr id="64" name="Group 63">
            <a:extLst>
              <a:ext uri="{FF2B5EF4-FFF2-40B4-BE49-F238E27FC236}">
                <a16:creationId xmlns:a16="http://schemas.microsoft.com/office/drawing/2014/main" id="{A188CE4B-7E90-6140-9BF9-DAF8C2B40375}"/>
              </a:ext>
            </a:extLst>
          </p:cNvPr>
          <p:cNvGrpSpPr/>
          <p:nvPr/>
        </p:nvGrpSpPr>
        <p:grpSpPr>
          <a:xfrm>
            <a:off x="0" y="6215635"/>
            <a:ext cx="11444140" cy="325212"/>
            <a:chOff x="0" y="6215635"/>
            <a:chExt cx="11444140" cy="325212"/>
          </a:xfrm>
        </p:grpSpPr>
        <p:grpSp>
          <p:nvGrpSpPr>
            <p:cNvPr id="65" name="Group 64">
              <a:extLst>
                <a:ext uri="{FF2B5EF4-FFF2-40B4-BE49-F238E27FC236}">
                  <a16:creationId xmlns:a16="http://schemas.microsoft.com/office/drawing/2014/main" id="{35943BD8-ACD5-CB44-B8EF-076697B13E9D}"/>
                </a:ext>
              </a:extLst>
            </p:cNvPr>
            <p:cNvGrpSpPr/>
            <p:nvPr/>
          </p:nvGrpSpPr>
          <p:grpSpPr>
            <a:xfrm>
              <a:off x="662352" y="6402347"/>
              <a:ext cx="10137481" cy="138500"/>
              <a:chOff x="662352" y="6316085"/>
              <a:chExt cx="10137481" cy="138500"/>
            </a:xfrm>
          </p:grpSpPr>
          <p:sp>
            <p:nvSpPr>
              <p:cNvPr id="74" name="TextBox 73">
                <a:extLst>
                  <a:ext uri="{FF2B5EF4-FFF2-40B4-BE49-F238E27FC236}">
                    <a16:creationId xmlns:a16="http://schemas.microsoft.com/office/drawing/2014/main" id="{34E818F0-8BBA-E64E-A08F-2F41C4103DE9}"/>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5" name="TextBox 74">
                <a:extLst>
                  <a:ext uri="{FF2B5EF4-FFF2-40B4-BE49-F238E27FC236}">
                    <a16:creationId xmlns:a16="http://schemas.microsoft.com/office/drawing/2014/main" id="{6B2AF17D-68E9-4E40-B2ED-305CC7C219B5}"/>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76" name="TextBox 75">
                <a:extLst>
                  <a:ext uri="{FF2B5EF4-FFF2-40B4-BE49-F238E27FC236}">
                    <a16:creationId xmlns:a16="http://schemas.microsoft.com/office/drawing/2014/main" id="{FEBF6309-0DEB-574E-9FAF-4B7B660C9C87}"/>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77" name="TextBox 76">
                <a:extLst>
                  <a:ext uri="{FF2B5EF4-FFF2-40B4-BE49-F238E27FC236}">
                    <a16:creationId xmlns:a16="http://schemas.microsoft.com/office/drawing/2014/main" id="{BC32CBD0-283D-834E-B108-D189938C94A8}"/>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accent1"/>
                    </a:solidFill>
                  </a:rPr>
                  <a:t>Data protection</a:t>
                </a:r>
              </a:p>
            </p:txBody>
          </p:sp>
          <p:sp>
            <p:nvSpPr>
              <p:cNvPr id="78" name="TextBox 77">
                <a:extLst>
                  <a:ext uri="{FF2B5EF4-FFF2-40B4-BE49-F238E27FC236}">
                    <a16:creationId xmlns:a16="http://schemas.microsoft.com/office/drawing/2014/main" id="{AB2C0D02-FFB1-2B43-9E72-B9752B55B9CB}"/>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79" name="TextBox 78">
                <a:extLst>
                  <a:ext uri="{FF2B5EF4-FFF2-40B4-BE49-F238E27FC236}">
                    <a16:creationId xmlns:a16="http://schemas.microsoft.com/office/drawing/2014/main" id="{C816DE57-084C-3E47-81F7-C3E61011972D}"/>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66" name="Group 65">
              <a:extLst>
                <a:ext uri="{FF2B5EF4-FFF2-40B4-BE49-F238E27FC236}">
                  <a16:creationId xmlns:a16="http://schemas.microsoft.com/office/drawing/2014/main" id="{22DC2B4E-4A95-6444-AABA-DDFC6C0F456C}"/>
                </a:ext>
              </a:extLst>
            </p:cNvPr>
            <p:cNvGrpSpPr/>
            <p:nvPr/>
          </p:nvGrpSpPr>
          <p:grpSpPr>
            <a:xfrm>
              <a:off x="0" y="6215635"/>
              <a:ext cx="11444140" cy="131976"/>
              <a:chOff x="0" y="6058468"/>
              <a:chExt cx="11444140" cy="131976"/>
            </a:xfrm>
          </p:grpSpPr>
          <p:cxnSp>
            <p:nvCxnSpPr>
              <p:cNvPr id="67" name="Straight Arrow Connector 66">
                <a:extLst>
                  <a:ext uri="{FF2B5EF4-FFF2-40B4-BE49-F238E27FC236}">
                    <a16:creationId xmlns:a16="http://schemas.microsoft.com/office/drawing/2014/main" id="{8B08CA29-3794-DC47-8455-28355ACBC72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E843F313-696E-854A-9F7A-7F5AAA760E23}"/>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0A63ABE6-B8A8-B744-9E45-2C28A167C41B}"/>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1387A209-BD76-EA4E-A211-0784ED58342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3446DF11-ED52-AD48-AB81-634D62CCCCF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2" name="Oval 71">
                <a:extLst>
                  <a:ext uri="{FF2B5EF4-FFF2-40B4-BE49-F238E27FC236}">
                    <a16:creationId xmlns:a16="http://schemas.microsoft.com/office/drawing/2014/main" id="{B8EB7838-9582-8147-8113-8DB31A9A4F8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3" name="Oval 72">
                <a:extLst>
                  <a:ext uri="{FF2B5EF4-FFF2-40B4-BE49-F238E27FC236}">
                    <a16:creationId xmlns:a16="http://schemas.microsoft.com/office/drawing/2014/main" id="{B15CE39E-4FFF-F643-8FF5-D4478A260823}"/>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3897028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Auditing in Azure SQL</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4200" y="1186266"/>
            <a:ext cx="10434638" cy="3801041"/>
          </a:xfrm>
        </p:spPr>
        <p:txBody>
          <a:bodyPr/>
          <a:lstStyle/>
          <a:p>
            <a:pPr marL="0" indent="0">
              <a:spcBef>
                <a:spcPts val="0"/>
              </a:spcBef>
              <a:spcAft>
                <a:spcPts val="600"/>
              </a:spcAft>
              <a:buClr>
                <a:schemeClr val="accent1"/>
              </a:buClr>
              <a:buSzPct val="100000"/>
              <a:buNone/>
            </a:pPr>
            <a:r>
              <a:rPr lang="en-US" sz="2000">
                <a:solidFill>
                  <a:schemeClr val="tx1"/>
                </a:solidFill>
                <a:latin typeface="+mn-lt"/>
                <a:cs typeface="Segoe UI" panose="020B0502040204020203" pitchFamily="34" charset="0"/>
              </a:rPr>
              <a:t>Audit Azure Level Activities with Azure Monitor Logs</a:t>
            </a:r>
          </a:p>
          <a:p>
            <a:pPr marL="0" indent="0">
              <a:spcBef>
                <a:spcPts val="0"/>
              </a:spcBef>
              <a:spcAft>
                <a:spcPts val="600"/>
              </a:spcAft>
              <a:buClr>
                <a:schemeClr val="accent1"/>
              </a:buClr>
              <a:buSzPct val="100000"/>
              <a:buNone/>
            </a:pPr>
            <a:r>
              <a:rPr lang="en-US" sz="2000">
                <a:solidFill>
                  <a:schemeClr val="tx1"/>
                </a:solidFill>
                <a:latin typeface="+mn-lt"/>
                <a:cs typeface="Segoe UI" panose="020B0502040204020203" pitchFamily="34" charset="0"/>
              </a:rPr>
              <a:t>SQL Server Audit used for Azure SQL Managed Instance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Logs stored in Azure Blob Storage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Azure Monitor Logs and Event Hub supported</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Failure or Continue options (but not Shutdown)</a:t>
            </a:r>
          </a:p>
          <a:p>
            <a:pPr marL="0" indent="0">
              <a:spcBef>
                <a:spcPts val="0"/>
              </a:spcBef>
              <a:spcAft>
                <a:spcPts val="600"/>
              </a:spcAft>
              <a:buClr>
                <a:schemeClr val="accent1"/>
              </a:buClr>
              <a:buSzPct val="100000"/>
              <a:buNone/>
            </a:pPr>
            <a:r>
              <a:rPr lang="en-US" sz="2000">
                <a:solidFill>
                  <a:schemeClr val="tx1"/>
                </a:solidFill>
                <a:latin typeface="+mn-lt"/>
              </a:rPr>
              <a:t>Azure SQL Auditing for Azure SQL Database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Powered by SQL Server Audit</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Server and Database Audit Action Groups and Actions supported</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Store and Analyze Audits:</a:t>
            </a:r>
          </a:p>
          <a:p>
            <a:pPr marL="914400" lvl="2" indent="-223838">
              <a:spcBef>
                <a:spcPts val="0"/>
              </a:spcBef>
              <a:spcAft>
                <a:spcPts val="600"/>
              </a:spcAft>
              <a:buClr>
                <a:schemeClr val="accent1"/>
              </a:buClr>
              <a:buSzPct val="100000"/>
              <a:buFont typeface="Arial" panose="020B0604020202020204" pitchFamily="34" charset="0"/>
              <a:buChar char="•"/>
            </a:pPr>
            <a:r>
              <a:rPr lang="en-US" sz="1200">
                <a:solidFill>
                  <a:schemeClr val="tx1"/>
                </a:solidFill>
              </a:rPr>
              <a:t>Azure Log Analytics with </a:t>
            </a:r>
            <a:r>
              <a:rPr lang="en-US" sz="1200" b="1">
                <a:solidFill>
                  <a:schemeClr val="tx1"/>
                </a:solidFill>
              </a:rPr>
              <a:t>Dashboard</a:t>
            </a:r>
          </a:p>
          <a:p>
            <a:pPr marL="914400" lvl="2" indent="-223838">
              <a:spcBef>
                <a:spcPts val="0"/>
              </a:spcBef>
              <a:spcAft>
                <a:spcPts val="600"/>
              </a:spcAft>
              <a:buClr>
                <a:schemeClr val="accent1"/>
              </a:buClr>
              <a:buSzPct val="100000"/>
              <a:buFont typeface="Arial" panose="020B0604020202020204" pitchFamily="34" charset="0"/>
              <a:buChar char="•"/>
            </a:pPr>
            <a:r>
              <a:rPr lang="en-US" sz="1200">
                <a:solidFill>
                  <a:schemeClr val="tx1"/>
                </a:solidFill>
              </a:rPr>
              <a:t>Azure Storage account</a:t>
            </a:r>
          </a:p>
          <a:p>
            <a:pPr marL="914400" lvl="2" indent="-223838">
              <a:spcBef>
                <a:spcPts val="0"/>
              </a:spcBef>
              <a:spcAft>
                <a:spcPts val="600"/>
              </a:spcAft>
              <a:buClr>
                <a:schemeClr val="accent1"/>
              </a:buClr>
              <a:buSzPct val="100000"/>
              <a:buFont typeface="Arial" panose="020B0604020202020204" pitchFamily="34" charset="0"/>
              <a:buChar char="•"/>
            </a:pPr>
            <a:r>
              <a:rPr lang="en-US" sz="1200">
                <a:solidFill>
                  <a:schemeClr val="tx1"/>
                </a:solidFill>
              </a:rPr>
              <a:t>Azure Event Hubs</a:t>
            </a:r>
          </a:p>
        </p:txBody>
      </p:sp>
      <p:grpSp>
        <p:nvGrpSpPr>
          <p:cNvPr id="48" name="Group 47">
            <a:extLst>
              <a:ext uri="{FF2B5EF4-FFF2-40B4-BE49-F238E27FC236}">
                <a16:creationId xmlns:a16="http://schemas.microsoft.com/office/drawing/2014/main" id="{82CFB63A-5556-024E-A6AF-F93ACD51C48D}"/>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D289A639-CE87-6A4A-AC18-C4C951AD9CC5}"/>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D6206D0B-4048-4A45-AF57-9B5E75593E62}"/>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DB68B3C8-C8A4-D14A-AC95-8F16DE6D8B28}"/>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5D240E97-7DA6-AD41-98CF-065142ACC569}"/>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1" name="TextBox 60">
                <a:extLst>
                  <a:ext uri="{FF2B5EF4-FFF2-40B4-BE49-F238E27FC236}">
                    <a16:creationId xmlns:a16="http://schemas.microsoft.com/office/drawing/2014/main" id="{6A24F10D-0D60-C540-9492-D400C00A8481}"/>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D3BD532D-E50C-4045-90CC-B5E6BEDF476C}"/>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3" name="TextBox 62">
                <a:extLst>
                  <a:ext uri="{FF2B5EF4-FFF2-40B4-BE49-F238E27FC236}">
                    <a16:creationId xmlns:a16="http://schemas.microsoft.com/office/drawing/2014/main" id="{939E1FB0-AE60-904F-AA47-BA956ED03EF1}"/>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50" name="Group 49">
              <a:extLst>
                <a:ext uri="{FF2B5EF4-FFF2-40B4-BE49-F238E27FC236}">
                  <a16:creationId xmlns:a16="http://schemas.microsoft.com/office/drawing/2014/main" id="{A2990878-8263-1146-8938-561F57522E07}"/>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027D404F-CA53-4746-AC2A-2082ECBFBC7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5C8F9AA7-DDA8-E74C-AA86-5EE4E53A48D8}"/>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A5F22A5D-8FD9-8543-92EB-70D434C399A6}"/>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1C23A5BE-63B8-CB42-880E-8AD5B38C4BF2}"/>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E86760DA-8726-5446-AD06-8722A19AFDFF}"/>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B62043C1-8C1D-9140-9FB3-54645A59D219}"/>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84165EBB-8DC2-F144-8CAC-4B1DF212223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663157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animEffect transition="in" filter="fade">
                                      <p:cBhvr>
                                        <p:cTn id="44"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Monitoring and managing security</a:t>
            </a:r>
          </a:p>
        </p:txBody>
      </p:sp>
      <p:sp>
        <p:nvSpPr>
          <p:cNvPr id="3" name="Text Placeholder 2">
            <a:extLst>
              <a:ext uri="{FF2B5EF4-FFF2-40B4-BE49-F238E27FC236}">
                <a16:creationId xmlns:a16="http://schemas.microsoft.com/office/drawing/2014/main" id="{CB3AC8F3-40B8-46D0-9DE4-2B04E87B69D2}"/>
              </a:ext>
            </a:extLst>
          </p:cNvPr>
          <p:cNvSpPr>
            <a:spLocks noGrp="1"/>
          </p:cNvSpPr>
          <p:nvPr>
            <p:ph type="body" sz="quarter" idx="4294967295"/>
          </p:nvPr>
        </p:nvSpPr>
        <p:spPr>
          <a:xfrm>
            <a:off x="581978" y="1194617"/>
            <a:ext cx="11468100" cy="3924151"/>
          </a:xfrm>
        </p:spPr>
        <p:txBody>
          <a:bodyPr vert="horz" wrap="square" lIns="0" tIns="0" rIns="0" bIns="0" rtlCol="0" anchor="t">
            <a:spAutoFit/>
          </a:bodyPr>
          <a:lstStyle/>
          <a:p>
            <a:pPr marL="0" indent="0">
              <a:spcBef>
                <a:spcPts val="0"/>
              </a:spcBef>
              <a:spcAft>
                <a:spcPts val="600"/>
              </a:spcAft>
              <a:buNone/>
            </a:pPr>
            <a:r>
              <a:rPr lang="en-US" sz="2000">
                <a:solidFill>
                  <a:schemeClr val="tx1"/>
                </a:solidFill>
                <a:latin typeface="+mn-lt"/>
                <a:cs typeface="Segoe UI Semilight"/>
              </a:rPr>
              <a:t>Use Activity Logs and RBAC auditing for Azure monitoring</a:t>
            </a:r>
          </a:p>
          <a:p>
            <a:pPr marL="0" indent="0">
              <a:spcBef>
                <a:spcPts val="0"/>
              </a:spcBef>
              <a:spcAft>
                <a:spcPts val="600"/>
              </a:spcAft>
              <a:buNone/>
            </a:pPr>
            <a:r>
              <a:rPr lang="en-US" sz="2000">
                <a:solidFill>
                  <a:schemeClr val="tx1"/>
                </a:solidFill>
                <a:latin typeface="+mn-lt"/>
                <a:cs typeface="Segoe UI Semilight"/>
              </a:rPr>
              <a:t>Azure Managed Instance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Configure SQL Server Audit for Azure Managed Instance</a:t>
            </a:r>
            <a:endParaRPr lang="en-US" sz="1600">
              <a:solidFill>
                <a:schemeClr val="tx1"/>
              </a:solidFill>
              <a:cs typeface="Segoe UI"/>
            </a:endParaRP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Engine can track for failed/successful logins in Azure Managed Instance</a:t>
            </a:r>
            <a:endParaRPr lang="en-US" sz="1600">
              <a:solidFill>
                <a:schemeClr val="tx1"/>
              </a:solidFill>
              <a:cs typeface="Segoe UI"/>
            </a:endParaRPr>
          </a:p>
          <a:p>
            <a:pPr marL="0" indent="0">
              <a:spcBef>
                <a:spcPts val="0"/>
              </a:spcBef>
              <a:spcAft>
                <a:spcPts val="600"/>
              </a:spcAft>
              <a:buNone/>
            </a:pPr>
            <a:r>
              <a:rPr lang="en-US" sz="2000">
                <a:solidFill>
                  <a:schemeClr val="tx1"/>
                </a:solidFill>
                <a:latin typeface="+mn-lt"/>
                <a:cs typeface="Segoe UI Semilight"/>
              </a:rPr>
              <a:t>Azure SQL Database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Configure Azure SQL Auditing for Azure Database</a:t>
            </a:r>
          </a:p>
          <a:p>
            <a:pPr marL="466725" lvl="1" indent="-238125">
              <a:spcBef>
                <a:spcPts val="0"/>
              </a:spcBef>
              <a:spcAft>
                <a:spcPts val="600"/>
              </a:spcAft>
              <a:buClr>
                <a:schemeClr val="accent1"/>
              </a:buClr>
              <a:buSzPct val="100000"/>
              <a:buFont typeface="Arial" panose="020B0604020202020204" pitchFamily="34" charset="0"/>
              <a:buChar char="•"/>
            </a:pPr>
            <a:r>
              <a:rPr lang="en-US" sz="1600">
                <a:solidFill>
                  <a:schemeClr val="tx1"/>
                </a:solidFill>
              </a:rPr>
              <a:t>DMVs, Metrics, and Alerts to monitor security events for Azure Database</a:t>
            </a:r>
          </a:p>
          <a:p>
            <a:pPr marL="923925" lvl="2" indent="-233363">
              <a:spcBef>
                <a:spcPts val="0"/>
              </a:spcBef>
              <a:spcAft>
                <a:spcPts val="600"/>
              </a:spcAft>
              <a:buClr>
                <a:schemeClr val="accent1"/>
              </a:buClr>
              <a:buSzPct val="100000"/>
              <a:buFont typeface="Arial" panose="020B0604020202020204" pitchFamily="34" charset="0"/>
              <a:buChar char="•"/>
            </a:pPr>
            <a:r>
              <a:rPr lang="en-US" sz="1200" err="1">
                <a:solidFill>
                  <a:schemeClr val="tx1"/>
                </a:solidFill>
              </a:rPr>
              <a:t>sys.event_log</a:t>
            </a:r>
            <a:endParaRPr lang="en-US" sz="1200">
              <a:solidFill>
                <a:schemeClr val="tx1"/>
              </a:solidFill>
            </a:endParaRPr>
          </a:p>
          <a:p>
            <a:pPr marL="923925" lvl="2" indent="-233363">
              <a:spcBef>
                <a:spcPts val="0"/>
              </a:spcBef>
              <a:spcAft>
                <a:spcPts val="600"/>
              </a:spcAft>
              <a:buClr>
                <a:schemeClr val="accent1"/>
              </a:buClr>
              <a:buSzPct val="100000"/>
              <a:buFont typeface="Arial" panose="020B0604020202020204" pitchFamily="34" charset="0"/>
              <a:buChar char="•"/>
            </a:pPr>
            <a:r>
              <a:rPr lang="en-US" sz="1200">
                <a:solidFill>
                  <a:schemeClr val="tx1"/>
                </a:solidFill>
              </a:rPr>
              <a:t># Successful or Failed Connections</a:t>
            </a:r>
            <a:endParaRPr lang="en-US" sz="1200">
              <a:solidFill>
                <a:schemeClr val="tx1"/>
              </a:solidFill>
              <a:cs typeface="Segoe UI"/>
            </a:endParaRPr>
          </a:p>
          <a:p>
            <a:pPr marL="923925" lvl="2" indent="-233363">
              <a:spcBef>
                <a:spcPts val="0"/>
              </a:spcBef>
              <a:spcAft>
                <a:spcPts val="600"/>
              </a:spcAft>
              <a:buClr>
                <a:schemeClr val="accent1"/>
              </a:buClr>
              <a:buSzPct val="100000"/>
              <a:buFont typeface="Arial" panose="020B0604020202020204" pitchFamily="34" charset="0"/>
              <a:buChar char="•"/>
            </a:pPr>
            <a:r>
              <a:rPr lang="en-US" sz="1200">
                <a:solidFill>
                  <a:schemeClr val="tx1"/>
                </a:solidFill>
              </a:rPr>
              <a:t># Blocked by Firewall</a:t>
            </a:r>
            <a:endParaRPr lang="en-US" sz="1200">
              <a:solidFill>
                <a:schemeClr val="tx1"/>
              </a:solidFill>
              <a:cs typeface="Segoe UI"/>
            </a:endParaRPr>
          </a:p>
          <a:p>
            <a:pPr marL="0" indent="0">
              <a:spcBef>
                <a:spcPts val="0"/>
              </a:spcBef>
              <a:spcAft>
                <a:spcPts val="600"/>
              </a:spcAft>
              <a:buNone/>
            </a:pPr>
            <a:r>
              <a:rPr lang="en-US" sz="2000">
                <a:solidFill>
                  <a:schemeClr val="tx1"/>
                </a:solidFill>
                <a:latin typeface="+mn-lt"/>
                <a:cs typeface="Segoe UI Semilight"/>
              </a:rPr>
              <a:t>Setup alerts for Advanced Threat Protection</a:t>
            </a:r>
          </a:p>
          <a:p>
            <a:pPr marL="0" indent="0">
              <a:spcBef>
                <a:spcPts val="0"/>
              </a:spcBef>
              <a:spcAft>
                <a:spcPts val="600"/>
              </a:spcAft>
              <a:buNone/>
            </a:pPr>
            <a:r>
              <a:rPr lang="en-US" sz="2000">
                <a:solidFill>
                  <a:schemeClr val="tx1"/>
                </a:solidFill>
                <a:latin typeface="+mn-lt"/>
                <a:cs typeface="Segoe UI Semilight"/>
              </a:rPr>
              <a:t>Monitor Azure Security Center</a:t>
            </a:r>
          </a:p>
        </p:txBody>
      </p:sp>
      <p:grpSp>
        <p:nvGrpSpPr>
          <p:cNvPr id="48" name="Group 47">
            <a:extLst>
              <a:ext uri="{FF2B5EF4-FFF2-40B4-BE49-F238E27FC236}">
                <a16:creationId xmlns:a16="http://schemas.microsoft.com/office/drawing/2014/main" id="{DA32F27D-AF5F-8C43-9028-A037962D5F90}"/>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2C86CF0F-3223-9843-AC6E-FE1FBFA35AC6}"/>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D274C6A7-3BEB-CF46-AC4B-749E9C84832C}"/>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12FC22EC-5B51-064B-83FF-166D1E81C986}"/>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161A94A6-3EAB-634E-A677-39862F2B4E9F}"/>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1" name="TextBox 60">
                <a:extLst>
                  <a:ext uri="{FF2B5EF4-FFF2-40B4-BE49-F238E27FC236}">
                    <a16:creationId xmlns:a16="http://schemas.microsoft.com/office/drawing/2014/main" id="{782E5594-E4D5-D847-89DF-4759BB7C25E0}"/>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E6889B7F-F8CF-1B4C-AF40-18F66C709AE7}"/>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63" name="TextBox 62">
                <a:extLst>
                  <a:ext uri="{FF2B5EF4-FFF2-40B4-BE49-F238E27FC236}">
                    <a16:creationId xmlns:a16="http://schemas.microsoft.com/office/drawing/2014/main" id="{2774EDC4-CA30-3147-8CA6-0F4828D462AE}"/>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50" name="Group 49">
              <a:extLst>
                <a:ext uri="{FF2B5EF4-FFF2-40B4-BE49-F238E27FC236}">
                  <a16:creationId xmlns:a16="http://schemas.microsoft.com/office/drawing/2014/main" id="{5E1E29E8-A592-E849-A382-4D5C4FDA3342}"/>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75F251E0-2A99-CC44-B420-DC42C101AED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D2E8BFB9-FFC6-DF41-A0ED-6791460B3D5F}"/>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CBBFFCB2-0C99-1943-818C-0CC18020EA61}"/>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42105E30-8975-A14E-A757-495F80AEBAF1}"/>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229FD5ED-5680-0647-A0A2-07C8CB3AD16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A7A07B44-1940-E948-A73A-83C9F1CD0BA3}"/>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14A468BE-56D7-C948-A509-5D3ADFDDB2AC}"/>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873683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fade">
                                      <p:cBhvr>
                                        <p:cTn id="43" dur="500"/>
                                        <p:tgtEl>
                                          <p:spTgt spid="3">
                                            <p:txEl>
                                              <p:pRg st="10" end="10"/>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fade">
                                      <p:cBhvr>
                                        <p:cTn id="4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D1A16-7B7A-4F10-9044-E007E22D647F}"/>
              </a:ext>
            </a:extLst>
          </p:cNvPr>
          <p:cNvSpPr>
            <a:spLocks noGrp="1"/>
          </p:cNvSpPr>
          <p:nvPr>
            <p:ph type="title"/>
          </p:nvPr>
        </p:nvSpPr>
        <p:spPr/>
        <p:txBody>
          <a:bodyPr/>
          <a:lstStyle/>
          <a:p>
            <a:r>
              <a:rPr lang="en-US"/>
              <a:t>Advanced data security</a:t>
            </a:r>
          </a:p>
        </p:txBody>
      </p:sp>
      <p:pic>
        <p:nvPicPr>
          <p:cNvPr id="31" name="Picture 30" descr="A screenshot of a cell phone&#10;&#10;Description automatically generated">
            <a:extLst>
              <a:ext uri="{FF2B5EF4-FFF2-40B4-BE49-F238E27FC236}">
                <a16:creationId xmlns:a16="http://schemas.microsoft.com/office/drawing/2014/main" id="{0688789B-CE03-4587-B3D3-0221AB500721}"/>
              </a:ext>
            </a:extLst>
          </p:cNvPr>
          <p:cNvPicPr>
            <a:picLocks noChangeAspect="1"/>
          </p:cNvPicPr>
          <p:nvPr/>
        </p:nvPicPr>
        <p:blipFill>
          <a:blip r:embed="rId3"/>
          <a:stretch>
            <a:fillRect/>
          </a:stretch>
        </p:blipFill>
        <p:spPr>
          <a:xfrm>
            <a:off x="588262" y="1439454"/>
            <a:ext cx="11022583" cy="3710500"/>
          </a:xfrm>
          <a:prstGeom prst="rect">
            <a:avLst/>
          </a:prstGeom>
        </p:spPr>
      </p:pic>
      <p:grpSp>
        <p:nvGrpSpPr>
          <p:cNvPr id="35" name="Group 34">
            <a:extLst>
              <a:ext uri="{FF2B5EF4-FFF2-40B4-BE49-F238E27FC236}">
                <a16:creationId xmlns:a16="http://schemas.microsoft.com/office/drawing/2014/main" id="{50B19B71-F59A-46E0-80FB-82B0656C5E72}"/>
              </a:ext>
            </a:extLst>
          </p:cNvPr>
          <p:cNvGrpSpPr/>
          <p:nvPr/>
        </p:nvGrpSpPr>
        <p:grpSpPr>
          <a:xfrm>
            <a:off x="0" y="6215635"/>
            <a:ext cx="11444140" cy="325212"/>
            <a:chOff x="0" y="6215635"/>
            <a:chExt cx="11444140" cy="325212"/>
          </a:xfrm>
        </p:grpSpPr>
        <p:grpSp>
          <p:nvGrpSpPr>
            <p:cNvPr id="36" name="Group 35">
              <a:extLst>
                <a:ext uri="{FF2B5EF4-FFF2-40B4-BE49-F238E27FC236}">
                  <a16:creationId xmlns:a16="http://schemas.microsoft.com/office/drawing/2014/main" id="{AC23800D-8AAA-426F-BC79-C5DD4E3BC247}"/>
                </a:ext>
              </a:extLst>
            </p:cNvPr>
            <p:cNvGrpSpPr/>
            <p:nvPr/>
          </p:nvGrpSpPr>
          <p:grpSpPr>
            <a:xfrm>
              <a:off x="662352" y="6402347"/>
              <a:ext cx="10137481" cy="138500"/>
              <a:chOff x="662352" y="6316085"/>
              <a:chExt cx="10137481" cy="138500"/>
            </a:xfrm>
          </p:grpSpPr>
          <p:sp>
            <p:nvSpPr>
              <p:cNvPr id="45" name="TextBox 44">
                <a:extLst>
                  <a:ext uri="{FF2B5EF4-FFF2-40B4-BE49-F238E27FC236}">
                    <a16:creationId xmlns:a16="http://schemas.microsoft.com/office/drawing/2014/main" id="{27CF9156-781E-4D30-ACA9-AF358107485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6" name="TextBox 45">
                <a:extLst>
                  <a:ext uri="{FF2B5EF4-FFF2-40B4-BE49-F238E27FC236}">
                    <a16:creationId xmlns:a16="http://schemas.microsoft.com/office/drawing/2014/main" id="{AF61E5FB-1AD9-48BD-97DD-23F9A38883D1}"/>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47" name="TextBox 46">
                <a:extLst>
                  <a:ext uri="{FF2B5EF4-FFF2-40B4-BE49-F238E27FC236}">
                    <a16:creationId xmlns:a16="http://schemas.microsoft.com/office/drawing/2014/main" id="{883A3ECB-EAD3-4BA3-B966-3A03A9276602}"/>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48" name="TextBox 47">
                <a:extLst>
                  <a:ext uri="{FF2B5EF4-FFF2-40B4-BE49-F238E27FC236}">
                    <a16:creationId xmlns:a16="http://schemas.microsoft.com/office/drawing/2014/main" id="{7F5C150B-3399-43FE-B7A3-9A7824122415}"/>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49" name="TextBox 48">
                <a:extLst>
                  <a:ext uri="{FF2B5EF4-FFF2-40B4-BE49-F238E27FC236}">
                    <a16:creationId xmlns:a16="http://schemas.microsoft.com/office/drawing/2014/main" id="{1A6A06BA-2B06-4F7C-8DB1-A57DB973ED8C}"/>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0" name="TextBox 49">
                <a:extLst>
                  <a:ext uri="{FF2B5EF4-FFF2-40B4-BE49-F238E27FC236}">
                    <a16:creationId xmlns:a16="http://schemas.microsoft.com/office/drawing/2014/main" id="{3EA268B1-B632-46B0-8672-D32168AAD221}"/>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37" name="Group 36">
              <a:extLst>
                <a:ext uri="{FF2B5EF4-FFF2-40B4-BE49-F238E27FC236}">
                  <a16:creationId xmlns:a16="http://schemas.microsoft.com/office/drawing/2014/main" id="{1FD61255-B6BB-4573-9B26-881D096D6C78}"/>
                </a:ext>
              </a:extLst>
            </p:cNvPr>
            <p:cNvGrpSpPr/>
            <p:nvPr/>
          </p:nvGrpSpPr>
          <p:grpSpPr>
            <a:xfrm>
              <a:off x="0" y="6215635"/>
              <a:ext cx="11444140" cy="131976"/>
              <a:chOff x="0" y="6058468"/>
              <a:chExt cx="11444140" cy="131976"/>
            </a:xfrm>
          </p:grpSpPr>
          <p:cxnSp>
            <p:nvCxnSpPr>
              <p:cNvPr id="38" name="Straight Arrow Connector 37">
                <a:extLst>
                  <a:ext uri="{FF2B5EF4-FFF2-40B4-BE49-F238E27FC236}">
                    <a16:creationId xmlns:a16="http://schemas.microsoft.com/office/drawing/2014/main" id="{5A762810-97F5-4BD5-9138-4C1FA15DB03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90564B9A-69FA-485F-8A92-8DA484FBD2E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A5883F82-5940-4088-81C4-07ACBBB53364}"/>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63331758-7D39-4B8B-87E3-D7879882F6C5}"/>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66D9D8A7-4D63-4F80-8062-4C43434F673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D5987750-B283-4973-954A-9953E48AA35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4F9758C8-A512-4F9E-8F67-D5815B195FA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13542263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DE79-E4B2-0D42-8CA8-BDF4575636FE}"/>
              </a:ext>
            </a:extLst>
          </p:cNvPr>
          <p:cNvSpPr>
            <a:spLocks noGrp="1"/>
          </p:cNvSpPr>
          <p:nvPr>
            <p:ph type="title"/>
          </p:nvPr>
        </p:nvSpPr>
        <p:spPr>
          <a:xfrm>
            <a:off x="578836" y="476054"/>
            <a:ext cx="11018520" cy="553998"/>
          </a:xfrm>
        </p:spPr>
        <p:txBody>
          <a:bodyPr/>
          <a:lstStyle/>
          <a:p>
            <a:r>
              <a:rPr lang="en-US">
                <a:gradFill>
                  <a:gsLst>
                    <a:gs pos="1250">
                      <a:sysClr val="windowText" lastClr="000000"/>
                    </a:gs>
                    <a:gs pos="100000">
                      <a:sysClr val="windowText" lastClr="000000"/>
                    </a:gs>
                  </a:gsLst>
                  <a:lin ang="5400000" scaled="0"/>
                </a:gradFill>
              </a:rPr>
              <a:t>Azure SQL has come a long way</a:t>
            </a:r>
            <a:endParaRPr lang="en-US"/>
          </a:p>
        </p:txBody>
      </p:sp>
      <p:graphicFrame>
        <p:nvGraphicFramePr>
          <p:cNvPr id="13" name="Content Placeholder 2">
            <a:extLst>
              <a:ext uri="{FF2B5EF4-FFF2-40B4-BE49-F238E27FC236}">
                <a16:creationId xmlns:a16="http://schemas.microsoft.com/office/drawing/2014/main" id="{9F66480B-5519-49FA-9F0D-1F65CCABBC20}"/>
              </a:ext>
            </a:extLst>
          </p:cNvPr>
          <p:cNvGraphicFramePr>
            <a:graphicFrameLocks noGrp="1"/>
          </p:cNvGraphicFramePr>
          <p:nvPr>
            <p:ph idx="4294967295"/>
            <p:extLst>
              <p:ext uri="{D42A27DB-BD31-4B8C-83A1-F6EECF244321}">
                <p14:modId xmlns:p14="http://schemas.microsoft.com/office/powerpoint/2010/main" val="1045052301"/>
              </p:ext>
            </p:extLst>
          </p:nvPr>
        </p:nvGraphicFramePr>
        <p:xfrm>
          <a:off x="1" y="1290616"/>
          <a:ext cx="11745798" cy="41264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2">
            <a:extLst>
              <a:ext uri="{FF2B5EF4-FFF2-40B4-BE49-F238E27FC236}">
                <a16:creationId xmlns:a16="http://schemas.microsoft.com/office/drawing/2014/main" id="{0F304AD4-6265-FD42-8D2E-081206EDF418}"/>
              </a:ext>
            </a:extLst>
          </p:cNvPr>
          <p:cNvGrpSpPr/>
          <p:nvPr/>
        </p:nvGrpSpPr>
        <p:grpSpPr>
          <a:xfrm>
            <a:off x="0" y="6215635"/>
            <a:ext cx="11444140" cy="324677"/>
            <a:chOff x="0" y="6058468"/>
            <a:chExt cx="11444140" cy="324677"/>
          </a:xfrm>
        </p:grpSpPr>
        <p:cxnSp>
          <p:nvCxnSpPr>
            <p:cNvPr id="18" name="Straight Arrow Connector 17">
              <a:extLst>
                <a:ext uri="{FF2B5EF4-FFF2-40B4-BE49-F238E27FC236}">
                  <a16:creationId xmlns:a16="http://schemas.microsoft.com/office/drawing/2014/main" id="{60B76758-8F2F-B540-94AD-4E6D582A1C0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31FA487A-A325-144A-A328-EFE82CFB878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7231AE2A-DF28-E444-91CA-A983A10D0EB3}"/>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3D1C0CC9-BF77-214A-BC8C-61794F1FA40F}"/>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5856B032-E92E-FD4A-9087-BA5E75A12C3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09F053A3-C406-E24B-A06E-E5F2E33E3DB6}"/>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728BB40B-5D04-E34F-A5CB-CBA0BEC83BF9}"/>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25" name="TextBox 24">
              <a:extLst>
                <a:ext uri="{FF2B5EF4-FFF2-40B4-BE49-F238E27FC236}">
                  <a16:creationId xmlns:a16="http://schemas.microsoft.com/office/drawing/2014/main" id="{663E4C55-A139-214B-A948-2414F194C255}"/>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26" name="TextBox 25">
              <a:extLst>
                <a:ext uri="{FF2B5EF4-FFF2-40B4-BE49-F238E27FC236}">
                  <a16:creationId xmlns:a16="http://schemas.microsoft.com/office/drawing/2014/main" id="{59E43A9C-BACB-2B4D-92D4-EAC13361D153}"/>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27" name="TextBox 26">
              <a:extLst>
                <a:ext uri="{FF2B5EF4-FFF2-40B4-BE49-F238E27FC236}">
                  <a16:creationId xmlns:a16="http://schemas.microsoft.com/office/drawing/2014/main" id="{A0A52BE0-1245-4646-B399-4E001597CAC9}"/>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28" name="TextBox 27">
              <a:extLst>
                <a:ext uri="{FF2B5EF4-FFF2-40B4-BE49-F238E27FC236}">
                  <a16:creationId xmlns:a16="http://schemas.microsoft.com/office/drawing/2014/main" id="{193EB748-3057-4441-AD6A-FB7233E167D6}"/>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3467647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graphicEl>
                                              <a:dgm id="{BD4DE2E5-B426-48FE-B7AF-DAA64948308B}"/>
                                            </p:graphicEl>
                                          </p:spTgt>
                                        </p:tgtEl>
                                        <p:attrNameLst>
                                          <p:attrName>style.visibility</p:attrName>
                                        </p:attrNameLst>
                                      </p:cBhvr>
                                      <p:to>
                                        <p:strVal val="visible"/>
                                      </p:to>
                                    </p:set>
                                    <p:animEffect transition="in" filter="fade">
                                      <p:cBhvr>
                                        <p:cTn id="7" dur="500"/>
                                        <p:tgtEl>
                                          <p:spTgt spid="13">
                                            <p:graphicEl>
                                              <a:dgm id="{BD4DE2E5-B426-48FE-B7AF-DAA64948308B}"/>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graphicEl>
                                              <a:dgm id="{D9CF18BD-C653-4760-9527-952FD3B60B7D}"/>
                                            </p:graphicEl>
                                          </p:spTgt>
                                        </p:tgtEl>
                                        <p:attrNameLst>
                                          <p:attrName>style.visibility</p:attrName>
                                        </p:attrNameLst>
                                      </p:cBhvr>
                                      <p:to>
                                        <p:strVal val="visible"/>
                                      </p:to>
                                    </p:set>
                                    <p:animEffect transition="in" filter="fade">
                                      <p:cBhvr>
                                        <p:cTn id="11" dur="500"/>
                                        <p:tgtEl>
                                          <p:spTgt spid="13">
                                            <p:graphicEl>
                                              <a:dgm id="{D9CF18BD-C653-4760-9527-952FD3B60B7D}"/>
                                            </p:graphic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3">
                                            <p:graphicEl>
                                              <a:dgm id="{4DAC5C6B-ABD2-42AD-9A72-4BFA439061C5}"/>
                                            </p:graphicEl>
                                          </p:spTgt>
                                        </p:tgtEl>
                                        <p:attrNameLst>
                                          <p:attrName>style.visibility</p:attrName>
                                        </p:attrNameLst>
                                      </p:cBhvr>
                                      <p:to>
                                        <p:strVal val="visible"/>
                                      </p:to>
                                    </p:set>
                                    <p:animEffect transition="in" filter="fade">
                                      <p:cBhvr>
                                        <p:cTn id="14" dur="500"/>
                                        <p:tgtEl>
                                          <p:spTgt spid="13">
                                            <p:graphicEl>
                                              <a:dgm id="{4DAC5C6B-ABD2-42AD-9A72-4BFA439061C5}"/>
                                            </p:graphic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graphicEl>
                                              <a:dgm id="{BE0BF8CC-38A1-4B01-9752-24691B06D1BD}"/>
                                            </p:graphicEl>
                                          </p:spTgt>
                                        </p:tgtEl>
                                        <p:attrNameLst>
                                          <p:attrName>style.visibility</p:attrName>
                                        </p:attrNameLst>
                                      </p:cBhvr>
                                      <p:to>
                                        <p:strVal val="visible"/>
                                      </p:to>
                                    </p:set>
                                    <p:animEffect transition="in" filter="fade">
                                      <p:cBhvr>
                                        <p:cTn id="17" dur="500"/>
                                        <p:tgtEl>
                                          <p:spTgt spid="13">
                                            <p:graphicEl>
                                              <a:dgm id="{BE0BF8CC-38A1-4B01-9752-24691B06D1BD}"/>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graphicEl>
                                              <a:dgm id="{B2FD37B0-F01B-4D44-8CF8-218202E0D1E8}"/>
                                            </p:graphicEl>
                                          </p:spTgt>
                                        </p:tgtEl>
                                        <p:attrNameLst>
                                          <p:attrName>style.visibility</p:attrName>
                                        </p:attrNameLst>
                                      </p:cBhvr>
                                      <p:to>
                                        <p:strVal val="visible"/>
                                      </p:to>
                                    </p:set>
                                    <p:animEffect transition="in" filter="fade">
                                      <p:cBhvr>
                                        <p:cTn id="20" dur="500"/>
                                        <p:tgtEl>
                                          <p:spTgt spid="13">
                                            <p:graphicEl>
                                              <a:dgm id="{B2FD37B0-F01B-4D44-8CF8-218202E0D1E8}"/>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graphicEl>
                                              <a:dgm id="{CB2CFD90-D3B6-4E12-8EDF-2099CE76871D}"/>
                                            </p:graphicEl>
                                          </p:spTgt>
                                        </p:tgtEl>
                                        <p:attrNameLst>
                                          <p:attrName>style.visibility</p:attrName>
                                        </p:attrNameLst>
                                      </p:cBhvr>
                                      <p:to>
                                        <p:strVal val="visible"/>
                                      </p:to>
                                    </p:set>
                                    <p:animEffect transition="in" filter="fade">
                                      <p:cBhvr>
                                        <p:cTn id="23" dur="500"/>
                                        <p:tgtEl>
                                          <p:spTgt spid="13">
                                            <p:graphicEl>
                                              <a:dgm id="{CB2CFD90-D3B6-4E12-8EDF-2099CE76871D}"/>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graphicEl>
                                              <a:dgm id="{D4B58DA4-2829-48E9-87D6-EF70B809CD8A}"/>
                                            </p:graphicEl>
                                          </p:spTgt>
                                        </p:tgtEl>
                                        <p:attrNameLst>
                                          <p:attrName>style.visibility</p:attrName>
                                        </p:attrNameLst>
                                      </p:cBhvr>
                                      <p:to>
                                        <p:strVal val="visible"/>
                                      </p:to>
                                    </p:set>
                                    <p:animEffect transition="in" filter="fade">
                                      <p:cBhvr>
                                        <p:cTn id="26" dur="500"/>
                                        <p:tgtEl>
                                          <p:spTgt spid="13">
                                            <p:graphicEl>
                                              <a:dgm id="{D4B58DA4-2829-48E9-87D6-EF70B809CD8A}"/>
                                            </p:graphicEl>
                                          </p:spTgt>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13">
                                            <p:graphicEl>
                                              <a:dgm id="{52EA3B33-2EB4-405C-8052-10B3DD9273E2}"/>
                                            </p:graphicEl>
                                          </p:spTgt>
                                        </p:tgtEl>
                                        <p:attrNameLst>
                                          <p:attrName>style.visibility</p:attrName>
                                        </p:attrNameLst>
                                      </p:cBhvr>
                                      <p:to>
                                        <p:strVal val="visible"/>
                                      </p:to>
                                    </p:set>
                                    <p:animEffect transition="in" filter="fade">
                                      <p:cBhvr>
                                        <p:cTn id="30" dur="500"/>
                                        <p:tgtEl>
                                          <p:spTgt spid="13">
                                            <p:graphicEl>
                                              <a:dgm id="{52EA3B33-2EB4-405C-8052-10B3DD9273E2}"/>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graphicEl>
                                              <a:dgm id="{DC2579D0-3651-4E01-897D-55711A962527}"/>
                                            </p:graphicEl>
                                          </p:spTgt>
                                        </p:tgtEl>
                                        <p:attrNameLst>
                                          <p:attrName>style.visibility</p:attrName>
                                        </p:attrNameLst>
                                      </p:cBhvr>
                                      <p:to>
                                        <p:strVal val="visible"/>
                                      </p:to>
                                    </p:set>
                                    <p:animEffect transition="in" filter="fade">
                                      <p:cBhvr>
                                        <p:cTn id="33" dur="500"/>
                                        <p:tgtEl>
                                          <p:spTgt spid="13">
                                            <p:graphicEl>
                                              <a:dgm id="{DC2579D0-3651-4E01-897D-55711A962527}"/>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graphicEl>
                                              <a:dgm id="{F8953688-8D81-4BD0-A4E8-A4763BC5239C}"/>
                                            </p:graphicEl>
                                          </p:spTgt>
                                        </p:tgtEl>
                                        <p:attrNameLst>
                                          <p:attrName>style.visibility</p:attrName>
                                        </p:attrNameLst>
                                      </p:cBhvr>
                                      <p:to>
                                        <p:strVal val="visible"/>
                                      </p:to>
                                    </p:set>
                                    <p:animEffect transition="in" filter="fade">
                                      <p:cBhvr>
                                        <p:cTn id="36" dur="500"/>
                                        <p:tgtEl>
                                          <p:spTgt spid="13">
                                            <p:graphicEl>
                                              <a:dgm id="{F8953688-8D81-4BD0-A4E8-A4763BC5239C}"/>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graphicEl>
                                              <a:dgm id="{3543A269-1329-409E-9909-058A6F634ED0}"/>
                                            </p:graphicEl>
                                          </p:spTgt>
                                        </p:tgtEl>
                                        <p:attrNameLst>
                                          <p:attrName>style.visibility</p:attrName>
                                        </p:attrNameLst>
                                      </p:cBhvr>
                                      <p:to>
                                        <p:strVal val="visible"/>
                                      </p:to>
                                    </p:set>
                                    <p:animEffect transition="in" filter="fade">
                                      <p:cBhvr>
                                        <p:cTn id="39" dur="500"/>
                                        <p:tgtEl>
                                          <p:spTgt spid="13">
                                            <p:graphicEl>
                                              <a:dgm id="{3543A269-1329-409E-9909-058A6F634ED0}"/>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
                                            <p:graphicEl>
                                              <a:dgm id="{48B40D64-EA99-4B20-B620-BDEEAA6834AA}"/>
                                            </p:graphicEl>
                                          </p:spTgt>
                                        </p:tgtEl>
                                        <p:attrNameLst>
                                          <p:attrName>style.visibility</p:attrName>
                                        </p:attrNameLst>
                                      </p:cBhvr>
                                      <p:to>
                                        <p:strVal val="visible"/>
                                      </p:to>
                                    </p:set>
                                    <p:animEffect transition="in" filter="fade">
                                      <p:cBhvr>
                                        <p:cTn id="42" dur="500"/>
                                        <p:tgtEl>
                                          <p:spTgt spid="13">
                                            <p:graphicEl>
                                              <a:dgm id="{48B40D64-EA99-4B20-B620-BDEEAA6834AA}"/>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
                                            <p:graphicEl>
                                              <a:dgm id="{DDF7C214-567B-4CA0-8E05-C70120EBAA36}"/>
                                            </p:graphicEl>
                                          </p:spTgt>
                                        </p:tgtEl>
                                        <p:attrNameLst>
                                          <p:attrName>style.visibility</p:attrName>
                                        </p:attrNameLst>
                                      </p:cBhvr>
                                      <p:to>
                                        <p:strVal val="visible"/>
                                      </p:to>
                                    </p:set>
                                    <p:animEffect transition="in" filter="fade">
                                      <p:cBhvr>
                                        <p:cTn id="45" dur="500"/>
                                        <p:tgtEl>
                                          <p:spTgt spid="13">
                                            <p:graphicEl>
                                              <a:dgm id="{DDF7C214-567B-4CA0-8E05-C70120EBAA36}"/>
                                            </p:graphicEl>
                                          </p:spTgt>
                                        </p:tgtEl>
                                      </p:cBhvr>
                                    </p:animEffect>
                                  </p:childTnLst>
                                </p:cTn>
                              </p:par>
                            </p:childTnLst>
                          </p:cTn>
                        </p:par>
                        <p:par>
                          <p:cTn id="46" fill="hold">
                            <p:stCondLst>
                              <p:cond delay="1500"/>
                            </p:stCondLst>
                            <p:childTnLst>
                              <p:par>
                                <p:cTn id="47" presetID="10" presetClass="entr" presetSubtype="0" fill="hold" grpId="0" nodeType="afterEffect">
                                  <p:stCondLst>
                                    <p:cond delay="0"/>
                                  </p:stCondLst>
                                  <p:childTnLst>
                                    <p:set>
                                      <p:cBhvr>
                                        <p:cTn id="48" dur="1" fill="hold">
                                          <p:stCondLst>
                                            <p:cond delay="0"/>
                                          </p:stCondLst>
                                        </p:cTn>
                                        <p:tgtEl>
                                          <p:spTgt spid="13">
                                            <p:graphicEl>
                                              <a:dgm id="{974A0F23-9B70-46E2-9BEA-A161DEEB3084}"/>
                                            </p:graphicEl>
                                          </p:spTgt>
                                        </p:tgtEl>
                                        <p:attrNameLst>
                                          <p:attrName>style.visibility</p:attrName>
                                        </p:attrNameLst>
                                      </p:cBhvr>
                                      <p:to>
                                        <p:strVal val="visible"/>
                                      </p:to>
                                    </p:set>
                                    <p:animEffect transition="in" filter="fade">
                                      <p:cBhvr>
                                        <p:cTn id="49" dur="500"/>
                                        <p:tgtEl>
                                          <p:spTgt spid="13">
                                            <p:graphicEl>
                                              <a:dgm id="{974A0F23-9B70-46E2-9BEA-A161DEEB3084}"/>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graphicEl>
                                              <a:dgm id="{1E7FCD4B-245F-4841-A130-F437A082A43D}"/>
                                            </p:graphicEl>
                                          </p:spTgt>
                                        </p:tgtEl>
                                        <p:attrNameLst>
                                          <p:attrName>style.visibility</p:attrName>
                                        </p:attrNameLst>
                                      </p:cBhvr>
                                      <p:to>
                                        <p:strVal val="visible"/>
                                      </p:to>
                                    </p:set>
                                    <p:animEffect transition="in" filter="fade">
                                      <p:cBhvr>
                                        <p:cTn id="52" dur="500"/>
                                        <p:tgtEl>
                                          <p:spTgt spid="13">
                                            <p:graphicEl>
                                              <a:dgm id="{1E7FCD4B-245F-4841-A130-F437A082A43D}"/>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3">
                                            <p:graphicEl>
                                              <a:dgm id="{6BF1D37F-E363-4EDE-BB62-3D33AEE4F697}"/>
                                            </p:graphicEl>
                                          </p:spTgt>
                                        </p:tgtEl>
                                        <p:attrNameLst>
                                          <p:attrName>style.visibility</p:attrName>
                                        </p:attrNameLst>
                                      </p:cBhvr>
                                      <p:to>
                                        <p:strVal val="visible"/>
                                      </p:to>
                                    </p:set>
                                    <p:animEffect transition="in" filter="fade">
                                      <p:cBhvr>
                                        <p:cTn id="55" dur="500"/>
                                        <p:tgtEl>
                                          <p:spTgt spid="13">
                                            <p:graphicEl>
                                              <a:dgm id="{6BF1D37F-E363-4EDE-BB62-3D33AEE4F697}"/>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graphicEl>
                                              <a:dgm id="{709DD593-B36D-4A82-9CA5-7EB0BF33F2CF}"/>
                                            </p:graphicEl>
                                          </p:spTgt>
                                        </p:tgtEl>
                                        <p:attrNameLst>
                                          <p:attrName>style.visibility</p:attrName>
                                        </p:attrNameLst>
                                      </p:cBhvr>
                                      <p:to>
                                        <p:strVal val="visible"/>
                                      </p:to>
                                    </p:set>
                                    <p:animEffect transition="in" filter="fade">
                                      <p:cBhvr>
                                        <p:cTn id="58" dur="500"/>
                                        <p:tgtEl>
                                          <p:spTgt spid="13">
                                            <p:graphicEl>
                                              <a:dgm id="{709DD593-B36D-4A82-9CA5-7EB0BF33F2CF}"/>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3">
                                            <p:graphicEl>
                                              <a:dgm id="{4834ED91-36CE-447C-B8D4-984AC9474013}"/>
                                            </p:graphicEl>
                                          </p:spTgt>
                                        </p:tgtEl>
                                        <p:attrNameLst>
                                          <p:attrName>style.visibility</p:attrName>
                                        </p:attrNameLst>
                                      </p:cBhvr>
                                      <p:to>
                                        <p:strVal val="visible"/>
                                      </p:to>
                                    </p:set>
                                    <p:animEffect transition="in" filter="fade">
                                      <p:cBhvr>
                                        <p:cTn id="61" dur="500"/>
                                        <p:tgtEl>
                                          <p:spTgt spid="13">
                                            <p:graphicEl>
                                              <a:dgm id="{4834ED91-36CE-447C-B8D4-984AC9474013}"/>
                                            </p:graphic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graphicEl>
                                              <a:dgm id="{D79D0623-4A0F-4113-B221-A03DD8A63E74}"/>
                                            </p:graphicEl>
                                          </p:spTgt>
                                        </p:tgtEl>
                                        <p:attrNameLst>
                                          <p:attrName>style.visibility</p:attrName>
                                        </p:attrNameLst>
                                      </p:cBhvr>
                                      <p:to>
                                        <p:strVal val="visible"/>
                                      </p:to>
                                    </p:set>
                                    <p:animEffect transition="in" filter="fade">
                                      <p:cBhvr>
                                        <p:cTn id="64" dur="500"/>
                                        <p:tgtEl>
                                          <p:spTgt spid="13">
                                            <p:graphicEl>
                                              <a:dgm id="{D79D0623-4A0F-4113-B221-A03DD8A63E74}"/>
                                            </p:graphicEl>
                                          </p:spTgt>
                                        </p:tgtEl>
                                      </p:cBhvr>
                                    </p:animEffect>
                                  </p:childTnLst>
                                </p:cTn>
                              </p:par>
                            </p:childTnLst>
                          </p:cTn>
                        </p:par>
                        <p:par>
                          <p:cTn id="65" fill="hold">
                            <p:stCondLst>
                              <p:cond delay="2000"/>
                            </p:stCondLst>
                            <p:childTnLst>
                              <p:par>
                                <p:cTn id="66" presetID="10" presetClass="entr" presetSubtype="0" fill="hold" grpId="0" nodeType="afterEffect">
                                  <p:stCondLst>
                                    <p:cond delay="0"/>
                                  </p:stCondLst>
                                  <p:childTnLst>
                                    <p:set>
                                      <p:cBhvr>
                                        <p:cTn id="67" dur="1" fill="hold">
                                          <p:stCondLst>
                                            <p:cond delay="0"/>
                                          </p:stCondLst>
                                        </p:cTn>
                                        <p:tgtEl>
                                          <p:spTgt spid="13">
                                            <p:graphicEl>
                                              <a:dgm id="{F2AE6278-65FD-49DF-B70A-DC2E6C36130D}"/>
                                            </p:graphicEl>
                                          </p:spTgt>
                                        </p:tgtEl>
                                        <p:attrNameLst>
                                          <p:attrName>style.visibility</p:attrName>
                                        </p:attrNameLst>
                                      </p:cBhvr>
                                      <p:to>
                                        <p:strVal val="visible"/>
                                      </p:to>
                                    </p:set>
                                    <p:animEffect transition="in" filter="fade">
                                      <p:cBhvr>
                                        <p:cTn id="68" dur="500"/>
                                        <p:tgtEl>
                                          <p:spTgt spid="13">
                                            <p:graphicEl>
                                              <a:dgm id="{F2AE6278-65FD-49DF-B70A-DC2E6C36130D}"/>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3">
                                            <p:graphicEl>
                                              <a:dgm id="{01335C1C-DE3D-4466-A6DE-1B995F7663B6}"/>
                                            </p:graphicEl>
                                          </p:spTgt>
                                        </p:tgtEl>
                                        <p:attrNameLst>
                                          <p:attrName>style.visibility</p:attrName>
                                        </p:attrNameLst>
                                      </p:cBhvr>
                                      <p:to>
                                        <p:strVal val="visible"/>
                                      </p:to>
                                    </p:set>
                                    <p:animEffect transition="in" filter="fade">
                                      <p:cBhvr>
                                        <p:cTn id="71" dur="500"/>
                                        <p:tgtEl>
                                          <p:spTgt spid="13">
                                            <p:graphicEl>
                                              <a:dgm id="{01335C1C-DE3D-4466-A6DE-1B995F7663B6}"/>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3">
                                            <p:graphicEl>
                                              <a:dgm id="{FBE3BF6D-9FF1-4FDA-B10E-0EDE52641AD6}"/>
                                            </p:graphicEl>
                                          </p:spTgt>
                                        </p:tgtEl>
                                        <p:attrNameLst>
                                          <p:attrName>style.visibility</p:attrName>
                                        </p:attrNameLst>
                                      </p:cBhvr>
                                      <p:to>
                                        <p:strVal val="visible"/>
                                      </p:to>
                                    </p:set>
                                    <p:animEffect transition="in" filter="fade">
                                      <p:cBhvr>
                                        <p:cTn id="74" dur="500"/>
                                        <p:tgtEl>
                                          <p:spTgt spid="13">
                                            <p:graphicEl>
                                              <a:dgm id="{FBE3BF6D-9FF1-4FDA-B10E-0EDE52641AD6}"/>
                                            </p:graphic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3">
                                            <p:graphicEl>
                                              <a:dgm id="{61CF7BAE-8B04-48ED-A9AA-E2DD4896D227}"/>
                                            </p:graphicEl>
                                          </p:spTgt>
                                        </p:tgtEl>
                                        <p:attrNameLst>
                                          <p:attrName>style.visibility</p:attrName>
                                        </p:attrNameLst>
                                      </p:cBhvr>
                                      <p:to>
                                        <p:strVal val="visible"/>
                                      </p:to>
                                    </p:set>
                                    <p:animEffect transition="in" filter="fade">
                                      <p:cBhvr>
                                        <p:cTn id="77" dur="500"/>
                                        <p:tgtEl>
                                          <p:spTgt spid="13">
                                            <p:graphicEl>
                                              <a:dgm id="{61CF7BAE-8B04-48ED-A9AA-E2DD4896D227}"/>
                                            </p:graphic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3">
                                            <p:graphicEl>
                                              <a:dgm id="{218B202C-0784-44AF-AD9E-F0018E1A94B0}"/>
                                            </p:graphicEl>
                                          </p:spTgt>
                                        </p:tgtEl>
                                        <p:attrNameLst>
                                          <p:attrName>style.visibility</p:attrName>
                                        </p:attrNameLst>
                                      </p:cBhvr>
                                      <p:to>
                                        <p:strVal val="visible"/>
                                      </p:to>
                                    </p:set>
                                    <p:animEffect transition="in" filter="fade">
                                      <p:cBhvr>
                                        <p:cTn id="80" dur="500"/>
                                        <p:tgtEl>
                                          <p:spTgt spid="13">
                                            <p:graphicEl>
                                              <a:dgm id="{218B202C-0784-44AF-AD9E-F0018E1A94B0}"/>
                                            </p:graphicEl>
                                          </p:spTgt>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3">
                                            <p:graphicEl>
                                              <a:dgm id="{D8AA9A4F-D53B-4C45-8D15-EEE1642F0DBC}"/>
                                            </p:graphicEl>
                                          </p:spTgt>
                                        </p:tgtEl>
                                        <p:attrNameLst>
                                          <p:attrName>style.visibility</p:attrName>
                                        </p:attrNameLst>
                                      </p:cBhvr>
                                      <p:to>
                                        <p:strVal val="visible"/>
                                      </p:to>
                                    </p:set>
                                    <p:animEffect transition="in" filter="fade">
                                      <p:cBhvr>
                                        <p:cTn id="83" dur="500"/>
                                        <p:tgtEl>
                                          <p:spTgt spid="13">
                                            <p:graphicEl>
                                              <a:dgm id="{D8AA9A4F-D53B-4C45-8D15-EEE1642F0DBC}"/>
                                            </p:graphicEl>
                                          </p:spTgt>
                                        </p:tgtEl>
                                      </p:cBhvr>
                                    </p:animEffect>
                                  </p:childTnLst>
                                </p:cTn>
                              </p:par>
                            </p:childTnLst>
                          </p:cTn>
                        </p:par>
                        <p:par>
                          <p:cTn id="84" fill="hold">
                            <p:stCondLst>
                              <p:cond delay="2500"/>
                            </p:stCondLst>
                            <p:childTnLst>
                              <p:par>
                                <p:cTn id="85" presetID="10" presetClass="entr" presetSubtype="0" fill="hold" grpId="0" nodeType="afterEffect">
                                  <p:stCondLst>
                                    <p:cond delay="0"/>
                                  </p:stCondLst>
                                  <p:childTnLst>
                                    <p:set>
                                      <p:cBhvr>
                                        <p:cTn id="86" dur="1" fill="hold">
                                          <p:stCondLst>
                                            <p:cond delay="0"/>
                                          </p:stCondLst>
                                        </p:cTn>
                                        <p:tgtEl>
                                          <p:spTgt spid="13">
                                            <p:graphicEl>
                                              <a:dgm id="{DC12CFBB-7A5D-422A-8058-0FEECFD65D69}"/>
                                            </p:graphicEl>
                                          </p:spTgt>
                                        </p:tgtEl>
                                        <p:attrNameLst>
                                          <p:attrName>style.visibility</p:attrName>
                                        </p:attrNameLst>
                                      </p:cBhvr>
                                      <p:to>
                                        <p:strVal val="visible"/>
                                      </p:to>
                                    </p:set>
                                    <p:animEffect transition="in" filter="fade">
                                      <p:cBhvr>
                                        <p:cTn id="87" dur="500"/>
                                        <p:tgtEl>
                                          <p:spTgt spid="13">
                                            <p:graphicEl>
                                              <a:dgm id="{DC12CFBB-7A5D-422A-8058-0FEECFD65D69}"/>
                                            </p:graphic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3">
                                            <p:graphicEl>
                                              <a:dgm id="{F1CBD4BE-969B-4486-A695-DC1D5CAB272D}"/>
                                            </p:graphicEl>
                                          </p:spTgt>
                                        </p:tgtEl>
                                        <p:attrNameLst>
                                          <p:attrName>style.visibility</p:attrName>
                                        </p:attrNameLst>
                                      </p:cBhvr>
                                      <p:to>
                                        <p:strVal val="visible"/>
                                      </p:to>
                                    </p:set>
                                    <p:animEffect transition="in" filter="fade">
                                      <p:cBhvr>
                                        <p:cTn id="90" dur="500"/>
                                        <p:tgtEl>
                                          <p:spTgt spid="13">
                                            <p:graphicEl>
                                              <a:dgm id="{F1CBD4BE-969B-4486-A695-DC1D5CAB272D}"/>
                                            </p:graphicEl>
                                          </p:spTgt>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3">
                                            <p:graphicEl>
                                              <a:dgm id="{6278E80A-BCFC-4189-AE7B-1691FB8AE80D}"/>
                                            </p:graphicEl>
                                          </p:spTgt>
                                        </p:tgtEl>
                                        <p:attrNameLst>
                                          <p:attrName>style.visibility</p:attrName>
                                        </p:attrNameLst>
                                      </p:cBhvr>
                                      <p:to>
                                        <p:strVal val="visible"/>
                                      </p:to>
                                    </p:set>
                                    <p:animEffect transition="in" filter="fade">
                                      <p:cBhvr>
                                        <p:cTn id="93" dur="500"/>
                                        <p:tgtEl>
                                          <p:spTgt spid="13">
                                            <p:graphicEl>
                                              <a:dgm id="{6278E80A-BCFC-4189-AE7B-1691FB8AE80D}"/>
                                            </p:graphicEl>
                                          </p:spTgt>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3">
                                            <p:graphicEl>
                                              <a:dgm id="{01F13611-824C-446F-B499-F967151974B1}"/>
                                            </p:graphicEl>
                                          </p:spTgt>
                                        </p:tgtEl>
                                        <p:attrNameLst>
                                          <p:attrName>style.visibility</p:attrName>
                                        </p:attrNameLst>
                                      </p:cBhvr>
                                      <p:to>
                                        <p:strVal val="visible"/>
                                      </p:to>
                                    </p:set>
                                    <p:animEffect transition="in" filter="fade">
                                      <p:cBhvr>
                                        <p:cTn id="96" dur="500"/>
                                        <p:tgtEl>
                                          <p:spTgt spid="13">
                                            <p:graphicEl>
                                              <a:dgm id="{01F13611-824C-446F-B499-F967151974B1}"/>
                                            </p:graphicEl>
                                          </p:spTgt>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3">
                                            <p:graphicEl>
                                              <a:dgm id="{EF110A13-FCBC-47DD-AE79-EC993998E6B5}"/>
                                            </p:graphicEl>
                                          </p:spTgt>
                                        </p:tgtEl>
                                        <p:attrNameLst>
                                          <p:attrName>style.visibility</p:attrName>
                                        </p:attrNameLst>
                                      </p:cBhvr>
                                      <p:to>
                                        <p:strVal val="visible"/>
                                      </p:to>
                                    </p:set>
                                    <p:animEffect transition="in" filter="fade">
                                      <p:cBhvr>
                                        <p:cTn id="99" dur="500"/>
                                        <p:tgtEl>
                                          <p:spTgt spid="13">
                                            <p:graphicEl>
                                              <a:dgm id="{EF110A13-FCBC-47DD-AE79-EC993998E6B5}"/>
                                            </p:graphicEl>
                                          </p:spTgt>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3">
                                            <p:graphicEl>
                                              <a:dgm id="{A5BE71DF-C37C-4F2A-9734-B1D1F8575720}"/>
                                            </p:graphicEl>
                                          </p:spTgt>
                                        </p:tgtEl>
                                        <p:attrNameLst>
                                          <p:attrName>style.visibility</p:attrName>
                                        </p:attrNameLst>
                                      </p:cBhvr>
                                      <p:to>
                                        <p:strVal val="visible"/>
                                      </p:to>
                                    </p:set>
                                    <p:animEffect transition="in" filter="fade">
                                      <p:cBhvr>
                                        <p:cTn id="102" dur="500"/>
                                        <p:tgtEl>
                                          <p:spTgt spid="13">
                                            <p:graphicEl>
                                              <a:dgm id="{A5BE71DF-C37C-4F2A-9734-B1D1F8575720}"/>
                                            </p:graphicEl>
                                          </p:spTgt>
                                        </p:tgtEl>
                                      </p:cBhvr>
                                    </p:animEffect>
                                  </p:childTnLst>
                                </p:cTn>
                              </p:par>
                            </p:childTnLst>
                          </p:cTn>
                        </p:par>
                        <p:par>
                          <p:cTn id="103" fill="hold">
                            <p:stCondLst>
                              <p:cond delay="3000"/>
                            </p:stCondLst>
                            <p:childTnLst>
                              <p:par>
                                <p:cTn id="104" presetID="10" presetClass="entr" presetSubtype="0" fill="hold" grpId="0" nodeType="afterEffect">
                                  <p:stCondLst>
                                    <p:cond delay="0"/>
                                  </p:stCondLst>
                                  <p:childTnLst>
                                    <p:set>
                                      <p:cBhvr>
                                        <p:cTn id="105" dur="1" fill="hold">
                                          <p:stCondLst>
                                            <p:cond delay="0"/>
                                          </p:stCondLst>
                                        </p:cTn>
                                        <p:tgtEl>
                                          <p:spTgt spid="13">
                                            <p:graphicEl>
                                              <a:dgm id="{5293DF7D-452E-4C56-9B51-32317CFB04DC}"/>
                                            </p:graphicEl>
                                          </p:spTgt>
                                        </p:tgtEl>
                                        <p:attrNameLst>
                                          <p:attrName>style.visibility</p:attrName>
                                        </p:attrNameLst>
                                      </p:cBhvr>
                                      <p:to>
                                        <p:strVal val="visible"/>
                                      </p:to>
                                    </p:set>
                                    <p:animEffect transition="in" filter="fade">
                                      <p:cBhvr>
                                        <p:cTn id="106" dur="500"/>
                                        <p:tgtEl>
                                          <p:spTgt spid="13">
                                            <p:graphicEl>
                                              <a:dgm id="{5293DF7D-452E-4C56-9B51-32317CFB04DC}"/>
                                            </p:graphicEl>
                                          </p:spTgt>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3">
                                            <p:graphicEl>
                                              <a:dgm id="{30D44984-3A2C-4CAC-8D87-F097FA251E44}"/>
                                            </p:graphicEl>
                                          </p:spTgt>
                                        </p:tgtEl>
                                        <p:attrNameLst>
                                          <p:attrName>style.visibility</p:attrName>
                                        </p:attrNameLst>
                                      </p:cBhvr>
                                      <p:to>
                                        <p:strVal val="visible"/>
                                      </p:to>
                                    </p:set>
                                    <p:animEffect transition="in" filter="fade">
                                      <p:cBhvr>
                                        <p:cTn id="109" dur="500"/>
                                        <p:tgtEl>
                                          <p:spTgt spid="13">
                                            <p:graphicEl>
                                              <a:dgm id="{30D44984-3A2C-4CAC-8D87-F097FA251E44}"/>
                                            </p:graphicEl>
                                          </p:spTgt>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3">
                                            <p:graphicEl>
                                              <a:dgm id="{240E7FBE-C865-407A-AADD-6DA049BA2859}"/>
                                            </p:graphicEl>
                                          </p:spTgt>
                                        </p:tgtEl>
                                        <p:attrNameLst>
                                          <p:attrName>style.visibility</p:attrName>
                                        </p:attrNameLst>
                                      </p:cBhvr>
                                      <p:to>
                                        <p:strVal val="visible"/>
                                      </p:to>
                                    </p:set>
                                    <p:animEffect transition="in" filter="fade">
                                      <p:cBhvr>
                                        <p:cTn id="112" dur="500"/>
                                        <p:tgtEl>
                                          <p:spTgt spid="13">
                                            <p:graphicEl>
                                              <a:dgm id="{240E7FBE-C865-407A-AADD-6DA049BA2859}"/>
                                            </p:graphicEl>
                                          </p:spTgt>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3">
                                            <p:graphicEl>
                                              <a:dgm id="{60FAF9D9-DA8C-40BC-B90A-6768F9FD68EA}"/>
                                            </p:graphicEl>
                                          </p:spTgt>
                                        </p:tgtEl>
                                        <p:attrNameLst>
                                          <p:attrName>style.visibility</p:attrName>
                                        </p:attrNameLst>
                                      </p:cBhvr>
                                      <p:to>
                                        <p:strVal val="visible"/>
                                      </p:to>
                                    </p:set>
                                    <p:animEffect transition="in" filter="fade">
                                      <p:cBhvr>
                                        <p:cTn id="115" dur="500"/>
                                        <p:tgtEl>
                                          <p:spTgt spid="13">
                                            <p:graphicEl>
                                              <a:dgm id="{60FAF9D9-DA8C-40BC-B90A-6768F9FD68EA}"/>
                                            </p:graphicEl>
                                          </p:spTgt>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3">
                                            <p:graphicEl>
                                              <a:dgm id="{56ADB5EA-A5C5-4B6F-9257-5AF5D80E59F4}"/>
                                            </p:graphicEl>
                                          </p:spTgt>
                                        </p:tgtEl>
                                        <p:attrNameLst>
                                          <p:attrName>style.visibility</p:attrName>
                                        </p:attrNameLst>
                                      </p:cBhvr>
                                      <p:to>
                                        <p:strVal val="visible"/>
                                      </p:to>
                                    </p:set>
                                    <p:animEffect transition="in" filter="fade">
                                      <p:cBhvr>
                                        <p:cTn id="118" dur="500"/>
                                        <p:tgtEl>
                                          <p:spTgt spid="13">
                                            <p:graphicEl>
                                              <a:dgm id="{56ADB5EA-A5C5-4B6F-9257-5AF5D80E59F4}"/>
                                            </p:graphicEl>
                                          </p:spTgt>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3">
                                            <p:graphicEl>
                                              <a:dgm id="{CC69FFE9-758C-4AFE-941C-838434F0E077}"/>
                                            </p:graphicEl>
                                          </p:spTgt>
                                        </p:tgtEl>
                                        <p:attrNameLst>
                                          <p:attrName>style.visibility</p:attrName>
                                        </p:attrNameLst>
                                      </p:cBhvr>
                                      <p:to>
                                        <p:strVal val="visible"/>
                                      </p:to>
                                    </p:set>
                                    <p:animEffect transition="in" filter="fade">
                                      <p:cBhvr>
                                        <p:cTn id="121" dur="500"/>
                                        <p:tgtEl>
                                          <p:spTgt spid="13">
                                            <p:graphicEl>
                                              <a:dgm id="{CC69FFE9-758C-4AFE-941C-838434F0E077}"/>
                                            </p:graphicEl>
                                          </p:spTgt>
                                        </p:tgtEl>
                                      </p:cBhvr>
                                    </p:animEffect>
                                  </p:childTnLst>
                                </p:cTn>
                              </p:par>
                            </p:childTnLst>
                          </p:cTn>
                        </p:par>
                        <p:par>
                          <p:cTn id="122" fill="hold">
                            <p:stCondLst>
                              <p:cond delay="3500"/>
                            </p:stCondLst>
                            <p:childTnLst>
                              <p:par>
                                <p:cTn id="123" presetID="10" presetClass="entr" presetSubtype="0" fill="hold" grpId="0" nodeType="afterEffect">
                                  <p:stCondLst>
                                    <p:cond delay="0"/>
                                  </p:stCondLst>
                                  <p:childTnLst>
                                    <p:set>
                                      <p:cBhvr>
                                        <p:cTn id="124" dur="1" fill="hold">
                                          <p:stCondLst>
                                            <p:cond delay="0"/>
                                          </p:stCondLst>
                                        </p:cTn>
                                        <p:tgtEl>
                                          <p:spTgt spid="13">
                                            <p:graphicEl>
                                              <a:dgm id="{98238378-CA86-4555-809D-878D4E51DCB8}"/>
                                            </p:graphicEl>
                                          </p:spTgt>
                                        </p:tgtEl>
                                        <p:attrNameLst>
                                          <p:attrName>style.visibility</p:attrName>
                                        </p:attrNameLst>
                                      </p:cBhvr>
                                      <p:to>
                                        <p:strVal val="visible"/>
                                      </p:to>
                                    </p:set>
                                    <p:animEffect transition="in" filter="fade">
                                      <p:cBhvr>
                                        <p:cTn id="125" dur="500"/>
                                        <p:tgtEl>
                                          <p:spTgt spid="13">
                                            <p:graphicEl>
                                              <a:dgm id="{98238378-CA86-4555-809D-878D4E51DCB8}"/>
                                            </p:graphicEl>
                                          </p:spTgt>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3">
                                            <p:graphicEl>
                                              <a:dgm id="{035B2F06-DF58-456F-94CB-BC9DABC7BB1D}"/>
                                            </p:graphicEl>
                                          </p:spTgt>
                                        </p:tgtEl>
                                        <p:attrNameLst>
                                          <p:attrName>style.visibility</p:attrName>
                                        </p:attrNameLst>
                                      </p:cBhvr>
                                      <p:to>
                                        <p:strVal val="visible"/>
                                      </p:to>
                                    </p:set>
                                    <p:animEffect transition="in" filter="fade">
                                      <p:cBhvr>
                                        <p:cTn id="128" dur="500"/>
                                        <p:tgtEl>
                                          <p:spTgt spid="13">
                                            <p:graphicEl>
                                              <a:dgm id="{035B2F06-DF58-456F-94CB-BC9DABC7BB1D}"/>
                                            </p:graphicEl>
                                          </p:spTgt>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3">
                                            <p:graphicEl>
                                              <a:dgm id="{29A3FFDF-C4FF-4AC7-9D1E-B26B2FAE95CD}"/>
                                            </p:graphicEl>
                                          </p:spTgt>
                                        </p:tgtEl>
                                        <p:attrNameLst>
                                          <p:attrName>style.visibility</p:attrName>
                                        </p:attrNameLst>
                                      </p:cBhvr>
                                      <p:to>
                                        <p:strVal val="visible"/>
                                      </p:to>
                                    </p:set>
                                    <p:animEffect transition="in" filter="fade">
                                      <p:cBhvr>
                                        <p:cTn id="131" dur="500"/>
                                        <p:tgtEl>
                                          <p:spTgt spid="13">
                                            <p:graphicEl>
                                              <a:dgm id="{29A3FFDF-C4FF-4AC7-9D1E-B26B2FAE95CD}"/>
                                            </p:graphicEl>
                                          </p:spTgt>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3">
                                            <p:graphicEl>
                                              <a:dgm id="{A8F7AE89-82D0-4DDD-BB3E-5919A1B97A5D}"/>
                                            </p:graphicEl>
                                          </p:spTgt>
                                        </p:tgtEl>
                                        <p:attrNameLst>
                                          <p:attrName>style.visibility</p:attrName>
                                        </p:attrNameLst>
                                      </p:cBhvr>
                                      <p:to>
                                        <p:strVal val="visible"/>
                                      </p:to>
                                    </p:set>
                                    <p:animEffect transition="in" filter="fade">
                                      <p:cBhvr>
                                        <p:cTn id="134" dur="500"/>
                                        <p:tgtEl>
                                          <p:spTgt spid="13">
                                            <p:graphicEl>
                                              <a:dgm id="{A8F7AE89-82D0-4DDD-BB3E-5919A1B97A5D}"/>
                                            </p:graphicEl>
                                          </p:spTgt>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3">
                                            <p:graphicEl>
                                              <a:dgm id="{32C68120-95FE-49F6-8FA0-955148FEE4FE}"/>
                                            </p:graphicEl>
                                          </p:spTgt>
                                        </p:tgtEl>
                                        <p:attrNameLst>
                                          <p:attrName>style.visibility</p:attrName>
                                        </p:attrNameLst>
                                      </p:cBhvr>
                                      <p:to>
                                        <p:strVal val="visible"/>
                                      </p:to>
                                    </p:set>
                                    <p:animEffect transition="in" filter="fade">
                                      <p:cBhvr>
                                        <p:cTn id="137" dur="500"/>
                                        <p:tgtEl>
                                          <p:spTgt spid="13">
                                            <p:graphicEl>
                                              <a:dgm id="{32C68120-95FE-49F6-8FA0-955148FEE4FE}"/>
                                            </p:graphicEl>
                                          </p:spTgt>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3">
                                            <p:graphicEl>
                                              <a:dgm id="{93115257-A1D5-41DB-A1B2-B11B956D6557}"/>
                                            </p:graphicEl>
                                          </p:spTgt>
                                        </p:tgtEl>
                                        <p:attrNameLst>
                                          <p:attrName>style.visibility</p:attrName>
                                        </p:attrNameLst>
                                      </p:cBhvr>
                                      <p:to>
                                        <p:strVal val="visible"/>
                                      </p:to>
                                    </p:set>
                                    <p:animEffect transition="in" filter="fade">
                                      <p:cBhvr>
                                        <p:cTn id="140" dur="500"/>
                                        <p:tgtEl>
                                          <p:spTgt spid="13">
                                            <p:graphicEl>
                                              <a:dgm id="{93115257-A1D5-41DB-A1B2-B11B956D6557}"/>
                                            </p:graphicEl>
                                          </p:spTgt>
                                        </p:tgtEl>
                                      </p:cBhvr>
                                    </p:animEffect>
                                  </p:childTnLst>
                                </p:cTn>
                              </p:par>
                            </p:childTnLst>
                          </p:cTn>
                        </p:par>
                        <p:par>
                          <p:cTn id="141" fill="hold">
                            <p:stCondLst>
                              <p:cond delay="4000"/>
                            </p:stCondLst>
                            <p:childTnLst>
                              <p:par>
                                <p:cTn id="142" presetID="10" presetClass="entr" presetSubtype="0" fill="hold" grpId="0" nodeType="afterEffect">
                                  <p:stCondLst>
                                    <p:cond delay="0"/>
                                  </p:stCondLst>
                                  <p:childTnLst>
                                    <p:set>
                                      <p:cBhvr>
                                        <p:cTn id="143" dur="1" fill="hold">
                                          <p:stCondLst>
                                            <p:cond delay="0"/>
                                          </p:stCondLst>
                                        </p:cTn>
                                        <p:tgtEl>
                                          <p:spTgt spid="13">
                                            <p:graphicEl>
                                              <a:dgm id="{BD564CF5-EA25-4734-86C1-A853C820E9B3}"/>
                                            </p:graphicEl>
                                          </p:spTgt>
                                        </p:tgtEl>
                                        <p:attrNameLst>
                                          <p:attrName>style.visibility</p:attrName>
                                        </p:attrNameLst>
                                      </p:cBhvr>
                                      <p:to>
                                        <p:strVal val="visible"/>
                                      </p:to>
                                    </p:set>
                                    <p:animEffect transition="in" filter="fade">
                                      <p:cBhvr>
                                        <p:cTn id="144" dur="500"/>
                                        <p:tgtEl>
                                          <p:spTgt spid="13">
                                            <p:graphicEl>
                                              <a:dgm id="{BD564CF5-EA25-4734-86C1-A853C820E9B3}"/>
                                            </p:graphicEl>
                                          </p:spTgt>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13">
                                            <p:graphicEl>
                                              <a:dgm id="{465A2C4C-7E90-452A-B14B-B7C332F3AFEF}"/>
                                            </p:graphicEl>
                                          </p:spTgt>
                                        </p:tgtEl>
                                        <p:attrNameLst>
                                          <p:attrName>style.visibility</p:attrName>
                                        </p:attrNameLst>
                                      </p:cBhvr>
                                      <p:to>
                                        <p:strVal val="visible"/>
                                      </p:to>
                                    </p:set>
                                    <p:animEffect transition="in" filter="fade">
                                      <p:cBhvr>
                                        <p:cTn id="147" dur="500"/>
                                        <p:tgtEl>
                                          <p:spTgt spid="13">
                                            <p:graphicEl>
                                              <a:dgm id="{465A2C4C-7E90-452A-B14B-B7C332F3AFEF}"/>
                                            </p:graphicEl>
                                          </p:spTgt>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13">
                                            <p:graphicEl>
                                              <a:dgm id="{AF7FEEB2-6A00-45C3-A9E2-F6D08E8A6ECB}"/>
                                            </p:graphicEl>
                                          </p:spTgt>
                                        </p:tgtEl>
                                        <p:attrNameLst>
                                          <p:attrName>style.visibility</p:attrName>
                                        </p:attrNameLst>
                                      </p:cBhvr>
                                      <p:to>
                                        <p:strVal val="visible"/>
                                      </p:to>
                                    </p:set>
                                    <p:animEffect transition="in" filter="fade">
                                      <p:cBhvr>
                                        <p:cTn id="150" dur="500"/>
                                        <p:tgtEl>
                                          <p:spTgt spid="13">
                                            <p:graphicEl>
                                              <a:dgm id="{AF7FEEB2-6A00-45C3-A9E2-F6D08E8A6ECB}"/>
                                            </p:graphicEl>
                                          </p:spTgt>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13">
                                            <p:graphicEl>
                                              <a:dgm id="{D3D1E2CE-EBF0-441F-A5A4-94CA49DAFDC1}"/>
                                            </p:graphicEl>
                                          </p:spTgt>
                                        </p:tgtEl>
                                        <p:attrNameLst>
                                          <p:attrName>style.visibility</p:attrName>
                                        </p:attrNameLst>
                                      </p:cBhvr>
                                      <p:to>
                                        <p:strVal val="visible"/>
                                      </p:to>
                                    </p:set>
                                    <p:animEffect transition="in" filter="fade">
                                      <p:cBhvr>
                                        <p:cTn id="153" dur="500"/>
                                        <p:tgtEl>
                                          <p:spTgt spid="13">
                                            <p:graphicEl>
                                              <a:dgm id="{D3D1E2CE-EBF0-441F-A5A4-94CA49DAFDC1}"/>
                                            </p:graphicEl>
                                          </p:spTgt>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3">
                                            <p:graphicEl>
                                              <a:dgm id="{B1F37C2F-7445-4AC7-8D86-7A5E29D7B54F}"/>
                                            </p:graphicEl>
                                          </p:spTgt>
                                        </p:tgtEl>
                                        <p:attrNameLst>
                                          <p:attrName>style.visibility</p:attrName>
                                        </p:attrNameLst>
                                      </p:cBhvr>
                                      <p:to>
                                        <p:strVal val="visible"/>
                                      </p:to>
                                    </p:set>
                                    <p:animEffect transition="in" filter="fade">
                                      <p:cBhvr>
                                        <p:cTn id="156" dur="500"/>
                                        <p:tgtEl>
                                          <p:spTgt spid="13">
                                            <p:graphicEl>
                                              <a:dgm id="{B1F37C2F-7445-4AC7-8D86-7A5E29D7B54F}"/>
                                            </p:graphicEl>
                                          </p:spTgt>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13">
                                            <p:graphicEl>
                                              <a:dgm id="{917ACB6D-1602-4108-9B15-A94A065E8FDD}"/>
                                            </p:graphicEl>
                                          </p:spTgt>
                                        </p:tgtEl>
                                        <p:attrNameLst>
                                          <p:attrName>style.visibility</p:attrName>
                                        </p:attrNameLst>
                                      </p:cBhvr>
                                      <p:to>
                                        <p:strVal val="visible"/>
                                      </p:to>
                                    </p:set>
                                    <p:animEffect transition="in" filter="fade">
                                      <p:cBhvr>
                                        <p:cTn id="159" dur="500"/>
                                        <p:tgtEl>
                                          <p:spTgt spid="13">
                                            <p:graphicEl>
                                              <a:dgm id="{917ACB6D-1602-4108-9B15-A94A065E8FDD}"/>
                                            </p:graphicEl>
                                          </p:spTgt>
                                        </p:tgtEl>
                                      </p:cBhvr>
                                    </p:animEffect>
                                  </p:childTnLst>
                                </p:cTn>
                              </p:par>
                            </p:childTnLst>
                          </p:cTn>
                        </p:par>
                        <p:par>
                          <p:cTn id="160" fill="hold">
                            <p:stCondLst>
                              <p:cond delay="4500"/>
                            </p:stCondLst>
                            <p:childTnLst>
                              <p:par>
                                <p:cTn id="161" presetID="10" presetClass="entr" presetSubtype="0" fill="hold" grpId="0" nodeType="afterEffect">
                                  <p:stCondLst>
                                    <p:cond delay="0"/>
                                  </p:stCondLst>
                                  <p:childTnLst>
                                    <p:set>
                                      <p:cBhvr>
                                        <p:cTn id="162" dur="1" fill="hold">
                                          <p:stCondLst>
                                            <p:cond delay="0"/>
                                          </p:stCondLst>
                                        </p:cTn>
                                        <p:tgtEl>
                                          <p:spTgt spid="13">
                                            <p:graphicEl>
                                              <a:dgm id="{A4293CF1-5934-49DC-8F59-D580A9F73673}"/>
                                            </p:graphicEl>
                                          </p:spTgt>
                                        </p:tgtEl>
                                        <p:attrNameLst>
                                          <p:attrName>style.visibility</p:attrName>
                                        </p:attrNameLst>
                                      </p:cBhvr>
                                      <p:to>
                                        <p:strVal val="visible"/>
                                      </p:to>
                                    </p:set>
                                    <p:animEffect transition="in" filter="fade">
                                      <p:cBhvr>
                                        <p:cTn id="163" dur="500"/>
                                        <p:tgtEl>
                                          <p:spTgt spid="13">
                                            <p:graphicEl>
                                              <a:dgm id="{A4293CF1-5934-49DC-8F59-D580A9F73673}"/>
                                            </p:graphicEl>
                                          </p:spTgt>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13">
                                            <p:graphicEl>
                                              <a:dgm id="{6BAD957E-D896-4E33-8FED-B66CEEDE7C52}"/>
                                            </p:graphicEl>
                                          </p:spTgt>
                                        </p:tgtEl>
                                        <p:attrNameLst>
                                          <p:attrName>style.visibility</p:attrName>
                                        </p:attrNameLst>
                                      </p:cBhvr>
                                      <p:to>
                                        <p:strVal val="visible"/>
                                      </p:to>
                                    </p:set>
                                    <p:animEffect transition="in" filter="fade">
                                      <p:cBhvr>
                                        <p:cTn id="166" dur="500"/>
                                        <p:tgtEl>
                                          <p:spTgt spid="13">
                                            <p:graphicEl>
                                              <a:dgm id="{6BAD957E-D896-4E33-8FED-B66CEEDE7C52}"/>
                                            </p:graphicEl>
                                          </p:spTgt>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3">
                                            <p:graphicEl>
                                              <a:dgm id="{86B023C2-AD15-466D-8B5A-5B82C13F80E0}"/>
                                            </p:graphicEl>
                                          </p:spTgt>
                                        </p:tgtEl>
                                        <p:attrNameLst>
                                          <p:attrName>style.visibility</p:attrName>
                                        </p:attrNameLst>
                                      </p:cBhvr>
                                      <p:to>
                                        <p:strVal val="visible"/>
                                      </p:to>
                                    </p:set>
                                    <p:animEffect transition="in" filter="fade">
                                      <p:cBhvr>
                                        <p:cTn id="169" dur="500"/>
                                        <p:tgtEl>
                                          <p:spTgt spid="13">
                                            <p:graphicEl>
                                              <a:dgm id="{86B023C2-AD15-466D-8B5A-5B82C13F80E0}"/>
                                            </p:graphicEl>
                                          </p:spTgt>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3">
                                            <p:graphicEl>
                                              <a:dgm id="{682834C6-6C60-4716-A538-CEB0B38E6892}"/>
                                            </p:graphicEl>
                                          </p:spTgt>
                                        </p:tgtEl>
                                        <p:attrNameLst>
                                          <p:attrName>style.visibility</p:attrName>
                                        </p:attrNameLst>
                                      </p:cBhvr>
                                      <p:to>
                                        <p:strVal val="visible"/>
                                      </p:to>
                                    </p:set>
                                    <p:animEffect transition="in" filter="fade">
                                      <p:cBhvr>
                                        <p:cTn id="172" dur="500"/>
                                        <p:tgtEl>
                                          <p:spTgt spid="13">
                                            <p:graphicEl>
                                              <a:dgm id="{682834C6-6C60-4716-A538-CEB0B38E6892}"/>
                                            </p:graphicEl>
                                          </p:spTgt>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3">
                                            <p:graphicEl>
                                              <a:dgm id="{53648BC2-65C6-4B8F-8795-28344210DDDB}"/>
                                            </p:graphicEl>
                                          </p:spTgt>
                                        </p:tgtEl>
                                        <p:attrNameLst>
                                          <p:attrName>style.visibility</p:attrName>
                                        </p:attrNameLst>
                                      </p:cBhvr>
                                      <p:to>
                                        <p:strVal val="visible"/>
                                      </p:to>
                                    </p:set>
                                    <p:animEffect transition="in" filter="fade">
                                      <p:cBhvr>
                                        <p:cTn id="175" dur="500"/>
                                        <p:tgtEl>
                                          <p:spTgt spid="13">
                                            <p:graphicEl>
                                              <a:dgm id="{53648BC2-65C6-4B8F-8795-28344210DDDB}"/>
                                            </p:graphicEl>
                                          </p:spTgt>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3">
                                            <p:graphicEl>
                                              <a:dgm id="{89365B68-B858-46BA-B1FA-B43AB669D9ED}"/>
                                            </p:graphicEl>
                                          </p:spTgt>
                                        </p:tgtEl>
                                        <p:attrNameLst>
                                          <p:attrName>style.visibility</p:attrName>
                                        </p:attrNameLst>
                                      </p:cBhvr>
                                      <p:to>
                                        <p:strVal val="visible"/>
                                      </p:to>
                                    </p:set>
                                    <p:animEffect transition="in" filter="fade">
                                      <p:cBhvr>
                                        <p:cTn id="178" dur="500"/>
                                        <p:tgtEl>
                                          <p:spTgt spid="13">
                                            <p:graphicEl>
                                              <a:dgm id="{89365B68-B858-46BA-B1FA-B43AB669D9ED}"/>
                                            </p:graphicEl>
                                          </p:spTgt>
                                        </p:tgtEl>
                                      </p:cBhvr>
                                    </p:animEffect>
                                  </p:childTnLst>
                                </p:cTn>
                              </p:par>
                            </p:childTnLst>
                          </p:cTn>
                        </p:par>
                        <p:par>
                          <p:cTn id="179" fill="hold">
                            <p:stCondLst>
                              <p:cond delay="5000"/>
                            </p:stCondLst>
                            <p:childTnLst>
                              <p:par>
                                <p:cTn id="180" presetID="10" presetClass="entr" presetSubtype="0" fill="hold" grpId="0" nodeType="afterEffect">
                                  <p:stCondLst>
                                    <p:cond delay="0"/>
                                  </p:stCondLst>
                                  <p:childTnLst>
                                    <p:set>
                                      <p:cBhvr>
                                        <p:cTn id="181" dur="1" fill="hold">
                                          <p:stCondLst>
                                            <p:cond delay="0"/>
                                          </p:stCondLst>
                                        </p:cTn>
                                        <p:tgtEl>
                                          <p:spTgt spid="13">
                                            <p:graphicEl>
                                              <a:dgm id="{9D1ED963-B587-4871-811A-E95983AC81B1}"/>
                                            </p:graphicEl>
                                          </p:spTgt>
                                        </p:tgtEl>
                                        <p:attrNameLst>
                                          <p:attrName>style.visibility</p:attrName>
                                        </p:attrNameLst>
                                      </p:cBhvr>
                                      <p:to>
                                        <p:strVal val="visible"/>
                                      </p:to>
                                    </p:set>
                                    <p:animEffect transition="in" filter="fade">
                                      <p:cBhvr>
                                        <p:cTn id="182" dur="500"/>
                                        <p:tgtEl>
                                          <p:spTgt spid="13">
                                            <p:graphicEl>
                                              <a:dgm id="{9D1ED963-B587-4871-811A-E95983AC81B1}"/>
                                            </p:graphicEl>
                                          </p:spTgt>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13">
                                            <p:graphicEl>
                                              <a:dgm id="{F63FF71E-CAA4-4EDB-ACC7-4DB83BE222AD}"/>
                                            </p:graphicEl>
                                          </p:spTgt>
                                        </p:tgtEl>
                                        <p:attrNameLst>
                                          <p:attrName>style.visibility</p:attrName>
                                        </p:attrNameLst>
                                      </p:cBhvr>
                                      <p:to>
                                        <p:strVal val="visible"/>
                                      </p:to>
                                    </p:set>
                                    <p:animEffect transition="in" filter="fade">
                                      <p:cBhvr>
                                        <p:cTn id="185" dur="500"/>
                                        <p:tgtEl>
                                          <p:spTgt spid="13">
                                            <p:graphicEl>
                                              <a:dgm id="{F63FF71E-CAA4-4EDB-ACC7-4DB83BE222AD}"/>
                                            </p:graphicEl>
                                          </p:spTgt>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13">
                                            <p:graphicEl>
                                              <a:dgm id="{84F9DAB1-3180-4BAC-998C-62D3D6D03BC0}"/>
                                            </p:graphicEl>
                                          </p:spTgt>
                                        </p:tgtEl>
                                        <p:attrNameLst>
                                          <p:attrName>style.visibility</p:attrName>
                                        </p:attrNameLst>
                                      </p:cBhvr>
                                      <p:to>
                                        <p:strVal val="visible"/>
                                      </p:to>
                                    </p:set>
                                    <p:animEffect transition="in" filter="fade">
                                      <p:cBhvr>
                                        <p:cTn id="188" dur="500"/>
                                        <p:tgtEl>
                                          <p:spTgt spid="13">
                                            <p:graphicEl>
                                              <a:dgm id="{84F9DAB1-3180-4BAC-998C-62D3D6D03BC0}"/>
                                            </p:graphicEl>
                                          </p:spTgt>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13">
                                            <p:graphicEl>
                                              <a:dgm id="{CF9632A1-6FEE-4FD2-8E8E-CB0E31403F6E}"/>
                                            </p:graphicEl>
                                          </p:spTgt>
                                        </p:tgtEl>
                                        <p:attrNameLst>
                                          <p:attrName>style.visibility</p:attrName>
                                        </p:attrNameLst>
                                      </p:cBhvr>
                                      <p:to>
                                        <p:strVal val="visible"/>
                                      </p:to>
                                    </p:set>
                                    <p:animEffect transition="in" filter="fade">
                                      <p:cBhvr>
                                        <p:cTn id="191" dur="500"/>
                                        <p:tgtEl>
                                          <p:spTgt spid="13">
                                            <p:graphicEl>
                                              <a:dgm id="{CF9632A1-6FEE-4FD2-8E8E-CB0E31403F6E}"/>
                                            </p:graphicEl>
                                          </p:spTgt>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13">
                                            <p:graphicEl>
                                              <a:dgm id="{869FEED5-CD70-49E8-BF51-B4E248BBFFF7}"/>
                                            </p:graphicEl>
                                          </p:spTgt>
                                        </p:tgtEl>
                                        <p:attrNameLst>
                                          <p:attrName>style.visibility</p:attrName>
                                        </p:attrNameLst>
                                      </p:cBhvr>
                                      <p:to>
                                        <p:strVal val="visible"/>
                                      </p:to>
                                    </p:set>
                                    <p:animEffect transition="in" filter="fade">
                                      <p:cBhvr>
                                        <p:cTn id="194" dur="500"/>
                                        <p:tgtEl>
                                          <p:spTgt spid="13">
                                            <p:graphicEl>
                                              <a:dgm id="{869FEED5-CD70-49E8-BF51-B4E248BBFFF7}"/>
                                            </p:graphicEl>
                                          </p:spTgt>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13">
                                            <p:graphicEl>
                                              <a:dgm id="{6FF275F1-277A-438B-8903-8476A0F866C5}"/>
                                            </p:graphicEl>
                                          </p:spTgt>
                                        </p:tgtEl>
                                        <p:attrNameLst>
                                          <p:attrName>style.visibility</p:attrName>
                                        </p:attrNameLst>
                                      </p:cBhvr>
                                      <p:to>
                                        <p:strVal val="visible"/>
                                      </p:to>
                                    </p:set>
                                    <p:animEffect transition="in" filter="fade">
                                      <p:cBhvr>
                                        <p:cTn id="197" dur="500"/>
                                        <p:tgtEl>
                                          <p:spTgt spid="13">
                                            <p:graphicEl>
                                              <a:dgm id="{6FF275F1-277A-438B-8903-8476A0F866C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uiExpand="1">
        <p:bldSub>
          <a:bldDgm bld="one"/>
        </p:bldSub>
      </p:bldGraphic>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5E33606-6546-EF41-94F2-E2EED6E5DE7A}"/>
              </a:ext>
            </a:extLst>
          </p:cNvPr>
          <p:cNvGrpSpPr/>
          <p:nvPr/>
        </p:nvGrpSpPr>
        <p:grpSpPr>
          <a:xfrm>
            <a:off x="1053532" y="3121080"/>
            <a:ext cx="4123286" cy="2454646"/>
            <a:chOff x="1615906" y="1586943"/>
            <a:chExt cx="502527" cy="299161"/>
          </a:xfrm>
          <a:solidFill>
            <a:schemeClr val="accent5"/>
          </a:solidFill>
        </p:grpSpPr>
        <p:sp>
          <p:nvSpPr>
            <p:cNvPr id="271" name="Freeform: Shape 177">
              <a:extLst>
                <a:ext uri="{FF2B5EF4-FFF2-40B4-BE49-F238E27FC236}">
                  <a16:creationId xmlns:a16="http://schemas.microsoft.com/office/drawing/2014/main" id="{EA42D408-4112-6840-8D0A-D407BF2F2FE4}"/>
                </a:ext>
              </a:extLst>
            </p:cNvPr>
            <p:cNvSpPr/>
            <p:nvPr/>
          </p:nvSpPr>
          <p:spPr>
            <a:xfrm>
              <a:off x="1662625" y="1586943"/>
              <a:ext cx="299161" cy="299161"/>
            </a:xfrm>
            <a:custGeom>
              <a:avLst/>
              <a:gdLst>
                <a:gd name="connsiteX0" fmla="*/ 725805 w 725805"/>
                <a:gd name="connsiteY0" fmla="*/ 362902 h 725805"/>
                <a:gd name="connsiteX1" fmla="*/ 362902 w 725805"/>
                <a:gd name="connsiteY1" fmla="*/ 725805 h 725805"/>
                <a:gd name="connsiteX2" fmla="*/ 0 w 725805"/>
                <a:gd name="connsiteY2" fmla="*/ 362902 h 725805"/>
                <a:gd name="connsiteX3" fmla="*/ 362902 w 725805"/>
                <a:gd name="connsiteY3" fmla="*/ 0 h 725805"/>
                <a:gd name="connsiteX4" fmla="*/ 725805 w 725805"/>
                <a:gd name="connsiteY4" fmla="*/ 362902 h 725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805" h="725805">
                  <a:moveTo>
                    <a:pt x="725805" y="362902"/>
                  </a:moveTo>
                  <a:cubicBezTo>
                    <a:pt x="725805" y="563328"/>
                    <a:pt x="563328" y="725805"/>
                    <a:pt x="362902" y="725805"/>
                  </a:cubicBezTo>
                  <a:cubicBezTo>
                    <a:pt x="162477" y="725805"/>
                    <a:pt x="0" y="563328"/>
                    <a:pt x="0" y="362902"/>
                  </a:cubicBezTo>
                  <a:cubicBezTo>
                    <a:pt x="0" y="162477"/>
                    <a:pt x="162477" y="0"/>
                    <a:pt x="362902" y="0"/>
                  </a:cubicBezTo>
                  <a:cubicBezTo>
                    <a:pt x="563328" y="0"/>
                    <a:pt x="725805" y="162477"/>
                    <a:pt x="725805" y="362902"/>
                  </a:cubicBezTo>
                  <a:close/>
                </a:path>
              </a:pathLst>
            </a:custGeom>
            <a:grpFill/>
            <a:ln w="9525" cap="flat">
              <a:noFill/>
              <a:prstDash val="solid"/>
              <a:miter/>
            </a:ln>
          </p:spPr>
          <p:txBody>
            <a:bodyPr rtlCol="0" anchor="ctr"/>
            <a:lstStyle/>
            <a:p>
              <a:endParaRPr lang="en-US"/>
            </a:p>
          </p:txBody>
        </p:sp>
        <p:sp>
          <p:nvSpPr>
            <p:cNvPr id="272" name="Freeform: Shape 178">
              <a:extLst>
                <a:ext uri="{FF2B5EF4-FFF2-40B4-BE49-F238E27FC236}">
                  <a16:creationId xmlns:a16="http://schemas.microsoft.com/office/drawing/2014/main" id="{3AD39950-D836-DF4E-B76E-34432078E5D6}"/>
                </a:ext>
              </a:extLst>
            </p:cNvPr>
            <p:cNvSpPr/>
            <p:nvPr/>
          </p:nvSpPr>
          <p:spPr>
            <a:xfrm>
              <a:off x="1615906" y="1776176"/>
              <a:ext cx="502527" cy="109928"/>
            </a:xfrm>
            <a:custGeom>
              <a:avLst/>
              <a:gdLst>
                <a:gd name="connsiteX0" fmla="*/ 1085850 w 1219199"/>
                <a:gd name="connsiteY0" fmla="*/ 266700 h 266699"/>
                <a:gd name="connsiteX1" fmla="*/ 133350 w 1219199"/>
                <a:gd name="connsiteY1" fmla="*/ 266700 h 266699"/>
                <a:gd name="connsiteX2" fmla="*/ 0 w 1219199"/>
                <a:gd name="connsiteY2" fmla="*/ 133350 h 266699"/>
                <a:gd name="connsiteX3" fmla="*/ 0 w 1219199"/>
                <a:gd name="connsiteY3" fmla="*/ 133350 h 266699"/>
                <a:gd name="connsiteX4" fmla="*/ 133350 w 1219199"/>
                <a:gd name="connsiteY4" fmla="*/ 0 h 266699"/>
                <a:gd name="connsiteX5" fmla="*/ 1085850 w 1219199"/>
                <a:gd name="connsiteY5" fmla="*/ 0 h 266699"/>
                <a:gd name="connsiteX6" fmla="*/ 1219200 w 1219199"/>
                <a:gd name="connsiteY6" fmla="*/ 133350 h 266699"/>
                <a:gd name="connsiteX7" fmla="*/ 1219200 w 1219199"/>
                <a:gd name="connsiteY7" fmla="*/ 133350 h 266699"/>
                <a:gd name="connsiteX8" fmla="*/ 1085850 w 1219199"/>
                <a:gd name="connsiteY8" fmla="*/ 266700 h 266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199" h="266699">
                  <a:moveTo>
                    <a:pt x="1085850" y="266700"/>
                  </a:moveTo>
                  <a:lnTo>
                    <a:pt x="133350" y="266700"/>
                  </a:lnTo>
                  <a:cubicBezTo>
                    <a:pt x="60008" y="266700"/>
                    <a:pt x="0" y="206692"/>
                    <a:pt x="0" y="133350"/>
                  </a:cubicBezTo>
                  <a:lnTo>
                    <a:pt x="0" y="133350"/>
                  </a:lnTo>
                  <a:cubicBezTo>
                    <a:pt x="0" y="60008"/>
                    <a:pt x="60008" y="0"/>
                    <a:pt x="133350" y="0"/>
                  </a:cubicBezTo>
                  <a:lnTo>
                    <a:pt x="1085850" y="0"/>
                  </a:lnTo>
                  <a:cubicBezTo>
                    <a:pt x="1159193" y="0"/>
                    <a:pt x="1219200" y="60008"/>
                    <a:pt x="1219200" y="133350"/>
                  </a:cubicBezTo>
                  <a:lnTo>
                    <a:pt x="1219200" y="133350"/>
                  </a:lnTo>
                  <a:cubicBezTo>
                    <a:pt x="1219200" y="207645"/>
                    <a:pt x="1159193" y="266700"/>
                    <a:pt x="1085850" y="266700"/>
                  </a:cubicBezTo>
                  <a:close/>
                </a:path>
              </a:pathLst>
            </a:custGeom>
            <a:grpFill/>
            <a:ln w="9525" cap="flat">
              <a:noFill/>
              <a:prstDash val="solid"/>
              <a:miter/>
            </a:ln>
          </p:spPr>
          <p:txBody>
            <a:bodyPr rtlCol="0" anchor="ctr"/>
            <a:lstStyle/>
            <a:p>
              <a:endParaRPr lang="en-US"/>
            </a:p>
          </p:txBody>
        </p:sp>
        <p:sp>
          <p:nvSpPr>
            <p:cNvPr id="290" name="Freeform: Shape 179">
              <a:extLst>
                <a:ext uri="{FF2B5EF4-FFF2-40B4-BE49-F238E27FC236}">
                  <a16:creationId xmlns:a16="http://schemas.microsoft.com/office/drawing/2014/main" id="{14CF6B1B-4BF5-2343-A7DA-ED6D206D592C}"/>
                </a:ext>
              </a:extLst>
            </p:cNvPr>
            <p:cNvSpPr/>
            <p:nvPr/>
          </p:nvSpPr>
          <p:spPr>
            <a:xfrm>
              <a:off x="1868740" y="1634447"/>
              <a:ext cx="201011" cy="201011"/>
            </a:xfrm>
            <a:custGeom>
              <a:avLst/>
              <a:gdLst>
                <a:gd name="connsiteX0" fmla="*/ 487680 w 487680"/>
                <a:gd name="connsiteY0" fmla="*/ 243840 h 487680"/>
                <a:gd name="connsiteX1" fmla="*/ 243840 w 487680"/>
                <a:gd name="connsiteY1" fmla="*/ 487680 h 487680"/>
                <a:gd name="connsiteX2" fmla="*/ 0 w 487680"/>
                <a:gd name="connsiteY2" fmla="*/ 243840 h 487680"/>
                <a:gd name="connsiteX3" fmla="*/ 243840 w 487680"/>
                <a:gd name="connsiteY3" fmla="*/ 0 h 487680"/>
                <a:gd name="connsiteX4" fmla="*/ 487680 w 487680"/>
                <a:gd name="connsiteY4" fmla="*/ 243840 h 487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7680" h="487680">
                  <a:moveTo>
                    <a:pt x="487680" y="243840"/>
                  </a:moveTo>
                  <a:cubicBezTo>
                    <a:pt x="487680" y="378509"/>
                    <a:pt x="378509" y="487680"/>
                    <a:pt x="243840" y="487680"/>
                  </a:cubicBezTo>
                  <a:cubicBezTo>
                    <a:pt x="109171" y="487680"/>
                    <a:pt x="0" y="378509"/>
                    <a:pt x="0" y="243840"/>
                  </a:cubicBezTo>
                  <a:cubicBezTo>
                    <a:pt x="0" y="109171"/>
                    <a:pt x="109171" y="0"/>
                    <a:pt x="243840" y="0"/>
                  </a:cubicBezTo>
                  <a:cubicBezTo>
                    <a:pt x="378509" y="0"/>
                    <a:pt x="487680" y="109171"/>
                    <a:pt x="487680" y="243840"/>
                  </a:cubicBezTo>
                  <a:close/>
                </a:path>
              </a:pathLst>
            </a:custGeom>
            <a:grpFill/>
            <a:ln w="9525" cap="flat">
              <a:noFill/>
              <a:prstDash val="solid"/>
              <a:miter/>
            </a:ln>
          </p:spPr>
          <p:txBody>
            <a:bodyPr rtlCol="0" anchor="ctr"/>
            <a:lstStyle/>
            <a:p>
              <a:endParaRPr lang="en-US"/>
            </a:p>
          </p:txBody>
        </p:sp>
      </p:grpSp>
      <p:sp>
        <p:nvSpPr>
          <p:cNvPr id="2" name="Title 1"/>
          <p:cNvSpPr>
            <a:spLocks noGrp="1"/>
          </p:cNvSpPr>
          <p:nvPr>
            <p:ph type="title"/>
          </p:nvPr>
        </p:nvSpPr>
        <p:spPr>
          <a:xfrm>
            <a:off x="588263" y="457199"/>
            <a:ext cx="11018520" cy="936613"/>
          </a:xfrm>
        </p:spPr>
        <p:txBody>
          <a:bodyPr>
            <a:normAutofit fontScale="90000"/>
          </a:bodyPr>
          <a:lstStyle/>
          <a:p>
            <a:r>
              <a:rPr lang="en-US" sz="4000"/>
              <a:t>Advanced Threat Protection </a:t>
            </a:r>
            <a:br>
              <a:rPr lang="en-US">
                <a:latin typeface="Segoe UI Light" panose="020B0502040204020203" pitchFamily="34" charset="0"/>
                <a:cs typeface="Segoe UI Light" panose="020B0502040204020203" pitchFamily="34" charset="0"/>
              </a:rPr>
            </a:br>
            <a:r>
              <a:rPr lang="en-US" sz="2200" spc="0">
                <a:solidFill>
                  <a:srgbClr val="0078D4"/>
                </a:solidFill>
                <a:latin typeface="Segoe UI" panose="020B0502040204020203" pitchFamily="34" charset="0"/>
              </a:rPr>
              <a:t>Detect unusual and harmful attempts to breach your database</a:t>
            </a:r>
            <a:endParaRPr lang="en-US" sz="3529">
              <a:gradFill>
                <a:gsLst>
                  <a:gs pos="0">
                    <a:schemeClr val="tx2"/>
                  </a:gs>
                  <a:gs pos="100000">
                    <a:schemeClr val="tx2"/>
                  </a:gs>
                </a:gsLst>
                <a:lin ang="5400000" scaled="0"/>
              </a:gradFill>
              <a:cs typeface="Segoe UI Semilight" panose="020B0402040204020203" pitchFamily="34" charset="0"/>
            </a:endParaRPr>
          </a:p>
        </p:txBody>
      </p:sp>
      <p:sp>
        <p:nvSpPr>
          <p:cNvPr id="42" name="Rectangle 41">
            <a:extLst>
              <a:ext uri="{FF2B5EF4-FFF2-40B4-BE49-F238E27FC236}">
                <a16:creationId xmlns:a16="http://schemas.microsoft.com/office/drawing/2014/main" id="{6C32A124-95FC-4B92-B247-DA582B4B59F9}"/>
              </a:ext>
            </a:extLst>
          </p:cNvPr>
          <p:cNvSpPr/>
          <p:nvPr/>
        </p:nvSpPr>
        <p:spPr bwMode="auto">
          <a:xfrm>
            <a:off x="350686" y="1902876"/>
            <a:ext cx="6715909" cy="3852012"/>
          </a:xfrm>
          <a:prstGeom prst="rect">
            <a:avLst/>
          </a:prstGeom>
          <a:noFill/>
          <a:ln w="1079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ctr" defTabSz="914043"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cxnSp>
        <p:nvCxnSpPr>
          <p:cNvPr id="59" name="Straight Connector 58">
            <a:extLst>
              <a:ext uri="{FF2B5EF4-FFF2-40B4-BE49-F238E27FC236}">
                <a16:creationId xmlns:a16="http://schemas.microsoft.com/office/drawing/2014/main" id="{0879821C-20B7-4D93-A79C-5CA320A885E2}"/>
              </a:ext>
            </a:extLst>
          </p:cNvPr>
          <p:cNvCxnSpPr>
            <a:cxnSpLocks/>
          </p:cNvCxnSpPr>
          <p:nvPr/>
        </p:nvCxnSpPr>
        <p:spPr>
          <a:xfrm>
            <a:off x="2408267" y="4139241"/>
            <a:ext cx="1126394" cy="0"/>
          </a:xfrm>
          <a:prstGeom prst="line">
            <a:avLst/>
          </a:prstGeom>
          <a:noFill/>
          <a:ln w="19050" cap="flat" cmpd="sng" algn="ctr">
            <a:solidFill>
              <a:schemeClr val="accent1"/>
            </a:solidFill>
            <a:prstDash val="dash"/>
            <a:headEnd type="none"/>
            <a:tailEnd type="none"/>
          </a:ln>
          <a:effectLst/>
        </p:spPr>
      </p:cxnSp>
      <p:sp>
        <p:nvSpPr>
          <p:cNvPr id="60" name="TextBox 59">
            <a:extLst>
              <a:ext uri="{FF2B5EF4-FFF2-40B4-BE49-F238E27FC236}">
                <a16:creationId xmlns:a16="http://schemas.microsoft.com/office/drawing/2014/main" id="{8CD9311D-A971-4989-82F9-041035E21E8A}"/>
              </a:ext>
            </a:extLst>
          </p:cNvPr>
          <p:cNvSpPr txBox="1"/>
          <p:nvPr/>
        </p:nvSpPr>
        <p:spPr>
          <a:xfrm>
            <a:off x="3058709" y="4349920"/>
            <a:ext cx="1604167" cy="347210"/>
          </a:xfrm>
          <a:prstGeom prst="rect">
            <a:avLst/>
          </a:prstGeom>
          <a:noFill/>
        </p:spPr>
        <p:txBody>
          <a:bodyPr wrap="square" lIns="89630" tIns="89630" rIns="89630" bIns="89630" rtlCol="0">
            <a:spAutoFit/>
          </a:bodyPr>
          <a:lstStyle/>
          <a:p>
            <a:pPr marL="0" marR="0" lvl="0" indent="0" algn="ctr" defTabSz="896328"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effectLst/>
                <a:uLnTx/>
                <a:uFillTx/>
                <a:ea typeface="+mn-ea"/>
                <a:cs typeface="+mn-cs"/>
              </a:rPr>
              <a:t>Azure SQL Database</a:t>
            </a:r>
          </a:p>
        </p:txBody>
      </p:sp>
      <p:sp>
        <p:nvSpPr>
          <p:cNvPr id="65" name="TextBox 64">
            <a:extLst>
              <a:ext uri="{FF2B5EF4-FFF2-40B4-BE49-F238E27FC236}">
                <a16:creationId xmlns:a16="http://schemas.microsoft.com/office/drawing/2014/main" id="{CEBDA832-382B-471F-996F-6D6E9F7BCD1C}"/>
              </a:ext>
            </a:extLst>
          </p:cNvPr>
          <p:cNvSpPr txBox="1"/>
          <p:nvPr/>
        </p:nvSpPr>
        <p:spPr>
          <a:xfrm>
            <a:off x="1639569" y="4342775"/>
            <a:ext cx="988300" cy="347210"/>
          </a:xfrm>
          <a:prstGeom prst="rect">
            <a:avLst/>
          </a:prstGeom>
          <a:noFill/>
        </p:spPr>
        <p:txBody>
          <a:bodyPr wrap="square" lIns="89630" tIns="89630" rIns="89630" bIns="89630" rtlCol="0">
            <a:spAutoFit/>
          </a:bodyPr>
          <a:lstStyle/>
          <a:p>
            <a:pPr marL="0" marR="0" lvl="0" indent="0" algn="ctr" defTabSz="896328"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effectLst/>
                <a:uLnTx/>
                <a:uFillTx/>
                <a:ea typeface="+mn-ea"/>
                <a:cs typeface="+mn-cs"/>
              </a:rPr>
              <a:t>Apps</a:t>
            </a:r>
          </a:p>
        </p:txBody>
      </p:sp>
      <p:cxnSp>
        <p:nvCxnSpPr>
          <p:cNvPr id="66" name="Straight Connector 65">
            <a:extLst>
              <a:ext uri="{FF2B5EF4-FFF2-40B4-BE49-F238E27FC236}">
                <a16:creationId xmlns:a16="http://schemas.microsoft.com/office/drawing/2014/main" id="{7B82326B-8CC6-4298-8F1E-DF261A523C5D}"/>
              </a:ext>
            </a:extLst>
          </p:cNvPr>
          <p:cNvCxnSpPr>
            <a:cxnSpLocks/>
          </p:cNvCxnSpPr>
          <p:nvPr/>
        </p:nvCxnSpPr>
        <p:spPr>
          <a:xfrm flipV="1">
            <a:off x="2214485" y="2994556"/>
            <a:ext cx="1590011" cy="891153"/>
          </a:xfrm>
          <a:prstGeom prst="line">
            <a:avLst/>
          </a:prstGeom>
          <a:noFill/>
          <a:ln w="19050" cap="flat" cmpd="sng" algn="ctr">
            <a:solidFill>
              <a:schemeClr val="tx1"/>
            </a:solidFill>
            <a:prstDash val="dash"/>
            <a:headEnd type="none"/>
            <a:tailEnd type="none"/>
          </a:ln>
          <a:effectLst/>
        </p:spPr>
      </p:cxnSp>
      <p:sp>
        <p:nvSpPr>
          <p:cNvPr id="67" name="TextBox 66">
            <a:extLst>
              <a:ext uri="{FF2B5EF4-FFF2-40B4-BE49-F238E27FC236}">
                <a16:creationId xmlns:a16="http://schemas.microsoft.com/office/drawing/2014/main" id="{919E2D93-5C07-45E8-BEBB-7639EE6EFF32}"/>
              </a:ext>
            </a:extLst>
          </p:cNvPr>
          <p:cNvSpPr txBox="1"/>
          <p:nvPr/>
        </p:nvSpPr>
        <p:spPr>
          <a:xfrm>
            <a:off x="1679062" y="5214578"/>
            <a:ext cx="909315" cy="276999"/>
          </a:xfrm>
          <a:prstGeom prst="rect">
            <a:avLst/>
          </a:prstGeom>
          <a:noFill/>
        </p:spPr>
        <p:txBody>
          <a:bodyPr wrap="square" rtlCol="0">
            <a:spAutoFit/>
          </a:bodyPr>
          <a:lstStyle/>
          <a:p>
            <a:pPr marL="0" marR="0" lvl="0" indent="0" algn="ctr" defTabSz="93250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ea typeface="+mn-ea"/>
                <a:cs typeface="+mn-cs"/>
              </a:rPr>
              <a:t>Audit Log </a:t>
            </a:r>
          </a:p>
        </p:txBody>
      </p:sp>
      <p:sp>
        <p:nvSpPr>
          <p:cNvPr id="71" name="Rectangle 70">
            <a:extLst>
              <a:ext uri="{FF2B5EF4-FFF2-40B4-BE49-F238E27FC236}">
                <a16:creationId xmlns:a16="http://schemas.microsoft.com/office/drawing/2014/main" id="{E1C4ABF1-B3BE-45CE-A561-71856FB33285}"/>
              </a:ext>
            </a:extLst>
          </p:cNvPr>
          <p:cNvSpPr/>
          <p:nvPr/>
        </p:nvSpPr>
        <p:spPr>
          <a:xfrm>
            <a:off x="3121993" y="5206895"/>
            <a:ext cx="1477598" cy="276999"/>
          </a:xfrm>
          <a:prstGeom prst="rect">
            <a:avLst/>
          </a:prstGeom>
        </p:spPr>
        <p:txBody>
          <a:bodyPr wrap="square">
            <a:spAutoFit/>
          </a:bodyPr>
          <a:lstStyle/>
          <a:p>
            <a:pPr marL="0" marR="0" lvl="0" indent="0" algn="ctr" defTabSz="89632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ea typeface="+mn-ea"/>
                <a:cs typeface="+mn-cs"/>
              </a:rPr>
              <a:t>Threat  Detection </a:t>
            </a:r>
          </a:p>
        </p:txBody>
      </p:sp>
      <p:cxnSp>
        <p:nvCxnSpPr>
          <p:cNvPr id="72" name="Straight Connector 71">
            <a:extLst>
              <a:ext uri="{FF2B5EF4-FFF2-40B4-BE49-F238E27FC236}">
                <a16:creationId xmlns:a16="http://schemas.microsoft.com/office/drawing/2014/main" id="{9162A140-F7E5-4210-B533-2153A5FCD15C}"/>
              </a:ext>
            </a:extLst>
          </p:cNvPr>
          <p:cNvCxnSpPr>
            <a:cxnSpLocks/>
          </p:cNvCxnSpPr>
          <p:nvPr/>
        </p:nvCxnSpPr>
        <p:spPr>
          <a:xfrm flipV="1">
            <a:off x="3881600" y="2964141"/>
            <a:ext cx="0" cy="823764"/>
          </a:xfrm>
          <a:prstGeom prst="line">
            <a:avLst/>
          </a:prstGeom>
          <a:noFill/>
          <a:ln w="19050" cap="flat" cmpd="sng" algn="ctr">
            <a:solidFill>
              <a:schemeClr val="tx1"/>
            </a:solidFill>
            <a:prstDash val="dash"/>
            <a:headEnd type="none"/>
            <a:tailEnd type="none"/>
          </a:ln>
          <a:effectLst/>
        </p:spPr>
      </p:cxnSp>
      <p:cxnSp>
        <p:nvCxnSpPr>
          <p:cNvPr id="73" name="Straight Connector 72">
            <a:extLst>
              <a:ext uri="{FF2B5EF4-FFF2-40B4-BE49-F238E27FC236}">
                <a16:creationId xmlns:a16="http://schemas.microsoft.com/office/drawing/2014/main" id="{92537763-95D4-4978-821C-A1EE3895D8A5}"/>
              </a:ext>
            </a:extLst>
          </p:cNvPr>
          <p:cNvCxnSpPr>
            <a:cxnSpLocks/>
          </p:cNvCxnSpPr>
          <p:nvPr/>
        </p:nvCxnSpPr>
        <p:spPr>
          <a:xfrm flipH="1" flipV="1">
            <a:off x="1183017" y="3206645"/>
            <a:ext cx="597372" cy="729442"/>
          </a:xfrm>
          <a:prstGeom prst="line">
            <a:avLst/>
          </a:prstGeom>
          <a:noFill/>
          <a:ln w="19050" cap="flat" cmpd="sng" algn="ctr">
            <a:solidFill>
              <a:schemeClr val="accent1"/>
            </a:solidFill>
            <a:prstDash val="dash"/>
            <a:headEnd type="none"/>
            <a:tailEnd type="none"/>
          </a:ln>
          <a:effectLst/>
        </p:spPr>
      </p:cxnSp>
      <p:sp>
        <p:nvSpPr>
          <p:cNvPr id="74" name="Rectangle 73">
            <a:extLst>
              <a:ext uri="{FF2B5EF4-FFF2-40B4-BE49-F238E27FC236}">
                <a16:creationId xmlns:a16="http://schemas.microsoft.com/office/drawing/2014/main" id="{C65F955B-8A16-4967-8E05-E17B8081493D}"/>
              </a:ext>
            </a:extLst>
          </p:cNvPr>
          <p:cNvSpPr/>
          <p:nvPr/>
        </p:nvSpPr>
        <p:spPr>
          <a:xfrm>
            <a:off x="4722760" y="4121577"/>
            <a:ext cx="3031932" cy="603453"/>
          </a:xfrm>
          <a:prstGeom prst="rect">
            <a:avLst/>
          </a:prstGeom>
        </p:spPr>
        <p:txBody>
          <a:bodyPr wrap="square">
            <a:spAutoFit/>
          </a:bodyPr>
          <a:lstStyle/>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1567" b="0" i="0" u="none" strike="noStrike" kern="0" cap="none" spc="0" normalizeH="0" baseline="0" noProof="0">
                <a:ln>
                  <a:noFill/>
                </a:ln>
                <a:solidFill>
                  <a:srgbClr val="505050"/>
                </a:solidFill>
                <a:effectLst/>
                <a:uLnTx/>
                <a:uFillTx/>
                <a:latin typeface="Segoe UI"/>
                <a:ea typeface="+mn-ea"/>
                <a:cs typeface="Segoe UI" panose="020B0502040204020203" pitchFamily="34" charset="0"/>
              </a:rPr>
              <a:t>   </a:t>
            </a:r>
            <a:endParaRPr kumimoji="0" lang="en-US" sz="1766" b="0" i="0" u="none" strike="noStrike" kern="0" cap="none" spc="0" normalizeH="0" baseline="0" noProof="0">
              <a:ln>
                <a:noFill/>
              </a:ln>
              <a:solidFill>
                <a:srgbClr val="505050"/>
              </a:solidFill>
              <a:effectLst/>
              <a:uLnTx/>
              <a:uFillTx/>
              <a:latin typeface="Segoe UI"/>
              <a:ea typeface="+mn-ea"/>
              <a:cs typeface="Segoe UI" panose="020B0502040204020203" pitchFamily="34" charset="0"/>
            </a:endParaRPr>
          </a:p>
          <a:p>
            <a:pPr marL="336122" marR="0" lvl="0" indent="-336122" algn="l" defTabSz="932503" rtl="0" eaLnBrk="1" fontAlgn="auto" latinLnBrk="0" hangingPunct="1">
              <a:lnSpc>
                <a:spcPct val="100000"/>
              </a:lnSpc>
              <a:spcBef>
                <a:spcPts val="0"/>
              </a:spcBef>
              <a:spcAft>
                <a:spcPts val="0"/>
              </a:spcAft>
              <a:buClrTx/>
              <a:buSzTx/>
              <a:buFontTx/>
              <a:buAutoNum type="arabicParenBoth"/>
              <a:tabLst/>
              <a:defRPr/>
            </a:pPr>
            <a:endParaRPr kumimoji="0" lang="en-US" sz="1766" b="0" i="0" u="none" strike="noStrike" kern="0" cap="none" spc="0" normalizeH="0" baseline="0" noProof="0">
              <a:ln>
                <a:noFill/>
              </a:ln>
              <a:solidFill>
                <a:srgbClr val="505050"/>
              </a:solidFill>
              <a:effectLst/>
              <a:uLnTx/>
              <a:uFillTx/>
              <a:latin typeface="Segoe UI"/>
              <a:ea typeface="+mn-ea"/>
              <a:cs typeface="Segoe UI" panose="020B0502040204020203" pitchFamily="34" charset="0"/>
            </a:endParaRPr>
          </a:p>
        </p:txBody>
      </p:sp>
      <p:pic>
        <p:nvPicPr>
          <p:cNvPr id="75" name="Picture 74">
            <a:extLst>
              <a:ext uri="{FF2B5EF4-FFF2-40B4-BE49-F238E27FC236}">
                <a16:creationId xmlns:a16="http://schemas.microsoft.com/office/drawing/2014/main" id="{E7679B47-3685-4B72-9F92-A85FB5994421}"/>
              </a:ext>
            </a:extLst>
          </p:cNvPr>
          <p:cNvPicPr>
            <a:picLocks noChangeAspect="1"/>
          </p:cNvPicPr>
          <p:nvPr/>
        </p:nvPicPr>
        <p:blipFill rotWithShape="1">
          <a:blip r:embed="rId3"/>
          <a:srcRect t="4330"/>
          <a:stretch/>
        </p:blipFill>
        <p:spPr>
          <a:xfrm>
            <a:off x="4491384" y="3116035"/>
            <a:ext cx="2823902" cy="868710"/>
          </a:xfrm>
          <a:prstGeom prst="rect">
            <a:avLst/>
          </a:prstGeom>
          <a:ln w="6350">
            <a:solidFill>
              <a:schemeClr val="accent4"/>
            </a:solidFill>
          </a:ln>
        </p:spPr>
      </p:pic>
      <p:sp>
        <p:nvSpPr>
          <p:cNvPr id="76" name="Rectangle 75">
            <a:extLst>
              <a:ext uri="{FF2B5EF4-FFF2-40B4-BE49-F238E27FC236}">
                <a16:creationId xmlns:a16="http://schemas.microsoft.com/office/drawing/2014/main" id="{82700804-2F17-4401-9DC7-4967C6F0320A}"/>
              </a:ext>
            </a:extLst>
          </p:cNvPr>
          <p:cNvSpPr/>
          <p:nvPr/>
        </p:nvSpPr>
        <p:spPr>
          <a:xfrm>
            <a:off x="5713134" y="5262924"/>
            <a:ext cx="2707319" cy="461665"/>
          </a:xfrm>
          <a:prstGeom prst="rect">
            <a:avLst/>
          </a:prstGeom>
        </p:spPr>
        <p:txBody>
          <a:bodyPr wrap="square">
            <a:spAutoFit/>
          </a:bodyPr>
          <a:lstStyle/>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panose="020B0502040204020203" pitchFamily="34" charset="0"/>
              </a:rPr>
              <a:t>Turn on Threat Detection </a:t>
            </a:r>
          </a:p>
          <a:p>
            <a:pPr marL="0" marR="0" lvl="0" indent="0" algn="l" defTabSz="932503"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a:ea typeface="+mn-ea"/>
                <a:cs typeface="Segoe UI" panose="020B0502040204020203" pitchFamily="34" charset="0"/>
              </a:rPr>
              <a:t>Real-time actionable alerts</a:t>
            </a:r>
          </a:p>
        </p:txBody>
      </p:sp>
      <p:sp>
        <p:nvSpPr>
          <p:cNvPr id="80" name="TextBox 79">
            <a:extLst>
              <a:ext uri="{FF2B5EF4-FFF2-40B4-BE49-F238E27FC236}">
                <a16:creationId xmlns:a16="http://schemas.microsoft.com/office/drawing/2014/main" id="{69A96433-E6C3-4696-A800-7FAAC4AD0A0F}"/>
              </a:ext>
            </a:extLst>
          </p:cNvPr>
          <p:cNvSpPr txBox="1"/>
          <p:nvPr/>
        </p:nvSpPr>
        <p:spPr>
          <a:xfrm>
            <a:off x="3140383" y="2480798"/>
            <a:ext cx="1781640" cy="461665"/>
          </a:xfrm>
          <a:prstGeom prst="rect">
            <a:avLst/>
          </a:prstGeom>
          <a:noFill/>
          <a:ln>
            <a:noFill/>
          </a:ln>
        </p:spPr>
        <p:txBody>
          <a:bodyPr wrap="square" rtlCol="0" anchor="b">
            <a:spAutoFit/>
          </a:bodyPr>
          <a:lstStyle/>
          <a:p>
            <a:pPr defTabSz="932503">
              <a:defRPr/>
            </a:pPr>
            <a:r>
              <a:rPr lang="en-US" sz="1200" kern="0">
                <a:latin typeface="Segoe UI"/>
                <a:cs typeface="Segoe UI" panose="020B0502040204020203" pitchFamily="34" charset="0"/>
              </a:rPr>
              <a:t>Possible threat to</a:t>
            </a:r>
          </a:p>
          <a:p>
            <a:pPr defTabSz="932503">
              <a:defRPr/>
            </a:pPr>
            <a:r>
              <a:rPr lang="en-US" sz="1200" kern="0">
                <a:latin typeface="Segoe UI"/>
                <a:cs typeface="Segoe UI" panose="020B0502040204020203" pitchFamily="34" charset="0"/>
              </a:rPr>
              <a:t>access / breach data</a:t>
            </a:r>
          </a:p>
        </p:txBody>
      </p:sp>
      <p:pic>
        <p:nvPicPr>
          <p:cNvPr id="177" name="Graphic 176" descr="Warning">
            <a:extLst>
              <a:ext uri="{FF2B5EF4-FFF2-40B4-BE49-F238E27FC236}">
                <a16:creationId xmlns:a16="http://schemas.microsoft.com/office/drawing/2014/main" id="{4DDB7274-C5BC-417F-996E-0E5408987BD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81954" y="4304779"/>
            <a:ext cx="401199" cy="401199"/>
          </a:xfrm>
          <a:prstGeom prst="rect">
            <a:avLst/>
          </a:prstGeom>
        </p:spPr>
      </p:pic>
      <p:cxnSp>
        <p:nvCxnSpPr>
          <p:cNvPr id="178" name="Connector: Elbow 177">
            <a:extLst>
              <a:ext uri="{FF2B5EF4-FFF2-40B4-BE49-F238E27FC236}">
                <a16:creationId xmlns:a16="http://schemas.microsoft.com/office/drawing/2014/main" id="{71BA52FA-AEA9-4103-8B2F-7C055B4A15F6}"/>
              </a:ext>
            </a:extLst>
          </p:cNvPr>
          <p:cNvCxnSpPr>
            <a:cxnSpLocks/>
          </p:cNvCxnSpPr>
          <p:nvPr/>
        </p:nvCxnSpPr>
        <p:spPr>
          <a:xfrm rot="10800000">
            <a:off x="4127375" y="4156888"/>
            <a:ext cx="1516906" cy="1237380"/>
          </a:xfrm>
          <a:prstGeom prst="bentConnector3">
            <a:avLst>
              <a:gd name="adj1" fmla="val 50000"/>
            </a:avLst>
          </a:prstGeom>
          <a:noFill/>
          <a:ln w="19050" cap="flat" cmpd="sng" algn="ctr">
            <a:solidFill>
              <a:schemeClr val="accent1"/>
            </a:solidFill>
            <a:prstDash val="dash"/>
            <a:headEnd type="none"/>
            <a:tailEnd type="none"/>
          </a:ln>
          <a:effectLst/>
        </p:spPr>
      </p:cxnSp>
      <p:sp>
        <p:nvSpPr>
          <p:cNvPr id="257" name="Text Placeholder 3">
            <a:extLst>
              <a:ext uri="{FF2B5EF4-FFF2-40B4-BE49-F238E27FC236}">
                <a16:creationId xmlns:a16="http://schemas.microsoft.com/office/drawing/2014/main" id="{6F682D5B-B662-4E75-8F60-FD008A0E070D}"/>
              </a:ext>
            </a:extLst>
          </p:cNvPr>
          <p:cNvSpPr txBox="1">
            <a:spLocks/>
          </p:cNvSpPr>
          <p:nvPr/>
        </p:nvSpPr>
        <p:spPr>
          <a:xfrm>
            <a:off x="8033617" y="2090952"/>
            <a:ext cx="3608570" cy="312362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363" lvl="0" indent="-233363" defTabSz="932563">
              <a:lnSpc>
                <a:spcPct val="100000"/>
              </a:lnSpc>
              <a:buClr>
                <a:schemeClr val="accent1"/>
              </a:buClr>
              <a:buSzPct val="100000"/>
              <a:defRPr/>
            </a:pPr>
            <a:r>
              <a:rPr lang="en-US" sz="2000">
                <a:solidFill>
                  <a:schemeClr val="tx1"/>
                </a:solidFill>
                <a:latin typeface="+mn-lt"/>
              </a:rPr>
              <a:t>Detects potential SQL injection attacks</a:t>
            </a:r>
          </a:p>
          <a:p>
            <a:pPr marL="233363" lvl="0" indent="-233363" defTabSz="932563">
              <a:lnSpc>
                <a:spcPct val="100000"/>
              </a:lnSpc>
              <a:buClr>
                <a:schemeClr val="accent1"/>
              </a:buClr>
              <a:buSzPct val="100000"/>
              <a:defRPr/>
            </a:pPr>
            <a:r>
              <a:rPr lang="en-US" sz="2000">
                <a:solidFill>
                  <a:schemeClr val="tx1"/>
                </a:solidFill>
                <a:latin typeface="+mn-lt"/>
              </a:rPr>
              <a:t>Detects unusual access &amp; data exfiltration activities</a:t>
            </a:r>
          </a:p>
          <a:p>
            <a:pPr marL="233363" lvl="0" indent="-233363" defTabSz="932563">
              <a:lnSpc>
                <a:spcPct val="100000"/>
              </a:lnSpc>
              <a:buClr>
                <a:schemeClr val="accent1"/>
              </a:buClr>
              <a:buSzPct val="100000"/>
              <a:defRPr/>
            </a:pPr>
            <a:r>
              <a:rPr lang="en-US" sz="2000">
                <a:solidFill>
                  <a:schemeClr val="tx1"/>
                </a:solidFill>
                <a:latin typeface="+mn-lt"/>
              </a:rPr>
              <a:t>Actionable alerts to investigate &amp; remediate</a:t>
            </a:r>
          </a:p>
          <a:p>
            <a:pPr marL="233363" lvl="0" indent="-233363" defTabSz="932563">
              <a:lnSpc>
                <a:spcPct val="100000"/>
              </a:lnSpc>
              <a:buClr>
                <a:schemeClr val="accent1"/>
              </a:buClr>
              <a:buSzPct val="100000"/>
              <a:defRPr/>
            </a:pPr>
            <a:r>
              <a:rPr lang="en-US" sz="2000">
                <a:solidFill>
                  <a:schemeClr val="tx1"/>
                </a:solidFill>
                <a:latin typeface="+mn-lt"/>
              </a:rPr>
              <a:t>View alerts for your entire Azure tenant using Azure Security Center </a:t>
            </a:r>
          </a:p>
        </p:txBody>
      </p:sp>
      <p:pic>
        <p:nvPicPr>
          <p:cNvPr id="270" name="Graphic 269">
            <a:extLst>
              <a:ext uri="{FF2B5EF4-FFF2-40B4-BE49-F238E27FC236}">
                <a16:creationId xmlns:a16="http://schemas.microsoft.com/office/drawing/2014/main" id="{5251AEC0-21B2-5847-865D-854CECF9939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00662" y="3877226"/>
            <a:ext cx="520261" cy="517357"/>
          </a:xfrm>
          <a:prstGeom prst="rect">
            <a:avLst/>
          </a:prstGeom>
        </p:spPr>
      </p:pic>
      <p:grpSp>
        <p:nvGrpSpPr>
          <p:cNvPr id="5" name="Group 4">
            <a:extLst>
              <a:ext uri="{FF2B5EF4-FFF2-40B4-BE49-F238E27FC236}">
                <a16:creationId xmlns:a16="http://schemas.microsoft.com/office/drawing/2014/main" id="{7991A382-405C-404C-8CBD-D4B70301EFA3}"/>
              </a:ext>
            </a:extLst>
          </p:cNvPr>
          <p:cNvGrpSpPr/>
          <p:nvPr/>
        </p:nvGrpSpPr>
        <p:grpSpPr>
          <a:xfrm>
            <a:off x="1975726" y="4779374"/>
            <a:ext cx="323868" cy="404165"/>
            <a:chOff x="2439962" y="5027322"/>
            <a:chExt cx="323868" cy="404165"/>
          </a:xfrm>
        </p:grpSpPr>
        <p:grpSp>
          <p:nvGrpSpPr>
            <p:cNvPr id="291" name="Group 290">
              <a:extLst>
                <a:ext uri="{FF2B5EF4-FFF2-40B4-BE49-F238E27FC236}">
                  <a16:creationId xmlns:a16="http://schemas.microsoft.com/office/drawing/2014/main" id="{A647D9EC-4D87-E04A-B3CF-6B8BC1328E82}"/>
                </a:ext>
              </a:extLst>
            </p:cNvPr>
            <p:cNvGrpSpPr>
              <a:grpSpLocks noChangeAspect="1"/>
            </p:cNvGrpSpPr>
            <p:nvPr/>
          </p:nvGrpSpPr>
          <p:grpSpPr>
            <a:xfrm>
              <a:off x="2439962" y="5027322"/>
              <a:ext cx="323868" cy="404165"/>
              <a:chOff x="728663" y="2836863"/>
              <a:chExt cx="339725" cy="423951"/>
            </a:xfrm>
          </p:grpSpPr>
          <p:sp>
            <p:nvSpPr>
              <p:cNvPr id="292" name="Rectangle 127">
                <a:extLst>
                  <a:ext uri="{FF2B5EF4-FFF2-40B4-BE49-F238E27FC236}">
                    <a16:creationId xmlns:a16="http://schemas.microsoft.com/office/drawing/2014/main" id="{992B800A-091C-BE4C-92A1-F390B32E51DD}"/>
                  </a:ext>
                </a:extLst>
              </p:cNvPr>
              <p:cNvSpPr>
                <a:spLocks noChangeArrowheads="1"/>
              </p:cNvSpPr>
              <p:nvPr/>
            </p:nvSpPr>
            <p:spPr bwMode="auto">
              <a:xfrm>
                <a:off x="728663" y="2836863"/>
                <a:ext cx="339725" cy="42395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Rectangle 128">
                <a:extLst>
                  <a:ext uri="{FF2B5EF4-FFF2-40B4-BE49-F238E27FC236}">
                    <a16:creationId xmlns:a16="http://schemas.microsoft.com/office/drawing/2014/main" id="{9EF52438-ED42-5943-B9FD-60400DBCC903}"/>
                  </a:ext>
                </a:extLst>
              </p:cNvPr>
              <p:cNvSpPr>
                <a:spLocks noChangeArrowheads="1"/>
              </p:cNvSpPr>
              <p:nvPr/>
            </p:nvSpPr>
            <p:spPr bwMode="auto">
              <a:xfrm>
                <a:off x="944563" y="2898776"/>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Rectangle 129">
                <a:extLst>
                  <a:ext uri="{FF2B5EF4-FFF2-40B4-BE49-F238E27FC236}">
                    <a16:creationId xmlns:a16="http://schemas.microsoft.com/office/drawing/2014/main" id="{348F6228-6CEA-E940-847B-2B6D0F1CA421}"/>
                  </a:ext>
                </a:extLst>
              </p:cNvPr>
              <p:cNvSpPr>
                <a:spLocks noChangeArrowheads="1"/>
              </p:cNvSpPr>
              <p:nvPr/>
            </p:nvSpPr>
            <p:spPr bwMode="auto">
              <a:xfrm>
                <a:off x="944563" y="2976563"/>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Freeform 133">
                <a:extLst>
                  <a:ext uri="{FF2B5EF4-FFF2-40B4-BE49-F238E27FC236}">
                    <a16:creationId xmlns:a16="http://schemas.microsoft.com/office/drawing/2014/main" id="{3D1721BB-5F1F-344D-807E-8CCAC0443749}"/>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Freeform 134">
                <a:extLst>
                  <a:ext uri="{FF2B5EF4-FFF2-40B4-BE49-F238E27FC236}">
                    <a16:creationId xmlns:a16="http://schemas.microsoft.com/office/drawing/2014/main" id="{AA438FA9-6484-2D48-B4EB-EABA961F90A9}"/>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BB6EA141-F433-4C42-88B3-88D588F92209}"/>
                </a:ext>
              </a:extLst>
            </p:cNvPr>
            <p:cNvGrpSpPr/>
            <p:nvPr/>
          </p:nvGrpSpPr>
          <p:grpSpPr>
            <a:xfrm>
              <a:off x="2479709" y="5236093"/>
              <a:ext cx="236091" cy="118046"/>
              <a:chOff x="2636251" y="5238744"/>
              <a:chExt cx="236091" cy="118046"/>
            </a:xfrm>
          </p:grpSpPr>
          <p:sp>
            <p:nvSpPr>
              <p:cNvPr id="300" name="Rectangle 128">
                <a:extLst>
                  <a:ext uri="{FF2B5EF4-FFF2-40B4-BE49-F238E27FC236}">
                    <a16:creationId xmlns:a16="http://schemas.microsoft.com/office/drawing/2014/main" id="{4D5FC5C3-3801-8743-AC81-1CA8F37FF69E}"/>
                  </a:ext>
                </a:extLst>
              </p:cNvPr>
              <p:cNvSpPr>
                <a:spLocks noChangeArrowheads="1"/>
              </p:cNvSpPr>
              <p:nvPr/>
            </p:nvSpPr>
            <p:spPr bwMode="auto">
              <a:xfrm>
                <a:off x="2798185" y="5238744"/>
                <a:ext cx="74157" cy="438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Rectangle 129">
                <a:extLst>
                  <a:ext uri="{FF2B5EF4-FFF2-40B4-BE49-F238E27FC236}">
                    <a16:creationId xmlns:a16="http://schemas.microsoft.com/office/drawing/2014/main" id="{50CA9AA2-98E2-8740-B938-CC2BF2F5C0D0}"/>
                  </a:ext>
                </a:extLst>
              </p:cNvPr>
              <p:cNvSpPr>
                <a:spLocks noChangeArrowheads="1"/>
              </p:cNvSpPr>
              <p:nvPr/>
            </p:nvSpPr>
            <p:spPr bwMode="auto">
              <a:xfrm>
                <a:off x="2798185" y="5312901"/>
                <a:ext cx="74157" cy="4388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Freeform 133">
                <a:extLst>
                  <a:ext uri="{FF2B5EF4-FFF2-40B4-BE49-F238E27FC236}">
                    <a16:creationId xmlns:a16="http://schemas.microsoft.com/office/drawing/2014/main" id="{FD64FA79-7E0F-9943-8F8C-13A61CD8629B}"/>
                  </a:ext>
                </a:extLst>
              </p:cNvPr>
              <p:cNvSpPr>
                <a:spLocks/>
              </p:cNvSpPr>
              <p:nvPr/>
            </p:nvSpPr>
            <p:spPr bwMode="auto">
              <a:xfrm>
                <a:off x="2669546" y="5247825"/>
                <a:ext cx="99885" cy="9988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Freeform 134">
                <a:extLst>
                  <a:ext uri="{FF2B5EF4-FFF2-40B4-BE49-F238E27FC236}">
                    <a16:creationId xmlns:a16="http://schemas.microsoft.com/office/drawing/2014/main" id="{567B3B36-24A5-B848-8FC2-5B2559BB454E}"/>
                  </a:ext>
                </a:extLst>
              </p:cNvPr>
              <p:cNvSpPr>
                <a:spLocks/>
              </p:cNvSpPr>
              <p:nvPr/>
            </p:nvSpPr>
            <p:spPr bwMode="auto">
              <a:xfrm>
                <a:off x="2636251" y="5284147"/>
                <a:ext cx="63563" cy="63563"/>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05" name="Group 304">
            <a:extLst>
              <a:ext uri="{FF2B5EF4-FFF2-40B4-BE49-F238E27FC236}">
                <a16:creationId xmlns:a16="http://schemas.microsoft.com/office/drawing/2014/main" id="{58F90F61-4DD1-FD4F-BCE7-560903245D44}"/>
              </a:ext>
            </a:extLst>
          </p:cNvPr>
          <p:cNvGrpSpPr>
            <a:grpSpLocks noChangeAspect="1"/>
          </p:cNvGrpSpPr>
          <p:nvPr/>
        </p:nvGrpSpPr>
        <p:grpSpPr>
          <a:xfrm>
            <a:off x="1916769" y="4027735"/>
            <a:ext cx="410369" cy="307777"/>
            <a:chOff x="11134725" y="2487613"/>
            <a:chExt cx="495300" cy="371475"/>
          </a:xfrm>
        </p:grpSpPr>
        <p:sp>
          <p:nvSpPr>
            <p:cNvPr id="306" name="Rectangle 225">
              <a:extLst>
                <a:ext uri="{FF2B5EF4-FFF2-40B4-BE49-F238E27FC236}">
                  <a16:creationId xmlns:a16="http://schemas.microsoft.com/office/drawing/2014/main" id="{767625DE-D787-D040-B535-811C89D63D04}"/>
                </a:ext>
              </a:extLst>
            </p:cNvPr>
            <p:cNvSpPr>
              <a:spLocks noChangeArrowheads="1"/>
            </p:cNvSpPr>
            <p:nvPr/>
          </p:nvSpPr>
          <p:spPr bwMode="auto">
            <a:xfrm>
              <a:off x="11134725" y="2487613"/>
              <a:ext cx="495300" cy="37147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7" name="Rectangle 226">
              <a:extLst>
                <a:ext uri="{FF2B5EF4-FFF2-40B4-BE49-F238E27FC236}">
                  <a16:creationId xmlns:a16="http://schemas.microsoft.com/office/drawing/2014/main" id="{36D4D673-E46E-ED48-9DC8-5F0C1D445E4F}"/>
                </a:ext>
              </a:extLst>
            </p:cNvPr>
            <p:cNvSpPr>
              <a:spLocks noChangeArrowheads="1"/>
            </p:cNvSpPr>
            <p:nvPr/>
          </p:nvSpPr>
          <p:spPr bwMode="auto">
            <a:xfrm>
              <a:off x="11134725" y="2487613"/>
              <a:ext cx="495300" cy="4603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8" name="Oval 227">
              <a:extLst>
                <a:ext uri="{FF2B5EF4-FFF2-40B4-BE49-F238E27FC236}">
                  <a16:creationId xmlns:a16="http://schemas.microsoft.com/office/drawing/2014/main" id="{B42F25B3-52E7-DE4A-A769-B3E5277259E2}"/>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9" name="Oval 228">
              <a:extLst>
                <a:ext uri="{FF2B5EF4-FFF2-40B4-BE49-F238E27FC236}">
                  <a16:creationId xmlns:a16="http://schemas.microsoft.com/office/drawing/2014/main" id="{01117305-CBDF-7544-8EC1-3FFFFBD36CFB}"/>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0" name="Oval 229">
              <a:extLst>
                <a:ext uri="{FF2B5EF4-FFF2-40B4-BE49-F238E27FC236}">
                  <a16:creationId xmlns:a16="http://schemas.microsoft.com/office/drawing/2014/main" id="{D5751472-856A-674D-8A54-C21CCCE36F0D}"/>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1" name="Rectangle 230">
              <a:extLst>
                <a:ext uri="{FF2B5EF4-FFF2-40B4-BE49-F238E27FC236}">
                  <a16:creationId xmlns:a16="http://schemas.microsoft.com/office/drawing/2014/main" id="{F4108514-6D74-0840-B207-884D1111FC35}"/>
                </a:ext>
              </a:extLst>
            </p:cNvPr>
            <p:cNvSpPr>
              <a:spLocks noChangeArrowheads="1"/>
            </p:cNvSpPr>
            <p:nvPr/>
          </p:nvSpPr>
          <p:spPr bwMode="auto">
            <a:xfrm>
              <a:off x="11228388" y="2595563"/>
              <a:ext cx="76200"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2" name="Rectangle 231">
              <a:extLst>
                <a:ext uri="{FF2B5EF4-FFF2-40B4-BE49-F238E27FC236}">
                  <a16:creationId xmlns:a16="http://schemas.microsoft.com/office/drawing/2014/main" id="{45CE01B7-40DC-5942-A768-52C2A50C18F8}"/>
                </a:ext>
              </a:extLst>
            </p:cNvPr>
            <p:cNvSpPr>
              <a:spLocks noChangeArrowheads="1"/>
            </p:cNvSpPr>
            <p:nvPr/>
          </p:nvSpPr>
          <p:spPr bwMode="auto">
            <a:xfrm>
              <a:off x="11344275" y="2595563"/>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3" name="Rectangle 232">
              <a:extLst>
                <a:ext uri="{FF2B5EF4-FFF2-40B4-BE49-F238E27FC236}">
                  <a16:creationId xmlns:a16="http://schemas.microsoft.com/office/drawing/2014/main" id="{8FF28CE2-01BA-A64F-AEDB-DCB5045DF157}"/>
                </a:ext>
              </a:extLst>
            </p:cNvPr>
            <p:cNvSpPr>
              <a:spLocks noChangeArrowheads="1"/>
            </p:cNvSpPr>
            <p:nvPr/>
          </p:nvSpPr>
          <p:spPr bwMode="auto">
            <a:xfrm>
              <a:off x="11460163" y="2595563"/>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4" name="Rectangle 233">
              <a:extLst>
                <a:ext uri="{FF2B5EF4-FFF2-40B4-BE49-F238E27FC236}">
                  <a16:creationId xmlns:a16="http://schemas.microsoft.com/office/drawing/2014/main" id="{4A858D3C-358C-D84B-ABBB-AE7FDD2807D1}"/>
                </a:ext>
              </a:extLst>
            </p:cNvPr>
            <p:cNvSpPr>
              <a:spLocks noChangeArrowheads="1"/>
            </p:cNvSpPr>
            <p:nvPr/>
          </p:nvSpPr>
          <p:spPr bwMode="auto">
            <a:xfrm>
              <a:off x="11228388" y="2719388"/>
              <a:ext cx="76200"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5" name="Rectangle 234">
              <a:extLst>
                <a:ext uri="{FF2B5EF4-FFF2-40B4-BE49-F238E27FC236}">
                  <a16:creationId xmlns:a16="http://schemas.microsoft.com/office/drawing/2014/main" id="{C4573A2C-ED24-8346-B811-B2F12570798B}"/>
                </a:ext>
              </a:extLst>
            </p:cNvPr>
            <p:cNvSpPr>
              <a:spLocks noChangeArrowheads="1"/>
            </p:cNvSpPr>
            <p:nvPr/>
          </p:nvSpPr>
          <p:spPr bwMode="auto">
            <a:xfrm>
              <a:off x="11344275" y="2719388"/>
              <a:ext cx="77788" cy="777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6" name="Rectangle 235">
              <a:extLst>
                <a:ext uri="{FF2B5EF4-FFF2-40B4-BE49-F238E27FC236}">
                  <a16:creationId xmlns:a16="http://schemas.microsoft.com/office/drawing/2014/main" id="{ECCFB0FC-D7B6-104B-9A0D-FC3383EDED51}"/>
                </a:ext>
              </a:extLst>
            </p:cNvPr>
            <p:cNvSpPr>
              <a:spLocks noChangeArrowheads="1"/>
            </p:cNvSpPr>
            <p:nvPr/>
          </p:nvSpPr>
          <p:spPr bwMode="auto">
            <a:xfrm>
              <a:off x="11460163" y="2719388"/>
              <a:ext cx="77788" cy="77788"/>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317" name="Group 316">
            <a:extLst>
              <a:ext uri="{FF2B5EF4-FFF2-40B4-BE49-F238E27FC236}">
                <a16:creationId xmlns:a16="http://schemas.microsoft.com/office/drawing/2014/main" id="{9ED339F1-7A9D-F440-9996-9FE2AA30B231}"/>
              </a:ext>
            </a:extLst>
          </p:cNvPr>
          <p:cNvGrpSpPr>
            <a:grpSpLocks noChangeAspect="1"/>
          </p:cNvGrpSpPr>
          <p:nvPr/>
        </p:nvGrpSpPr>
        <p:grpSpPr>
          <a:xfrm>
            <a:off x="3686009" y="4738802"/>
            <a:ext cx="349567" cy="431411"/>
            <a:chOff x="1980078" y="253998"/>
            <a:chExt cx="3830386" cy="4727197"/>
          </a:xfrm>
        </p:grpSpPr>
        <p:sp>
          <p:nvSpPr>
            <p:cNvPr id="318" name="Rectangle 27">
              <a:extLst>
                <a:ext uri="{FF2B5EF4-FFF2-40B4-BE49-F238E27FC236}">
                  <a16:creationId xmlns:a16="http://schemas.microsoft.com/office/drawing/2014/main" id="{DF5D9885-B4D3-CC4E-8E53-DA72095CEC21}"/>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9" name="Freeform 29">
              <a:extLst>
                <a:ext uri="{FF2B5EF4-FFF2-40B4-BE49-F238E27FC236}">
                  <a16:creationId xmlns:a16="http://schemas.microsoft.com/office/drawing/2014/main" id="{63B77869-78B6-E14B-B5FE-0C4B60851B31}"/>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0" name="Freeform 30">
              <a:extLst>
                <a:ext uri="{FF2B5EF4-FFF2-40B4-BE49-F238E27FC236}">
                  <a16:creationId xmlns:a16="http://schemas.microsoft.com/office/drawing/2014/main" id="{784ED038-A28F-0343-A07C-B38BA8A8DB25}"/>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1" name="Freeform: Shape 136">
              <a:extLst>
                <a:ext uri="{FF2B5EF4-FFF2-40B4-BE49-F238E27FC236}">
                  <a16:creationId xmlns:a16="http://schemas.microsoft.com/office/drawing/2014/main" id="{F4C9473D-31EA-DA4B-BF78-7B5159DCBF15}"/>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322" name="Group 321">
            <a:extLst>
              <a:ext uri="{FF2B5EF4-FFF2-40B4-BE49-F238E27FC236}">
                <a16:creationId xmlns:a16="http://schemas.microsoft.com/office/drawing/2014/main" id="{732A6DF7-B98D-3643-99B6-340A85428D06}"/>
              </a:ext>
            </a:extLst>
          </p:cNvPr>
          <p:cNvGrpSpPr/>
          <p:nvPr/>
        </p:nvGrpSpPr>
        <p:grpSpPr>
          <a:xfrm>
            <a:off x="5790965" y="4241847"/>
            <a:ext cx="556882" cy="697982"/>
            <a:chOff x="5839687" y="4977358"/>
            <a:chExt cx="875646" cy="1097513"/>
          </a:xfrm>
        </p:grpSpPr>
        <p:grpSp>
          <p:nvGrpSpPr>
            <p:cNvPr id="323" name="Group 322">
              <a:extLst>
                <a:ext uri="{FF2B5EF4-FFF2-40B4-BE49-F238E27FC236}">
                  <a16:creationId xmlns:a16="http://schemas.microsoft.com/office/drawing/2014/main" id="{0CDC5537-1D4E-CC4A-8F0B-CE6C29E8D362}"/>
                </a:ext>
              </a:extLst>
            </p:cNvPr>
            <p:cNvGrpSpPr/>
            <p:nvPr/>
          </p:nvGrpSpPr>
          <p:grpSpPr>
            <a:xfrm>
              <a:off x="5939619" y="4977358"/>
              <a:ext cx="675781" cy="851829"/>
              <a:chOff x="9049397" y="3538221"/>
              <a:chExt cx="843714" cy="1063508"/>
            </a:xfrm>
            <a:solidFill>
              <a:sysClr val="window" lastClr="FFFFFF"/>
            </a:solidFill>
          </p:grpSpPr>
          <p:sp>
            <p:nvSpPr>
              <p:cNvPr id="329" name="Delay 472">
                <a:extLst>
                  <a:ext uri="{FF2B5EF4-FFF2-40B4-BE49-F238E27FC236}">
                    <a16:creationId xmlns:a16="http://schemas.microsoft.com/office/drawing/2014/main" id="{1675C2F9-9F3C-574C-B8AC-20FD86FCCCA6}"/>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solidFill>
                <a:schemeClr val="tx1"/>
              </a:solidFill>
              <a:ln w="127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0" name="Group 329">
                <a:extLst>
                  <a:ext uri="{FF2B5EF4-FFF2-40B4-BE49-F238E27FC236}">
                    <a16:creationId xmlns:a16="http://schemas.microsoft.com/office/drawing/2014/main" id="{D6745B62-86AF-DD4D-BCFA-528499169E13}"/>
                  </a:ext>
                </a:extLst>
              </p:cNvPr>
              <p:cNvGrpSpPr/>
              <p:nvPr/>
            </p:nvGrpSpPr>
            <p:grpSpPr>
              <a:xfrm>
                <a:off x="9049397" y="3679725"/>
                <a:ext cx="843714" cy="922004"/>
                <a:chOff x="7480331" y="4348086"/>
                <a:chExt cx="144649" cy="158071"/>
              </a:xfrm>
              <a:grpFill/>
            </p:grpSpPr>
            <p:sp>
              <p:nvSpPr>
                <p:cNvPr id="331" name="Oval 9">
                  <a:extLst>
                    <a:ext uri="{FF2B5EF4-FFF2-40B4-BE49-F238E27FC236}">
                      <a16:creationId xmlns:a16="http://schemas.microsoft.com/office/drawing/2014/main" id="{D5E17BE9-F961-864C-95FE-1F8512C194B7}"/>
                    </a:ext>
                  </a:extLst>
                </p:cNvPr>
                <p:cNvSpPr>
                  <a:spLocks noChangeArrowheads="1"/>
                </p:cNvSpPr>
                <p:nvPr/>
              </p:nvSpPr>
              <p:spPr bwMode="auto">
                <a:xfrm>
                  <a:off x="7502206" y="4348086"/>
                  <a:ext cx="99632" cy="86327"/>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42" h="503534">
                      <a:moveTo>
                        <a:pt x="664" y="213294"/>
                      </a:moveTo>
                      <a:cubicBezTo>
                        <a:pt x="-12193" y="134453"/>
                        <a:pt x="165391" y="78861"/>
                        <a:pt x="213764" y="30488"/>
                      </a:cubicBezTo>
                      <a:cubicBezTo>
                        <a:pt x="262137" y="-17885"/>
                        <a:pt x="250084" y="-1278"/>
                        <a:pt x="311314" y="29190"/>
                      </a:cubicBezTo>
                      <a:cubicBezTo>
                        <a:pt x="372544" y="59658"/>
                        <a:pt x="581142" y="52999"/>
                        <a:pt x="581142" y="213294"/>
                      </a:cubicBezTo>
                      <a:cubicBezTo>
                        <a:pt x="581142" y="373589"/>
                        <a:pt x="451198" y="503534"/>
                        <a:pt x="290903" y="503534"/>
                      </a:cubicBezTo>
                      <a:cubicBezTo>
                        <a:pt x="130608" y="503534"/>
                        <a:pt x="13521" y="292135"/>
                        <a:pt x="664" y="213294"/>
                      </a:cubicBezTo>
                      <a:close/>
                    </a:path>
                  </a:pathLst>
                </a:custGeom>
                <a:solidFill>
                  <a:srgbClr val="02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2" name="Freeform 10">
                  <a:extLst>
                    <a:ext uri="{FF2B5EF4-FFF2-40B4-BE49-F238E27FC236}">
                      <a16:creationId xmlns:a16="http://schemas.microsoft.com/office/drawing/2014/main" id="{786E4790-F0EF-FD4D-9509-5F666A579CC6}"/>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solidFill>
                  <a:srgbClr val="0278D7"/>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sp>
          <p:nvSpPr>
            <p:cNvPr id="324" name="Trapezoid 323">
              <a:extLst>
                <a:ext uri="{FF2B5EF4-FFF2-40B4-BE49-F238E27FC236}">
                  <a16:creationId xmlns:a16="http://schemas.microsoft.com/office/drawing/2014/main" id="{1763FF62-AF9C-7A4F-B03C-5257EDEEC385}"/>
                </a:ext>
              </a:extLst>
            </p:cNvPr>
            <p:cNvSpPr/>
            <p:nvPr/>
          </p:nvSpPr>
          <p:spPr bwMode="auto">
            <a:xfrm rot="10800000">
              <a:off x="5839687" y="5671696"/>
              <a:ext cx="875646" cy="403175"/>
            </a:xfrm>
            <a:prstGeom prst="trapezoid">
              <a:avLst>
                <a:gd name="adj" fmla="val 17187"/>
              </a:avLst>
            </a:prstGeom>
            <a:solidFill>
              <a:srgbClr val="0078D7"/>
            </a:solidFill>
            <a:ln w="12700" cap="flat" cmpd="sng" algn="ctr">
              <a:solidFill>
                <a:sysClr val="window" lastClr="FFFFFF"/>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325" name="Group 324">
              <a:extLst>
                <a:ext uri="{FF2B5EF4-FFF2-40B4-BE49-F238E27FC236}">
                  <a16:creationId xmlns:a16="http://schemas.microsoft.com/office/drawing/2014/main" id="{57ACD6E0-4EBF-FC49-BF5F-657C47B4B1B4}"/>
                </a:ext>
              </a:extLst>
            </p:cNvPr>
            <p:cNvGrpSpPr/>
            <p:nvPr/>
          </p:nvGrpSpPr>
          <p:grpSpPr>
            <a:xfrm>
              <a:off x="6245388" y="5857691"/>
              <a:ext cx="64244" cy="67342"/>
              <a:chOff x="6245388" y="5857691"/>
              <a:chExt cx="64244" cy="67342"/>
            </a:xfrm>
          </p:grpSpPr>
          <p:sp>
            <p:nvSpPr>
              <p:cNvPr id="326" name="Trapezoid 325">
                <a:extLst>
                  <a:ext uri="{FF2B5EF4-FFF2-40B4-BE49-F238E27FC236}">
                    <a16:creationId xmlns:a16="http://schemas.microsoft.com/office/drawing/2014/main" id="{39732F18-64AC-3245-A26A-447F25545BAA}"/>
                  </a:ext>
                </a:extLst>
              </p:cNvPr>
              <p:cNvSpPr/>
              <p:nvPr/>
            </p:nvSpPr>
            <p:spPr bwMode="auto">
              <a:xfrm rot="16200000">
                <a:off x="6243839" y="5859240"/>
                <a:ext cx="67342" cy="64244"/>
              </a:xfrm>
              <a:prstGeom prst="trapezoid">
                <a:avLst>
                  <a:gd name="adj" fmla="val 17187"/>
                </a:avLst>
              </a:prstGeom>
              <a:solidFill>
                <a:srgbClr val="50E6FF"/>
              </a:solidFill>
              <a:ln w="12700"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27" name="Straight Connector 326">
                <a:extLst>
                  <a:ext uri="{FF2B5EF4-FFF2-40B4-BE49-F238E27FC236}">
                    <a16:creationId xmlns:a16="http://schemas.microsoft.com/office/drawing/2014/main" id="{D436658C-B71D-5A4C-A4F2-725A65AB3AD2}"/>
                  </a:ext>
                </a:extLst>
              </p:cNvPr>
              <p:cNvCxnSpPr>
                <a:stCxn id="326" idx="3"/>
                <a:endCxn id="326" idx="1"/>
              </p:cNvCxnSpPr>
              <p:nvPr/>
            </p:nvCxnSpPr>
            <p:spPr>
              <a:xfrm rot="5400000">
                <a:off x="6248386" y="5891362"/>
                <a:ext cx="58248" cy="0"/>
              </a:xfrm>
              <a:prstGeom prst="line">
                <a:avLst/>
              </a:prstGeom>
              <a:noFill/>
              <a:ln w="6350" cap="flat" cmpd="sng" algn="ctr">
                <a:solidFill>
                  <a:srgbClr val="0078D4"/>
                </a:solidFill>
                <a:prstDash val="solid"/>
                <a:headEnd type="none"/>
                <a:tailEnd type="none"/>
              </a:ln>
              <a:effectLst/>
            </p:spPr>
          </p:cxnSp>
          <p:cxnSp>
            <p:nvCxnSpPr>
              <p:cNvPr id="328" name="Straight Connector 327">
                <a:extLst>
                  <a:ext uri="{FF2B5EF4-FFF2-40B4-BE49-F238E27FC236}">
                    <a16:creationId xmlns:a16="http://schemas.microsoft.com/office/drawing/2014/main" id="{A5BB95C9-9E76-5A40-B5E1-71319036C568}"/>
                  </a:ext>
                </a:extLst>
              </p:cNvPr>
              <p:cNvCxnSpPr>
                <a:stCxn id="326" idx="2"/>
                <a:endCxn id="326" idx="0"/>
              </p:cNvCxnSpPr>
              <p:nvPr/>
            </p:nvCxnSpPr>
            <p:spPr>
              <a:xfrm rot="5400000">
                <a:off x="6277510" y="5859240"/>
                <a:ext cx="0" cy="64244"/>
              </a:xfrm>
              <a:prstGeom prst="line">
                <a:avLst/>
              </a:prstGeom>
              <a:noFill/>
              <a:ln w="6350" cap="flat" cmpd="sng" algn="ctr">
                <a:solidFill>
                  <a:srgbClr val="0078D4"/>
                </a:solidFill>
                <a:prstDash val="solid"/>
                <a:headEnd type="none"/>
                <a:tailEnd type="none"/>
              </a:ln>
              <a:effectLst/>
            </p:spPr>
          </p:cxnSp>
        </p:grpSp>
      </p:grpSp>
      <p:sp>
        <p:nvSpPr>
          <p:cNvPr id="333" name="TextBox 332">
            <a:extLst>
              <a:ext uri="{FF2B5EF4-FFF2-40B4-BE49-F238E27FC236}">
                <a16:creationId xmlns:a16="http://schemas.microsoft.com/office/drawing/2014/main" id="{009A4919-4B57-B548-A35F-BB712E55672B}"/>
              </a:ext>
            </a:extLst>
          </p:cNvPr>
          <p:cNvSpPr txBox="1"/>
          <p:nvPr/>
        </p:nvSpPr>
        <p:spPr>
          <a:xfrm>
            <a:off x="5733703" y="4953898"/>
            <a:ext cx="1604167" cy="402610"/>
          </a:xfrm>
          <a:prstGeom prst="rect">
            <a:avLst/>
          </a:prstGeom>
          <a:noFill/>
        </p:spPr>
        <p:txBody>
          <a:bodyPr wrap="square" lIns="89630" tIns="89630" rIns="89630" bIns="89630" rtlCol="0">
            <a:spAutoFit/>
          </a:bodyPr>
          <a:lstStyle/>
          <a:p>
            <a:pPr marL="0" marR="0" lvl="0" indent="0" defTabSz="896328"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chemeClr val="accent1"/>
                </a:solidFill>
                <a:effectLst/>
                <a:uLnTx/>
                <a:uFillTx/>
                <a:ea typeface="+mn-ea"/>
                <a:cs typeface="+mn-cs"/>
              </a:rPr>
              <a:t>Developer</a:t>
            </a:r>
          </a:p>
        </p:txBody>
      </p:sp>
      <p:grpSp>
        <p:nvGrpSpPr>
          <p:cNvPr id="7" name="Group 6">
            <a:extLst>
              <a:ext uri="{FF2B5EF4-FFF2-40B4-BE49-F238E27FC236}">
                <a16:creationId xmlns:a16="http://schemas.microsoft.com/office/drawing/2014/main" id="{08554A2F-CEA2-0648-9D5B-0ADEB8B9D71F}"/>
              </a:ext>
            </a:extLst>
          </p:cNvPr>
          <p:cNvGrpSpPr/>
          <p:nvPr/>
        </p:nvGrpSpPr>
        <p:grpSpPr>
          <a:xfrm>
            <a:off x="652379" y="2364464"/>
            <a:ext cx="796810" cy="647733"/>
            <a:chOff x="812399" y="2673074"/>
            <a:chExt cx="796810" cy="647733"/>
          </a:xfrm>
        </p:grpSpPr>
        <p:sp>
          <p:nvSpPr>
            <p:cNvPr id="334" name="Freeform 333">
              <a:extLst>
                <a:ext uri="{FF2B5EF4-FFF2-40B4-BE49-F238E27FC236}">
                  <a16:creationId xmlns:a16="http://schemas.microsoft.com/office/drawing/2014/main" id="{2BABD782-0024-F647-8133-79D7DF3CF91F}"/>
                </a:ext>
              </a:extLst>
            </p:cNvPr>
            <p:cNvSpPr/>
            <p:nvPr/>
          </p:nvSpPr>
          <p:spPr>
            <a:xfrm>
              <a:off x="1127033" y="2861697"/>
              <a:ext cx="482176" cy="457208"/>
            </a:xfrm>
            <a:custGeom>
              <a:avLst/>
              <a:gdLst>
                <a:gd name="connsiteX0" fmla="*/ 0 w 586815"/>
                <a:gd name="connsiteY0" fmla="*/ 0 h 556429"/>
                <a:gd name="connsiteX1" fmla="*/ 586815 w 586815"/>
                <a:gd name="connsiteY1" fmla="*/ 0 h 556429"/>
                <a:gd name="connsiteX2" fmla="*/ 586815 w 586815"/>
                <a:gd name="connsiteY2" fmla="*/ 433633 h 556429"/>
                <a:gd name="connsiteX3" fmla="*/ 321111 w 586815"/>
                <a:gd name="connsiteY3" fmla="*/ 433633 h 556429"/>
                <a:gd name="connsiteX4" fmla="*/ 321111 w 586815"/>
                <a:gd name="connsiteY4" fmla="*/ 510710 h 556429"/>
                <a:gd name="connsiteX5" fmla="*/ 528438 w 586815"/>
                <a:gd name="connsiteY5" fmla="*/ 510710 h 556429"/>
                <a:gd name="connsiteX6" fmla="*/ 528438 w 586815"/>
                <a:gd name="connsiteY6" fmla="*/ 556429 h 556429"/>
                <a:gd name="connsiteX7" fmla="*/ 57710 w 586815"/>
                <a:gd name="connsiteY7" fmla="*/ 556429 h 556429"/>
                <a:gd name="connsiteX8" fmla="*/ 57710 w 586815"/>
                <a:gd name="connsiteY8" fmla="*/ 510710 h 556429"/>
                <a:gd name="connsiteX9" fmla="*/ 265036 w 586815"/>
                <a:gd name="connsiteY9" fmla="*/ 510710 h 556429"/>
                <a:gd name="connsiteX10" fmla="*/ 265036 w 586815"/>
                <a:gd name="connsiteY10" fmla="*/ 433633 h 556429"/>
                <a:gd name="connsiteX11" fmla="*/ 0 w 586815"/>
                <a:gd name="connsiteY11" fmla="*/ 433633 h 55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815" h="556429">
                  <a:moveTo>
                    <a:pt x="0" y="0"/>
                  </a:moveTo>
                  <a:lnTo>
                    <a:pt x="586815" y="0"/>
                  </a:lnTo>
                  <a:lnTo>
                    <a:pt x="586815" y="433633"/>
                  </a:lnTo>
                  <a:lnTo>
                    <a:pt x="321111" y="433633"/>
                  </a:lnTo>
                  <a:lnTo>
                    <a:pt x="321111" y="510710"/>
                  </a:lnTo>
                  <a:lnTo>
                    <a:pt x="528438" y="510710"/>
                  </a:lnTo>
                  <a:lnTo>
                    <a:pt x="528438" y="556429"/>
                  </a:lnTo>
                  <a:lnTo>
                    <a:pt x="57710" y="556429"/>
                  </a:lnTo>
                  <a:lnTo>
                    <a:pt x="57710" y="510710"/>
                  </a:lnTo>
                  <a:lnTo>
                    <a:pt x="265036" y="510710"/>
                  </a:lnTo>
                  <a:lnTo>
                    <a:pt x="265036" y="433633"/>
                  </a:lnTo>
                  <a:lnTo>
                    <a:pt x="0" y="433633"/>
                  </a:lnTo>
                  <a:close/>
                </a:path>
              </a:pathLst>
            </a:custGeom>
            <a:solidFill>
              <a:schemeClr val="tx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335" name="Rectangle 334">
              <a:extLst>
                <a:ext uri="{FF2B5EF4-FFF2-40B4-BE49-F238E27FC236}">
                  <a16:creationId xmlns:a16="http://schemas.microsoft.com/office/drawing/2014/main" id="{46127AC4-20CB-F74E-B54F-67E7D8CE1215}"/>
                </a:ext>
              </a:extLst>
            </p:cNvPr>
            <p:cNvSpPr/>
            <p:nvPr/>
          </p:nvSpPr>
          <p:spPr>
            <a:xfrm>
              <a:off x="1154037" y="2882417"/>
              <a:ext cx="428950" cy="309037"/>
            </a:xfrm>
            <a:prstGeom prst="rect">
              <a:avLst/>
            </a:prstGeom>
            <a:solidFill>
              <a:schemeClr val="tx1"/>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336" name="Oval 15">
              <a:extLst>
                <a:ext uri="{FF2B5EF4-FFF2-40B4-BE49-F238E27FC236}">
                  <a16:creationId xmlns:a16="http://schemas.microsoft.com/office/drawing/2014/main" id="{581EE568-7913-5441-8761-D7C7FA5E5E7D}"/>
                </a:ext>
              </a:extLst>
            </p:cNvPr>
            <p:cNvSpPr>
              <a:spLocks noChangeArrowheads="1"/>
            </p:cNvSpPr>
            <p:nvPr/>
          </p:nvSpPr>
          <p:spPr bwMode="auto">
            <a:xfrm>
              <a:off x="884598" y="2673074"/>
              <a:ext cx="367187" cy="379563"/>
            </a:xfrm>
            <a:prstGeom prst="ellipse">
              <a:avLst/>
            </a:pr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337" name="Freeform 16">
              <a:extLst>
                <a:ext uri="{FF2B5EF4-FFF2-40B4-BE49-F238E27FC236}">
                  <a16:creationId xmlns:a16="http://schemas.microsoft.com/office/drawing/2014/main" id="{00FF941B-229D-5944-9503-10A18224A154}"/>
                </a:ext>
              </a:extLst>
            </p:cNvPr>
            <p:cNvSpPr>
              <a:spLocks/>
            </p:cNvSpPr>
            <p:nvPr/>
          </p:nvSpPr>
          <p:spPr bwMode="auto">
            <a:xfrm>
              <a:off x="812399" y="3052637"/>
              <a:ext cx="511586" cy="268170"/>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grpSp>
      <p:sp>
        <p:nvSpPr>
          <p:cNvPr id="338" name="TextBox 337">
            <a:extLst>
              <a:ext uri="{FF2B5EF4-FFF2-40B4-BE49-F238E27FC236}">
                <a16:creationId xmlns:a16="http://schemas.microsoft.com/office/drawing/2014/main" id="{59AF27BE-10C9-AC48-A17C-2E7B05CC2863}"/>
              </a:ext>
            </a:extLst>
          </p:cNvPr>
          <p:cNvSpPr txBox="1"/>
          <p:nvPr/>
        </p:nvSpPr>
        <p:spPr>
          <a:xfrm>
            <a:off x="558584" y="3001593"/>
            <a:ext cx="774218" cy="402610"/>
          </a:xfrm>
          <a:prstGeom prst="rect">
            <a:avLst/>
          </a:prstGeom>
          <a:noFill/>
        </p:spPr>
        <p:txBody>
          <a:bodyPr wrap="square" lIns="89630" tIns="89630" rIns="89630" bIns="89630" rtlCol="0">
            <a:spAutoFit/>
          </a:bodyPr>
          <a:lstStyle/>
          <a:p>
            <a:pPr marL="0" marR="0" lvl="0" indent="0" defTabSz="896328"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chemeClr val="accent1"/>
                </a:solidFill>
                <a:effectLst/>
                <a:uLnTx/>
                <a:uFillTx/>
                <a:ea typeface="+mn-ea"/>
                <a:cs typeface="+mn-cs"/>
              </a:rPr>
              <a:t>User</a:t>
            </a:r>
          </a:p>
        </p:txBody>
      </p:sp>
      <p:sp>
        <p:nvSpPr>
          <p:cNvPr id="339" name="TextBox 338">
            <a:extLst>
              <a:ext uri="{FF2B5EF4-FFF2-40B4-BE49-F238E27FC236}">
                <a16:creationId xmlns:a16="http://schemas.microsoft.com/office/drawing/2014/main" id="{00FCE0C6-5472-FA4F-9630-C7ADF2097E7C}"/>
              </a:ext>
            </a:extLst>
          </p:cNvPr>
          <p:cNvSpPr txBox="1"/>
          <p:nvPr/>
        </p:nvSpPr>
        <p:spPr>
          <a:xfrm>
            <a:off x="3157618" y="2215386"/>
            <a:ext cx="1604167" cy="402610"/>
          </a:xfrm>
          <a:prstGeom prst="rect">
            <a:avLst/>
          </a:prstGeom>
          <a:noFill/>
        </p:spPr>
        <p:txBody>
          <a:bodyPr wrap="square" lIns="89630" tIns="89630" rIns="89630" bIns="89630" rtlCol="0">
            <a:spAutoFit/>
          </a:bodyPr>
          <a:lstStyle/>
          <a:p>
            <a:pPr marL="0" marR="0" lvl="0" indent="0" defTabSz="896328"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solidFill>
                  <a:schemeClr val="accent1"/>
                </a:solidFill>
                <a:effectLst/>
                <a:uLnTx/>
                <a:uFillTx/>
                <a:ea typeface="+mn-ea"/>
                <a:cs typeface="+mn-cs"/>
              </a:rPr>
              <a:t>Attacker</a:t>
            </a:r>
          </a:p>
        </p:txBody>
      </p:sp>
      <p:grpSp>
        <p:nvGrpSpPr>
          <p:cNvPr id="12" name="Group 11">
            <a:extLst>
              <a:ext uri="{FF2B5EF4-FFF2-40B4-BE49-F238E27FC236}">
                <a16:creationId xmlns:a16="http://schemas.microsoft.com/office/drawing/2014/main" id="{10DB1913-4868-C24E-9666-C541E8B3C73F}"/>
              </a:ext>
            </a:extLst>
          </p:cNvPr>
          <p:cNvGrpSpPr/>
          <p:nvPr/>
        </p:nvGrpSpPr>
        <p:grpSpPr>
          <a:xfrm>
            <a:off x="3276662" y="1534171"/>
            <a:ext cx="485200" cy="728800"/>
            <a:chOff x="3216974" y="1526935"/>
            <a:chExt cx="511586" cy="768433"/>
          </a:xfrm>
        </p:grpSpPr>
        <p:sp>
          <p:nvSpPr>
            <p:cNvPr id="345" name="Oval 15">
              <a:extLst>
                <a:ext uri="{FF2B5EF4-FFF2-40B4-BE49-F238E27FC236}">
                  <a16:creationId xmlns:a16="http://schemas.microsoft.com/office/drawing/2014/main" id="{AA88EE0C-888D-684A-A83B-42815494AE1A}"/>
                </a:ext>
              </a:extLst>
            </p:cNvPr>
            <p:cNvSpPr>
              <a:spLocks noChangeArrowheads="1"/>
            </p:cNvSpPr>
            <p:nvPr/>
          </p:nvSpPr>
          <p:spPr bwMode="auto">
            <a:xfrm>
              <a:off x="3289173" y="1647635"/>
              <a:ext cx="367187" cy="379563"/>
            </a:xfrm>
            <a:prstGeom prst="ellipse">
              <a:avLst/>
            </a:pr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346" name="Freeform 16">
              <a:extLst>
                <a:ext uri="{FF2B5EF4-FFF2-40B4-BE49-F238E27FC236}">
                  <a16:creationId xmlns:a16="http://schemas.microsoft.com/office/drawing/2014/main" id="{28A74ACC-05F5-274B-AE22-F9AD467DAE16}"/>
                </a:ext>
              </a:extLst>
            </p:cNvPr>
            <p:cNvSpPr>
              <a:spLocks/>
            </p:cNvSpPr>
            <p:nvPr/>
          </p:nvSpPr>
          <p:spPr bwMode="auto">
            <a:xfrm>
              <a:off x="3216974" y="2027198"/>
              <a:ext cx="511586" cy="268170"/>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solidFill>
              <a:srgbClr val="0278D7"/>
            </a:solidFill>
            <a:ln w="12700" cap="flat">
              <a:solidFill>
                <a:srgbClr val="0278D7"/>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F3F3F"/>
                </a:solidFill>
                <a:effectLst/>
                <a:uLnTx/>
                <a:uFillTx/>
              </a:endParaRPr>
            </a:p>
          </p:txBody>
        </p:sp>
        <p:sp>
          <p:nvSpPr>
            <p:cNvPr id="344" name="Freeform 8">
              <a:extLst>
                <a:ext uri="{FF2B5EF4-FFF2-40B4-BE49-F238E27FC236}">
                  <a16:creationId xmlns:a16="http://schemas.microsoft.com/office/drawing/2014/main" id="{74AAFF28-4188-1C49-8045-9F790EF474EA}"/>
                </a:ext>
              </a:extLst>
            </p:cNvPr>
            <p:cNvSpPr>
              <a:spLocks/>
            </p:cNvSpPr>
            <p:nvPr/>
          </p:nvSpPr>
          <p:spPr bwMode="auto">
            <a:xfrm>
              <a:off x="3301203" y="1775833"/>
              <a:ext cx="344620" cy="154911"/>
            </a:xfrm>
            <a:custGeom>
              <a:avLst/>
              <a:gdLst>
                <a:gd name="T0" fmla="*/ 137 w 274"/>
                <a:gd name="T1" fmla="*/ 8 h 123"/>
                <a:gd name="T2" fmla="*/ 0 w 274"/>
                <a:gd name="T3" fmla="*/ 0 h 123"/>
                <a:gd name="T4" fmla="*/ 23 w 274"/>
                <a:gd name="T5" fmla="*/ 89 h 123"/>
                <a:gd name="T6" fmla="*/ 106 w 274"/>
                <a:gd name="T7" fmla="*/ 88 h 123"/>
                <a:gd name="T8" fmla="*/ 137 w 274"/>
                <a:gd name="T9" fmla="*/ 75 h 123"/>
                <a:gd name="T10" fmla="*/ 137 w 274"/>
                <a:gd name="T11" fmla="*/ 75 h 123"/>
                <a:gd name="T12" fmla="*/ 168 w 274"/>
                <a:gd name="T13" fmla="*/ 88 h 123"/>
                <a:gd name="T14" fmla="*/ 251 w 274"/>
                <a:gd name="T15" fmla="*/ 89 h 123"/>
                <a:gd name="T16" fmla="*/ 274 w 274"/>
                <a:gd name="T17" fmla="*/ 0 h 123"/>
                <a:gd name="T18" fmla="*/ 137 w 274"/>
                <a:gd name="T19" fmla="*/ 8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123">
                  <a:moveTo>
                    <a:pt x="137" y="8"/>
                  </a:moveTo>
                  <a:cubicBezTo>
                    <a:pt x="87" y="8"/>
                    <a:pt x="40" y="5"/>
                    <a:pt x="0" y="0"/>
                  </a:cubicBezTo>
                  <a:cubicBezTo>
                    <a:pt x="5" y="44"/>
                    <a:pt x="12" y="69"/>
                    <a:pt x="23" y="89"/>
                  </a:cubicBezTo>
                  <a:cubicBezTo>
                    <a:pt x="41" y="123"/>
                    <a:pt x="68" y="112"/>
                    <a:pt x="106" y="88"/>
                  </a:cubicBezTo>
                  <a:cubicBezTo>
                    <a:pt x="118" y="80"/>
                    <a:pt x="129" y="75"/>
                    <a:pt x="137" y="75"/>
                  </a:cubicBezTo>
                  <a:cubicBezTo>
                    <a:pt x="137" y="75"/>
                    <a:pt x="137" y="75"/>
                    <a:pt x="137" y="75"/>
                  </a:cubicBezTo>
                  <a:cubicBezTo>
                    <a:pt x="145" y="75"/>
                    <a:pt x="156" y="80"/>
                    <a:pt x="168" y="88"/>
                  </a:cubicBezTo>
                  <a:cubicBezTo>
                    <a:pt x="205" y="112"/>
                    <a:pt x="232" y="123"/>
                    <a:pt x="251" y="89"/>
                  </a:cubicBezTo>
                  <a:cubicBezTo>
                    <a:pt x="262" y="69"/>
                    <a:pt x="269" y="44"/>
                    <a:pt x="274" y="0"/>
                  </a:cubicBezTo>
                  <a:cubicBezTo>
                    <a:pt x="233" y="5"/>
                    <a:pt x="187" y="8"/>
                    <a:pt x="137" y="8"/>
                  </a:cubicBezTo>
                  <a:close/>
                </a:path>
              </a:pathLst>
            </a:custGeom>
            <a:solidFill>
              <a:schemeClr val="tx1"/>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1" name="Freeform 5">
              <a:extLst>
                <a:ext uri="{FF2B5EF4-FFF2-40B4-BE49-F238E27FC236}">
                  <a16:creationId xmlns:a16="http://schemas.microsoft.com/office/drawing/2014/main" id="{F929CBA1-1D2F-0E46-81E6-17856FFC7A33}"/>
                </a:ext>
              </a:extLst>
            </p:cNvPr>
            <p:cNvSpPr>
              <a:spLocks/>
            </p:cNvSpPr>
            <p:nvPr/>
          </p:nvSpPr>
          <p:spPr bwMode="auto">
            <a:xfrm>
              <a:off x="3248582" y="1526935"/>
              <a:ext cx="459553" cy="212874"/>
            </a:xfrm>
            <a:custGeom>
              <a:avLst/>
              <a:gdLst>
                <a:gd name="T0" fmla="*/ 344 w 439"/>
                <a:gd name="T1" fmla="*/ 148 h 229"/>
                <a:gd name="T2" fmla="*/ 301 w 439"/>
                <a:gd name="T3" fmla="*/ 27 h 229"/>
                <a:gd name="T4" fmla="*/ 242 w 439"/>
                <a:gd name="T5" fmla="*/ 29 h 229"/>
                <a:gd name="T6" fmla="*/ 220 w 439"/>
                <a:gd name="T7" fmla="*/ 41 h 229"/>
                <a:gd name="T8" fmla="*/ 220 w 439"/>
                <a:gd name="T9" fmla="*/ 41 h 229"/>
                <a:gd name="T10" fmla="*/ 197 w 439"/>
                <a:gd name="T11" fmla="*/ 29 h 229"/>
                <a:gd name="T12" fmla="*/ 139 w 439"/>
                <a:gd name="T13" fmla="*/ 27 h 229"/>
                <a:gd name="T14" fmla="*/ 96 w 439"/>
                <a:gd name="T15" fmla="*/ 148 h 229"/>
                <a:gd name="T16" fmla="*/ 0 w 439"/>
                <a:gd name="T17" fmla="*/ 192 h 229"/>
                <a:gd name="T18" fmla="*/ 220 w 439"/>
                <a:gd name="T19" fmla="*/ 229 h 229"/>
                <a:gd name="T20" fmla="*/ 439 w 439"/>
                <a:gd name="T21" fmla="*/ 192 h 229"/>
                <a:gd name="T22" fmla="*/ 344 w 439"/>
                <a:gd name="T23" fmla="*/ 14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9" h="229">
                  <a:moveTo>
                    <a:pt x="344" y="148"/>
                  </a:moveTo>
                  <a:cubicBezTo>
                    <a:pt x="332" y="78"/>
                    <a:pt x="316" y="46"/>
                    <a:pt x="301" y="27"/>
                  </a:cubicBezTo>
                  <a:cubicBezTo>
                    <a:pt x="279" y="0"/>
                    <a:pt x="261" y="7"/>
                    <a:pt x="242" y="29"/>
                  </a:cubicBezTo>
                  <a:cubicBezTo>
                    <a:pt x="235" y="37"/>
                    <a:pt x="226" y="41"/>
                    <a:pt x="220" y="41"/>
                  </a:cubicBezTo>
                  <a:cubicBezTo>
                    <a:pt x="220" y="41"/>
                    <a:pt x="220" y="41"/>
                    <a:pt x="220" y="41"/>
                  </a:cubicBezTo>
                  <a:cubicBezTo>
                    <a:pt x="214" y="41"/>
                    <a:pt x="204" y="37"/>
                    <a:pt x="197" y="29"/>
                  </a:cubicBezTo>
                  <a:cubicBezTo>
                    <a:pt x="179" y="7"/>
                    <a:pt x="160" y="0"/>
                    <a:pt x="139" y="27"/>
                  </a:cubicBezTo>
                  <a:cubicBezTo>
                    <a:pt x="124" y="46"/>
                    <a:pt x="108" y="78"/>
                    <a:pt x="96" y="148"/>
                  </a:cubicBezTo>
                  <a:cubicBezTo>
                    <a:pt x="38" y="160"/>
                    <a:pt x="0" y="179"/>
                    <a:pt x="0" y="192"/>
                  </a:cubicBezTo>
                  <a:cubicBezTo>
                    <a:pt x="0" y="212"/>
                    <a:pt x="99" y="229"/>
                    <a:pt x="220" y="229"/>
                  </a:cubicBezTo>
                  <a:cubicBezTo>
                    <a:pt x="341" y="229"/>
                    <a:pt x="439" y="212"/>
                    <a:pt x="439" y="192"/>
                  </a:cubicBezTo>
                  <a:cubicBezTo>
                    <a:pt x="439" y="179"/>
                    <a:pt x="401" y="160"/>
                    <a:pt x="344" y="148"/>
                  </a:cubicBezTo>
                  <a:close/>
                </a:path>
              </a:pathLst>
            </a:custGeom>
            <a:solidFill>
              <a:schemeClr val="tx1"/>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2" name="Freeform 6">
              <a:extLst>
                <a:ext uri="{FF2B5EF4-FFF2-40B4-BE49-F238E27FC236}">
                  <a16:creationId xmlns:a16="http://schemas.microsoft.com/office/drawing/2014/main" id="{28D91D2F-A877-B34C-800A-343F5D522E7C}"/>
                </a:ext>
              </a:extLst>
            </p:cNvPr>
            <p:cNvSpPr>
              <a:spLocks/>
            </p:cNvSpPr>
            <p:nvPr/>
          </p:nvSpPr>
          <p:spPr bwMode="auto">
            <a:xfrm>
              <a:off x="3499893" y="1819051"/>
              <a:ext cx="90926" cy="51637"/>
            </a:xfrm>
            <a:custGeom>
              <a:avLst/>
              <a:gdLst>
                <a:gd name="T0" fmla="*/ 72 w 72"/>
                <a:gd name="T1" fmla="*/ 0 h 41"/>
                <a:gd name="T2" fmla="*/ 10 w 72"/>
                <a:gd name="T3" fmla="*/ 15 h 41"/>
                <a:gd name="T4" fmla="*/ 48 w 72"/>
                <a:gd name="T5" fmla="*/ 39 h 41"/>
                <a:gd name="T6" fmla="*/ 72 w 72"/>
                <a:gd name="T7" fmla="*/ 0 h 41"/>
              </a:gdLst>
              <a:ahLst/>
              <a:cxnLst>
                <a:cxn ang="0">
                  <a:pos x="T0" y="T1"/>
                </a:cxn>
                <a:cxn ang="0">
                  <a:pos x="T2" y="T3"/>
                </a:cxn>
                <a:cxn ang="0">
                  <a:pos x="T4" y="T5"/>
                </a:cxn>
                <a:cxn ang="0">
                  <a:pos x="T6" y="T7"/>
                </a:cxn>
              </a:cxnLst>
              <a:rect l="0" t="0" r="r" b="b"/>
              <a:pathLst>
                <a:path w="72" h="41">
                  <a:moveTo>
                    <a:pt x="72" y="0"/>
                  </a:moveTo>
                  <a:cubicBezTo>
                    <a:pt x="56" y="0"/>
                    <a:pt x="16" y="10"/>
                    <a:pt x="10" y="15"/>
                  </a:cubicBezTo>
                  <a:cubicBezTo>
                    <a:pt x="0" y="23"/>
                    <a:pt x="23" y="41"/>
                    <a:pt x="48" y="39"/>
                  </a:cubicBezTo>
                  <a:cubicBezTo>
                    <a:pt x="67" y="37"/>
                    <a:pt x="72" y="13"/>
                    <a:pt x="72" y="0"/>
                  </a:cubicBezTo>
                  <a:close/>
                </a:path>
              </a:pathLst>
            </a:custGeom>
            <a:solidFill>
              <a:srgbClr val="0278D7"/>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3" name="Freeform 7">
              <a:extLst>
                <a:ext uri="{FF2B5EF4-FFF2-40B4-BE49-F238E27FC236}">
                  <a16:creationId xmlns:a16="http://schemas.microsoft.com/office/drawing/2014/main" id="{8A5F5002-71EC-B742-9A1E-6EE5667BD177}"/>
                </a:ext>
              </a:extLst>
            </p:cNvPr>
            <p:cNvSpPr>
              <a:spLocks/>
            </p:cNvSpPr>
            <p:nvPr/>
          </p:nvSpPr>
          <p:spPr bwMode="auto">
            <a:xfrm>
              <a:off x="3355085" y="1819051"/>
              <a:ext cx="89803" cy="55004"/>
            </a:xfrm>
            <a:custGeom>
              <a:avLst/>
              <a:gdLst>
                <a:gd name="T0" fmla="*/ 1 w 71"/>
                <a:gd name="T1" fmla="*/ 0 h 44"/>
                <a:gd name="T2" fmla="*/ 62 w 71"/>
                <a:gd name="T3" fmla="*/ 19 h 44"/>
                <a:gd name="T4" fmla="*/ 23 w 71"/>
                <a:gd name="T5" fmla="*/ 40 h 44"/>
                <a:gd name="T6" fmla="*/ 1 w 71"/>
                <a:gd name="T7" fmla="*/ 0 h 44"/>
              </a:gdLst>
              <a:ahLst/>
              <a:cxnLst>
                <a:cxn ang="0">
                  <a:pos x="T0" y="T1"/>
                </a:cxn>
                <a:cxn ang="0">
                  <a:pos x="T2" y="T3"/>
                </a:cxn>
                <a:cxn ang="0">
                  <a:pos x="T4" y="T5"/>
                </a:cxn>
                <a:cxn ang="0">
                  <a:pos x="T6" y="T7"/>
                </a:cxn>
              </a:cxnLst>
              <a:rect l="0" t="0" r="r" b="b"/>
              <a:pathLst>
                <a:path w="71" h="44">
                  <a:moveTo>
                    <a:pt x="1" y="0"/>
                  </a:moveTo>
                  <a:cubicBezTo>
                    <a:pt x="17" y="0"/>
                    <a:pt x="56" y="14"/>
                    <a:pt x="62" y="19"/>
                  </a:cubicBezTo>
                  <a:cubicBezTo>
                    <a:pt x="71" y="27"/>
                    <a:pt x="48" y="44"/>
                    <a:pt x="23" y="40"/>
                  </a:cubicBezTo>
                  <a:cubicBezTo>
                    <a:pt x="3" y="37"/>
                    <a:pt x="0" y="13"/>
                    <a:pt x="1" y="0"/>
                  </a:cubicBezTo>
                  <a:close/>
                </a:path>
              </a:pathLst>
            </a:custGeom>
            <a:solidFill>
              <a:srgbClr val="0278D7"/>
            </a:solidFill>
            <a:ln w="127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9" name="Group 108">
            <a:extLst>
              <a:ext uri="{FF2B5EF4-FFF2-40B4-BE49-F238E27FC236}">
                <a16:creationId xmlns:a16="http://schemas.microsoft.com/office/drawing/2014/main" id="{6489CEF9-61C4-4B4A-BA33-304AB82C717C}"/>
              </a:ext>
            </a:extLst>
          </p:cNvPr>
          <p:cNvGrpSpPr/>
          <p:nvPr/>
        </p:nvGrpSpPr>
        <p:grpSpPr>
          <a:xfrm>
            <a:off x="0" y="6215635"/>
            <a:ext cx="11444140" cy="325212"/>
            <a:chOff x="0" y="6215635"/>
            <a:chExt cx="11444140" cy="325212"/>
          </a:xfrm>
        </p:grpSpPr>
        <p:grpSp>
          <p:nvGrpSpPr>
            <p:cNvPr id="110" name="Group 109">
              <a:extLst>
                <a:ext uri="{FF2B5EF4-FFF2-40B4-BE49-F238E27FC236}">
                  <a16:creationId xmlns:a16="http://schemas.microsoft.com/office/drawing/2014/main" id="{87AE3C5A-1D1E-4707-A098-63FC40810358}"/>
                </a:ext>
              </a:extLst>
            </p:cNvPr>
            <p:cNvGrpSpPr/>
            <p:nvPr/>
          </p:nvGrpSpPr>
          <p:grpSpPr>
            <a:xfrm>
              <a:off x="662352" y="6402347"/>
              <a:ext cx="10137481" cy="138500"/>
              <a:chOff x="662352" y="6316085"/>
              <a:chExt cx="10137481" cy="138500"/>
            </a:xfrm>
          </p:grpSpPr>
          <p:sp>
            <p:nvSpPr>
              <p:cNvPr id="119" name="TextBox 118">
                <a:extLst>
                  <a:ext uri="{FF2B5EF4-FFF2-40B4-BE49-F238E27FC236}">
                    <a16:creationId xmlns:a16="http://schemas.microsoft.com/office/drawing/2014/main" id="{D9B56139-75BB-4473-A99A-E061FD800048}"/>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20" name="TextBox 119">
                <a:extLst>
                  <a:ext uri="{FF2B5EF4-FFF2-40B4-BE49-F238E27FC236}">
                    <a16:creationId xmlns:a16="http://schemas.microsoft.com/office/drawing/2014/main" id="{CACFB640-738D-4F37-A1E8-3DE012FAEF90}"/>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121" name="TextBox 120">
                <a:extLst>
                  <a:ext uri="{FF2B5EF4-FFF2-40B4-BE49-F238E27FC236}">
                    <a16:creationId xmlns:a16="http://schemas.microsoft.com/office/drawing/2014/main" id="{E6D0887A-D2AD-4FE8-9D7F-888198C37B73}"/>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122" name="TextBox 121">
                <a:extLst>
                  <a:ext uri="{FF2B5EF4-FFF2-40B4-BE49-F238E27FC236}">
                    <a16:creationId xmlns:a16="http://schemas.microsoft.com/office/drawing/2014/main" id="{C1013837-C7A3-4AE8-827B-BAC6753A8BC7}"/>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123" name="TextBox 122">
                <a:extLst>
                  <a:ext uri="{FF2B5EF4-FFF2-40B4-BE49-F238E27FC236}">
                    <a16:creationId xmlns:a16="http://schemas.microsoft.com/office/drawing/2014/main" id="{A57A6DCA-9279-4C44-A491-8372013097C9}"/>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124" name="TextBox 123">
                <a:extLst>
                  <a:ext uri="{FF2B5EF4-FFF2-40B4-BE49-F238E27FC236}">
                    <a16:creationId xmlns:a16="http://schemas.microsoft.com/office/drawing/2014/main" id="{6CB0DA02-A6DC-4E07-B722-CE3A2A29B29E}"/>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accent1"/>
                    </a:solidFill>
                  </a:rPr>
                  <a:t>Security management</a:t>
                </a:r>
              </a:p>
            </p:txBody>
          </p:sp>
        </p:grpSp>
        <p:grpSp>
          <p:nvGrpSpPr>
            <p:cNvPr id="111" name="Group 110">
              <a:extLst>
                <a:ext uri="{FF2B5EF4-FFF2-40B4-BE49-F238E27FC236}">
                  <a16:creationId xmlns:a16="http://schemas.microsoft.com/office/drawing/2014/main" id="{FB98380E-AC88-4CDE-A80E-A0C4BD78B2D8}"/>
                </a:ext>
              </a:extLst>
            </p:cNvPr>
            <p:cNvGrpSpPr/>
            <p:nvPr/>
          </p:nvGrpSpPr>
          <p:grpSpPr>
            <a:xfrm>
              <a:off x="0" y="6215635"/>
              <a:ext cx="11444140" cy="131976"/>
              <a:chOff x="0" y="6058468"/>
              <a:chExt cx="11444140" cy="131976"/>
            </a:xfrm>
          </p:grpSpPr>
          <p:cxnSp>
            <p:nvCxnSpPr>
              <p:cNvPr id="112" name="Straight Arrow Connector 111">
                <a:extLst>
                  <a:ext uri="{FF2B5EF4-FFF2-40B4-BE49-F238E27FC236}">
                    <a16:creationId xmlns:a16="http://schemas.microsoft.com/office/drawing/2014/main" id="{3DA724D2-8F45-4D40-89E5-0B2F5F86593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DD96469E-13C5-46F6-90C6-0E6CC7A1A746}"/>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a:extLst>
                  <a:ext uri="{FF2B5EF4-FFF2-40B4-BE49-F238E27FC236}">
                    <a16:creationId xmlns:a16="http://schemas.microsoft.com/office/drawing/2014/main" id="{8170F229-CF34-4FD1-979A-0960F830FFD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a:extLst>
                  <a:ext uri="{FF2B5EF4-FFF2-40B4-BE49-F238E27FC236}">
                    <a16:creationId xmlns:a16="http://schemas.microsoft.com/office/drawing/2014/main" id="{AD246FA7-354A-4379-86D0-CD49CAF4621A}"/>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a:extLst>
                  <a:ext uri="{FF2B5EF4-FFF2-40B4-BE49-F238E27FC236}">
                    <a16:creationId xmlns:a16="http://schemas.microsoft.com/office/drawing/2014/main" id="{05AD9E41-3088-449B-94D7-A254A5AD093A}"/>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a:extLst>
                  <a:ext uri="{FF2B5EF4-FFF2-40B4-BE49-F238E27FC236}">
                    <a16:creationId xmlns:a16="http://schemas.microsoft.com/office/drawing/2014/main" id="{5E4ABC76-52A4-4DC1-BDB5-EB0DEC4F6B0E}"/>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8" name="Oval 117">
                <a:extLst>
                  <a:ext uri="{FF2B5EF4-FFF2-40B4-BE49-F238E27FC236}">
                    <a16:creationId xmlns:a16="http://schemas.microsoft.com/office/drawing/2014/main" id="{E57F55C1-3AD3-4C6A-9694-5F22734F6F22}"/>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147014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6">
            <a:extLst>
              <a:ext uri="{FF2B5EF4-FFF2-40B4-BE49-F238E27FC236}">
                <a16:creationId xmlns:a16="http://schemas.microsoft.com/office/drawing/2014/main" id="{E2B45155-C917-DA4B-8E35-7F1FD1DDE1F0}"/>
              </a:ext>
            </a:extLst>
          </p:cNvPr>
          <p:cNvGrpSpPr>
            <a:grpSpLocks noChangeAspect="1"/>
          </p:cNvGrpSpPr>
          <p:nvPr/>
        </p:nvGrpSpPr>
        <p:grpSpPr bwMode="auto">
          <a:xfrm>
            <a:off x="4421464" y="941138"/>
            <a:ext cx="263951" cy="263951"/>
            <a:chOff x="2812" y="999"/>
            <a:chExt cx="312" cy="312"/>
          </a:xfrm>
        </p:grpSpPr>
        <p:sp>
          <p:nvSpPr>
            <p:cNvPr id="6" name="AutoShape 45">
              <a:extLst>
                <a:ext uri="{FF2B5EF4-FFF2-40B4-BE49-F238E27FC236}">
                  <a16:creationId xmlns:a16="http://schemas.microsoft.com/office/drawing/2014/main" id="{E54078BE-63FE-E445-A77A-1D234618FA74}"/>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A8BE302E-F3BF-C647-9FD0-0DFCF768E89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3D75CAA1-0237-3C4E-903F-2B5E905E0CE2}"/>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4D9127EF-38BE-1A4A-93D8-D751CEBE228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7C72C6F8-3386-344D-A67A-7699D862B771}"/>
              </a:ext>
            </a:extLst>
          </p:cNvPr>
          <p:cNvGrpSpPr>
            <a:grpSpLocks noChangeAspect="1"/>
          </p:cNvGrpSpPr>
          <p:nvPr/>
        </p:nvGrpSpPr>
        <p:grpSpPr bwMode="auto">
          <a:xfrm>
            <a:off x="4421464" y="1853857"/>
            <a:ext cx="263951" cy="263951"/>
            <a:chOff x="2812" y="999"/>
            <a:chExt cx="312" cy="312"/>
          </a:xfrm>
        </p:grpSpPr>
        <p:sp>
          <p:nvSpPr>
            <p:cNvPr id="11" name="AutoShape 45">
              <a:extLst>
                <a:ext uri="{FF2B5EF4-FFF2-40B4-BE49-F238E27FC236}">
                  <a16:creationId xmlns:a16="http://schemas.microsoft.com/office/drawing/2014/main" id="{16CCA85B-C135-6E4D-9091-62043E02A324}"/>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EA331474-C603-B54D-877E-58005ECD2A18}"/>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420C6093-11FD-F74A-B75D-00FDC30D13F1}"/>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990F96B6-F151-F04B-9BEA-3B8F9E80CA9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E232ABF8-92C4-994B-9FDD-9118E341D096}"/>
              </a:ext>
            </a:extLst>
          </p:cNvPr>
          <p:cNvGrpSpPr>
            <a:grpSpLocks noChangeAspect="1"/>
          </p:cNvGrpSpPr>
          <p:nvPr/>
        </p:nvGrpSpPr>
        <p:grpSpPr bwMode="auto">
          <a:xfrm>
            <a:off x="4421464" y="2780870"/>
            <a:ext cx="263951" cy="263951"/>
            <a:chOff x="2812" y="999"/>
            <a:chExt cx="312" cy="312"/>
          </a:xfrm>
        </p:grpSpPr>
        <p:sp>
          <p:nvSpPr>
            <p:cNvPr id="16" name="AutoShape 45">
              <a:extLst>
                <a:ext uri="{FF2B5EF4-FFF2-40B4-BE49-F238E27FC236}">
                  <a16:creationId xmlns:a16="http://schemas.microsoft.com/office/drawing/2014/main" id="{802C5617-A577-F44C-9885-CF8B29388B2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AFFDAD0B-4CCF-674C-84F3-05F1E6FE4CAD}"/>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D7FA067E-5B29-1944-A432-3B2F83D4C43A}"/>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0E9C3F3D-59BA-E44D-BF9B-A2E00252C134}"/>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46">
            <a:extLst>
              <a:ext uri="{FF2B5EF4-FFF2-40B4-BE49-F238E27FC236}">
                <a16:creationId xmlns:a16="http://schemas.microsoft.com/office/drawing/2014/main" id="{DDC934D7-1895-EB46-9A74-4D5302FAA4CD}"/>
              </a:ext>
            </a:extLst>
          </p:cNvPr>
          <p:cNvGrpSpPr>
            <a:grpSpLocks noChangeAspect="1"/>
          </p:cNvGrpSpPr>
          <p:nvPr/>
        </p:nvGrpSpPr>
        <p:grpSpPr bwMode="auto">
          <a:xfrm>
            <a:off x="4421464" y="3671522"/>
            <a:ext cx="263951" cy="263951"/>
            <a:chOff x="2812" y="999"/>
            <a:chExt cx="312" cy="312"/>
          </a:xfrm>
        </p:grpSpPr>
        <p:sp>
          <p:nvSpPr>
            <p:cNvPr id="21" name="AutoShape 45">
              <a:extLst>
                <a:ext uri="{FF2B5EF4-FFF2-40B4-BE49-F238E27FC236}">
                  <a16:creationId xmlns:a16="http://schemas.microsoft.com/office/drawing/2014/main" id="{6D200522-28C2-D240-A8F8-16AA22C3323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7">
              <a:extLst>
                <a:ext uri="{FF2B5EF4-FFF2-40B4-BE49-F238E27FC236}">
                  <a16:creationId xmlns:a16="http://schemas.microsoft.com/office/drawing/2014/main" id="{B8847208-F167-9548-9B3C-BAB14713508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8">
              <a:extLst>
                <a:ext uri="{FF2B5EF4-FFF2-40B4-BE49-F238E27FC236}">
                  <a16:creationId xmlns:a16="http://schemas.microsoft.com/office/drawing/2014/main" id="{AA7DE235-23C1-5F4A-8181-E06D1E84A4E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9">
              <a:extLst>
                <a:ext uri="{FF2B5EF4-FFF2-40B4-BE49-F238E27FC236}">
                  <a16:creationId xmlns:a16="http://schemas.microsoft.com/office/drawing/2014/main" id="{C443FEC4-F4ED-2C46-8047-6A4343AA897C}"/>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 name="TextBox 24">
            <a:extLst>
              <a:ext uri="{FF2B5EF4-FFF2-40B4-BE49-F238E27FC236}">
                <a16:creationId xmlns:a16="http://schemas.microsoft.com/office/drawing/2014/main" id="{E85C54FA-6A23-8D4C-A90C-29B6F7111B71}"/>
              </a:ext>
            </a:extLst>
          </p:cNvPr>
          <p:cNvSpPr txBox="1"/>
          <p:nvPr/>
        </p:nvSpPr>
        <p:spPr>
          <a:xfrm>
            <a:off x="4991100" y="917770"/>
            <a:ext cx="6189037" cy="4001095"/>
          </a:xfrm>
          <a:prstGeom prst="rect">
            <a:avLst/>
          </a:prstGeom>
          <a:noFill/>
        </p:spPr>
        <p:txBody>
          <a:bodyPr wrap="square" lIns="0" tIns="0" rIns="0" bIns="0" rtlCol="0">
            <a:spAutoFit/>
          </a:bodyPr>
          <a:lstStyle/>
          <a:p>
            <a:r>
              <a:rPr lang="en-US" sz="2000"/>
              <a:t>Be aware of the </a:t>
            </a:r>
            <a:r>
              <a:rPr lang="en-US" sz="2000" b="1"/>
              <a:t>security capabilities </a:t>
            </a:r>
            <a:r>
              <a:rPr lang="en-US" sz="2000"/>
              <a:t>Azure SQL brings to the table</a:t>
            </a:r>
          </a:p>
          <a:p>
            <a:pPr lvl="0"/>
            <a:endParaRPr lang="en-US" sz="2000"/>
          </a:p>
          <a:p>
            <a:pPr lvl="0"/>
            <a:r>
              <a:rPr lang="en-US" sz="2000"/>
              <a:t>Select the </a:t>
            </a:r>
            <a:r>
              <a:rPr lang="en-US" sz="2000" b="1"/>
              <a:t>authentication</a:t>
            </a:r>
            <a:r>
              <a:rPr lang="en-US" sz="2000"/>
              <a:t> method that works for </a:t>
            </a:r>
            <a:br>
              <a:rPr lang="en-US" sz="2000"/>
            </a:br>
            <a:r>
              <a:rPr lang="en-US" sz="2000"/>
              <a:t>your organization</a:t>
            </a:r>
          </a:p>
          <a:p>
            <a:pPr lvl="0"/>
            <a:endParaRPr lang="en-US" sz="2000"/>
          </a:p>
          <a:p>
            <a:pPr lvl="0"/>
            <a:r>
              <a:rPr lang="en-US" sz="2000"/>
              <a:t>Configure your </a:t>
            </a:r>
            <a:r>
              <a:rPr lang="en-US" sz="2000" b="1"/>
              <a:t>network</a:t>
            </a:r>
            <a:r>
              <a:rPr lang="en-US" sz="2000"/>
              <a:t> to allow connections from the right places only</a:t>
            </a:r>
          </a:p>
          <a:p>
            <a:pPr lvl="0"/>
            <a:endParaRPr lang="en-US" sz="2000"/>
          </a:p>
          <a:p>
            <a:pPr lvl="0"/>
            <a:r>
              <a:rPr lang="en-US" sz="2000"/>
              <a:t>Protect your data with </a:t>
            </a:r>
            <a:r>
              <a:rPr lang="en-US" sz="2000" b="1"/>
              <a:t>Data Encryption </a:t>
            </a:r>
            <a:r>
              <a:rPr lang="en-US" sz="2000"/>
              <a:t>best practices</a:t>
            </a:r>
          </a:p>
          <a:p>
            <a:pPr lvl="0"/>
            <a:endParaRPr lang="en-US" sz="2000"/>
          </a:p>
          <a:p>
            <a:pPr lvl="0"/>
            <a:r>
              <a:rPr lang="en-US" sz="2000"/>
              <a:t>Leverage </a:t>
            </a:r>
            <a:r>
              <a:rPr lang="en-US" sz="2000" b="1"/>
              <a:t>Advanced data security </a:t>
            </a:r>
            <a:r>
              <a:rPr lang="en-US" sz="2000"/>
              <a:t>to monitor, manage, and address security concerns</a:t>
            </a:r>
          </a:p>
        </p:txBody>
      </p:sp>
      <p:grpSp>
        <p:nvGrpSpPr>
          <p:cNvPr id="31" name="Group 46">
            <a:extLst>
              <a:ext uri="{FF2B5EF4-FFF2-40B4-BE49-F238E27FC236}">
                <a16:creationId xmlns:a16="http://schemas.microsoft.com/office/drawing/2014/main" id="{7DB038EC-A5DC-FF48-8D98-A87861CE83B6}"/>
              </a:ext>
            </a:extLst>
          </p:cNvPr>
          <p:cNvGrpSpPr>
            <a:grpSpLocks noChangeAspect="1"/>
          </p:cNvGrpSpPr>
          <p:nvPr/>
        </p:nvGrpSpPr>
        <p:grpSpPr bwMode="auto">
          <a:xfrm>
            <a:off x="4421464" y="4305660"/>
            <a:ext cx="263951" cy="263951"/>
            <a:chOff x="2812" y="999"/>
            <a:chExt cx="312" cy="312"/>
          </a:xfrm>
        </p:grpSpPr>
        <p:sp>
          <p:nvSpPr>
            <p:cNvPr id="32" name="AutoShape 45">
              <a:extLst>
                <a:ext uri="{FF2B5EF4-FFF2-40B4-BE49-F238E27FC236}">
                  <a16:creationId xmlns:a16="http://schemas.microsoft.com/office/drawing/2014/main" id="{072E8EC5-26BA-824B-8638-A46D93B2706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7">
              <a:extLst>
                <a:ext uri="{FF2B5EF4-FFF2-40B4-BE49-F238E27FC236}">
                  <a16:creationId xmlns:a16="http://schemas.microsoft.com/office/drawing/2014/main" id="{F8F9C71F-F71C-234E-BEBD-674301B9C22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48">
              <a:extLst>
                <a:ext uri="{FF2B5EF4-FFF2-40B4-BE49-F238E27FC236}">
                  <a16:creationId xmlns:a16="http://schemas.microsoft.com/office/drawing/2014/main" id="{BE3543F1-C10D-E647-88A7-9561893E21D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49">
              <a:extLst>
                <a:ext uri="{FF2B5EF4-FFF2-40B4-BE49-F238E27FC236}">
                  <a16:creationId xmlns:a16="http://schemas.microsoft.com/office/drawing/2014/main" id="{982BDAE9-A482-FA41-8439-9D2453C5442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8" name="Group 47">
            <a:extLst>
              <a:ext uri="{FF2B5EF4-FFF2-40B4-BE49-F238E27FC236}">
                <a16:creationId xmlns:a16="http://schemas.microsoft.com/office/drawing/2014/main" id="{5DBC8B32-0029-D04E-9FAE-D3D7FEBC47D8}"/>
              </a:ext>
            </a:extLst>
          </p:cNvPr>
          <p:cNvGrpSpPr/>
          <p:nvPr/>
        </p:nvGrpSpPr>
        <p:grpSpPr>
          <a:xfrm>
            <a:off x="0" y="6215635"/>
            <a:ext cx="11444140" cy="325212"/>
            <a:chOff x="0" y="6215635"/>
            <a:chExt cx="11444140" cy="325212"/>
          </a:xfrm>
        </p:grpSpPr>
        <p:grpSp>
          <p:nvGrpSpPr>
            <p:cNvPr id="49" name="Group 48">
              <a:extLst>
                <a:ext uri="{FF2B5EF4-FFF2-40B4-BE49-F238E27FC236}">
                  <a16:creationId xmlns:a16="http://schemas.microsoft.com/office/drawing/2014/main" id="{C8722FE7-DD73-DE48-8941-1F7CF0BB24D0}"/>
                </a:ext>
              </a:extLst>
            </p:cNvPr>
            <p:cNvGrpSpPr/>
            <p:nvPr/>
          </p:nvGrpSpPr>
          <p:grpSpPr>
            <a:xfrm>
              <a:off x="662352" y="6402347"/>
              <a:ext cx="10137481" cy="138500"/>
              <a:chOff x="662352" y="6316085"/>
              <a:chExt cx="10137481" cy="138500"/>
            </a:xfrm>
          </p:grpSpPr>
          <p:sp>
            <p:nvSpPr>
              <p:cNvPr id="58" name="TextBox 57">
                <a:extLst>
                  <a:ext uri="{FF2B5EF4-FFF2-40B4-BE49-F238E27FC236}">
                    <a16:creationId xmlns:a16="http://schemas.microsoft.com/office/drawing/2014/main" id="{BDF7F12D-121C-0D40-9DE1-9122F1180A74}"/>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B33DDBBD-1FB8-794E-890E-272C6E44CD53}"/>
                  </a:ext>
                </a:extLst>
              </p:cNvPr>
              <p:cNvSpPr txBox="1"/>
              <p:nvPr/>
            </p:nvSpPr>
            <p:spPr>
              <a:xfrm>
                <a:off x="2298815"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Network security</a:t>
                </a:r>
              </a:p>
            </p:txBody>
          </p:sp>
          <p:sp>
            <p:nvSpPr>
              <p:cNvPr id="60" name="TextBox 59">
                <a:extLst>
                  <a:ext uri="{FF2B5EF4-FFF2-40B4-BE49-F238E27FC236}">
                    <a16:creationId xmlns:a16="http://schemas.microsoft.com/office/drawing/2014/main" id="{E80EF83E-09BB-5242-AD71-008312D2835A}"/>
                  </a:ext>
                </a:extLst>
              </p:cNvPr>
              <p:cNvSpPr txBox="1"/>
              <p:nvPr/>
            </p:nvSpPr>
            <p:spPr>
              <a:xfrm>
                <a:off x="4165392"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Identity and access</a:t>
                </a:r>
              </a:p>
            </p:txBody>
          </p:sp>
          <p:sp>
            <p:nvSpPr>
              <p:cNvPr id="61" name="TextBox 60">
                <a:extLst>
                  <a:ext uri="{FF2B5EF4-FFF2-40B4-BE49-F238E27FC236}">
                    <a16:creationId xmlns:a16="http://schemas.microsoft.com/office/drawing/2014/main" id="{2CD86A16-F907-1944-AB00-A0FDBBC886B8}"/>
                  </a:ext>
                </a:extLst>
              </p:cNvPr>
              <p:cNvSpPr txBox="1"/>
              <p:nvPr/>
            </p:nvSpPr>
            <p:spPr>
              <a:xfrm>
                <a:off x="6059679" y="631608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Data protection</a:t>
                </a:r>
              </a:p>
            </p:txBody>
          </p:sp>
          <p:sp>
            <p:nvSpPr>
              <p:cNvPr id="62" name="TextBox 61">
                <a:extLst>
                  <a:ext uri="{FF2B5EF4-FFF2-40B4-BE49-F238E27FC236}">
                    <a16:creationId xmlns:a16="http://schemas.microsoft.com/office/drawing/2014/main" id="{7CED319C-1ECB-5846-83A9-E8D83D37FF16}"/>
                  </a:ext>
                </a:extLst>
              </p:cNvPr>
              <p:cNvSpPr txBox="1"/>
              <p:nvPr/>
            </p:nvSpPr>
            <p:spPr>
              <a:xfrm>
                <a:off x="9816117" y="6316085"/>
                <a:ext cx="983716" cy="138499"/>
              </a:xfrm>
              <a:prstGeom prst="rect">
                <a:avLst/>
              </a:prstGeom>
              <a:noFill/>
            </p:spPr>
            <p:txBody>
              <a:bodyPr wrap="square" lIns="0" tIns="0" rIns="0" bIns="0" rtlCol="0">
                <a:spAutoFit/>
              </a:bodyPr>
              <a:lstStyle/>
              <a:p>
                <a:pPr algn="ctr"/>
                <a:r>
                  <a:rPr lang="en-US" sz="900">
                    <a:solidFill>
                      <a:schemeClr val="accent1"/>
                    </a:solidFill>
                  </a:rPr>
                  <a:t>Summary</a:t>
                </a:r>
              </a:p>
            </p:txBody>
          </p:sp>
          <p:sp>
            <p:nvSpPr>
              <p:cNvPr id="63" name="TextBox 62">
                <a:extLst>
                  <a:ext uri="{FF2B5EF4-FFF2-40B4-BE49-F238E27FC236}">
                    <a16:creationId xmlns:a16="http://schemas.microsoft.com/office/drawing/2014/main" id="{087E755F-02EE-BB40-8371-8985D18E97F2}"/>
                  </a:ext>
                </a:extLst>
              </p:cNvPr>
              <p:cNvSpPr txBox="1"/>
              <p:nvPr/>
            </p:nvSpPr>
            <p:spPr>
              <a:xfrm>
                <a:off x="7564010" y="6316085"/>
                <a:ext cx="1773056" cy="138499"/>
              </a:xfrm>
              <a:prstGeom prst="rect">
                <a:avLst/>
              </a:prstGeom>
              <a:noFill/>
            </p:spPr>
            <p:txBody>
              <a:bodyPr wrap="square" lIns="0" tIns="0" rIns="0" bIns="0" rtlCol="0">
                <a:spAutoFit/>
              </a:bodyPr>
              <a:lstStyle/>
              <a:p>
                <a:pPr algn="ctr"/>
                <a:r>
                  <a:rPr lang="en-US" sz="900">
                    <a:solidFill>
                      <a:schemeClr val="bg1">
                        <a:lumMod val="75000"/>
                      </a:schemeClr>
                    </a:solidFill>
                  </a:rPr>
                  <a:t>Security management</a:t>
                </a:r>
              </a:p>
            </p:txBody>
          </p:sp>
        </p:grpSp>
        <p:grpSp>
          <p:nvGrpSpPr>
            <p:cNvPr id="50" name="Group 49">
              <a:extLst>
                <a:ext uri="{FF2B5EF4-FFF2-40B4-BE49-F238E27FC236}">
                  <a16:creationId xmlns:a16="http://schemas.microsoft.com/office/drawing/2014/main" id="{0CB8F424-C833-AA45-A255-78564EAA4528}"/>
                </a:ext>
              </a:extLst>
            </p:cNvPr>
            <p:cNvGrpSpPr/>
            <p:nvPr/>
          </p:nvGrpSpPr>
          <p:grpSpPr>
            <a:xfrm>
              <a:off x="0" y="6215635"/>
              <a:ext cx="11444140" cy="131976"/>
              <a:chOff x="0" y="6058468"/>
              <a:chExt cx="11444140" cy="131976"/>
            </a:xfrm>
          </p:grpSpPr>
          <p:cxnSp>
            <p:nvCxnSpPr>
              <p:cNvPr id="51" name="Straight Arrow Connector 50">
                <a:extLst>
                  <a:ext uri="{FF2B5EF4-FFF2-40B4-BE49-F238E27FC236}">
                    <a16:creationId xmlns:a16="http://schemas.microsoft.com/office/drawing/2014/main" id="{33CB1115-4305-6140-843B-6B6C7D9ABD9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05646000-B053-BD45-BC10-9A2DAD72F224}"/>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E034E75B-CA54-2748-9724-F9219E4CF1A3}"/>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5E3039DC-BA2B-E443-AC43-90C992A93E1A}"/>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CD36931E-931E-1543-A023-41DD50E63252}"/>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9C83ACF4-5042-454D-AA6F-E401B1212EF5}"/>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1441D39C-6240-8643-9D5D-666F5C058055}"/>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a:xfrm>
            <a:off x="584200" y="2654742"/>
            <a:ext cx="2326410" cy="553998"/>
          </a:xfrm>
        </p:spPr>
        <p:txBody>
          <a:bodyPr/>
          <a:lstStyle/>
          <a:p>
            <a:r>
              <a:rPr lang="en-US"/>
              <a:t>Summary</a:t>
            </a:r>
          </a:p>
        </p:txBody>
      </p:sp>
      <p:cxnSp>
        <p:nvCxnSpPr>
          <p:cNvPr id="70" name="Straight Connector 69">
            <a:extLst>
              <a:ext uri="{FF2B5EF4-FFF2-40B4-BE49-F238E27FC236}">
                <a16:creationId xmlns:a16="http://schemas.microsoft.com/office/drawing/2014/main" id="{DF902365-5247-264B-A009-01FF71F929EA}"/>
              </a:ext>
            </a:extLst>
          </p:cNvPr>
          <p:cNvCxnSpPr>
            <a:cxnSpLocks/>
          </p:cNvCxnSpPr>
          <p:nvPr/>
        </p:nvCxnSpPr>
        <p:spPr>
          <a:xfrm>
            <a:off x="3368233" y="761036"/>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780580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1817021"/>
            <a:ext cx="10841294" cy="3447098"/>
          </a:xfrm>
        </p:spPr>
        <p:txBody>
          <a:bodyPr anchor="ctr"/>
          <a:lstStyle/>
          <a:p>
            <a:pPr>
              <a:lnSpc>
                <a:spcPct val="100000"/>
              </a:lnSpc>
              <a:spcAft>
                <a:spcPts val="600"/>
              </a:spcAft>
            </a:pPr>
            <a:br>
              <a:rPr lang="en-US" sz="2800" dirty="0">
                <a:solidFill>
                  <a:srgbClr val="0078D7"/>
                </a:solidFill>
              </a:rPr>
            </a:br>
            <a:br>
              <a:rPr lang="en-US" sz="2800" dirty="0"/>
            </a:br>
            <a:r>
              <a:rPr lang="en-US" sz="2400" dirty="0"/>
              <a:t>Activity 1: Configure Auditing</a:t>
            </a:r>
            <a:br>
              <a:rPr lang="en-US" sz="2400" dirty="0"/>
            </a:br>
            <a:r>
              <a:rPr lang="en-US" sz="2400" dirty="0"/>
              <a:t>Activity 2: Configure and manage Firewall/</a:t>
            </a:r>
            <a:r>
              <a:rPr lang="en-US" sz="2400" dirty="0" err="1"/>
              <a:t>Vnet</a:t>
            </a:r>
            <a:r>
              <a:rPr lang="en-US" sz="2400" dirty="0"/>
              <a:t> rules</a:t>
            </a:r>
            <a:br>
              <a:rPr lang="en-US" sz="2400" dirty="0"/>
            </a:br>
            <a:r>
              <a:rPr lang="en-US" sz="2400" dirty="0">
                <a:solidFill>
                  <a:schemeClr val="accent2"/>
                </a:solidFill>
              </a:rPr>
              <a:t>(Bonus) </a:t>
            </a:r>
            <a:r>
              <a:rPr lang="en-US" sz="2400" dirty="0">
                <a:solidFill>
                  <a:schemeClr val="tx1"/>
                </a:solidFill>
              </a:rPr>
              <a:t>Activity 3: Create and manage Private Link</a:t>
            </a:r>
            <a:br>
              <a:rPr lang="en-US" sz="2400" dirty="0">
                <a:solidFill>
                  <a:schemeClr val="tx1"/>
                </a:solidFill>
              </a:rPr>
            </a:br>
            <a:r>
              <a:rPr lang="en-US" sz="2400" dirty="0"/>
              <a:t>Activity 4: Azure AD authentication</a:t>
            </a:r>
            <a:br>
              <a:rPr lang="en-US" sz="2400" dirty="0"/>
            </a:br>
            <a:r>
              <a:rPr lang="en-US" sz="2400" dirty="0">
                <a:solidFill>
                  <a:schemeClr val="accent2"/>
                </a:solidFill>
              </a:rPr>
              <a:t>(Bonus) </a:t>
            </a:r>
            <a:r>
              <a:rPr lang="en-US" sz="2400" dirty="0">
                <a:solidFill>
                  <a:schemeClr val="tx1"/>
                </a:solidFill>
              </a:rPr>
              <a:t>Activity 5: Confirm TDE is enabled</a:t>
            </a:r>
            <a:br>
              <a:rPr lang="en-US" sz="2400" dirty="0"/>
            </a:br>
            <a:r>
              <a:rPr lang="en-US" sz="2400" dirty="0"/>
              <a:t>Activity 6: Advanced data security</a:t>
            </a:r>
            <a:br>
              <a:rPr lang="en-US" sz="2400" dirty="0"/>
            </a:br>
            <a:r>
              <a:rPr lang="en-US" sz="2400" dirty="0">
                <a:solidFill>
                  <a:schemeClr val="accent2"/>
                </a:solidFill>
              </a:rPr>
              <a:t>(Bonus) </a:t>
            </a:r>
            <a:r>
              <a:rPr lang="en-US" sz="2400" dirty="0">
                <a:solidFill>
                  <a:schemeClr val="tx1"/>
                </a:solidFill>
              </a:rPr>
              <a:t>Activity 7: Data classification, Dynamic data masking, and SQL Audit</a:t>
            </a:r>
          </a:p>
        </p:txBody>
      </p:sp>
      <p:grpSp>
        <p:nvGrpSpPr>
          <p:cNvPr id="3" name="Group 2">
            <a:extLst>
              <a:ext uri="{FF2B5EF4-FFF2-40B4-BE49-F238E27FC236}">
                <a16:creationId xmlns:a16="http://schemas.microsoft.com/office/drawing/2014/main" id="{7626D1C0-0723-3049-830D-5AE5E383F220}"/>
              </a:ext>
            </a:extLst>
          </p:cNvPr>
          <p:cNvGrpSpPr>
            <a:grpSpLocks noChangeAspect="1"/>
          </p:cNvGrpSpPr>
          <p:nvPr/>
        </p:nvGrpSpPr>
        <p:grpSpPr>
          <a:xfrm>
            <a:off x="585216" y="585788"/>
            <a:ext cx="562864" cy="820624"/>
            <a:chOff x="728663" y="5668963"/>
            <a:chExt cx="339725" cy="495300"/>
          </a:xfrm>
        </p:grpSpPr>
        <p:sp>
          <p:nvSpPr>
            <p:cNvPr id="5" name="Rectangle 174">
              <a:extLst>
                <a:ext uri="{FF2B5EF4-FFF2-40B4-BE49-F238E27FC236}">
                  <a16:creationId xmlns:a16="http://schemas.microsoft.com/office/drawing/2014/main" id="{1909BA7B-02B7-8942-AAC3-CA2C88A13051}"/>
                </a:ext>
              </a:extLst>
            </p:cNvPr>
            <p:cNvSpPr>
              <a:spLocks noChangeArrowheads="1"/>
            </p:cNvSpPr>
            <p:nvPr/>
          </p:nvSpPr>
          <p:spPr bwMode="auto">
            <a:xfrm>
              <a:off x="728663" y="5668963"/>
              <a:ext cx="339725"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175">
              <a:extLst>
                <a:ext uri="{FF2B5EF4-FFF2-40B4-BE49-F238E27FC236}">
                  <a16:creationId xmlns:a16="http://schemas.microsoft.com/office/drawing/2014/main" id="{CFD0EA50-4781-A44B-8ADA-CB918DF8CCAF}"/>
                </a:ext>
              </a:extLst>
            </p:cNvPr>
            <p:cNvSpPr>
              <a:spLocks noChangeArrowheads="1"/>
            </p:cNvSpPr>
            <p:nvPr/>
          </p:nvSpPr>
          <p:spPr bwMode="auto">
            <a:xfrm>
              <a:off x="944563" y="5730876"/>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176">
              <a:extLst>
                <a:ext uri="{FF2B5EF4-FFF2-40B4-BE49-F238E27FC236}">
                  <a16:creationId xmlns:a16="http://schemas.microsoft.com/office/drawing/2014/main" id="{BCB2D1E4-6F51-0548-B9C2-3D3810D3EDED}"/>
                </a:ext>
              </a:extLst>
            </p:cNvPr>
            <p:cNvSpPr>
              <a:spLocks noChangeArrowheads="1"/>
            </p:cNvSpPr>
            <p:nvPr/>
          </p:nvSpPr>
          <p:spPr bwMode="auto">
            <a:xfrm>
              <a:off x="944563" y="5808663"/>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177">
              <a:extLst>
                <a:ext uri="{FF2B5EF4-FFF2-40B4-BE49-F238E27FC236}">
                  <a16:creationId xmlns:a16="http://schemas.microsoft.com/office/drawing/2014/main" id="{24540876-18D8-EE47-BF26-A6A83DBB3AAE}"/>
                </a:ext>
              </a:extLst>
            </p:cNvPr>
            <p:cNvSpPr>
              <a:spLocks noChangeArrowheads="1"/>
            </p:cNvSpPr>
            <p:nvPr/>
          </p:nvSpPr>
          <p:spPr bwMode="auto">
            <a:xfrm>
              <a:off x="774701" y="5884863"/>
              <a:ext cx="247650" cy="476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178">
              <a:extLst>
                <a:ext uri="{FF2B5EF4-FFF2-40B4-BE49-F238E27FC236}">
                  <a16:creationId xmlns:a16="http://schemas.microsoft.com/office/drawing/2014/main" id="{070D8B5B-EEEA-F645-9F78-8453774EF0AF}"/>
                </a:ext>
              </a:extLst>
            </p:cNvPr>
            <p:cNvSpPr>
              <a:spLocks noChangeArrowheads="1"/>
            </p:cNvSpPr>
            <p:nvPr/>
          </p:nvSpPr>
          <p:spPr bwMode="auto">
            <a:xfrm>
              <a:off x="774701" y="5962651"/>
              <a:ext cx="247650" cy="46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179">
              <a:extLst>
                <a:ext uri="{FF2B5EF4-FFF2-40B4-BE49-F238E27FC236}">
                  <a16:creationId xmlns:a16="http://schemas.microsoft.com/office/drawing/2014/main" id="{669C1070-F3B2-1B4B-9E77-BA686FED0A75}"/>
                </a:ext>
              </a:extLst>
            </p:cNvPr>
            <p:cNvSpPr>
              <a:spLocks noChangeArrowheads="1"/>
            </p:cNvSpPr>
            <p:nvPr/>
          </p:nvSpPr>
          <p:spPr bwMode="auto">
            <a:xfrm>
              <a:off x="774701" y="6040438"/>
              <a:ext cx="247650" cy="46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80">
              <a:extLst>
                <a:ext uri="{FF2B5EF4-FFF2-40B4-BE49-F238E27FC236}">
                  <a16:creationId xmlns:a16="http://schemas.microsoft.com/office/drawing/2014/main" id="{621ED4F2-1E3D-4542-8C73-CB7832BE3199}"/>
                </a:ext>
              </a:extLst>
            </p:cNvPr>
            <p:cNvSpPr>
              <a:spLocks/>
            </p:cNvSpPr>
            <p:nvPr/>
          </p:nvSpPr>
          <p:spPr bwMode="auto">
            <a:xfrm>
              <a:off x="809626" y="57404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81">
              <a:extLst>
                <a:ext uri="{FF2B5EF4-FFF2-40B4-BE49-F238E27FC236}">
                  <a16:creationId xmlns:a16="http://schemas.microsoft.com/office/drawing/2014/main" id="{98EEA0C0-E35D-1D4D-814B-602DACE9403B}"/>
                </a:ext>
              </a:extLst>
            </p:cNvPr>
            <p:cNvSpPr>
              <a:spLocks/>
            </p:cNvSpPr>
            <p:nvPr/>
          </p:nvSpPr>
          <p:spPr bwMode="auto">
            <a:xfrm>
              <a:off x="774701" y="57785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49764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Performance</a:t>
            </a:r>
            <a:endParaRPr lang="en-US" sz="2000" spc="0">
              <a:solidFill>
                <a:schemeClr val="tx1"/>
              </a:solidFill>
            </a:endParaRPr>
          </a:p>
        </p:txBody>
      </p:sp>
      <p:sp>
        <p:nvSpPr>
          <p:cNvPr id="3" name="TextBox 2">
            <a:extLst>
              <a:ext uri="{FF2B5EF4-FFF2-40B4-BE49-F238E27FC236}">
                <a16:creationId xmlns:a16="http://schemas.microsoft.com/office/drawing/2014/main" id="{56C56E6C-9F79-4E02-BC0B-533B1C5309BF}"/>
              </a:ext>
            </a:extLst>
          </p:cNvPr>
          <p:cNvSpPr txBox="1"/>
          <p:nvPr/>
        </p:nvSpPr>
        <p:spPr>
          <a:xfrm>
            <a:off x="584200" y="3786809"/>
            <a:ext cx="4553857" cy="1862048"/>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a:gradFill>
                  <a:gsLst>
                    <a:gs pos="2917">
                      <a:prstClr val="white"/>
                    </a:gs>
                    <a:gs pos="30000">
                      <a:prstClr val="white"/>
                    </a:gs>
                  </a:gsLst>
                  <a:lin ang="5400000" scaled="0"/>
                </a:gradFill>
                <a:latin typeface="Segoe UI"/>
              </a:rPr>
              <a:t>Overview</a:t>
            </a:r>
          </a:p>
          <a:p>
            <a:pPr marL="457200" indent="-457200">
              <a:spcAft>
                <a:spcPts val="600"/>
              </a:spcAft>
              <a:defRPr/>
            </a:pPr>
            <a:r>
              <a:rPr lang="en-US" sz="1600">
                <a:gradFill>
                  <a:gsLst>
                    <a:gs pos="2917">
                      <a:prstClr val="white"/>
                    </a:gs>
                    <a:gs pos="30000">
                      <a:prstClr val="white"/>
                    </a:gs>
                  </a:gsLst>
                  <a:lin ang="5400000" scaled="0"/>
                </a:gradFill>
                <a:latin typeface="Segoe UI"/>
              </a:rPr>
              <a:t>Configuration and maintenance</a:t>
            </a:r>
          </a:p>
          <a:p>
            <a:pPr marL="457200" indent="-457200">
              <a:spcAft>
                <a:spcPts val="600"/>
              </a:spcAft>
              <a:defRPr/>
            </a:pPr>
            <a:r>
              <a:rPr lang="en-US" sz="1600">
                <a:gradFill>
                  <a:gsLst>
                    <a:gs pos="2917">
                      <a:prstClr val="white"/>
                    </a:gs>
                    <a:gs pos="30000">
                      <a:prstClr val="white"/>
                    </a:gs>
                  </a:gsLst>
                  <a:lin ang="5400000" scaled="0"/>
                </a:gradFill>
                <a:latin typeface="Segoe UI"/>
              </a:rPr>
              <a:t>Monitoring performance</a:t>
            </a:r>
          </a:p>
          <a:p>
            <a:pPr marL="457200" indent="-457200">
              <a:spcAft>
                <a:spcPts val="600"/>
              </a:spcAft>
              <a:defRPr/>
            </a:pPr>
            <a:r>
              <a:rPr lang="en-US" sz="1600">
                <a:gradFill>
                  <a:gsLst>
                    <a:gs pos="2917">
                      <a:prstClr val="white"/>
                    </a:gs>
                    <a:gs pos="30000">
                      <a:prstClr val="white"/>
                    </a:gs>
                  </a:gsLst>
                  <a:lin ang="5400000" scaled="0"/>
                </a:gradFill>
                <a:latin typeface="Segoe UI"/>
              </a:rPr>
              <a:t>Performance scenarios</a:t>
            </a:r>
          </a:p>
          <a:p>
            <a:pPr marL="457200" indent="-457200">
              <a:spcAft>
                <a:spcPts val="600"/>
              </a:spcAft>
              <a:defRPr/>
            </a:pPr>
            <a:r>
              <a:rPr lang="en-US" sz="1600">
                <a:gradFill>
                  <a:gsLst>
                    <a:gs pos="2917">
                      <a:prstClr val="white"/>
                    </a:gs>
                    <a:gs pos="30000">
                      <a:prstClr val="white"/>
                    </a:gs>
                  </a:gsLst>
                  <a:lin ang="5400000" scaled="0"/>
                </a:gradFill>
                <a:latin typeface="Segoe UI"/>
              </a:rPr>
              <a:t>Accelerating and tuning</a:t>
            </a:r>
          </a:p>
          <a:p>
            <a:pPr marL="457200" indent="-457200">
              <a:spcAft>
                <a:spcPts val="600"/>
              </a:spcAft>
              <a:defRPr/>
            </a:pPr>
            <a:r>
              <a:rPr lang="en-US" sz="1600">
                <a:gradFill>
                  <a:gsLst>
                    <a:gs pos="2917">
                      <a:prstClr val="white"/>
                    </a:gs>
                    <a:gs pos="30000">
                      <a:prstClr val="white"/>
                    </a:gs>
                  </a:gsLst>
                  <a:lin ang="5400000" scaled="0"/>
                </a:gradFill>
                <a:latin typeface="Segoe UI"/>
              </a:rPr>
              <a:t>Intelligent performance </a:t>
            </a:r>
          </a:p>
        </p:txBody>
      </p:sp>
      <p:sp>
        <p:nvSpPr>
          <p:cNvPr id="5" name="TextBox 4">
            <a:extLst>
              <a:ext uri="{FF2B5EF4-FFF2-40B4-BE49-F238E27FC236}">
                <a16:creationId xmlns:a16="http://schemas.microsoft.com/office/drawing/2014/main" id="{7982B1AA-10F3-2448-B2BD-DDEEC0FBB81A}"/>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4</a:t>
            </a:r>
          </a:p>
        </p:txBody>
      </p:sp>
      <p:grpSp>
        <p:nvGrpSpPr>
          <p:cNvPr id="6" name="Group 135">
            <a:extLst>
              <a:ext uri="{FF2B5EF4-FFF2-40B4-BE49-F238E27FC236}">
                <a16:creationId xmlns:a16="http://schemas.microsoft.com/office/drawing/2014/main" id="{A37B5273-0F83-FF42-B1D2-759D17050292}"/>
              </a:ext>
            </a:extLst>
          </p:cNvPr>
          <p:cNvGrpSpPr>
            <a:grpSpLocks noChangeAspect="1"/>
          </p:cNvGrpSpPr>
          <p:nvPr/>
        </p:nvGrpSpPr>
        <p:grpSpPr bwMode="auto">
          <a:xfrm>
            <a:off x="584199" y="1985318"/>
            <a:ext cx="911783" cy="756897"/>
            <a:chOff x="2204" y="1026"/>
            <a:chExt cx="312" cy="259"/>
          </a:xfrm>
          <a:solidFill>
            <a:schemeClr val="tx1"/>
          </a:solidFill>
        </p:grpSpPr>
        <p:sp>
          <p:nvSpPr>
            <p:cNvPr id="7" name="Freeform 136">
              <a:extLst>
                <a:ext uri="{FF2B5EF4-FFF2-40B4-BE49-F238E27FC236}">
                  <a16:creationId xmlns:a16="http://schemas.microsoft.com/office/drawing/2014/main" id="{897F5F66-FC69-0740-8186-C2BF41B83C82}"/>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 name="Freeform 137">
              <a:extLst>
                <a:ext uri="{FF2B5EF4-FFF2-40B4-BE49-F238E27FC236}">
                  <a16:creationId xmlns:a16="http://schemas.microsoft.com/office/drawing/2014/main" id="{BED29433-1790-924C-98F9-39D5C835ACBF}"/>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 name="Freeform 138">
              <a:extLst>
                <a:ext uri="{FF2B5EF4-FFF2-40B4-BE49-F238E27FC236}">
                  <a16:creationId xmlns:a16="http://schemas.microsoft.com/office/drawing/2014/main" id="{158AABC0-DD52-E34D-B010-0C5F35AE9C20}"/>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 name="Freeform 139">
              <a:extLst>
                <a:ext uri="{FF2B5EF4-FFF2-40B4-BE49-F238E27FC236}">
                  <a16:creationId xmlns:a16="http://schemas.microsoft.com/office/drawing/2014/main" id="{40C7CB7F-B28B-D140-9BB9-4C3951C925AD}"/>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1" name="Freeform 140">
              <a:extLst>
                <a:ext uri="{FF2B5EF4-FFF2-40B4-BE49-F238E27FC236}">
                  <a16:creationId xmlns:a16="http://schemas.microsoft.com/office/drawing/2014/main" id="{F25AB685-B0E2-F741-8CC6-26241CD7BD95}"/>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 name="Freeform 141">
              <a:extLst>
                <a:ext uri="{FF2B5EF4-FFF2-40B4-BE49-F238E27FC236}">
                  <a16:creationId xmlns:a16="http://schemas.microsoft.com/office/drawing/2014/main" id="{1EC91C56-83F3-B94A-8919-4078AE27531D}"/>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Oval 142">
              <a:extLst>
                <a:ext uri="{FF2B5EF4-FFF2-40B4-BE49-F238E27FC236}">
                  <a16:creationId xmlns:a16="http://schemas.microsoft.com/office/drawing/2014/main" id="{D4452758-0E9D-B046-9A0C-D1AF5ABCA6A1}"/>
                </a:ext>
              </a:extLst>
            </p:cNvPr>
            <p:cNvSpPr>
              <a:spLocks noChangeArrowheads="1"/>
            </p:cNvSpPr>
            <p:nvPr/>
          </p:nvSpPr>
          <p:spPr bwMode="auto">
            <a:xfrm>
              <a:off x="2331" y="1153"/>
              <a:ext cx="58" cy="5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 name="Freeform 143">
              <a:extLst>
                <a:ext uri="{FF2B5EF4-FFF2-40B4-BE49-F238E27FC236}">
                  <a16:creationId xmlns:a16="http://schemas.microsoft.com/office/drawing/2014/main" id="{3F5816B6-4512-7A49-953C-F46ECB7F0B6C}"/>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Tree>
    <p:extLst>
      <p:ext uri="{BB962C8B-B14F-4D97-AF65-F5344CB8AC3E}">
        <p14:creationId xmlns:p14="http://schemas.microsoft.com/office/powerpoint/2010/main" val="2027520936"/>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Performance Capabilities and Tasks</a:t>
            </a:r>
          </a:p>
        </p:txBody>
      </p:sp>
      <p:grpSp>
        <p:nvGrpSpPr>
          <p:cNvPr id="19" name="Group 18">
            <a:extLst>
              <a:ext uri="{FF2B5EF4-FFF2-40B4-BE49-F238E27FC236}">
                <a16:creationId xmlns:a16="http://schemas.microsoft.com/office/drawing/2014/main" id="{679D4B03-7B0F-CA40-AE46-41B680C9F206}"/>
              </a:ext>
            </a:extLst>
          </p:cNvPr>
          <p:cNvGrpSpPr/>
          <p:nvPr/>
        </p:nvGrpSpPr>
        <p:grpSpPr>
          <a:xfrm>
            <a:off x="6629839" y="1682678"/>
            <a:ext cx="4063018" cy="3317638"/>
            <a:chOff x="7199149" y="1275905"/>
            <a:chExt cx="4063018" cy="3317638"/>
          </a:xfrm>
        </p:grpSpPr>
        <p:sp>
          <p:nvSpPr>
            <p:cNvPr id="20" name="Rectangle 19">
              <a:extLst>
                <a:ext uri="{FF2B5EF4-FFF2-40B4-BE49-F238E27FC236}">
                  <a16:creationId xmlns:a16="http://schemas.microsoft.com/office/drawing/2014/main" id="{E68F5FBF-AC0E-E240-B233-227EDE628FD9}"/>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Performance tasks</a:t>
              </a:r>
            </a:p>
          </p:txBody>
        </p:sp>
        <p:sp>
          <p:nvSpPr>
            <p:cNvPr id="21" name="Rectangle 20">
              <a:extLst>
                <a:ext uri="{FF2B5EF4-FFF2-40B4-BE49-F238E27FC236}">
                  <a16:creationId xmlns:a16="http://schemas.microsoft.com/office/drawing/2014/main" id="{DA960C8B-A457-4C43-A451-F52F9CDB0C91}"/>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Configuring and Maintaining for Performance</a:t>
              </a:r>
            </a:p>
            <a:p>
              <a:pPr marL="114300" lvl="0" indent="-114300">
                <a:spcAft>
                  <a:spcPts val="600"/>
                </a:spcAft>
                <a:buClr>
                  <a:schemeClr val="accent1"/>
                </a:buClr>
                <a:buFont typeface="Arial" panose="020B0604020202020204" pitchFamily="34" charset="0"/>
                <a:buChar char="•"/>
              </a:pPr>
              <a:r>
                <a:rPr lang="en-US" sz="1400">
                  <a:solidFill>
                    <a:schemeClr val="tx1"/>
                  </a:solidFill>
                </a:rPr>
                <a:t>Monitoring and Troubleshooting Performance</a:t>
              </a:r>
            </a:p>
            <a:p>
              <a:pPr marL="114300" lvl="0" indent="-114300">
                <a:spcAft>
                  <a:spcPts val="600"/>
                </a:spcAft>
                <a:buClr>
                  <a:schemeClr val="accent1"/>
                </a:buClr>
                <a:buFont typeface="Arial" panose="020B0604020202020204" pitchFamily="34" charset="0"/>
                <a:buChar char="•"/>
              </a:pPr>
              <a:r>
                <a:rPr lang="en-US" sz="1400">
                  <a:solidFill>
                    <a:schemeClr val="tx1"/>
                  </a:solidFill>
                </a:rPr>
                <a:t>Performance Scenarios</a:t>
              </a:r>
            </a:p>
            <a:p>
              <a:pPr marL="114300" lvl="0" indent="-114300">
                <a:spcAft>
                  <a:spcPts val="600"/>
                </a:spcAft>
                <a:buClr>
                  <a:schemeClr val="accent1"/>
                </a:buClr>
                <a:buFont typeface="Arial" panose="020B0604020202020204" pitchFamily="34" charset="0"/>
                <a:buChar char="•"/>
              </a:pPr>
              <a:r>
                <a:rPr lang="en-US" sz="1400">
                  <a:solidFill>
                    <a:schemeClr val="tx1"/>
                  </a:solidFill>
                </a:rPr>
                <a:t>Accelerating and Tuning Performance</a:t>
              </a:r>
            </a:p>
          </p:txBody>
        </p:sp>
      </p:grpSp>
      <p:grpSp>
        <p:nvGrpSpPr>
          <p:cNvPr id="22" name="Group 21">
            <a:extLst>
              <a:ext uri="{FF2B5EF4-FFF2-40B4-BE49-F238E27FC236}">
                <a16:creationId xmlns:a16="http://schemas.microsoft.com/office/drawing/2014/main" id="{C165462A-BF64-454A-812A-CF0EB19FDCC4}"/>
              </a:ext>
            </a:extLst>
          </p:cNvPr>
          <p:cNvGrpSpPr/>
          <p:nvPr/>
        </p:nvGrpSpPr>
        <p:grpSpPr>
          <a:xfrm>
            <a:off x="1499143" y="1682678"/>
            <a:ext cx="4063018" cy="3317638"/>
            <a:chOff x="7199149" y="1275905"/>
            <a:chExt cx="4063018" cy="3317638"/>
          </a:xfrm>
        </p:grpSpPr>
        <p:sp>
          <p:nvSpPr>
            <p:cNvPr id="23" name="Rectangle 22">
              <a:extLst>
                <a:ext uri="{FF2B5EF4-FFF2-40B4-BE49-F238E27FC236}">
                  <a16:creationId xmlns:a16="http://schemas.microsoft.com/office/drawing/2014/main" id="{53C795C0-0A41-2443-8658-5088E78EAE8B}"/>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Performance capabilities</a:t>
              </a:r>
            </a:p>
          </p:txBody>
        </p:sp>
        <p:sp>
          <p:nvSpPr>
            <p:cNvPr id="24" name="Rectangle 23">
              <a:extLst>
                <a:ext uri="{FF2B5EF4-FFF2-40B4-BE49-F238E27FC236}">
                  <a16:creationId xmlns:a16="http://schemas.microsoft.com/office/drawing/2014/main" id="{8D27762C-E451-9749-B3EA-CAF3EDC22BE6}"/>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Memory, CPU, I/O capacities</a:t>
              </a:r>
            </a:p>
            <a:p>
              <a:pPr marL="114300" indent="-114300">
                <a:spcAft>
                  <a:spcPts val="600"/>
                </a:spcAft>
                <a:buClr>
                  <a:schemeClr val="accent1"/>
                </a:buClr>
                <a:buFont typeface="Arial" panose="020B0604020202020204" pitchFamily="34" charset="0"/>
                <a:buChar char="•"/>
              </a:pPr>
              <a:r>
                <a:rPr lang="en-US" sz="1400">
                  <a:solidFill>
                    <a:schemeClr val="tx1"/>
                  </a:solidFill>
                </a:rPr>
                <a:t>Indexes</a:t>
              </a:r>
            </a:p>
            <a:p>
              <a:pPr marL="114300" indent="-114300">
                <a:spcAft>
                  <a:spcPts val="600"/>
                </a:spcAft>
                <a:buClr>
                  <a:schemeClr val="accent1"/>
                </a:buClr>
                <a:buFont typeface="Arial" panose="020B0604020202020204" pitchFamily="34" charset="0"/>
                <a:buChar char="•"/>
              </a:pPr>
              <a:r>
                <a:rPr lang="en-US" sz="1400">
                  <a:solidFill>
                    <a:schemeClr val="tx1"/>
                  </a:solidFill>
                </a:rPr>
                <a:t>In-Memory OLTP</a:t>
              </a:r>
            </a:p>
            <a:p>
              <a:pPr marL="114300" indent="-114300">
                <a:spcAft>
                  <a:spcPts val="600"/>
                </a:spcAft>
                <a:buClr>
                  <a:schemeClr val="accent1"/>
                </a:buClr>
                <a:buFont typeface="Arial" panose="020B0604020202020204" pitchFamily="34" charset="0"/>
                <a:buChar char="•"/>
              </a:pPr>
              <a:r>
                <a:rPr lang="en-US" sz="1400">
                  <a:solidFill>
                    <a:schemeClr val="tx1"/>
                  </a:solidFill>
                </a:rPr>
                <a:t>Partitions</a:t>
              </a:r>
            </a:p>
            <a:p>
              <a:pPr marL="114300" indent="-114300">
                <a:spcAft>
                  <a:spcPts val="600"/>
                </a:spcAft>
                <a:buClr>
                  <a:schemeClr val="accent1"/>
                </a:buClr>
                <a:buFont typeface="Arial" panose="020B0604020202020204" pitchFamily="34" charset="0"/>
                <a:buChar char="•"/>
              </a:pPr>
              <a:r>
                <a:rPr lang="en-US" sz="1400">
                  <a:solidFill>
                    <a:schemeClr val="tx1"/>
                  </a:solidFill>
                </a:rPr>
                <a:t>Intelligent Performance</a:t>
              </a:r>
            </a:p>
          </p:txBody>
        </p:sp>
      </p:grpSp>
      <p:grpSp>
        <p:nvGrpSpPr>
          <p:cNvPr id="3" name="Group 2">
            <a:extLst>
              <a:ext uri="{FF2B5EF4-FFF2-40B4-BE49-F238E27FC236}">
                <a16:creationId xmlns:a16="http://schemas.microsoft.com/office/drawing/2014/main" id="{1AFCDBC9-2398-CB44-A1AB-EE2D7DD07E47}"/>
              </a:ext>
            </a:extLst>
          </p:cNvPr>
          <p:cNvGrpSpPr/>
          <p:nvPr/>
        </p:nvGrpSpPr>
        <p:grpSpPr>
          <a:xfrm>
            <a:off x="0" y="6215635"/>
            <a:ext cx="11444140" cy="322080"/>
            <a:chOff x="0" y="6215635"/>
            <a:chExt cx="11444140" cy="322080"/>
          </a:xfrm>
        </p:grpSpPr>
        <p:grpSp>
          <p:nvGrpSpPr>
            <p:cNvPr id="5" name="Group 4">
              <a:extLst>
                <a:ext uri="{FF2B5EF4-FFF2-40B4-BE49-F238E27FC236}">
                  <a16:creationId xmlns:a16="http://schemas.microsoft.com/office/drawing/2014/main" id="{F4457659-F609-B840-9C94-71AF5026B364}"/>
                </a:ext>
              </a:extLst>
            </p:cNvPr>
            <p:cNvGrpSpPr/>
            <p:nvPr/>
          </p:nvGrpSpPr>
          <p:grpSpPr>
            <a:xfrm>
              <a:off x="662352" y="6399215"/>
              <a:ext cx="10356966" cy="138500"/>
              <a:chOff x="662352" y="6316085"/>
              <a:chExt cx="10356966" cy="138500"/>
            </a:xfrm>
          </p:grpSpPr>
          <p:sp>
            <p:nvSpPr>
              <p:cNvPr id="12" name="TextBox 11">
                <a:extLst>
                  <a:ext uri="{FF2B5EF4-FFF2-40B4-BE49-F238E27FC236}">
                    <a16:creationId xmlns:a16="http://schemas.microsoft.com/office/drawing/2014/main" id="{C011EB2E-F0EB-B74D-9FD3-CD4E90C4E867}"/>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13" name="TextBox 12">
                <a:extLst>
                  <a:ext uri="{FF2B5EF4-FFF2-40B4-BE49-F238E27FC236}">
                    <a16:creationId xmlns:a16="http://schemas.microsoft.com/office/drawing/2014/main" id="{25A381DC-8D41-724A-805C-B2939F376AE2}"/>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14" name="TextBox 13">
                <a:extLst>
                  <a:ext uri="{FF2B5EF4-FFF2-40B4-BE49-F238E27FC236}">
                    <a16:creationId xmlns:a16="http://schemas.microsoft.com/office/drawing/2014/main" id="{B8433D9D-AD03-3546-9204-A7322B7445F1}"/>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15" name="TextBox 14">
                <a:extLst>
                  <a:ext uri="{FF2B5EF4-FFF2-40B4-BE49-F238E27FC236}">
                    <a16:creationId xmlns:a16="http://schemas.microsoft.com/office/drawing/2014/main" id="{A879F887-7BA8-C04E-AF29-C930F8077DAA}"/>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16" name="TextBox 15">
                <a:extLst>
                  <a:ext uri="{FF2B5EF4-FFF2-40B4-BE49-F238E27FC236}">
                    <a16:creationId xmlns:a16="http://schemas.microsoft.com/office/drawing/2014/main" id="{4ADA9497-6679-7C4E-9A48-54D9872430AD}"/>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18" name="TextBox 17">
                <a:extLst>
                  <a:ext uri="{FF2B5EF4-FFF2-40B4-BE49-F238E27FC236}">
                    <a16:creationId xmlns:a16="http://schemas.microsoft.com/office/drawing/2014/main" id="{F903F5D2-A27D-2C49-9B41-1233895CBD39}"/>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7" name="Group 26">
              <a:extLst>
                <a:ext uri="{FF2B5EF4-FFF2-40B4-BE49-F238E27FC236}">
                  <a16:creationId xmlns:a16="http://schemas.microsoft.com/office/drawing/2014/main" id="{7E808481-C1B5-AE49-860C-36394EFCFF75}"/>
                </a:ext>
              </a:extLst>
            </p:cNvPr>
            <p:cNvGrpSpPr/>
            <p:nvPr/>
          </p:nvGrpSpPr>
          <p:grpSpPr>
            <a:xfrm>
              <a:off x="0" y="6215635"/>
              <a:ext cx="11444140" cy="131976"/>
              <a:chOff x="0" y="6058468"/>
              <a:chExt cx="11444140" cy="131976"/>
            </a:xfrm>
          </p:grpSpPr>
          <p:cxnSp>
            <p:nvCxnSpPr>
              <p:cNvPr id="28" name="Straight Arrow Connector 27">
                <a:extLst>
                  <a:ext uri="{FF2B5EF4-FFF2-40B4-BE49-F238E27FC236}">
                    <a16:creationId xmlns:a16="http://schemas.microsoft.com/office/drawing/2014/main" id="{6DB460A3-3D30-4A45-9371-0A16DCE1B1C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93F9D60-256B-974E-894B-FA496C936004}"/>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BA361721-DB84-DA49-A659-8B953BE61BBB}"/>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BF446788-EF2E-3447-91DD-A0AFF701737E}"/>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63CC0E62-3D33-DE4F-B1D1-B24F49BA12D7}"/>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B0CAFD65-B319-204D-8B3D-1C45A260E166}"/>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06649480-330B-9445-910C-EBD8CFB6C638}"/>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126246336"/>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8E080F-C026-F74A-8B15-6EF5695A3779}"/>
              </a:ext>
            </a:extLst>
          </p:cNvPr>
          <p:cNvSpPr txBox="1"/>
          <p:nvPr/>
        </p:nvSpPr>
        <p:spPr>
          <a:xfrm>
            <a:off x="602129" y="1190488"/>
            <a:ext cx="11025822" cy="7078861"/>
          </a:xfrm>
          <a:prstGeom prst="rect">
            <a:avLst/>
          </a:prstGeom>
          <a:noFill/>
        </p:spPr>
        <p:txBody>
          <a:bodyPr wrap="square" lIns="0" tIns="0" rIns="0" bIns="0" numCol="2" rtlCol="0">
            <a:spAutoFit/>
          </a:bodyPr>
          <a:lstStyle/>
          <a:p>
            <a:r>
              <a:rPr lang="en-US" sz="2000"/>
              <a:t>Max capacities</a:t>
            </a:r>
          </a:p>
          <a:p>
            <a:pPr marL="466725" lvl="1" indent="-238125" defTabSz="932563">
              <a:buClr>
                <a:schemeClr val="accent1"/>
              </a:buClr>
              <a:buSzPct val="100000"/>
              <a:buFont typeface="Arial" panose="020B0604020202020204" pitchFamily="34" charset="0"/>
              <a:buChar char="•"/>
            </a:pPr>
            <a:r>
              <a:rPr lang="en-US" sz="1600"/>
              <a:t>Azure SQL Database - Up to 128 vCores and 4TB Memory and 4TB Database (data)</a:t>
            </a:r>
          </a:p>
          <a:p>
            <a:pPr marL="466725" lvl="1" indent="-238125" defTabSz="932563">
              <a:buClr>
                <a:schemeClr val="accent1"/>
              </a:buClr>
              <a:buSzPct val="100000"/>
              <a:buFont typeface="Arial" panose="020B0604020202020204" pitchFamily="34" charset="0"/>
              <a:buChar char="•"/>
            </a:pPr>
            <a:r>
              <a:rPr lang="en-US" sz="1600"/>
              <a:t>Hyperscale – 100TB Max Database Size</a:t>
            </a:r>
          </a:p>
          <a:p>
            <a:pPr marL="466725" lvl="1" indent="-238125" defTabSz="932563">
              <a:buClr>
                <a:schemeClr val="accent1"/>
              </a:buClr>
              <a:buSzPct val="100000"/>
              <a:buFont typeface="Arial" panose="020B0604020202020204" pitchFamily="34" charset="0"/>
              <a:buChar char="•"/>
            </a:pPr>
            <a:r>
              <a:rPr lang="en-US" sz="1600"/>
              <a:t>Managed Instance – Up to 80 vCores, 400GB Memory, and 8TB Database (data)</a:t>
            </a:r>
          </a:p>
          <a:p>
            <a:pPr marL="466725" lvl="1" indent="-238125" defTabSz="932563">
              <a:spcAft>
                <a:spcPts val="600"/>
              </a:spcAft>
              <a:buClr>
                <a:schemeClr val="accent1"/>
              </a:buClr>
              <a:buSzPct val="100000"/>
              <a:buFont typeface="Arial" panose="020B0604020202020204" pitchFamily="34" charset="0"/>
              <a:buChar char="•"/>
            </a:pPr>
            <a:r>
              <a:rPr lang="en-US" sz="1600" err="1"/>
              <a:t>sys.dm_os_job_object</a:t>
            </a:r>
            <a:r>
              <a:rPr lang="en-US" sz="1600"/>
              <a:t> for true capacities</a:t>
            </a:r>
          </a:p>
          <a:p>
            <a:r>
              <a:rPr lang="en-US" sz="2000"/>
              <a:t>Indexes</a:t>
            </a:r>
          </a:p>
          <a:p>
            <a:pPr marL="466725" lvl="1" indent="-238125" defTabSz="932563">
              <a:buClr>
                <a:schemeClr val="accent1"/>
              </a:buClr>
              <a:buSzPct val="100000"/>
              <a:buFont typeface="Arial" panose="020B0604020202020204" pitchFamily="34" charset="0"/>
              <a:buChar char="•"/>
            </a:pPr>
            <a:r>
              <a:rPr lang="en-US" sz="1600"/>
              <a:t>All index types are supported</a:t>
            </a:r>
          </a:p>
          <a:p>
            <a:pPr marL="466725" lvl="1" indent="-238125" defTabSz="932563">
              <a:buClr>
                <a:schemeClr val="accent1"/>
              </a:buClr>
              <a:buSzPct val="100000"/>
              <a:buFont typeface="Arial" panose="020B0604020202020204" pitchFamily="34" charset="0"/>
              <a:buChar char="•"/>
            </a:pPr>
            <a:r>
              <a:rPr lang="en-US" sz="1600"/>
              <a:t>Online and resumable indexes fully supported</a:t>
            </a:r>
          </a:p>
          <a:p>
            <a:pPr marL="466725" lvl="1" indent="-238125" defTabSz="932563">
              <a:spcAft>
                <a:spcPts val="600"/>
              </a:spcAft>
              <a:buClr>
                <a:schemeClr val="accent1"/>
              </a:buClr>
              <a:buSzPct val="100000"/>
              <a:buFont typeface="Arial" panose="020B0604020202020204" pitchFamily="34" charset="0"/>
              <a:buChar char="•"/>
            </a:pPr>
            <a:r>
              <a:rPr lang="en-US" sz="1600"/>
              <a:t>Columnstore Indexes available in almost all tiers</a:t>
            </a:r>
          </a:p>
          <a:p>
            <a:r>
              <a:rPr lang="en-US" sz="2000"/>
              <a:t>In-memory OLTP</a:t>
            </a:r>
          </a:p>
          <a:p>
            <a:pPr marL="466725" lvl="1" indent="-238125" defTabSz="932563">
              <a:buClr>
                <a:schemeClr val="accent1"/>
              </a:buClr>
              <a:buSzPct val="100000"/>
              <a:buFont typeface="Arial" panose="020B0604020202020204" pitchFamily="34" charset="0"/>
              <a:buChar char="•"/>
            </a:pPr>
            <a:r>
              <a:rPr lang="en-US" sz="1600"/>
              <a:t>Available in Business Critical Tiers</a:t>
            </a:r>
          </a:p>
          <a:p>
            <a:pPr marL="466725" lvl="1" indent="-238125" defTabSz="932563">
              <a:buClr>
                <a:schemeClr val="accent1"/>
              </a:buClr>
              <a:buSzPct val="100000"/>
              <a:buFont typeface="Arial" panose="020B0604020202020204" pitchFamily="34" charset="0"/>
              <a:buChar char="•"/>
            </a:pPr>
            <a:r>
              <a:rPr lang="en-US" sz="1600"/>
              <a:t>Memory Optimized FILEGROUP created with database creation</a:t>
            </a:r>
          </a:p>
          <a:p>
            <a:pPr marL="466725" lvl="1" indent="-238125" defTabSz="932563">
              <a:buClr>
                <a:schemeClr val="accent1"/>
              </a:buClr>
              <a:buSzPct val="100000"/>
              <a:buFont typeface="Arial" panose="020B0604020202020204" pitchFamily="34" charset="0"/>
              <a:buChar char="•"/>
            </a:pPr>
            <a:r>
              <a:rPr lang="en-US" sz="1600"/>
              <a:t>Max memory a portion of overall memory limit</a:t>
            </a:r>
          </a:p>
          <a:p>
            <a:pPr lvl="0"/>
            <a:endParaRPr lang="en-US" sz="2000"/>
          </a:p>
          <a:p>
            <a:pPr lvl="0"/>
            <a:endParaRPr lang="en-US" sz="2000"/>
          </a:p>
          <a:p>
            <a:pPr lvl="0"/>
            <a:endParaRPr lang="en-US" sz="2000"/>
          </a:p>
          <a:p>
            <a:pPr lvl="0"/>
            <a:endParaRPr lang="en-US" sz="2000"/>
          </a:p>
          <a:p>
            <a:pPr lvl="0"/>
            <a:endParaRPr lang="en-US" sz="2000"/>
          </a:p>
          <a:p>
            <a:pPr lvl="0"/>
            <a:endParaRPr lang="en-US" sz="2000"/>
          </a:p>
          <a:p>
            <a:pPr lvl="0"/>
            <a:endParaRPr lang="en-US" sz="2000"/>
          </a:p>
          <a:p>
            <a:pPr lvl="0"/>
            <a:endParaRPr lang="en-US" sz="2000"/>
          </a:p>
          <a:p>
            <a:pPr lvl="0"/>
            <a:endParaRPr lang="en-US" sz="2000"/>
          </a:p>
          <a:p>
            <a:r>
              <a:rPr lang="en-US" sz="2000"/>
              <a:t>Partitions</a:t>
            </a:r>
          </a:p>
          <a:p>
            <a:pPr marL="466725" lvl="1" indent="-238125" defTabSz="932563">
              <a:buClr>
                <a:schemeClr val="accent1"/>
              </a:buClr>
              <a:buSzPct val="100000"/>
              <a:buFont typeface="Arial" panose="020B0604020202020204" pitchFamily="34" charset="0"/>
              <a:buChar char="•"/>
            </a:pPr>
            <a:r>
              <a:rPr lang="en-US" sz="1600"/>
              <a:t>Supported for both Azure SQL Database and Managed Instance</a:t>
            </a:r>
          </a:p>
          <a:p>
            <a:pPr marL="466725" lvl="1" indent="-238125" defTabSz="932563">
              <a:spcAft>
                <a:spcPts val="600"/>
              </a:spcAft>
              <a:buClr>
                <a:schemeClr val="accent1"/>
              </a:buClr>
              <a:buSzPct val="100000"/>
              <a:buFont typeface="Arial" panose="020B0604020202020204" pitchFamily="34" charset="0"/>
              <a:buChar char="•"/>
            </a:pPr>
            <a:r>
              <a:rPr lang="en-US" sz="1600"/>
              <a:t>Placement on filegroups only supported for Managed Instance</a:t>
            </a:r>
          </a:p>
          <a:p>
            <a:r>
              <a:rPr lang="en-US" sz="2000"/>
              <a:t>SQL Server 2019 performance enhancements</a:t>
            </a:r>
          </a:p>
          <a:p>
            <a:pPr marL="466725" lvl="1" indent="-238125" defTabSz="932563">
              <a:buClr>
                <a:schemeClr val="accent1"/>
              </a:buClr>
              <a:buSzPct val="100000"/>
              <a:buFont typeface="Arial" panose="020B0604020202020204" pitchFamily="34" charset="0"/>
              <a:buChar char="•"/>
            </a:pPr>
            <a:r>
              <a:rPr lang="en-US" sz="1600"/>
              <a:t>Not 100% in Azure SQL (today)</a:t>
            </a:r>
          </a:p>
          <a:p>
            <a:pPr marL="466725" lvl="1" indent="-238125" defTabSz="932563">
              <a:buClr>
                <a:schemeClr val="accent1"/>
              </a:buClr>
              <a:buSzPct val="100000"/>
              <a:buFont typeface="Arial" panose="020B0604020202020204" pitchFamily="34" charset="0"/>
              <a:buChar char="•"/>
            </a:pPr>
            <a:r>
              <a:rPr lang="en-US" sz="1600"/>
              <a:t>Intelligent Query Processing (except for Scalar UDF </a:t>
            </a:r>
            <a:r>
              <a:rPr lang="en-US" sz="1600" err="1"/>
              <a:t>Inlining</a:t>
            </a:r>
            <a:r>
              <a:rPr lang="en-US" sz="1600"/>
              <a:t>)</a:t>
            </a:r>
            <a:endParaRPr lang="en-US" sz="2000"/>
          </a:p>
          <a:p>
            <a:endParaRPr lang="en-US" sz="2000"/>
          </a:p>
          <a:p>
            <a:pPr lvl="0"/>
            <a:endParaRPr lang="en-US" sz="2000"/>
          </a:p>
          <a:p>
            <a:endParaRPr lang="en-US" sz="2000"/>
          </a:p>
          <a:p>
            <a:pPr lvl="0"/>
            <a:endParaRPr lang="en-US" sz="2000"/>
          </a:p>
          <a:p>
            <a:pPr algn="l"/>
            <a:endParaRPr lang="en-US" sz="2000">
              <a:gradFill>
                <a:gsLst>
                  <a:gs pos="2917">
                    <a:schemeClr val="tx1"/>
                  </a:gs>
                  <a:gs pos="30000">
                    <a:schemeClr val="tx1"/>
                  </a:gs>
                </a:gsLst>
                <a:lin ang="5400000" scaled="0"/>
              </a:gradFill>
            </a:endParaRPr>
          </a:p>
        </p:txBody>
      </p:sp>
      <p:sp>
        <p:nvSpPr>
          <p:cNvPr id="2" name="Title 1">
            <a:extLst>
              <a:ext uri="{FF2B5EF4-FFF2-40B4-BE49-F238E27FC236}">
                <a16:creationId xmlns:a16="http://schemas.microsoft.com/office/drawing/2014/main" id="{92C0B3FC-4E98-4B31-8E92-B20528A8D088}"/>
              </a:ext>
            </a:extLst>
          </p:cNvPr>
          <p:cNvSpPr>
            <a:spLocks noGrp="1"/>
          </p:cNvSpPr>
          <p:nvPr>
            <p:ph type="title"/>
          </p:nvPr>
        </p:nvSpPr>
        <p:spPr/>
        <p:txBody>
          <a:bodyPr/>
          <a:lstStyle/>
          <a:p>
            <a:r>
              <a:rPr lang="en-US"/>
              <a:t>Azure SQL performance capabilities</a:t>
            </a:r>
          </a:p>
        </p:txBody>
      </p:sp>
      <p:grpSp>
        <p:nvGrpSpPr>
          <p:cNvPr id="19" name="Group 18">
            <a:extLst>
              <a:ext uri="{FF2B5EF4-FFF2-40B4-BE49-F238E27FC236}">
                <a16:creationId xmlns:a16="http://schemas.microsoft.com/office/drawing/2014/main" id="{2EAEAC78-17DD-564F-B240-0D9BEA479032}"/>
              </a:ext>
            </a:extLst>
          </p:cNvPr>
          <p:cNvGrpSpPr/>
          <p:nvPr/>
        </p:nvGrpSpPr>
        <p:grpSpPr>
          <a:xfrm>
            <a:off x="0" y="6215635"/>
            <a:ext cx="11444140" cy="322080"/>
            <a:chOff x="0" y="6215635"/>
            <a:chExt cx="11444140" cy="322080"/>
          </a:xfrm>
        </p:grpSpPr>
        <p:grpSp>
          <p:nvGrpSpPr>
            <p:cNvPr id="20" name="Group 19">
              <a:extLst>
                <a:ext uri="{FF2B5EF4-FFF2-40B4-BE49-F238E27FC236}">
                  <a16:creationId xmlns:a16="http://schemas.microsoft.com/office/drawing/2014/main" id="{4FF61340-99A6-3246-97D7-18956903DFBF}"/>
                </a:ext>
              </a:extLst>
            </p:cNvPr>
            <p:cNvGrpSpPr/>
            <p:nvPr/>
          </p:nvGrpSpPr>
          <p:grpSpPr>
            <a:xfrm>
              <a:off x="662352" y="6399215"/>
              <a:ext cx="10356966" cy="138500"/>
              <a:chOff x="662352" y="6316085"/>
              <a:chExt cx="10356966" cy="138500"/>
            </a:xfrm>
          </p:grpSpPr>
          <p:sp>
            <p:nvSpPr>
              <p:cNvPr id="29" name="TextBox 28">
                <a:extLst>
                  <a:ext uri="{FF2B5EF4-FFF2-40B4-BE49-F238E27FC236}">
                    <a16:creationId xmlns:a16="http://schemas.microsoft.com/office/drawing/2014/main" id="{F4CF5ABC-35CA-1442-BFBD-36507A3E0EE6}"/>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30" name="TextBox 29">
                <a:extLst>
                  <a:ext uri="{FF2B5EF4-FFF2-40B4-BE49-F238E27FC236}">
                    <a16:creationId xmlns:a16="http://schemas.microsoft.com/office/drawing/2014/main" id="{3831CD48-BE41-A345-A463-18DDFCE32E07}"/>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1" name="TextBox 30">
                <a:extLst>
                  <a:ext uri="{FF2B5EF4-FFF2-40B4-BE49-F238E27FC236}">
                    <a16:creationId xmlns:a16="http://schemas.microsoft.com/office/drawing/2014/main" id="{FEF80CBA-5AEA-CE48-A999-96DB61D496D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2" name="TextBox 31">
                <a:extLst>
                  <a:ext uri="{FF2B5EF4-FFF2-40B4-BE49-F238E27FC236}">
                    <a16:creationId xmlns:a16="http://schemas.microsoft.com/office/drawing/2014/main" id="{5021F0A3-BC3A-B34D-93E2-3CFC14B247B3}"/>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3" name="TextBox 32">
                <a:extLst>
                  <a:ext uri="{FF2B5EF4-FFF2-40B4-BE49-F238E27FC236}">
                    <a16:creationId xmlns:a16="http://schemas.microsoft.com/office/drawing/2014/main" id="{C9C0058B-CDBC-AB48-B08A-BDAF81CD188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34" name="TextBox 33">
                <a:extLst>
                  <a:ext uri="{FF2B5EF4-FFF2-40B4-BE49-F238E27FC236}">
                    <a16:creationId xmlns:a16="http://schemas.microsoft.com/office/drawing/2014/main" id="{E50B74A3-2ADC-5A4E-AB92-45CA8DAD01DB}"/>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1" name="Group 20">
              <a:extLst>
                <a:ext uri="{FF2B5EF4-FFF2-40B4-BE49-F238E27FC236}">
                  <a16:creationId xmlns:a16="http://schemas.microsoft.com/office/drawing/2014/main" id="{79920E73-955B-D04C-837C-CA2118281533}"/>
                </a:ext>
              </a:extLst>
            </p:cNvPr>
            <p:cNvGrpSpPr/>
            <p:nvPr/>
          </p:nvGrpSpPr>
          <p:grpSpPr>
            <a:xfrm>
              <a:off x="0" y="6215635"/>
              <a:ext cx="11444140" cy="131976"/>
              <a:chOff x="0" y="6058468"/>
              <a:chExt cx="11444140" cy="131976"/>
            </a:xfrm>
          </p:grpSpPr>
          <p:cxnSp>
            <p:nvCxnSpPr>
              <p:cNvPr id="22" name="Straight Arrow Connector 21">
                <a:extLst>
                  <a:ext uri="{FF2B5EF4-FFF2-40B4-BE49-F238E27FC236}">
                    <a16:creationId xmlns:a16="http://schemas.microsoft.com/office/drawing/2014/main" id="{405E4988-AE26-EB40-A0B9-0B32B406B0F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8CE49A72-82D4-B240-866C-25BCF3A20857}"/>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5320F4AA-5C2F-D948-AB47-14AD6D0A29F0}"/>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5EAC91AA-D771-E044-959A-2B38DE884B8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197E7571-F2B6-1344-80A3-969529192DA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B30DB1FA-8F10-EB44-BD11-1F10CB451FCF}"/>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B4FAA7AB-4865-BB49-8EA9-F6B6236F26AD}"/>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92039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animEffect transition="in" filter="fade">
                                      <p:cBhvr>
                                        <p:cTn id="37" dur="500"/>
                                        <p:tgtEl>
                                          <p:spTgt spid="3">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fade">
                                      <p:cBhvr>
                                        <p:cTn id="43" dur="500"/>
                                        <p:tgtEl>
                                          <p:spTgt spid="3">
                                            <p:txEl>
                                              <p:pRg st="12" end="1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22" end="22"/>
                                            </p:txEl>
                                          </p:spTgt>
                                        </p:tgtEl>
                                        <p:attrNameLst>
                                          <p:attrName>style.visibility</p:attrName>
                                        </p:attrNameLst>
                                      </p:cBhvr>
                                      <p:to>
                                        <p:strVal val="visible"/>
                                      </p:to>
                                    </p:set>
                                    <p:animEffect transition="in" filter="fade">
                                      <p:cBhvr>
                                        <p:cTn id="48" dur="500"/>
                                        <p:tgtEl>
                                          <p:spTgt spid="3">
                                            <p:txEl>
                                              <p:pRg st="22" end="22"/>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
                                            <p:txEl>
                                              <p:pRg st="23" end="23"/>
                                            </p:txEl>
                                          </p:spTgt>
                                        </p:tgtEl>
                                        <p:attrNameLst>
                                          <p:attrName>style.visibility</p:attrName>
                                        </p:attrNameLst>
                                      </p:cBhvr>
                                      <p:to>
                                        <p:strVal val="visible"/>
                                      </p:to>
                                    </p:set>
                                    <p:animEffect transition="in" filter="fade">
                                      <p:cBhvr>
                                        <p:cTn id="51" dur="500"/>
                                        <p:tgtEl>
                                          <p:spTgt spid="3">
                                            <p:txEl>
                                              <p:pRg st="23" end="23"/>
                                            </p:tx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
                                            <p:txEl>
                                              <p:pRg st="24" end="24"/>
                                            </p:txEl>
                                          </p:spTgt>
                                        </p:tgtEl>
                                        <p:attrNameLst>
                                          <p:attrName>style.visibility</p:attrName>
                                        </p:attrNameLst>
                                      </p:cBhvr>
                                      <p:to>
                                        <p:strVal val="visible"/>
                                      </p:to>
                                    </p:set>
                                    <p:animEffect transition="in" filter="fade">
                                      <p:cBhvr>
                                        <p:cTn id="54" dur="500"/>
                                        <p:tgtEl>
                                          <p:spTgt spid="3">
                                            <p:txEl>
                                              <p:pRg st="24" end="24"/>
                                            </p:tx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
                                            <p:txEl>
                                              <p:pRg st="25" end="25"/>
                                            </p:txEl>
                                          </p:spTgt>
                                        </p:tgtEl>
                                        <p:attrNameLst>
                                          <p:attrName>style.visibility</p:attrName>
                                        </p:attrNameLst>
                                      </p:cBhvr>
                                      <p:to>
                                        <p:strVal val="visible"/>
                                      </p:to>
                                    </p:set>
                                    <p:animEffect transition="in" filter="fade">
                                      <p:cBhvr>
                                        <p:cTn id="57" dur="500"/>
                                        <p:tgtEl>
                                          <p:spTgt spid="3">
                                            <p:txEl>
                                              <p:pRg st="25" end="25"/>
                                            </p:tx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
                                            <p:txEl>
                                              <p:pRg st="26" end="26"/>
                                            </p:txEl>
                                          </p:spTgt>
                                        </p:tgtEl>
                                        <p:attrNameLst>
                                          <p:attrName>style.visibility</p:attrName>
                                        </p:attrNameLst>
                                      </p:cBhvr>
                                      <p:to>
                                        <p:strVal val="visible"/>
                                      </p:to>
                                    </p:set>
                                    <p:animEffect transition="in" filter="fade">
                                      <p:cBhvr>
                                        <p:cTn id="60" dur="500"/>
                                        <p:tgtEl>
                                          <p:spTgt spid="3">
                                            <p:txEl>
                                              <p:pRg st="26" end="26"/>
                                            </p:tx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
                                            <p:txEl>
                                              <p:pRg st="27" end="27"/>
                                            </p:txEl>
                                          </p:spTgt>
                                        </p:tgtEl>
                                        <p:attrNameLst>
                                          <p:attrName>style.visibility</p:attrName>
                                        </p:attrNameLst>
                                      </p:cBhvr>
                                      <p:to>
                                        <p:strVal val="visible"/>
                                      </p:to>
                                    </p:set>
                                    <p:animEffect transition="in" filter="fade">
                                      <p:cBhvr>
                                        <p:cTn id="63" dur="500"/>
                                        <p:tgtEl>
                                          <p:spTgt spid="3">
                                            <p:txEl>
                                              <p:pRg st="27" end="2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6E9C9D38-39E6-E44F-A458-48A8FACAE246}"/>
              </a:ext>
            </a:extLst>
          </p:cNvPr>
          <p:cNvSpPr/>
          <p:nvPr/>
        </p:nvSpPr>
        <p:spPr bwMode="auto">
          <a:xfrm>
            <a:off x="584200"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Tempdb</a:t>
            </a:r>
          </a:p>
          <a:p>
            <a:endParaRPr lang="en-US" sz="1600">
              <a:solidFill>
                <a:schemeClr val="accent1"/>
              </a:solidFill>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Always kept on local SSD drives	</a:t>
            </a: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For DB, # files scales with </a:t>
            </a:r>
            <a:r>
              <a:rPr lang="en-US" sz="1200" err="1">
                <a:solidFill>
                  <a:prstClr val="black">
                    <a:hueOff val="0"/>
                    <a:satOff val="0"/>
                    <a:lumOff val="0"/>
                    <a:alphaOff val="0"/>
                  </a:prstClr>
                </a:solidFill>
              </a:rPr>
              <a:t>vCores</a:t>
            </a:r>
            <a:r>
              <a:rPr lang="en-US" sz="1200">
                <a:solidFill>
                  <a:prstClr val="black">
                    <a:hueOff val="0"/>
                    <a:satOff val="0"/>
                    <a:lumOff val="0"/>
                    <a:alphaOff val="0"/>
                  </a:prstClr>
                </a:solidFill>
              </a:rPr>
              <a:t> </a:t>
            </a: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You get 12 files with MI</a:t>
            </a: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MIXED_PAGE_ALLOCATION IS OFF</a:t>
            </a: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AUTOGROW_ALL_FILES is ON </a:t>
            </a: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Tempdb Metadata Optimization not supported</a:t>
            </a:r>
          </a:p>
        </p:txBody>
      </p:sp>
      <p:sp>
        <p:nvSpPr>
          <p:cNvPr id="52" name="Rectangle 51">
            <a:extLst>
              <a:ext uri="{FF2B5EF4-FFF2-40B4-BE49-F238E27FC236}">
                <a16:creationId xmlns:a16="http://schemas.microsoft.com/office/drawing/2014/main" id="{BEAF6D97-E5E4-A94F-90E0-2C14F21263E4}"/>
              </a:ext>
            </a:extLst>
          </p:cNvPr>
          <p:cNvSpPr/>
          <p:nvPr/>
        </p:nvSpPr>
        <p:spPr bwMode="auto">
          <a:xfrm>
            <a:off x="2833301"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Database</a:t>
            </a:r>
          </a:p>
          <a:p>
            <a:endParaRPr lang="en-US" sz="1600">
              <a:solidFill>
                <a:schemeClr val="accent1"/>
              </a:solidFill>
            </a:endParaRPr>
          </a:p>
          <a:p>
            <a:pPr marL="114300" lvl="1" indent="-1143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Only full recovery supported so minimal logging for bulk operations not possible</a:t>
            </a:r>
          </a:p>
        </p:txBody>
      </p:sp>
      <p:sp>
        <p:nvSpPr>
          <p:cNvPr id="53" name="Rectangle 52">
            <a:extLst>
              <a:ext uri="{FF2B5EF4-FFF2-40B4-BE49-F238E27FC236}">
                <a16:creationId xmlns:a16="http://schemas.microsoft.com/office/drawing/2014/main" id="{6062252E-18AA-7549-91BE-2E16ED67F5F5}"/>
              </a:ext>
            </a:extLst>
          </p:cNvPr>
          <p:cNvSpPr/>
          <p:nvPr/>
        </p:nvSpPr>
        <p:spPr bwMode="auto">
          <a:xfrm>
            <a:off x="5082402"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Files and Filegroups</a:t>
            </a:r>
          </a:p>
          <a:p>
            <a:endParaRPr lang="en-US" sz="1600">
              <a:solidFill>
                <a:schemeClr val="accent1"/>
              </a:solidFill>
            </a:endParaRP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MI supports adding </a:t>
            </a:r>
            <a:br>
              <a:rPr lang="en-US" sz="1200">
                <a:solidFill>
                  <a:prstClr val="black">
                    <a:hueOff val="0"/>
                    <a:satOff val="0"/>
                    <a:lumOff val="0"/>
                    <a:alphaOff val="0"/>
                  </a:prstClr>
                </a:solidFill>
              </a:rPr>
            </a:br>
            <a:r>
              <a:rPr lang="en-US" sz="1200">
                <a:solidFill>
                  <a:prstClr val="black">
                    <a:hueOff val="0"/>
                    <a:satOff val="0"/>
                    <a:lumOff val="0"/>
                    <a:alphaOff val="0"/>
                  </a:prstClr>
                </a:solidFill>
              </a:rPr>
              <a:t>files and sizes but not physical placement</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 files and file size can be used to tune I/O performance</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User defined FILEGROUP only supported for MI</a:t>
            </a:r>
          </a:p>
        </p:txBody>
      </p:sp>
      <p:sp>
        <p:nvSpPr>
          <p:cNvPr id="54" name="Rectangle 53">
            <a:extLst>
              <a:ext uri="{FF2B5EF4-FFF2-40B4-BE49-F238E27FC236}">
                <a16:creationId xmlns:a16="http://schemas.microsoft.com/office/drawing/2014/main" id="{35FA3133-7556-5241-98B8-A5AEE219C898}"/>
              </a:ext>
            </a:extLst>
          </p:cNvPr>
          <p:cNvSpPr/>
          <p:nvPr/>
        </p:nvSpPr>
        <p:spPr bwMode="auto">
          <a:xfrm>
            <a:off x="7331503"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MAXDOP</a:t>
            </a:r>
          </a:p>
          <a:p>
            <a:endParaRPr lang="en-US" sz="1600">
              <a:solidFill>
                <a:schemeClr val="accent1"/>
              </a:solidFill>
            </a:endParaRP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ALTER DATABASE SCOPED CONFIGURATION</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err="1">
                <a:solidFill>
                  <a:prstClr val="black">
                    <a:hueOff val="0"/>
                    <a:satOff val="0"/>
                    <a:lumOff val="0"/>
                    <a:alphaOff val="0"/>
                  </a:prstClr>
                </a:solidFill>
              </a:rPr>
              <a:t>sp_configure</a:t>
            </a:r>
            <a:r>
              <a:rPr lang="en-US" sz="1200">
                <a:solidFill>
                  <a:prstClr val="black">
                    <a:hueOff val="0"/>
                    <a:satOff val="0"/>
                    <a:lumOff val="0"/>
                    <a:alphaOff val="0"/>
                  </a:prstClr>
                </a:solidFill>
              </a:rPr>
              <a:t> supported for MI</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Query hints allowed</a:t>
            </a: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MI supports RG</a:t>
            </a:r>
          </a:p>
        </p:txBody>
      </p:sp>
      <p:sp>
        <p:nvSpPr>
          <p:cNvPr id="55" name="Rectangle 54">
            <a:extLst>
              <a:ext uri="{FF2B5EF4-FFF2-40B4-BE49-F238E27FC236}">
                <a16:creationId xmlns:a16="http://schemas.microsoft.com/office/drawing/2014/main" id="{C9552E66-B2AD-0045-85B6-42CB81DEFC47}"/>
              </a:ext>
            </a:extLst>
          </p:cNvPr>
          <p:cNvSpPr/>
          <p:nvPr/>
        </p:nvSpPr>
        <p:spPr bwMode="auto">
          <a:xfrm>
            <a:off x="9580605" y="1640310"/>
            <a:ext cx="2026178" cy="344242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91440" bIns="91440" numCol="1" spcCol="0" rtlCol="0" fromWordArt="0" anchor="t" anchorCtr="0" forceAA="0" compatLnSpc="1">
            <a:prstTxWarp prst="textNoShape">
              <a:avLst/>
            </a:prstTxWarp>
            <a:noAutofit/>
          </a:bodyPr>
          <a:lstStyle/>
          <a:p>
            <a:r>
              <a:rPr lang="en-US" sz="1600">
                <a:solidFill>
                  <a:schemeClr val="accent1"/>
                </a:solidFill>
                <a:latin typeface="+mj-lt"/>
              </a:rPr>
              <a:t>Resource Governor</a:t>
            </a:r>
          </a:p>
          <a:p>
            <a:endParaRPr lang="en-US" sz="1600">
              <a:solidFill>
                <a:schemeClr val="accent1"/>
              </a:solidFill>
            </a:endParaRPr>
          </a:p>
          <a:p>
            <a:pPr marL="165100" lvl="1" indent="-165100" defTabSz="466725">
              <a:lnSpc>
                <a:spcPct val="90000"/>
              </a:lnSpc>
              <a:spcBef>
                <a:spcPct val="0"/>
              </a:spcBef>
              <a:spcAft>
                <a:spcPct val="15000"/>
              </a:spcAft>
              <a:buClr>
                <a:srgbClr val="0078D4"/>
              </a:buClr>
              <a:buFont typeface="Arial" panose="020B0604020202020204" pitchFamily="34" charset="0"/>
              <a:buChar char="•"/>
              <a:defRPr/>
            </a:pPr>
            <a:r>
              <a:rPr lang="en-US" sz="1200">
                <a:solidFill>
                  <a:prstClr val="black">
                    <a:hueOff val="0"/>
                    <a:satOff val="0"/>
                    <a:lumOff val="0"/>
                    <a:alphaOff val="0"/>
                  </a:prstClr>
                </a:solidFill>
              </a:rPr>
              <a:t>User defined Managed Instance only</a:t>
            </a:r>
          </a:p>
        </p:txBody>
      </p:sp>
      <p:sp>
        <p:nvSpPr>
          <p:cNvPr id="2" name="Title 1">
            <a:extLst>
              <a:ext uri="{FF2B5EF4-FFF2-40B4-BE49-F238E27FC236}">
                <a16:creationId xmlns:a16="http://schemas.microsoft.com/office/drawing/2014/main" id="{814C61C4-9541-2E4A-90D0-787B2F38C22A}"/>
              </a:ext>
            </a:extLst>
          </p:cNvPr>
          <p:cNvSpPr>
            <a:spLocks noGrp="1"/>
          </p:cNvSpPr>
          <p:nvPr>
            <p:ph type="title"/>
          </p:nvPr>
        </p:nvSpPr>
        <p:spPr>
          <a:xfrm>
            <a:off x="588263" y="457200"/>
            <a:ext cx="11018520" cy="553998"/>
          </a:xfrm>
        </p:spPr>
        <p:txBody>
          <a:bodyPr/>
          <a:lstStyle/>
          <a:p>
            <a:r>
              <a:rPr lang="en-US">
                <a:gradFill>
                  <a:gsLst>
                    <a:gs pos="1250">
                      <a:prstClr val="black"/>
                    </a:gs>
                    <a:gs pos="100000">
                      <a:prstClr val="black"/>
                    </a:gs>
                  </a:gsLst>
                  <a:lin ang="5400000" scaled="0"/>
                </a:gradFill>
              </a:rPr>
              <a:t>Configuring for performance</a:t>
            </a:r>
            <a:endParaRPr lang="en-US"/>
          </a:p>
        </p:txBody>
      </p:sp>
      <p:sp>
        <p:nvSpPr>
          <p:cNvPr id="6" name="Rectangle 5">
            <a:extLst>
              <a:ext uri="{FF2B5EF4-FFF2-40B4-BE49-F238E27FC236}">
                <a16:creationId xmlns:a16="http://schemas.microsoft.com/office/drawing/2014/main" id="{2BDF90DF-2017-4264-96A3-143455FD09F6}"/>
              </a:ext>
            </a:extLst>
          </p:cNvPr>
          <p:cNvSpPr/>
          <p:nvPr/>
        </p:nvSpPr>
        <p:spPr>
          <a:xfrm>
            <a:off x="5153451" y="4542503"/>
            <a:ext cx="1885097" cy="5851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0" name="Rectangle 9">
            <a:extLst>
              <a:ext uri="{FF2B5EF4-FFF2-40B4-BE49-F238E27FC236}">
                <a16:creationId xmlns:a16="http://schemas.microsoft.com/office/drawing/2014/main" id="{07F41D1F-3B13-4F98-9D95-8A6B6F03F3C9}"/>
              </a:ext>
            </a:extLst>
          </p:cNvPr>
          <p:cNvSpPr/>
          <p:nvPr/>
        </p:nvSpPr>
        <p:spPr>
          <a:xfrm>
            <a:off x="3570457" y="1944565"/>
            <a:ext cx="5662033" cy="11071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4" name="Rectangle 13">
            <a:extLst>
              <a:ext uri="{FF2B5EF4-FFF2-40B4-BE49-F238E27FC236}">
                <a16:creationId xmlns:a16="http://schemas.microsoft.com/office/drawing/2014/main" id="{7861E6C0-BE39-44B7-BBE5-4E1CFB24E365}"/>
              </a:ext>
            </a:extLst>
          </p:cNvPr>
          <p:cNvSpPr/>
          <p:nvPr/>
        </p:nvSpPr>
        <p:spPr>
          <a:xfrm>
            <a:off x="5153452" y="2875415"/>
            <a:ext cx="1885097" cy="11071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8" name="Rectangle 17">
            <a:extLst>
              <a:ext uri="{FF2B5EF4-FFF2-40B4-BE49-F238E27FC236}">
                <a16:creationId xmlns:a16="http://schemas.microsoft.com/office/drawing/2014/main" id="{C6D59487-26D6-46B9-A343-5577EC56D944}"/>
              </a:ext>
            </a:extLst>
          </p:cNvPr>
          <p:cNvSpPr/>
          <p:nvPr/>
        </p:nvSpPr>
        <p:spPr>
          <a:xfrm>
            <a:off x="5305852" y="3027815"/>
            <a:ext cx="1885097" cy="110717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4" name="Rectangle 63">
            <a:extLst>
              <a:ext uri="{FF2B5EF4-FFF2-40B4-BE49-F238E27FC236}">
                <a16:creationId xmlns:a16="http://schemas.microsoft.com/office/drawing/2014/main" id="{92A87C61-6830-4083-BE8C-400BF799C84E}"/>
              </a:ext>
            </a:extLst>
          </p:cNvPr>
          <p:cNvSpPr/>
          <p:nvPr/>
        </p:nvSpPr>
        <p:spPr>
          <a:xfrm>
            <a:off x="5972408" y="3244334"/>
            <a:ext cx="247184" cy="369332"/>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78D7"/>
                </a:solidFill>
                <a:effectLst/>
                <a:uLnTx/>
                <a:uFillTx/>
                <a:latin typeface="Segoe UI"/>
                <a:ea typeface="Segoe UI Semibold" charset="0"/>
                <a:cs typeface="Segoe UI Semibold" charset="0"/>
              </a:rPr>
              <a:t> </a:t>
            </a: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31" name="Group 30">
            <a:extLst>
              <a:ext uri="{FF2B5EF4-FFF2-40B4-BE49-F238E27FC236}">
                <a16:creationId xmlns:a16="http://schemas.microsoft.com/office/drawing/2014/main" id="{58E6EC5F-148C-5E40-A99E-1BF77477D98D}"/>
              </a:ext>
            </a:extLst>
          </p:cNvPr>
          <p:cNvGrpSpPr/>
          <p:nvPr/>
        </p:nvGrpSpPr>
        <p:grpSpPr>
          <a:xfrm>
            <a:off x="0" y="6215635"/>
            <a:ext cx="11444140" cy="322080"/>
            <a:chOff x="0" y="6215635"/>
            <a:chExt cx="11444140" cy="322080"/>
          </a:xfrm>
        </p:grpSpPr>
        <p:grpSp>
          <p:nvGrpSpPr>
            <p:cNvPr id="40" name="Group 39">
              <a:extLst>
                <a:ext uri="{FF2B5EF4-FFF2-40B4-BE49-F238E27FC236}">
                  <a16:creationId xmlns:a16="http://schemas.microsoft.com/office/drawing/2014/main" id="{1DC3BFD5-A72F-7E45-8634-8A5B474593DF}"/>
                </a:ext>
              </a:extLst>
            </p:cNvPr>
            <p:cNvGrpSpPr/>
            <p:nvPr/>
          </p:nvGrpSpPr>
          <p:grpSpPr>
            <a:xfrm>
              <a:off x="662352" y="6399215"/>
              <a:ext cx="10356966" cy="138500"/>
              <a:chOff x="662352" y="6316085"/>
              <a:chExt cx="10356966" cy="138500"/>
            </a:xfrm>
          </p:grpSpPr>
          <p:sp>
            <p:nvSpPr>
              <p:cNvPr id="58" name="TextBox 57">
                <a:extLst>
                  <a:ext uri="{FF2B5EF4-FFF2-40B4-BE49-F238E27FC236}">
                    <a16:creationId xmlns:a16="http://schemas.microsoft.com/office/drawing/2014/main" id="{3E491E04-6310-4041-9BA2-01FB74D8DF98}"/>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9" name="TextBox 58">
                <a:extLst>
                  <a:ext uri="{FF2B5EF4-FFF2-40B4-BE49-F238E27FC236}">
                    <a16:creationId xmlns:a16="http://schemas.microsoft.com/office/drawing/2014/main" id="{1A91C8E6-AE9A-094B-9AB1-B9A9BA366A30}"/>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accent1"/>
                    </a:solidFill>
                  </a:rPr>
                  <a:t>Configuration and maintenance</a:t>
                </a:r>
              </a:p>
            </p:txBody>
          </p:sp>
          <p:sp>
            <p:nvSpPr>
              <p:cNvPr id="60" name="TextBox 59">
                <a:extLst>
                  <a:ext uri="{FF2B5EF4-FFF2-40B4-BE49-F238E27FC236}">
                    <a16:creationId xmlns:a16="http://schemas.microsoft.com/office/drawing/2014/main" id="{B047F361-064B-8E4A-B2E9-8152351092B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61" name="TextBox 60">
                <a:extLst>
                  <a:ext uri="{FF2B5EF4-FFF2-40B4-BE49-F238E27FC236}">
                    <a16:creationId xmlns:a16="http://schemas.microsoft.com/office/drawing/2014/main" id="{00BB344B-04BE-D640-B99B-0C5DF6DB6B89}"/>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62" name="TextBox 61">
                <a:extLst>
                  <a:ext uri="{FF2B5EF4-FFF2-40B4-BE49-F238E27FC236}">
                    <a16:creationId xmlns:a16="http://schemas.microsoft.com/office/drawing/2014/main" id="{97283B09-3901-424B-B0E9-5D0949CEC3B6}"/>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63" name="TextBox 62">
                <a:extLst>
                  <a:ext uri="{FF2B5EF4-FFF2-40B4-BE49-F238E27FC236}">
                    <a16:creationId xmlns:a16="http://schemas.microsoft.com/office/drawing/2014/main" id="{3C16065E-5B6C-B840-AC0C-5D1FAEE609A7}"/>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41" name="Group 40">
              <a:extLst>
                <a:ext uri="{FF2B5EF4-FFF2-40B4-BE49-F238E27FC236}">
                  <a16:creationId xmlns:a16="http://schemas.microsoft.com/office/drawing/2014/main" id="{DE638CC8-5A74-F04C-B6F2-D8A98DAA2089}"/>
                </a:ext>
              </a:extLst>
            </p:cNvPr>
            <p:cNvGrpSpPr/>
            <p:nvPr/>
          </p:nvGrpSpPr>
          <p:grpSpPr>
            <a:xfrm>
              <a:off x="0" y="6215635"/>
              <a:ext cx="11444140" cy="131976"/>
              <a:chOff x="0" y="6058468"/>
              <a:chExt cx="11444140" cy="131976"/>
            </a:xfrm>
          </p:grpSpPr>
          <p:cxnSp>
            <p:nvCxnSpPr>
              <p:cNvPr id="42" name="Straight Arrow Connector 41">
                <a:extLst>
                  <a:ext uri="{FF2B5EF4-FFF2-40B4-BE49-F238E27FC236}">
                    <a16:creationId xmlns:a16="http://schemas.microsoft.com/office/drawing/2014/main" id="{14B7B84C-6FDA-1743-B009-BF8C1006BEB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BF600341-7F9C-B24A-A15E-0E04EC260103}"/>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D7F37F34-3A14-DF49-BCA2-327D31D49B3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76DCB8B4-5C49-EF40-9B30-0A06C96879BE}"/>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34C3A338-B709-F54E-B232-0BA8F955079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F1C28E0E-415F-B14E-B7AF-BA3ABF751F5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F5978F33-8F4A-4C42-8DB8-A2A77EA1EA5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3" name="Triangle 32">
            <a:extLst>
              <a:ext uri="{FF2B5EF4-FFF2-40B4-BE49-F238E27FC236}">
                <a16:creationId xmlns:a16="http://schemas.microsoft.com/office/drawing/2014/main" id="{9494D026-56E9-314E-A6D6-551AEC6E0665}"/>
              </a:ext>
            </a:extLst>
          </p:cNvPr>
          <p:cNvSpPr/>
          <p:nvPr/>
        </p:nvSpPr>
        <p:spPr bwMode="auto">
          <a:xfrm rot="5400000">
            <a:off x="2396788" y="3213531"/>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4" name="Triangle 33">
            <a:extLst>
              <a:ext uri="{FF2B5EF4-FFF2-40B4-BE49-F238E27FC236}">
                <a16:creationId xmlns:a16="http://schemas.microsoft.com/office/drawing/2014/main" id="{AFE1E9E4-71C1-3140-BE54-6DCCBA44C14A}"/>
              </a:ext>
            </a:extLst>
          </p:cNvPr>
          <p:cNvSpPr/>
          <p:nvPr/>
        </p:nvSpPr>
        <p:spPr bwMode="auto">
          <a:xfrm rot="5400000">
            <a:off x="4653851" y="3213532"/>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Triangle 34">
            <a:extLst>
              <a:ext uri="{FF2B5EF4-FFF2-40B4-BE49-F238E27FC236}">
                <a16:creationId xmlns:a16="http://schemas.microsoft.com/office/drawing/2014/main" id="{B30EDB7B-2E59-AE4D-AC69-B7142497995A}"/>
              </a:ext>
            </a:extLst>
          </p:cNvPr>
          <p:cNvSpPr/>
          <p:nvPr/>
        </p:nvSpPr>
        <p:spPr bwMode="auto">
          <a:xfrm rot="5400000">
            <a:off x="6899340" y="3213533"/>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Triangle 35">
            <a:extLst>
              <a:ext uri="{FF2B5EF4-FFF2-40B4-BE49-F238E27FC236}">
                <a16:creationId xmlns:a16="http://schemas.microsoft.com/office/drawing/2014/main" id="{33BFA47A-2344-D441-8291-442285C066F6}"/>
              </a:ext>
            </a:extLst>
          </p:cNvPr>
          <p:cNvSpPr/>
          <p:nvPr/>
        </p:nvSpPr>
        <p:spPr bwMode="auto">
          <a:xfrm rot="5400000">
            <a:off x="9144828" y="3213534"/>
            <a:ext cx="635092" cy="21478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21967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animEffect transition="in" filter="fade">
                                      <p:cBhvr>
                                        <p:cTn id="23" dur="500"/>
                                        <p:tgtEl>
                                          <p:spTgt spid="5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animEffect transition="in" filter="fade">
                                      <p:cBhvr>
                                        <p:cTn id="3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P spid="55" grpId="0" animBg="1"/>
      <p:bldP spid="33" grpId="0" animBg="1"/>
      <p:bldP spid="34" grpId="0" animBg="1"/>
      <p:bldP spid="35" grpId="0" animBg="1"/>
      <p:bldP spid="3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B3FC-4E98-4B31-8E92-B20528A8D088}"/>
              </a:ext>
            </a:extLst>
          </p:cNvPr>
          <p:cNvSpPr>
            <a:spLocks noGrp="1"/>
          </p:cNvSpPr>
          <p:nvPr>
            <p:ph type="title"/>
          </p:nvPr>
        </p:nvSpPr>
        <p:spPr/>
        <p:txBody>
          <a:bodyPr/>
          <a:lstStyle/>
          <a:p>
            <a:r>
              <a:rPr lang="en-US"/>
              <a:t>Maintaining for performance</a:t>
            </a:r>
          </a:p>
        </p:txBody>
      </p:sp>
      <p:graphicFrame>
        <p:nvGraphicFramePr>
          <p:cNvPr id="12" name="Diagram 11">
            <a:extLst>
              <a:ext uri="{FF2B5EF4-FFF2-40B4-BE49-F238E27FC236}">
                <a16:creationId xmlns:a16="http://schemas.microsoft.com/office/drawing/2014/main" id="{00C665E1-0B7E-4FAC-99E6-D0EBDA8F6118}"/>
              </a:ext>
            </a:extLst>
          </p:cNvPr>
          <p:cNvGraphicFramePr/>
          <p:nvPr>
            <p:extLst>
              <p:ext uri="{D42A27DB-BD31-4B8C-83A1-F6EECF244321}">
                <p14:modId xmlns:p14="http://schemas.microsoft.com/office/powerpoint/2010/main" val="3546260087"/>
              </p:ext>
            </p:extLst>
          </p:nvPr>
        </p:nvGraphicFramePr>
        <p:xfrm>
          <a:off x="1157889" y="2119745"/>
          <a:ext cx="10687747" cy="26185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5" name="Group 121">
            <a:extLst>
              <a:ext uri="{FF2B5EF4-FFF2-40B4-BE49-F238E27FC236}">
                <a16:creationId xmlns:a16="http://schemas.microsoft.com/office/drawing/2014/main" id="{F950533D-543E-0542-8BC4-6CE7E8506B48}"/>
              </a:ext>
            </a:extLst>
          </p:cNvPr>
          <p:cNvGrpSpPr>
            <a:grpSpLocks noChangeAspect="1"/>
          </p:cNvGrpSpPr>
          <p:nvPr/>
        </p:nvGrpSpPr>
        <p:grpSpPr bwMode="auto">
          <a:xfrm>
            <a:off x="1665533" y="2266125"/>
            <a:ext cx="603620" cy="965796"/>
            <a:chOff x="6473" y="999"/>
            <a:chExt cx="195" cy="312"/>
          </a:xfrm>
        </p:grpSpPr>
        <p:sp>
          <p:nvSpPr>
            <p:cNvPr id="26" name="Rectangle 122">
              <a:extLst>
                <a:ext uri="{FF2B5EF4-FFF2-40B4-BE49-F238E27FC236}">
                  <a16:creationId xmlns:a16="http://schemas.microsoft.com/office/drawing/2014/main" id="{CFABAEAC-6343-964F-9119-BDE79DEF33C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123">
              <a:extLst>
                <a:ext uri="{FF2B5EF4-FFF2-40B4-BE49-F238E27FC236}">
                  <a16:creationId xmlns:a16="http://schemas.microsoft.com/office/drawing/2014/main" id="{934DE39C-6438-2B4D-8A6F-0FF53AC85671}"/>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124">
              <a:extLst>
                <a:ext uri="{FF2B5EF4-FFF2-40B4-BE49-F238E27FC236}">
                  <a16:creationId xmlns:a16="http://schemas.microsoft.com/office/drawing/2014/main" id="{12E648BC-F08C-4E40-A455-D3572D94F764}"/>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Rectangle 125">
              <a:extLst>
                <a:ext uri="{FF2B5EF4-FFF2-40B4-BE49-F238E27FC236}">
                  <a16:creationId xmlns:a16="http://schemas.microsoft.com/office/drawing/2014/main" id="{058096CD-7E8B-314A-8051-06B4E14C7BCA}"/>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Freeform 126">
              <a:extLst>
                <a:ext uri="{FF2B5EF4-FFF2-40B4-BE49-F238E27FC236}">
                  <a16:creationId xmlns:a16="http://schemas.microsoft.com/office/drawing/2014/main" id="{4BB1FECB-A2F5-C44F-8493-EACDA00526DE}"/>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 name="Freeform 127">
              <a:extLst>
                <a:ext uri="{FF2B5EF4-FFF2-40B4-BE49-F238E27FC236}">
                  <a16:creationId xmlns:a16="http://schemas.microsoft.com/office/drawing/2014/main" id="{5CDEF365-6A7E-3441-807D-F677132C67D2}"/>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 name="Graphic 8" descr="Bar chart">
            <a:extLst>
              <a:ext uri="{FF2B5EF4-FFF2-40B4-BE49-F238E27FC236}">
                <a16:creationId xmlns:a16="http://schemas.microsoft.com/office/drawing/2014/main" id="{2ECE59CD-A238-4224-82DE-BDABECDC49A9}"/>
              </a:ext>
            </a:extLst>
          </p:cNvPr>
          <p:cNvGrpSpPr/>
          <p:nvPr/>
        </p:nvGrpSpPr>
        <p:grpSpPr>
          <a:xfrm>
            <a:off x="1527324" y="3644415"/>
            <a:ext cx="1124581" cy="1124581"/>
            <a:chOff x="1580483" y="3689198"/>
            <a:chExt cx="914400" cy="914400"/>
          </a:xfrm>
        </p:grpSpPr>
        <p:sp>
          <p:nvSpPr>
            <p:cNvPr id="4" name="Freeform 3">
              <a:extLst>
                <a:ext uri="{FF2B5EF4-FFF2-40B4-BE49-F238E27FC236}">
                  <a16:creationId xmlns:a16="http://schemas.microsoft.com/office/drawing/2014/main" id="{ED9D3A62-C32D-8840-990A-BB566B99E8E2}"/>
                </a:ext>
              </a:extLst>
            </p:cNvPr>
            <p:cNvSpPr/>
            <p:nvPr/>
          </p:nvSpPr>
          <p:spPr>
            <a:xfrm>
              <a:off x="1713833" y="3822548"/>
              <a:ext cx="647700" cy="647700"/>
            </a:xfrm>
            <a:custGeom>
              <a:avLst/>
              <a:gdLst>
                <a:gd name="connsiteX0" fmla="*/ 57150 w 647700"/>
                <a:gd name="connsiteY0" fmla="*/ 0 h 647700"/>
                <a:gd name="connsiteX1" fmla="*/ 0 w 647700"/>
                <a:gd name="connsiteY1" fmla="*/ 0 h 647700"/>
                <a:gd name="connsiteX2" fmla="*/ 0 w 647700"/>
                <a:gd name="connsiteY2" fmla="*/ 647700 h 647700"/>
                <a:gd name="connsiteX3" fmla="*/ 647700 w 647700"/>
                <a:gd name="connsiteY3" fmla="*/ 647700 h 647700"/>
                <a:gd name="connsiteX4" fmla="*/ 647700 w 647700"/>
                <a:gd name="connsiteY4" fmla="*/ 590550 h 647700"/>
                <a:gd name="connsiteX5" fmla="*/ 57150 w 647700"/>
                <a:gd name="connsiteY5" fmla="*/ 590550 h 64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700" h="647700">
                  <a:moveTo>
                    <a:pt x="57150" y="0"/>
                  </a:moveTo>
                  <a:lnTo>
                    <a:pt x="0" y="0"/>
                  </a:lnTo>
                  <a:lnTo>
                    <a:pt x="0" y="647700"/>
                  </a:lnTo>
                  <a:lnTo>
                    <a:pt x="647700" y="647700"/>
                  </a:lnTo>
                  <a:lnTo>
                    <a:pt x="647700" y="590550"/>
                  </a:lnTo>
                  <a:lnTo>
                    <a:pt x="57150" y="590550"/>
                  </a:lnTo>
                  <a:close/>
                </a:path>
              </a:pathLst>
            </a:custGeom>
            <a:solidFill>
              <a:schemeClr val="tx1"/>
            </a:solidFill>
            <a:ln w="9525" cap="flat">
              <a:noFill/>
              <a:prstDash val="solid"/>
              <a:miter/>
            </a:ln>
          </p:spPr>
          <p:txBody>
            <a:bodyPr rtlCol="0" anchor="ctr"/>
            <a:lstStyle/>
            <a:p>
              <a:endParaRPr lang="en-US"/>
            </a:p>
          </p:txBody>
        </p:sp>
        <p:sp>
          <p:nvSpPr>
            <p:cNvPr id="5" name="Freeform 4">
              <a:extLst>
                <a:ext uri="{FF2B5EF4-FFF2-40B4-BE49-F238E27FC236}">
                  <a16:creationId xmlns:a16="http://schemas.microsoft.com/office/drawing/2014/main" id="{EAEB6F71-ECFE-9140-9F53-3B1A71BB5BC4}"/>
                </a:ext>
              </a:extLst>
            </p:cNvPr>
            <p:cNvSpPr/>
            <p:nvPr/>
          </p:nvSpPr>
          <p:spPr>
            <a:xfrm>
              <a:off x="1828133" y="4022573"/>
              <a:ext cx="104775" cy="333375"/>
            </a:xfrm>
            <a:custGeom>
              <a:avLst/>
              <a:gdLst>
                <a:gd name="connsiteX0" fmla="*/ 0 w 104775"/>
                <a:gd name="connsiteY0" fmla="*/ 0 h 333375"/>
                <a:gd name="connsiteX1" fmla="*/ 104775 w 104775"/>
                <a:gd name="connsiteY1" fmla="*/ 0 h 333375"/>
                <a:gd name="connsiteX2" fmla="*/ 104775 w 104775"/>
                <a:gd name="connsiteY2" fmla="*/ 333375 h 333375"/>
                <a:gd name="connsiteX3" fmla="*/ 0 w 104775"/>
                <a:gd name="connsiteY3" fmla="*/ 333375 h 333375"/>
              </a:gdLst>
              <a:ahLst/>
              <a:cxnLst>
                <a:cxn ang="0">
                  <a:pos x="connsiteX0" y="connsiteY0"/>
                </a:cxn>
                <a:cxn ang="0">
                  <a:pos x="connsiteX1" y="connsiteY1"/>
                </a:cxn>
                <a:cxn ang="0">
                  <a:pos x="connsiteX2" y="connsiteY2"/>
                </a:cxn>
                <a:cxn ang="0">
                  <a:pos x="connsiteX3" y="connsiteY3"/>
                </a:cxn>
              </a:cxnLst>
              <a:rect l="l" t="t" r="r" b="b"/>
              <a:pathLst>
                <a:path w="104775" h="333375">
                  <a:moveTo>
                    <a:pt x="0" y="0"/>
                  </a:moveTo>
                  <a:lnTo>
                    <a:pt x="104775" y="0"/>
                  </a:lnTo>
                  <a:lnTo>
                    <a:pt x="104775" y="333375"/>
                  </a:lnTo>
                  <a:lnTo>
                    <a:pt x="0" y="333375"/>
                  </a:lnTo>
                  <a:close/>
                </a:path>
              </a:pathLst>
            </a:custGeom>
            <a:solidFill>
              <a:schemeClr val="tx1"/>
            </a:solidFill>
            <a:ln w="9525" cap="flat">
              <a:noFill/>
              <a:prstDash val="solid"/>
              <a:miter/>
            </a:ln>
          </p:spPr>
          <p:txBody>
            <a:bodyPr rtlCol="0" anchor="ctr"/>
            <a:lstStyle/>
            <a:p>
              <a:endParaRPr lang="en-US"/>
            </a:p>
          </p:txBody>
        </p:sp>
        <p:sp>
          <p:nvSpPr>
            <p:cNvPr id="6" name="Freeform 5">
              <a:extLst>
                <a:ext uri="{FF2B5EF4-FFF2-40B4-BE49-F238E27FC236}">
                  <a16:creationId xmlns:a16="http://schemas.microsoft.com/office/drawing/2014/main" id="{3AC549DC-6109-744A-ADCB-4284D6D71927}"/>
                </a:ext>
              </a:extLst>
            </p:cNvPr>
            <p:cNvSpPr/>
            <p:nvPr/>
          </p:nvSpPr>
          <p:spPr>
            <a:xfrm>
              <a:off x="1971008" y="3822548"/>
              <a:ext cx="104775" cy="533400"/>
            </a:xfrm>
            <a:custGeom>
              <a:avLst/>
              <a:gdLst>
                <a:gd name="connsiteX0" fmla="*/ 0 w 104775"/>
                <a:gd name="connsiteY0" fmla="*/ 0 h 533400"/>
                <a:gd name="connsiteX1" fmla="*/ 104775 w 104775"/>
                <a:gd name="connsiteY1" fmla="*/ 0 h 533400"/>
                <a:gd name="connsiteX2" fmla="*/ 104775 w 104775"/>
                <a:gd name="connsiteY2" fmla="*/ 533400 h 533400"/>
                <a:gd name="connsiteX3" fmla="*/ 0 w 104775"/>
                <a:gd name="connsiteY3" fmla="*/ 533400 h 533400"/>
              </a:gdLst>
              <a:ahLst/>
              <a:cxnLst>
                <a:cxn ang="0">
                  <a:pos x="connsiteX0" y="connsiteY0"/>
                </a:cxn>
                <a:cxn ang="0">
                  <a:pos x="connsiteX1" y="connsiteY1"/>
                </a:cxn>
                <a:cxn ang="0">
                  <a:pos x="connsiteX2" y="connsiteY2"/>
                </a:cxn>
                <a:cxn ang="0">
                  <a:pos x="connsiteX3" y="connsiteY3"/>
                </a:cxn>
              </a:cxnLst>
              <a:rect l="l" t="t" r="r" b="b"/>
              <a:pathLst>
                <a:path w="104775" h="533400">
                  <a:moveTo>
                    <a:pt x="0" y="0"/>
                  </a:moveTo>
                  <a:lnTo>
                    <a:pt x="104775" y="0"/>
                  </a:lnTo>
                  <a:lnTo>
                    <a:pt x="104775" y="533400"/>
                  </a:lnTo>
                  <a:lnTo>
                    <a:pt x="0" y="533400"/>
                  </a:lnTo>
                  <a:close/>
                </a:path>
              </a:pathLst>
            </a:custGeom>
            <a:solidFill>
              <a:schemeClr val="accent1"/>
            </a:solidFill>
            <a:ln w="9525"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0D10E0A4-1E72-4844-B439-6DA50EB19C8E}"/>
                </a:ext>
              </a:extLst>
            </p:cNvPr>
            <p:cNvSpPr/>
            <p:nvPr/>
          </p:nvSpPr>
          <p:spPr>
            <a:xfrm>
              <a:off x="2113883" y="4022573"/>
              <a:ext cx="104775" cy="333375"/>
            </a:xfrm>
            <a:custGeom>
              <a:avLst/>
              <a:gdLst>
                <a:gd name="connsiteX0" fmla="*/ 0 w 104775"/>
                <a:gd name="connsiteY0" fmla="*/ 0 h 333375"/>
                <a:gd name="connsiteX1" fmla="*/ 104775 w 104775"/>
                <a:gd name="connsiteY1" fmla="*/ 0 h 333375"/>
                <a:gd name="connsiteX2" fmla="*/ 104775 w 104775"/>
                <a:gd name="connsiteY2" fmla="*/ 333375 h 333375"/>
                <a:gd name="connsiteX3" fmla="*/ 0 w 104775"/>
                <a:gd name="connsiteY3" fmla="*/ 333375 h 333375"/>
              </a:gdLst>
              <a:ahLst/>
              <a:cxnLst>
                <a:cxn ang="0">
                  <a:pos x="connsiteX0" y="connsiteY0"/>
                </a:cxn>
                <a:cxn ang="0">
                  <a:pos x="connsiteX1" y="connsiteY1"/>
                </a:cxn>
                <a:cxn ang="0">
                  <a:pos x="connsiteX2" y="connsiteY2"/>
                </a:cxn>
                <a:cxn ang="0">
                  <a:pos x="connsiteX3" y="connsiteY3"/>
                </a:cxn>
              </a:cxnLst>
              <a:rect l="l" t="t" r="r" b="b"/>
              <a:pathLst>
                <a:path w="104775" h="333375">
                  <a:moveTo>
                    <a:pt x="0" y="0"/>
                  </a:moveTo>
                  <a:lnTo>
                    <a:pt x="104775" y="0"/>
                  </a:lnTo>
                  <a:lnTo>
                    <a:pt x="104775" y="333375"/>
                  </a:lnTo>
                  <a:lnTo>
                    <a:pt x="0" y="333375"/>
                  </a:lnTo>
                  <a:close/>
                </a:path>
              </a:pathLst>
            </a:custGeom>
            <a:solidFill>
              <a:schemeClr val="accent1"/>
            </a:solidFill>
            <a:ln w="9525"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94DFF99A-4E31-484C-9364-72B1D778887E}"/>
                </a:ext>
              </a:extLst>
            </p:cNvPr>
            <p:cNvSpPr/>
            <p:nvPr/>
          </p:nvSpPr>
          <p:spPr>
            <a:xfrm>
              <a:off x="2256758" y="4184498"/>
              <a:ext cx="104775" cy="171450"/>
            </a:xfrm>
            <a:custGeom>
              <a:avLst/>
              <a:gdLst>
                <a:gd name="connsiteX0" fmla="*/ 0 w 104775"/>
                <a:gd name="connsiteY0" fmla="*/ 0 h 171450"/>
                <a:gd name="connsiteX1" fmla="*/ 104775 w 104775"/>
                <a:gd name="connsiteY1" fmla="*/ 0 h 171450"/>
                <a:gd name="connsiteX2" fmla="*/ 104775 w 104775"/>
                <a:gd name="connsiteY2" fmla="*/ 171450 h 171450"/>
                <a:gd name="connsiteX3" fmla="*/ 0 w 104775"/>
                <a:gd name="connsiteY3" fmla="*/ 171450 h 171450"/>
              </a:gdLst>
              <a:ahLst/>
              <a:cxnLst>
                <a:cxn ang="0">
                  <a:pos x="connsiteX0" y="connsiteY0"/>
                </a:cxn>
                <a:cxn ang="0">
                  <a:pos x="connsiteX1" y="connsiteY1"/>
                </a:cxn>
                <a:cxn ang="0">
                  <a:pos x="connsiteX2" y="connsiteY2"/>
                </a:cxn>
                <a:cxn ang="0">
                  <a:pos x="connsiteX3" y="connsiteY3"/>
                </a:cxn>
              </a:cxnLst>
              <a:rect l="l" t="t" r="r" b="b"/>
              <a:pathLst>
                <a:path w="104775" h="171450">
                  <a:moveTo>
                    <a:pt x="0" y="0"/>
                  </a:moveTo>
                  <a:lnTo>
                    <a:pt x="104775" y="0"/>
                  </a:lnTo>
                  <a:lnTo>
                    <a:pt x="104775" y="171450"/>
                  </a:lnTo>
                  <a:lnTo>
                    <a:pt x="0" y="171450"/>
                  </a:lnTo>
                  <a:close/>
                </a:path>
              </a:pathLst>
            </a:custGeom>
            <a:solidFill>
              <a:schemeClr val="accent2"/>
            </a:solidFill>
            <a:ln w="9525" cap="flat">
              <a:noFill/>
              <a:prstDash val="solid"/>
              <a:miter/>
            </a:ln>
          </p:spPr>
          <p:txBody>
            <a:bodyPr rtlCol="0" anchor="ctr"/>
            <a:lstStyle/>
            <a:p>
              <a:endParaRPr lang="en-US"/>
            </a:p>
          </p:txBody>
        </p:sp>
      </p:grpSp>
      <p:grpSp>
        <p:nvGrpSpPr>
          <p:cNvPr id="33" name="Group 32">
            <a:extLst>
              <a:ext uri="{FF2B5EF4-FFF2-40B4-BE49-F238E27FC236}">
                <a16:creationId xmlns:a16="http://schemas.microsoft.com/office/drawing/2014/main" id="{76EC0BA2-AD75-A143-8CDE-C2E16E16F035}"/>
              </a:ext>
            </a:extLst>
          </p:cNvPr>
          <p:cNvGrpSpPr/>
          <p:nvPr/>
        </p:nvGrpSpPr>
        <p:grpSpPr>
          <a:xfrm>
            <a:off x="0" y="6215635"/>
            <a:ext cx="11444140" cy="322080"/>
            <a:chOff x="0" y="6215635"/>
            <a:chExt cx="11444140" cy="322080"/>
          </a:xfrm>
        </p:grpSpPr>
        <p:grpSp>
          <p:nvGrpSpPr>
            <p:cNvPr id="34" name="Group 33">
              <a:extLst>
                <a:ext uri="{FF2B5EF4-FFF2-40B4-BE49-F238E27FC236}">
                  <a16:creationId xmlns:a16="http://schemas.microsoft.com/office/drawing/2014/main" id="{1F667972-B861-5B44-8A00-CB6F5E83B08F}"/>
                </a:ext>
              </a:extLst>
            </p:cNvPr>
            <p:cNvGrpSpPr/>
            <p:nvPr/>
          </p:nvGrpSpPr>
          <p:grpSpPr>
            <a:xfrm>
              <a:off x="662352" y="6399215"/>
              <a:ext cx="10356966" cy="138500"/>
              <a:chOff x="662352" y="6316085"/>
              <a:chExt cx="10356966" cy="138500"/>
            </a:xfrm>
          </p:grpSpPr>
          <p:sp>
            <p:nvSpPr>
              <p:cNvPr id="43" name="TextBox 42">
                <a:extLst>
                  <a:ext uri="{FF2B5EF4-FFF2-40B4-BE49-F238E27FC236}">
                    <a16:creationId xmlns:a16="http://schemas.microsoft.com/office/drawing/2014/main" id="{47B8C35D-5B6D-EA40-85A0-131D358FB9A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4" name="TextBox 43">
                <a:extLst>
                  <a:ext uri="{FF2B5EF4-FFF2-40B4-BE49-F238E27FC236}">
                    <a16:creationId xmlns:a16="http://schemas.microsoft.com/office/drawing/2014/main" id="{C815BBD2-B699-2F46-8731-59B785A3C42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accent1"/>
                    </a:solidFill>
                  </a:rPr>
                  <a:t>Configuration and maintenance</a:t>
                </a:r>
              </a:p>
            </p:txBody>
          </p:sp>
          <p:sp>
            <p:nvSpPr>
              <p:cNvPr id="45" name="TextBox 44">
                <a:extLst>
                  <a:ext uri="{FF2B5EF4-FFF2-40B4-BE49-F238E27FC236}">
                    <a16:creationId xmlns:a16="http://schemas.microsoft.com/office/drawing/2014/main" id="{B45D3AAA-5799-A846-BABF-42C69E8A51E5}"/>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46" name="TextBox 45">
                <a:extLst>
                  <a:ext uri="{FF2B5EF4-FFF2-40B4-BE49-F238E27FC236}">
                    <a16:creationId xmlns:a16="http://schemas.microsoft.com/office/drawing/2014/main" id="{90FDF541-13C1-9345-B7AD-157C939B98D7}"/>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47" name="TextBox 46">
                <a:extLst>
                  <a:ext uri="{FF2B5EF4-FFF2-40B4-BE49-F238E27FC236}">
                    <a16:creationId xmlns:a16="http://schemas.microsoft.com/office/drawing/2014/main" id="{A7A5C117-E375-3343-84D4-1FD71736C50A}"/>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8" name="TextBox 47">
                <a:extLst>
                  <a:ext uri="{FF2B5EF4-FFF2-40B4-BE49-F238E27FC236}">
                    <a16:creationId xmlns:a16="http://schemas.microsoft.com/office/drawing/2014/main" id="{054C4EB1-7BE0-2B4F-842C-D28A29DFBEE6}"/>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35" name="Group 34">
              <a:extLst>
                <a:ext uri="{FF2B5EF4-FFF2-40B4-BE49-F238E27FC236}">
                  <a16:creationId xmlns:a16="http://schemas.microsoft.com/office/drawing/2014/main" id="{67814FB3-03D1-AE49-8159-05500FE460E9}"/>
                </a:ext>
              </a:extLst>
            </p:cNvPr>
            <p:cNvGrpSpPr/>
            <p:nvPr/>
          </p:nvGrpSpPr>
          <p:grpSpPr>
            <a:xfrm>
              <a:off x="0" y="6215635"/>
              <a:ext cx="11444140" cy="131976"/>
              <a:chOff x="0" y="6058468"/>
              <a:chExt cx="11444140" cy="131976"/>
            </a:xfrm>
          </p:grpSpPr>
          <p:cxnSp>
            <p:nvCxnSpPr>
              <p:cNvPr id="36" name="Straight Arrow Connector 35">
                <a:extLst>
                  <a:ext uri="{FF2B5EF4-FFF2-40B4-BE49-F238E27FC236}">
                    <a16:creationId xmlns:a16="http://schemas.microsoft.com/office/drawing/2014/main" id="{77508E89-ABA7-FD40-865B-6EC55B88E9A1}"/>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55577769-83F9-A447-9799-B4E9E1BCAC74}"/>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1D07DCD7-C39D-E542-8B50-BBE37B2C154A}"/>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39BAA9BF-DF4D-1843-A67C-BFEEA5407D0E}"/>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11496356-C397-8943-8D2B-282748C8F02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2F425E91-EEBC-784D-B6F1-8D81C31326C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3E1CBC25-4517-0248-807B-8BDD6971A5C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93710776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Monitoring and Troubleshooting Performance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588263" y="1214177"/>
            <a:ext cx="4450826" cy="3754874"/>
          </a:xfrm>
        </p:spPr>
        <p:txBody>
          <a:bodyPr vert="horz" wrap="square" lIns="0" tIns="0" rIns="0" bIns="0" rtlCol="0" anchor="t">
            <a:spAutoFit/>
          </a:bodyPr>
          <a:lstStyle/>
          <a:p>
            <a:pPr marL="228600" lvl="1" indent="-228600">
              <a:buClr>
                <a:schemeClr val="accent1"/>
              </a:buClr>
              <a:buSzPct val="100000"/>
              <a:buFont typeface="Arial" panose="020B0604020202020204" pitchFamily="34" charset="0"/>
              <a:buChar char="•"/>
            </a:pPr>
            <a:r>
              <a:rPr lang="en-US">
                <a:solidFill>
                  <a:schemeClr val="tx1"/>
                </a:solidFill>
              </a:rPr>
              <a:t>Azure Monitor Metrics, Alerts, </a:t>
            </a:r>
            <a:br>
              <a:rPr lang="en-US">
                <a:solidFill>
                  <a:schemeClr val="tx1"/>
                </a:solidFill>
              </a:rPr>
            </a:br>
            <a:r>
              <a:rPr lang="en-US">
                <a:solidFill>
                  <a:schemeClr val="tx1"/>
                </a:solidFill>
              </a:rPr>
              <a:t>and Logs</a:t>
            </a:r>
          </a:p>
          <a:p>
            <a:pPr marL="228600" lvl="1" indent="-228600">
              <a:buClr>
                <a:schemeClr val="accent1"/>
              </a:buClr>
              <a:buSzPct val="100000"/>
              <a:buFont typeface="Arial" panose="020B0604020202020204" pitchFamily="34" charset="0"/>
              <a:buChar char="•"/>
            </a:pPr>
            <a:r>
              <a:rPr lang="en-US">
                <a:solidFill>
                  <a:schemeClr val="tx1"/>
                </a:solidFill>
              </a:rPr>
              <a:t>Dynamic Management Views</a:t>
            </a:r>
          </a:p>
          <a:p>
            <a:pPr marL="228600" lvl="1" indent="-228600">
              <a:buClr>
                <a:schemeClr val="accent1"/>
              </a:buClr>
              <a:buSzPct val="100000"/>
              <a:buFont typeface="Arial" panose="020B0604020202020204" pitchFamily="34" charset="0"/>
              <a:buChar char="•"/>
            </a:pPr>
            <a:r>
              <a:rPr lang="en-US">
                <a:solidFill>
                  <a:schemeClr val="tx1"/>
                </a:solidFill>
              </a:rPr>
              <a:t>Extended Events</a:t>
            </a:r>
            <a:endParaRPr lang="en-US">
              <a:solidFill>
                <a:schemeClr val="tx1"/>
              </a:solidFill>
              <a:cs typeface="Segoe UI"/>
            </a:endParaRPr>
          </a:p>
          <a:p>
            <a:pPr marL="228600" lvl="1" indent="-228600">
              <a:buClr>
                <a:schemeClr val="accent1"/>
              </a:buClr>
              <a:buSzPct val="100000"/>
              <a:buFont typeface="Arial" panose="020B0604020202020204" pitchFamily="34" charset="0"/>
              <a:buChar char="•"/>
            </a:pPr>
            <a:r>
              <a:rPr lang="en-US">
                <a:solidFill>
                  <a:schemeClr val="tx1"/>
                </a:solidFill>
                <a:cs typeface="Segoe UI"/>
              </a:rPr>
              <a:t>Lightweight Query Profiling on </a:t>
            </a:r>
            <a:br>
              <a:rPr lang="en-US">
                <a:solidFill>
                  <a:schemeClr val="tx1"/>
                </a:solidFill>
                <a:cs typeface="Segoe UI"/>
              </a:rPr>
            </a:br>
            <a:r>
              <a:rPr lang="en-US">
                <a:solidFill>
                  <a:schemeClr val="tx1"/>
                </a:solidFill>
                <a:cs typeface="Segoe UI"/>
              </a:rPr>
              <a:t>by default</a:t>
            </a:r>
          </a:p>
          <a:p>
            <a:pPr marL="228600" lvl="1" indent="-228600">
              <a:buClr>
                <a:schemeClr val="accent1"/>
              </a:buClr>
              <a:buSzPct val="100000"/>
              <a:buFont typeface="Arial" panose="020B0604020202020204" pitchFamily="34" charset="0"/>
              <a:buChar char="•"/>
            </a:pPr>
            <a:r>
              <a:rPr lang="en-US">
                <a:solidFill>
                  <a:schemeClr val="tx1"/>
                </a:solidFill>
                <a:cs typeface="Segoe UI"/>
              </a:rPr>
              <a:t>Query Plan Debugging with </a:t>
            </a:r>
            <a:br>
              <a:rPr lang="en-US">
                <a:solidFill>
                  <a:schemeClr val="tx1"/>
                </a:solidFill>
                <a:cs typeface="Segoe UI"/>
              </a:rPr>
            </a:br>
            <a:r>
              <a:rPr lang="en-US">
                <a:solidFill>
                  <a:schemeClr val="tx1"/>
                </a:solidFill>
                <a:cs typeface="Segoe UI"/>
              </a:rPr>
              <a:t>SET statements</a:t>
            </a:r>
          </a:p>
          <a:p>
            <a:pPr marL="228600" lvl="1" indent="-228600">
              <a:buClr>
                <a:schemeClr val="accent1"/>
              </a:buClr>
              <a:buSzPct val="100000"/>
              <a:buFont typeface="Arial" panose="020B0604020202020204" pitchFamily="34" charset="0"/>
              <a:buChar char="•"/>
            </a:pPr>
            <a:r>
              <a:rPr lang="en-US">
                <a:solidFill>
                  <a:schemeClr val="tx1"/>
                </a:solidFill>
              </a:rPr>
              <a:t>Query Store on by default</a:t>
            </a:r>
            <a:endParaRPr lang="en-US">
              <a:solidFill>
                <a:schemeClr val="tx1"/>
              </a:solidFill>
              <a:cs typeface="Segoe UI"/>
            </a:endParaRPr>
          </a:p>
          <a:p>
            <a:pPr marL="228600" lvl="1" indent="-228600">
              <a:buClr>
                <a:schemeClr val="accent1"/>
              </a:buClr>
              <a:buSzPct val="100000"/>
              <a:buFont typeface="Arial" panose="020B0604020202020204" pitchFamily="34" charset="0"/>
              <a:buChar char="•"/>
            </a:pPr>
            <a:r>
              <a:rPr lang="en-US">
                <a:solidFill>
                  <a:schemeClr val="tx1"/>
                </a:solidFill>
                <a:cs typeface="Segoe UI"/>
              </a:rPr>
              <a:t>Performance Visualizations </a:t>
            </a:r>
            <a:br>
              <a:rPr lang="en-US">
                <a:solidFill>
                  <a:schemeClr val="tx1"/>
                </a:solidFill>
                <a:cs typeface="Segoe UI"/>
              </a:rPr>
            </a:br>
            <a:r>
              <a:rPr lang="en-US">
                <a:solidFill>
                  <a:schemeClr val="tx1"/>
                </a:solidFill>
                <a:cs typeface="Segoe UI"/>
              </a:rPr>
              <a:t>in portal</a:t>
            </a:r>
          </a:p>
        </p:txBody>
      </p:sp>
      <p:sp>
        <p:nvSpPr>
          <p:cNvPr id="33" name="TextBox 32">
            <a:extLst>
              <a:ext uri="{FF2B5EF4-FFF2-40B4-BE49-F238E27FC236}">
                <a16:creationId xmlns:a16="http://schemas.microsoft.com/office/drawing/2014/main" id="{1D3294EE-488B-4769-BD9A-5A320B1C075F}"/>
              </a:ext>
            </a:extLst>
          </p:cNvPr>
          <p:cNvSpPr txBox="1"/>
          <p:nvPr/>
        </p:nvSpPr>
        <p:spPr>
          <a:xfrm>
            <a:off x="5776588" y="3305591"/>
            <a:ext cx="1175691" cy="307777"/>
          </a:xfrm>
          <a:prstGeom prst="rect">
            <a:avLst/>
          </a:prstGeom>
          <a:noFill/>
        </p:spPr>
        <p:txBody>
          <a:bodyPr wrap="square" rtlCol="0">
            <a:spAutoFit/>
          </a:bodyPr>
          <a:lstStyle/>
          <a:p>
            <a:pPr marL="0" marR="0" lvl="0" indent="0" algn="ctr" defTabSz="12436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chemeClr val="accent1"/>
                </a:solidFill>
                <a:effectLst/>
                <a:uLnTx/>
                <a:uFillTx/>
                <a:ea typeface="+mn-ea"/>
                <a:cs typeface="Segoe UI Semibold" panose="020B0702040204020203" pitchFamily="34" charset="0"/>
              </a:rPr>
              <a:t>Queries</a:t>
            </a:r>
          </a:p>
        </p:txBody>
      </p:sp>
      <p:sp>
        <p:nvSpPr>
          <p:cNvPr id="34" name="Rectangle 33">
            <a:extLst>
              <a:ext uri="{FF2B5EF4-FFF2-40B4-BE49-F238E27FC236}">
                <a16:creationId xmlns:a16="http://schemas.microsoft.com/office/drawing/2014/main" id="{8D0DF435-BE72-42C5-B74F-8EA9E1230E68}"/>
              </a:ext>
            </a:extLst>
          </p:cNvPr>
          <p:cNvSpPr/>
          <p:nvPr/>
        </p:nvSpPr>
        <p:spPr bwMode="auto">
          <a:xfrm>
            <a:off x="6016011" y="2493986"/>
            <a:ext cx="696845" cy="696843"/>
          </a:xfrm>
          <a:prstGeom prst="rect">
            <a:avLst/>
          </a:prstGeom>
          <a:solidFill>
            <a:schemeClr val="accent5"/>
          </a:solidFill>
          <a:ln w="12700" cap="flat" cmpd="sng" algn="ctr">
            <a:noFill/>
            <a:prstDash val="solid"/>
            <a:headEnd type="none" w="med" len="med"/>
            <a:tailEnd type="none" w="med" len="med"/>
          </a:ln>
          <a:effectLst/>
        </p:spPr>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90000"/>
              </a:lnSpc>
              <a:spcBef>
                <a:spcPct val="0"/>
              </a:spcBef>
              <a:spcAft>
                <a:spcPct val="0"/>
              </a:spcAft>
              <a:buClrTx/>
              <a:buSzTx/>
              <a:buFontTx/>
              <a:buNone/>
              <a:tabLst/>
              <a:defRPr/>
            </a:pPr>
            <a:r>
              <a:rPr kumimoji="0" lang="en-US" sz="3733" b="0" i="0" u="none" strike="noStrike" kern="0" cap="none" spc="0" normalizeH="0" baseline="0" noProof="0">
                <a:ln>
                  <a:noFill/>
                </a:ln>
                <a:solidFill>
                  <a:schemeClr val="accent1"/>
                </a:solidFill>
                <a:effectLst/>
                <a:uLnTx/>
                <a:uFillTx/>
                <a:latin typeface="+mj-lt"/>
                <a:ea typeface="Segoe UI" pitchFamily="34" charset="0"/>
                <a:cs typeface="Segoe UI" pitchFamily="34" charset="0"/>
              </a:rPr>
              <a:t>?</a:t>
            </a:r>
          </a:p>
        </p:txBody>
      </p:sp>
      <p:sp>
        <p:nvSpPr>
          <p:cNvPr id="35" name="TextBox 34">
            <a:extLst>
              <a:ext uri="{FF2B5EF4-FFF2-40B4-BE49-F238E27FC236}">
                <a16:creationId xmlns:a16="http://schemas.microsoft.com/office/drawing/2014/main" id="{8A89F8BC-8A71-4DB0-9C60-4D761D5A0A05}"/>
              </a:ext>
            </a:extLst>
          </p:cNvPr>
          <p:cNvSpPr txBox="1"/>
          <p:nvPr/>
        </p:nvSpPr>
        <p:spPr>
          <a:xfrm>
            <a:off x="6920194" y="3305591"/>
            <a:ext cx="2044318" cy="523220"/>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kern="0">
                <a:solidFill>
                  <a:schemeClr val="accent1"/>
                </a:solidFill>
                <a:cs typeface="Segoe UI Semibold" panose="020B0702040204020203" pitchFamily="34" charset="0"/>
              </a:rPr>
              <a:t>SQL Database</a:t>
            </a:r>
          </a:p>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kern="0">
                <a:solidFill>
                  <a:schemeClr val="accent1"/>
                </a:solidFill>
                <a:cs typeface="Segoe UI Semibold" panose="020B0702040204020203" pitchFamily="34" charset="0"/>
              </a:rPr>
              <a:t>SQL Managed Instance </a:t>
            </a:r>
          </a:p>
        </p:txBody>
      </p:sp>
      <p:sp>
        <p:nvSpPr>
          <p:cNvPr id="36" name="TextBox 35">
            <a:extLst>
              <a:ext uri="{FF2B5EF4-FFF2-40B4-BE49-F238E27FC236}">
                <a16:creationId xmlns:a16="http://schemas.microsoft.com/office/drawing/2014/main" id="{32204D7D-63DB-4F98-8D2E-03457D7AC571}"/>
              </a:ext>
            </a:extLst>
          </p:cNvPr>
          <p:cNvSpPr txBox="1"/>
          <p:nvPr/>
        </p:nvSpPr>
        <p:spPr>
          <a:xfrm>
            <a:off x="9036792" y="2493985"/>
            <a:ext cx="960847" cy="696843"/>
          </a:xfrm>
          <a:prstGeom prst="rect">
            <a:avLst/>
          </a:prstGeom>
          <a:solidFill>
            <a:schemeClr val="accent5"/>
          </a:solidFill>
        </p:spPr>
        <p:txBody>
          <a:bodyPr wrap="square" rtlCol="0" anchor="ctr" anchorCtr="1">
            <a:no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Query store</a:t>
            </a:r>
          </a:p>
        </p:txBody>
      </p:sp>
      <p:sp>
        <p:nvSpPr>
          <p:cNvPr id="37" name="TextBox 36">
            <a:extLst>
              <a:ext uri="{FF2B5EF4-FFF2-40B4-BE49-F238E27FC236}">
                <a16:creationId xmlns:a16="http://schemas.microsoft.com/office/drawing/2014/main" id="{066EA5F9-9CDB-4AE5-8A20-64515B4D475B}"/>
              </a:ext>
            </a:extLst>
          </p:cNvPr>
          <p:cNvSpPr txBox="1"/>
          <p:nvPr/>
        </p:nvSpPr>
        <p:spPr>
          <a:xfrm>
            <a:off x="10144940" y="3305591"/>
            <a:ext cx="1634544" cy="307777"/>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400" kern="0">
                <a:solidFill>
                  <a:schemeClr val="accent1"/>
                </a:solidFill>
                <a:cs typeface="Segoe UI Semibold" panose="020B0702040204020203" pitchFamily="34" charset="0"/>
              </a:rPr>
              <a:t>Deeper insight</a:t>
            </a:r>
          </a:p>
        </p:txBody>
      </p:sp>
      <p:grpSp>
        <p:nvGrpSpPr>
          <p:cNvPr id="4" name="Group 3">
            <a:extLst>
              <a:ext uri="{FF2B5EF4-FFF2-40B4-BE49-F238E27FC236}">
                <a16:creationId xmlns:a16="http://schemas.microsoft.com/office/drawing/2014/main" id="{B0F00402-980A-0644-8020-2BBCAAA0DA13}"/>
              </a:ext>
            </a:extLst>
          </p:cNvPr>
          <p:cNvGrpSpPr/>
          <p:nvPr/>
        </p:nvGrpSpPr>
        <p:grpSpPr>
          <a:xfrm>
            <a:off x="10481789" y="2516191"/>
            <a:ext cx="960847" cy="695287"/>
            <a:chOff x="11775930" y="2293272"/>
            <a:chExt cx="1404667" cy="1016443"/>
          </a:xfrm>
        </p:grpSpPr>
        <p:sp>
          <p:nvSpPr>
            <p:cNvPr id="42" name="Freeform 66">
              <a:extLst>
                <a:ext uri="{FF2B5EF4-FFF2-40B4-BE49-F238E27FC236}">
                  <a16:creationId xmlns:a16="http://schemas.microsoft.com/office/drawing/2014/main" id="{7389BD59-C9D7-457A-9196-219B336F1225}"/>
                </a:ext>
              </a:extLst>
            </p:cNvPr>
            <p:cNvSpPr>
              <a:spLocks noChangeArrowheads="1"/>
            </p:cNvSpPr>
            <p:nvPr/>
          </p:nvSpPr>
          <p:spPr bwMode="auto">
            <a:xfrm>
              <a:off x="11775930" y="2293272"/>
              <a:ext cx="1404667" cy="1016443"/>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solidFill>
              <a:schemeClr val="accent1"/>
            </a:solidFill>
            <a:ln w="12700" cap="sq">
              <a:no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43" name="Group 42">
              <a:extLst>
                <a:ext uri="{FF2B5EF4-FFF2-40B4-BE49-F238E27FC236}">
                  <a16:creationId xmlns:a16="http://schemas.microsoft.com/office/drawing/2014/main" id="{CD99F58E-D711-40EE-97C0-745D6893E7C2}"/>
                </a:ext>
              </a:extLst>
            </p:cNvPr>
            <p:cNvGrpSpPr/>
            <p:nvPr/>
          </p:nvGrpSpPr>
          <p:grpSpPr>
            <a:xfrm>
              <a:off x="12580303" y="2897767"/>
              <a:ext cx="371655" cy="286574"/>
              <a:chOff x="1619756" y="3207967"/>
              <a:chExt cx="406559" cy="313488"/>
            </a:xfrm>
            <a:solidFill>
              <a:srgbClr val="FFFFFF">
                <a:lumMod val="95000"/>
              </a:srgbClr>
            </a:solidFill>
          </p:grpSpPr>
          <p:sp useBgFill="1">
            <p:nvSpPr>
              <p:cNvPr id="54" name="Line 68">
                <a:extLst>
                  <a:ext uri="{FF2B5EF4-FFF2-40B4-BE49-F238E27FC236}">
                    <a16:creationId xmlns:a16="http://schemas.microsoft.com/office/drawing/2014/main" id="{4F595C67-52DF-42C3-AD83-D9D3D9DEADB6}"/>
                  </a:ext>
                </a:extLst>
              </p:cNvPr>
              <p:cNvSpPr>
                <a:spLocks noChangeShapeType="1"/>
              </p:cNvSpPr>
              <p:nvPr/>
            </p:nvSpPr>
            <p:spPr bwMode="auto">
              <a:xfrm flipV="1">
                <a:off x="1619756" y="3433284"/>
                <a:ext cx="0" cy="88171"/>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5" name="Line 69">
                <a:extLst>
                  <a:ext uri="{FF2B5EF4-FFF2-40B4-BE49-F238E27FC236}">
                    <a16:creationId xmlns:a16="http://schemas.microsoft.com/office/drawing/2014/main" id="{FB8D27ED-DC91-415F-801A-AF1DB0689420}"/>
                  </a:ext>
                </a:extLst>
              </p:cNvPr>
              <p:cNvSpPr>
                <a:spLocks noChangeShapeType="1"/>
              </p:cNvSpPr>
              <p:nvPr/>
            </p:nvSpPr>
            <p:spPr bwMode="auto">
              <a:xfrm flipV="1">
                <a:off x="1721395" y="3335321"/>
                <a:ext cx="0" cy="186134"/>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6" name="Line 70">
                <a:extLst>
                  <a:ext uri="{FF2B5EF4-FFF2-40B4-BE49-F238E27FC236}">
                    <a16:creationId xmlns:a16="http://schemas.microsoft.com/office/drawing/2014/main" id="{916CEA4F-031D-47D3-8D61-D806BD84BEAA}"/>
                  </a:ext>
                </a:extLst>
              </p:cNvPr>
              <p:cNvSpPr>
                <a:spLocks noChangeShapeType="1"/>
              </p:cNvSpPr>
              <p:nvPr/>
            </p:nvSpPr>
            <p:spPr bwMode="auto">
              <a:xfrm flipV="1">
                <a:off x="1823035" y="3384303"/>
                <a:ext cx="0" cy="137152"/>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7" name="Line 71">
                <a:extLst>
                  <a:ext uri="{FF2B5EF4-FFF2-40B4-BE49-F238E27FC236}">
                    <a16:creationId xmlns:a16="http://schemas.microsoft.com/office/drawing/2014/main" id="{F13431B8-FC3B-490B-A7D0-1E4B764432F7}"/>
                  </a:ext>
                </a:extLst>
              </p:cNvPr>
              <p:cNvSpPr>
                <a:spLocks noChangeShapeType="1"/>
              </p:cNvSpPr>
              <p:nvPr/>
            </p:nvSpPr>
            <p:spPr bwMode="auto">
              <a:xfrm flipV="1">
                <a:off x="1924674" y="3207967"/>
                <a:ext cx="0" cy="313488"/>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58" name="Line 72">
                <a:extLst>
                  <a:ext uri="{FF2B5EF4-FFF2-40B4-BE49-F238E27FC236}">
                    <a16:creationId xmlns:a16="http://schemas.microsoft.com/office/drawing/2014/main" id="{94B1DF99-3B09-4693-9317-12B7CFEF8416}"/>
                  </a:ext>
                </a:extLst>
              </p:cNvPr>
              <p:cNvSpPr>
                <a:spLocks noChangeShapeType="1"/>
              </p:cNvSpPr>
              <p:nvPr/>
            </p:nvSpPr>
            <p:spPr bwMode="auto">
              <a:xfrm flipV="1">
                <a:off x="2026315" y="3310830"/>
                <a:ext cx="0" cy="210625"/>
              </a:xfrm>
              <a:prstGeom prst="line">
                <a:avLst/>
              </a:prstGeom>
              <a:grp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44" name="Line 73">
              <a:extLst>
                <a:ext uri="{FF2B5EF4-FFF2-40B4-BE49-F238E27FC236}">
                  <a16:creationId xmlns:a16="http://schemas.microsoft.com/office/drawing/2014/main" id="{11554CA2-5D5A-4167-99DB-E1463194992E}"/>
                </a:ext>
              </a:extLst>
            </p:cNvPr>
            <p:cNvSpPr>
              <a:spLocks noChangeShapeType="1"/>
            </p:cNvSpPr>
            <p:nvPr/>
          </p:nvSpPr>
          <p:spPr bwMode="auto">
            <a:xfrm>
              <a:off x="11984770" y="3063442"/>
              <a:ext cx="228363" cy="0"/>
            </a:xfrm>
            <a:prstGeom prst="line">
              <a:avLst/>
            </a:prstGeom>
            <a:solidFill>
              <a:srgbClr val="FFFFFF">
                <a:lumMod val="95000"/>
              </a:srgbClr>
            </a:solid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5" name="Line 74">
              <a:extLst>
                <a:ext uri="{FF2B5EF4-FFF2-40B4-BE49-F238E27FC236}">
                  <a16:creationId xmlns:a16="http://schemas.microsoft.com/office/drawing/2014/main" id="{D003DFF8-2530-4CCD-9710-8DB4D525FC52}"/>
                </a:ext>
              </a:extLst>
            </p:cNvPr>
            <p:cNvSpPr>
              <a:spLocks noChangeShapeType="1"/>
            </p:cNvSpPr>
            <p:nvPr/>
          </p:nvSpPr>
          <p:spPr bwMode="auto">
            <a:xfrm>
              <a:off x="11984770" y="3157470"/>
              <a:ext cx="344784" cy="0"/>
            </a:xfrm>
            <a:prstGeom prst="line">
              <a:avLst/>
            </a:prstGeom>
            <a:solidFill>
              <a:srgbClr val="FFFFFF">
                <a:lumMod val="95000"/>
              </a:srgbClr>
            </a:solidFill>
            <a:ln w="285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46" name="Freeform 75">
              <a:extLst>
                <a:ext uri="{FF2B5EF4-FFF2-40B4-BE49-F238E27FC236}">
                  <a16:creationId xmlns:a16="http://schemas.microsoft.com/office/drawing/2014/main" id="{F0B1DCFD-CD2A-4890-B0B6-A4856CEF32E0}"/>
                </a:ext>
              </a:extLst>
            </p:cNvPr>
            <p:cNvSpPr>
              <a:spLocks noChangeArrowheads="1"/>
            </p:cNvSpPr>
            <p:nvPr/>
          </p:nvSpPr>
          <p:spPr bwMode="auto">
            <a:xfrm>
              <a:off x="11962377" y="2449989"/>
              <a:ext cx="483596" cy="483595"/>
            </a:xfrm>
            <a:prstGeom prst="ellipse">
              <a:avLst/>
            </a:prstGeom>
            <a:solidFill>
              <a:schemeClr val="accent2"/>
            </a:solidFill>
            <a:ln w="12700" cap="sq">
              <a:no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7" name="Line 78">
              <a:extLst>
                <a:ext uri="{FF2B5EF4-FFF2-40B4-BE49-F238E27FC236}">
                  <a16:creationId xmlns:a16="http://schemas.microsoft.com/office/drawing/2014/main" id="{5B1E4804-DC14-4578-B249-5183410E91F1}"/>
                </a:ext>
              </a:extLst>
            </p:cNvPr>
            <p:cNvSpPr>
              <a:spLocks noChangeShapeType="1"/>
            </p:cNvSpPr>
            <p:nvPr/>
          </p:nvSpPr>
          <p:spPr bwMode="auto">
            <a:xfrm>
              <a:off x="12651948" y="2576127"/>
              <a:ext cx="247574" cy="0"/>
            </a:xfrm>
            <a:prstGeom prst="line">
              <a:avLst/>
            </a:prstGeom>
            <a:solidFill>
              <a:srgbClr val="FFFFFF">
                <a:lumMod val="95000"/>
              </a:srgbClr>
            </a:solidFill>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8" name="Line 79">
              <a:extLst>
                <a:ext uri="{FF2B5EF4-FFF2-40B4-BE49-F238E27FC236}">
                  <a16:creationId xmlns:a16="http://schemas.microsoft.com/office/drawing/2014/main" id="{8034A7F9-5CB8-4C8F-AE85-9A470720F4F4}"/>
                </a:ext>
              </a:extLst>
            </p:cNvPr>
            <p:cNvSpPr>
              <a:spLocks noChangeShapeType="1"/>
            </p:cNvSpPr>
            <p:nvPr/>
          </p:nvSpPr>
          <p:spPr bwMode="auto">
            <a:xfrm>
              <a:off x="12850652" y="2464186"/>
              <a:ext cx="101308" cy="0"/>
            </a:xfrm>
            <a:prstGeom prst="line">
              <a:avLst/>
            </a:prstGeom>
            <a:solidFill>
              <a:srgbClr val="FFFFFF">
                <a:lumMod val="95000"/>
              </a:srgbClr>
            </a:solidFill>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49" name="Line 80">
              <a:extLst>
                <a:ext uri="{FF2B5EF4-FFF2-40B4-BE49-F238E27FC236}">
                  <a16:creationId xmlns:a16="http://schemas.microsoft.com/office/drawing/2014/main" id="{238A2D0D-8D9D-4EDF-89CA-7F357BB6DB10}"/>
                </a:ext>
              </a:extLst>
            </p:cNvPr>
            <p:cNvSpPr>
              <a:spLocks noChangeShapeType="1"/>
            </p:cNvSpPr>
            <p:nvPr/>
          </p:nvSpPr>
          <p:spPr bwMode="auto">
            <a:xfrm>
              <a:off x="12651948" y="2464186"/>
              <a:ext cx="85868" cy="0"/>
            </a:xfrm>
            <a:prstGeom prst="line">
              <a:avLst/>
            </a:prstGeom>
            <a:solidFill>
              <a:srgbClr val="FFFFFF">
                <a:lumMod val="95000"/>
              </a:srgbClr>
            </a:solidFill>
            <a:ln w="15875"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0" name="Freeform 81">
              <a:extLst>
                <a:ext uri="{FF2B5EF4-FFF2-40B4-BE49-F238E27FC236}">
                  <a16:creationId xmlns:a16="http://schemas.microsoft.com/office/drawing/2014/main" id="{31C1E820-58B9-4900-82A1-6D242DECF97E}"/>
                </a:ext>
              </a:extLst>
            </p:cNvPr>
            <p:cNvSpPr>
              <a:spLocks noChangeArrowheads="1"/>
            </p:cNvSpPr>
            <p:nvPr/>
          </p:nvSpPr>
          <p:spPr bwMode="auto">
            <a:xfrm>
              <a:off x="12775560" y="2445513"/>
              <a:ext cx="37347" cy="37347"/>
            </a:xfrm>
            <a:prstGeom prst="ellipse">
              <a:avLst/>
            </a:prstGeom>
            <a:noFill/>
            <a:ln w="15875" cap="sq">
              <a:solidFill>
                <a:schemeClr val="tx1"/>
              </a:solid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1" name="Freeform 82">
              <a:extLst>
                <a:ext uri="{FF2B5EF4-FFF2-40B4-BE49-F238E27FC236}">
                  <a16:creationId xmlns:a16="http://schemas.microsoft.com/office/drawing/2014/main" id="{C08F6E42-7E2C-4230-8429-685DE1188EF1}"/>
                </a:ext>
              </a:extLst>
            </p:cNvPr>
            <p:cNvSpPr>
              <a:spLocks noChangeArrowheads="1"/>
            </p:cNvSpPr>
            <p:nvPr/>
          </p:nvSpPr>
          <p:spPr bwMode="auto">
            <a:xfrm>
              <a:off x="12934048" y="2557454"/>
              <a:ext cx="37347" cy="37347"/>
            </a:xfrm>
            <a:prstGeom prst="ellipse">
              <a:avLst/>
            </a:prstGeom>
            <a:noFill/>
            <a:ln w="15875" cap="sq">
              <a:solidFill>
                <a:schemeClr val="tx1"/>
              </a:solid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2" name="Partial Circle 51">
              <a:extLst>
                <a:ext uri="{FF2B5EF4-FFF2-40B4-BE49-F238E27FC236}">
                  <a16:creationId xmlns:a16="http://schemas.microsoft.com/office/drawing/2014/main" id="{905585ED-0D95-4AB1-B060-4CE4F414B615}"/>
                </a:ext>
              </a:extLst>
            </p:cNvPr>
            <p:cNvSpPr/>
            <p:nvPr/>
          </p:nvSpPr>
          <p:spPr bwMode="auto">
            <a:xfrm>
              <a:off x="11962376" y="2449989"/>
              <a:ext cx="483596" cy="483595"/>
            </a:xfrm>
            <a:prstGeom prst="pie">
              <a:avLst/>
            </a:prstGeom>
            <a:solidFill>
              <a:schemeClr val="accent2"/>
            </a:solidFill>
            <a:ln w="12700" cap="rnd">
              <a:noFill/>
              <a:miter lim="800000"/>
              <a:headEnd/>
              <a:tailEnd/>
            </a:ln>
            <a:effectLst/>
          </p:spPr>
          <p:txBody>
            <a:bodyPr wrap="non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53" name="Partial Circle 52">
              <a:extLst>
                <a:ext uri="{FF2B5EF4-FFF2-40B4-BE49-F238E27FC236}">
                  <a16:creationId xmlns:a16="http://schemas.microsoft.com/office/drawing/2014/main" id="{72B630F9-A900-451C-A690-B5FD602A37CC}"/>
                </a:ext>
              </a:extLst>
            </p:cNvPr>
            <p:cNvSpPr/>
            <p:nvPr/>
          </p:nvSpPr>
          <p:spPr bwMode="auto">
            <a:xfrm>
              <a:off x="11962376" y="2449989"/>
              <a:ext cx="483596" cy="483595"/>
            </a:xfrm>
            <a:prstGeom prst="pie">
              <a:avLst>
                <a:gd name="adj1" fmla="val 2538419"/>
                <a:gd name="adj2" fmla="val 16200000"/>
              </a:avLst>
            </a:prstGeom>
            <a:solidFill>
              <a:schemeClr val="tx1"/>
            </a:solidFill>
            <a:ln w="12700" cap="rnd">
              <a:noFill/>
              <a:miter lim="800000"/>
              <a:headEnd/>
              <a:tailEnd/>
            </a:ln>
            <a:effectLst/>
          </p:spPr>
          <p:txBody>
            <a:bodyPr wrap="non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cxnSp>
        <p:nvCxnSpPr>
          <p:cNvPr id="60" name="Straight Arrow Connector 59">
            <a:extLst>
              <a:ext uri="{FF2B5EF4-FFF2-40B4-BE49-F238E27FC236}">
                <a16:creationId xmlns:a16="http://schemas.microsoft.com/office/drawing/2014/main" id="{904D6E02-79BA-4F82-BCAE-11D6CA05A5DC}"/>
              </a:ext>
            </a:extLst>
          </p:cNvPr>
          <p:cNvCxnSpPr>
            <a:cxnSpLocks/>
          </p:cNvCxnSpPr>
          <p:nvPr/>
        </p:nvCxnSpPr>
        <p:spPr>
          <a:xfrm>
            <a:off x="8570222" y="2877133"/>
            <a:ext cx="394459" cy="0"/>
          </a:xfrm>
          <a:prstGeom prst="straightConnector1">
            <a:avLst/>
          </a:prstGeom>
          <a:noFill/>
          <a:ln w="12700" cap="flat" cmpd="sng" algn="ctr">
            <a:solidFill>
              <a:schemeClr val="accent1"/>
            </a:solidFill>
            <a:prstDash val="solid"/>
            <a:headEnd type="none"/>
            <a:tailEnd type="triangle"/>
          </a:ln>
          <a:effectLst/>
        </p:spPr>
      </p:cxnSp>
      <p:cxnSp>
        <p:nvCxnSpPr>
          <p:cNvPr id="77" name="Straight Arrow Connector 76">
            <a:extLst>
              <a:ext uri="{FF2B5EF4-FFF2-40B4-BE49-F238E27FC236}">
                <a16:creationId xmlns:a16="http://schemas.microsoft.com/office/drawing/2014/main" id="{3CE4AAC2-30DC-F143-A16B-71A3706359C6}"/>
              </a:ext>
            </a:extLst>
          </p:cNvPr>
          <p:cNvCxnSpPr>
            <a:cxnSpLocks/>
          </p:cNvCxnSpPr>
          <p:nvPr/>
        </p:nvCxnSpPr>
        <p:spPr>
          <a:xfrm>
            <a:off x="10028450" y="2877133"/>
            <a:ext cx="394459" cy="0"/>
          </a:xfrm>
          <a:prstGeom prst="straightConnector1">
            <a:avLst/>
          </a:prstGeom>
          <a:noFill/>
          <a:ln w="12700" cap="flat" cmpd="sng" algn="ctr">
            <a:solidFill>
              <a:schemeClr val="accent1"/>
            </a:solidFill>
            <a:prstDash val="solid"/>
            <a:headEnd type="none"/>
            <a:tailEnd type="triangle"/>
          </a:ln>
          <a:effectLst/>
        </p:spPr>
      </p:cxnSp>
      <p:cxnSp>
        <p:nvCxnSpPr>
          <p:cNvPr id="78" name="Straight Arrow Connector 77">
            <a:extLst>
              <a:ext uri="{FF2B5EF4-FFF2-40B4-BE49-F238E27FC236}">
                <a16:creationId xmlns:a16="http://schemas.microsoft.com/office/drawing/2014/main" id="{7477C287-4381-A64A-943C-C8F9C4341085}"/>
              </a:ext>
            </a:extLst>
          </p:cNvPr>
          <p:cNvCxnSpPr>
            <a:cxnSpLocks/>
          </p:cNvCxnSpPr>
          <p:nvPr/>
        </p:nvCxnSpPr>
        <p:spPr>
          <a:xfrm>
            <a:off x="6771091" y="2877133"/>
            <a:ext cx="394459" cy="0"/>
          </a:xfrm>
          <a:prstGeom prst="straightConnector1">
            <a:avLst/>
          </a:prstGeom>
          <a:noFill/>
          <a:ln w="12700" cap="flat" cmpd="sng" algn="ctr">
            <a:solidFill>
              <a:schemeClr val="accent1"/>
            </a:solidFill>
            <a:prstDash val="solid"/>
            <a:headEnd type="none"/>
            <a:tailEnd type="triangle"/>
          </a:ln>
          <a:effectLst/>
        </p:spPr>
      </p:cxnSp>
      <p:pic>
        <p:nvPicPr>
          <p:cNvPr id="79" name="Graphic 78">
            <a:extLst>
              <a:ext uri="{FF2B5EF4-FFF2-40B4-BE49-F238E27FC236}">
                <a16:creationId xmlns:a16="http://schemas.microsoft.com/office/drawing/2014/main" id="{AEAF5A1B-0D2C-5643-AD64-731E5B15EA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8322" y="2561560"/>
            <a:ext cx="699811" cy="695905"/>
          </a:xfrm>
          <a:prstGeom prst="rect">
            <a:avLst/>
          </a:prstGeom>
        </p:spPr>
      </p:pic>
      <p:pic>
        <p:nvPicPr>
          <p:cNvPr id="80" name="Graphic 79">
            <a:extLst>
              <a:ext uri="{FF2B5EF4-FFF2-40B4-BE49-F238E27FC236}">
                <a16:creationId xmlns:a16="http://schemas.microsoft.com/office/drawing/2014/main" id="{CCE40384-0108-744E-9F69-CA4BA63ACB0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00873" y="2574763"/>
            <a:ext cx="699811" cy="695905"/>
          </a:xfrm>
          <a:prstGeom prst="rect">
            <a:avLst/>
          </a:prstGeom>
        </p:spPr>
      </p:pic>
      <p:grpSp>
        <p:nvGrpSpPr>
          <p:cNvPr id="59" name="Group 58">
            <a:extLst>
              <a:ext uri="{FF2B5EF4-FFF2-40B4-BE49-F238E27FC236}">
                <a16:creationId xmlns:a16="http://schemas.microsoft.com/office/drawing/2014/main" id="{6880ACA1-8E28-B342-91B3-9DE62812F66E}"/>
              </a:ext>
            </a:extLst>
          </p:cNvPr>
          <p:cNvGrpSpPr/>
          <p:nvPr/>
        </p:nvGrpSpPr>
        <p:grpSpPr>
          <a:xfrm>
            <a:off x="0" y="6215635"/>
            <a:ext cx="11444140" cy="322080"/>
            <a:chOff x="0" y="6215635"/>
            <a:chExt cx="11444140" cy="322080"/>
          </a:xfrm>
        </p:grpSpPr>
        <p:grpSp>
          <p:nvGrpSpPr>
            <p:cNvPr id="61" name="Group 60">
              <a:extLst>
                <a:ext uri="{FF2B5EF4-FFF2-40B4-BE49-F238E27FC236}">
                  <a16:creationId xmlns:a16="http://schemas.microsoft.com/office/drawing/2014/main" id="{47626824-6CB9-A049-ABA3-00CBE31AD894}"/>
                </a:ext>
              </a:extLst>
            </p:cNvPr>
            <p:cNvGrpSpPr/>
            <p:nvPr/>
          </p:nvGrpSpPr>
          <p:grpSpPr>
            <a:xfrm>
              <a:off x="662352" y="6399215"/>
              <a:ext cx="10356966" cy="138500"/>
              <a:chOff x="662352" y="6316085"/>
              <a:chExt cx="10356966" cy="138500"/>
            </a:xfrm>
          </p:grpSpPr>
          <p:sp>
            <p:nvSpPr>
              <p:cNvPr id="88" name="TextBox 87">
                <a:extLst>
                  <a:ext uri="{FF2B5EF4-FFF2-40B4-BE49-F238E27FC236}">
                    <a16:creationId xmlns:a16="http://schemas.microsoft.com/office/drawing/2014/main" id="{A60B2832-069B-A84E-BF5E-31A755B19C2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89" name="TextBox 88">
                <a:extLst>
                  <a:ext uri="{FF2B5EF4-FFF2-40B4-BE49-F238E27FC236}">
                    <a16:creationId xmlns:a16="http://schemas.microsoft.com/office/drawing/2014/main" id="{90E85275-E2DA-8E49-83FD-4D1B274D1C7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90" name="TextBox 89">
                <a:extLst>
                  <a:ext uri="{FF2B5EF4-FFF2-40B4-BE49-F238E27FC236}">
                    <a16:creationId xmlns:a16="http://schemas.microsoft.com/office/drawing/2014/main" id="{2732D76C-5773-324E-B4A1-242915C152F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Monitoring performance</a:t>
                </a:r>
              </a:p>
            </p:txBody>
          </p:sp>
          <p:sp>
            <p:nvSpPr>
              <p:cNvPr id="91" name="TextBox 90">
                <a:extLst>
                  <a:ext uri="{FF2B5EF4-FFF2-40B4-BE49-F238E27FC236}">
                    <a16:creationId xmlns:a16="http://schemas.microsoft.com/office/drawing/2014/main" id="{B1CBE686-9A88-1E4F-B975-3F3746543B45}"/>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92" name="TextBox 91">
                <a:extLst>
                  <a:ext uri="{FF2B5EF4-FFF2-40B4-BE49-F238E27FC236}">
                    <a16:creationId xmlns:a16="http://schemas.microsoft.com/office/drawing/2014/main" id="{E660D18D-0D7E-524C-B2A4-3D59D73B7D48}"/>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93" name="TextBox 92">
                <a:extLst>
                  <a:ext uri="{FF2B5EF4-FFF2-40B4-BE49-F238E27FC236}">
                    <a16:creationId xmlns:a16="http://schemas.microsoft.com/office/drawing/2014/main" id="{5848B46F-1013-3449-9976-0DB8B6CA544F}"/>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76" name="Group 75">
              <a:extLst>
                <a:ext uri="{FF2B5EF4-FFF2-40B4-BE49-F238E27FC236}">
                  <a16:creationId xmlns:a16="http://schemas.microsoft.com/office/drawing/2014/main" id="{C1F1C431-07C2-E44D-82E1-1C25CE0E2C38}"/>
                </a:ext>
              </a:extLst>
            </p:cNvPr>
            <p:cNvGrpSpPr/>
            <p:nvPr/>
          </p:nvGrpSpPr>
          <p:grpSpPr>
            <a:xfrm>
              <a:off x="0" y="6215635"/>
              <a:ext cx="11444140" cy="131976"/>
              <a:chOff x="0" y="6058468"/>
              <a:chExt cx="11444140" cy="131976"/>
            </a:xfrm>
          </p:grpSpPr>
          <p:cxnSp>
            <p:nvCxnSpPr>
              <p:cNvPr id="81" name="Straight Arrow Connector 80">
                <a:extLst>
                  <a:ext uri="{FF2B5EF4-FFF2-40B4-BE49-F238E27FC236}">
                    <a16:creationId xmlns:a16="http://schemas.microsoft.com/office/drawing/2014/main" id="{3BE5E50D-1218-414F-BD62-392E1A12312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350CCE8C-151F-F246-B7A1-F9F733199B32}"/>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3" name="Oval 82">
                <a:extLst>
                  <a:ext uri="{FF2B5EF4-FFF2-40B4-BE49-F238E27FC236}">
                    <a16:creationId xmlns:a16="http://schemas.microsoft.com/office/drawing/2014/main" id="{273933D1-5949-FC49-ACD2-4C55D7156DDA}"/>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4" name="Oval 83">
                <a:extLst>
                  <a:ext uri="{FF2B5EF4-FFF2-40B4-BE49-F238E27FC236}">
                    <a16:creationId xmlns:a16="http://schemas.microsoft.com/office/drawing/2014/main" id="{42ACA054-9AF2-9C41-B7FC-8392107A0CE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5" name="Oval 84">
                <a:extLst>
                  <a:ext uri="{FF2B5EF4-FFF2-40B4-BE49-F238E27FC236}">
                    <a16:creationId xmlns:a16="http://schemas.microsoft.com/office/drawing/2014/main" id="{552FD5AB-A84A-504C-B015-10FDCD85AB6F}"/>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F4E4C440-9E37-9044-BDDB-028E29C8D947}"/>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7" name="Oval 86">
                <a:extLst>
                  <a:ext uri="{FF2B5EF4-FFF2-40B4-BE49-F238E27FC236}">
                    <a16:creationId xmlns:a16="http://schemas.microsoft.com/office/drawing/2014/main" id="{A9A27225-A94A-7F48-B34A-8EA52496EF47}"/>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23813365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Dynamic Management Views</a:t>
            </a:r>
          </a:p>
        </p:txBody>
      </p:sp>
      <p:sp>
        <p:nvSpPr>
          <p:cNvPr id="20" name="Rectangle 19">
            <a:extLst>
              <a:ext uri="{FF2B5EF4-FFF2-40B4-BE49-F238E27FC236}">
                <a16:creationId xmlns:a16="http://schemas.microsoft.com/office/drawing/2014/main" id="{360AF8A8-8B5A-394E-A298-28314DFAC331}"/>
              </a:ext>
            </a:extLst>
          </p:cNvPr>
          <p:cNvSpPr/>
          <p:nvPr/>
        </p:nvSpPr>
        <p:spPr>
          <a:xfrm>
            <a:off x="492859" y="2387959"/>
            <a:ext cx="5141821" cy="846386"/>
          </a:xfrm>
          <a:prstGeom prst="rect">
            <a:avLst/>
          </a:prstGeom>
        </p:spPr>
        <p:txBody>
          <a:bodyPr wrap="square">
            <a:spAutoFit/>
          </a:bodyPr>
          <a:lstStyle/>
          <a:p>
            <a:pPr lvl="0">
              <a:spcAft>
                <a:spcPts val="600"/>
              </a:spcAft>
            </a:pPr>
            <a:r>
              <a:rPr lang="en-US" sz="2000">
                <a:latin typeface="+mj-lt"/>
              </a:rPr>
              <a:t>Azure SQL Managed Instance</a:t>
            </a:r>
          </a:p>
          <a:p>
            <a:pPr marL="171450" lvl="0" indent="-171450">
              <a:buClr>
                <a:schemeClr val="accent1"/>
              </a:buClr>
              <a:buFont typeface="Arial" panose="020B0604020202020204" pitchFamily="34" charset="0"/>
              <a:buChar char="•"/>
            </a:pPr>
            <a:r>
              <a:rPr lang="en-US" sz="1200"/>
              <a:t>All SQL Server DMVs available</a:t>
            </a:r>
          </a:p>
          <a:p>
            <a:pPr marL="171450" lvl="0" indent="-171450">
              <a:buClr>
                <a:schemeClr val="accent1"/>
              </a:buClr>
              <a:buFont typeface="Arial" panose="020B0604020202020204" pitchFamily="34" charset="0"/>
              <a:buChar char="•"/>
            </a:pPr>
            <a:r>
              <a:rPr lang="en-US" sz="1200" err="1"/>
              <a:t>sys.server_resource_stats</a:t>
            </a:r>
            <a:endParaRPr lang="en-US" sz="1200"/>
          </a:p>
        </p:txBody>
      </p:sp>
      <p:sp>
        <p:nvSpPr>
          <p:cNvPr id="21" name="Rectangle 20">
            <a:extLst>
              <a:ext uri="{FF2B5EF4-FFF2-40B4-BE49-F238E27FC236}">
                <a16:creationId xmlns:a16="http://schemas.microsoft.com/office/drawing/2014/main" id="{AD310E11-896F-7A49-877B-EA234D259097}"/>
              </a:ext>
            </a:extLst>
          </p:cNvPr>
          <p:cNvSpPr/>
          <p:nvPr/>
        </p:nvSpPr>
        <p:spPr>
          <a:xfrm>
            <a:off x="6465291" y="2387959"/>
            <a:ext cx="5141821" cy="1031051"/>
          </a:xfrm>
          <a:prstGeom prst="rect">
            <a:avLst/>
          </a:prstGeom>
        </p:spPr>
        <p:txBody>
          <a:bodyPr wrap="square">
            <a:spAutoFit/>
          </a:bodyPr>
          <a:lstStyle/>
          <a:p>
            <a:pPr lvl="0">
              <a:spcAft>
                <a:spcPts val="600"/>
              </a:spcAft>
            </a:pPr>
            <a:r>
              <a:rPr lang="en-US" sz="2000">
                <a:latin typeface="+mj-lt"/>
              </a:rPr>
              <a:t>Azure SQL Database</a:t>
            </a:r>
          </a:p>
          <a:p>
            <a:pPr marL="171450" indent="-171450">
              <a:buClr>
                <a:schemeClr val="accent1"/>
              </a:buClr>
              <a:buFont typeface="Arial" panose="020B0604020202020204" pitchFamily="34" charset="0"/>
              <a:buChar char="•"/>
            </a:pPr>
            <a:r>
              <a:rPr lang="en-US" sz="1200"/>
              <a:t>Common SQL Server DMVs available</a:t>
            </a:r>
          </a:p>
          <a:p>
            <a:pPr marL="171450" indent="-171450">
              <a:buClr>
                <a:schemeClr val="accent1"/>
              </a:buClr>
              <a:buFont typeface="Arial" panose="020B0604020202020204" pitchFamily="34" charset="0"/>
              <a:buChar char="•"/>
            </a:pPr>
            <a:r>
              <a:rPr lang="en-US" sz="1200" err="1"/>
              <a:t>sys.dm_db_resource_stats</a:t>
            </a:r>
            <a:endParaRPr lang="en-US" sz="1200"/>
          </a:p>
          <a:p>
            <a:pPr marL="171450" indent="-171450">
              <a:buClr>
                <a:schemeClr val="accent1"/>
              </a:buClr>
              <a:buFont typeface="Arial" panose="020B0604020202020204" pitchFamily="34" charset="0"/>
              <a:buChar char="•"/>
            </a:pPr>
            <a:r>
              <a:rPr lang="en-US" sz="1200" err="1"/>
              <a:t>sys.elastic_pool_resource_stats</a:t>
            </a:r>
            <a:endParaRPr lang="en-US" sz="1200"/>
          </a:p>
        </p:txBody>
      </p:sp>
      <p:pic>
        <p:nvPicPr>
          <p:cNvPr id="22" name="Graphic 21">
            <a:extLst>
              <a:ext uri="{FF2B5EF4-FFF2-40B4-BE49-F238E27FC236}">
                <a16:creationId xmlns:a16="http://schemas.microsoft.com/office/drawing/2014/main" id="{D3040AE2-D247-BC46-AD36-B67CF38739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65291" y="1359098"/>
            <a:ext cx="699811" cy="695905"/>
          </a:xfrm>
          <a:prstGeom prst="rect">
            <a:avLst/>
          </a:prstGeom>
        </p:spPr>
      </p:pic>
      <p:pic>
        <p:nvPicPr>
          <p:cNvPr id="23" name="Graphic 22">
            <a:extLst>
              <a:ext uri="{FF2B5EF4-FFF2-40B4-BE49-F238E27FC236}">
                <a16:creationId xmlns:a16="http://schemas.microsoft.com/office/drawing/2014/main" id="{427077CC-5EB8-6542-A924-31E2249B1F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8487" y="1359489"/>
            <a:ext cx="699811" cy="695905"/>
          </a:xfrm>
          <a:prstGeom prst="rect">
            <a:avLst/>
          </a:prstGeom>
        </p:spPr>
      </p:pic>
      <p:cxnSp>
        <p:nvCxnSpPr>
          <p:cNvPr id="24" name="Straight Connector 23">
            <a:extLst>
              <a:ext uri="{FF2B5EF4-FFF2-40B4-BE49-F238E27FC236}">
                <a16:creationId xmlns:a16="http://schemas.microsoft.com/office/drawing/2014/main" id="{2BC82534-587B-8D42-A609-86EA034FA9D3}"/>
              </a:ext>
            </a:extLst>
          </p:cNvPr>
          <p:cNvCxnSpPr>
            <a:cxnSpLocks/>
          </p:cNvCxnSpPr>
          <p:nvPr/>
        </p:nvCxnSpPr>
        <p:spPr>
          <a:xfrm>
            <a:off x="588263" y="2262907"/>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F274D7E-3805-784D-B9D5-E7F7CA4A9E17}"/>
              </a:ext>
            </a:extLst>
          </p:cNvPr>
          <p:cNvCxnSpPr>
            <a:cxnSpLocks/>
          </p:cNvCxnSpPr>
          <p:nvPr/>
        </p:nvCxnSpPr>
        <p:spPr>
          <a:xfrm>
            <a:off x="6535981" y="2262907"/>
            <a:ext cx="491186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0EFAAFB-A3A3-804A-95EA-CC99C658735B}"/>
              </a:ext>
            </a:extLst>
          </p:cNvPr>
          <p:cNvSpPr/>
          <p:nvPr/>
        </p:nvSpPr>
        <p:spPr bwMode="auto">
          <a:xfrm>
            <a:off x="588263" y="3925784"/>
            <a:ext cx="4908159" cy="13185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Aft>
                <a:spcPts val="600"/>
              </a:spcAft>
            </a:pPr>
            <a:r>
              <a:rPr lang="en-US" sz="2000">
                <a:solidFill>
                  <a:schemeClr val="tx1"/>
                </a:solidFill>
                <a:latin typeface="+mj-lt"/>
              </a:rPr>
              <a:t>You will need these</a:t>
            </a:r>
          </a:p>
          <a:p>
            <a:pPr marL="171450" lvl="1" indent="-171450">
              <a:buClr>
                <a:schemeClr val="accent1"/>
              </a:buClr>
              <a:buFont typeface="Arial" panose="020B0604020202020204" pitchFamily="34" charset="0"/>
              <a:buChar char="•"/>
            </a:pPr>
            <a:r>
              <a:rPr lang="en-US" sz="1200" err="1">
                <a:solidFill>
                  <a:schemeClr val="tx1"/>
                </a:solidFill>
              </a:rPr>
              <a:t>sys.dm_io_virtual_file_stats</a:t>
            </a:r>
            <a:endParaRPr lang="en-US" sz="1200">
              <a:solidFill>
                <a:schemeClr val="tx1"/>
              </a:solidFill>
            </a:endParaRPr>
          </a:p>
          <a:p>
            <a:pPr marL="171450" lvl="1" indent="-171450">
              <a:buClr>
                <a:schemeClr val="accent1"/>
              </a:buClr>
              <a:buFont typeface="Arial" panose="020B0604020202020204" pitchFamily="34" charset="0"/>
              <a:buChar char="•"/>
            </a:pPr>
            <a:r>
              <a:rPr lang="en-US" sz="1200" err="1">
                <a:solidFill>
                  <a:schemeClr val="tx1"/>
                </a:solidFill>
              </a:rPr>
              <a:t>sys.dm_os_performance_counters</a:t>
            </a:r>
            <a:endParaRPr lang="en-US" sz="1200">
              <a:solidFill>
                <a:schemeClr val="tx1"/>
              </a:solidFill>
            </a:endParaRPr>
          </a:p>
          <a:p>
            <a:pPr marL="171450" lvl="1" indent="-171450">
              <a:buClr>
                <a:schemeClr val="accent1"/>
              </a:buClr>
              <a:buFont typeface="Arial" panose="020B0604020202020204" pitchFamily="34" charset="0"/>
              <a:buChar char="•"/>
            </a:pPr>
            <a:r>
              <a:rPr lang="en-US" sz="1200" err="1">
                <a:solidFill>
                  <a:schemeClr val="tx1"/>
                </a:solidFill>
              </a:rPr>
              <a:t>sys.dm_instance_resource_governance</a:t>
            </a:r>
            <a:endParaRPr lang="en-US" sz="1200">
              <a:solidFill>
                <a:schemeClr val="tx1"/>
              </a:solidFill>
            </a:endParaRPr>
          </a:p>
          <a:p>
            <a:pPr marL="171450" lvl="1" indent="-171450">
              <a:buClr>
                <a:schemeClr val="accent1"/>
              </a:buClr>
              <a:buFont typeface="Arial" panose="020B0604020202020204" pitchFamily="34" charset="0"/>
              <a:buChar char="•"/>
            </a:pPr>
            <a:r>
              <a:rPr lang="en-US" sz="1200" err="1">
                <a:solidFill>
                  <a:schemeClr val="tx1"/>
                </a:solidFill>
              </a:rPr>
              <a:t>sys.dm_user_db_resource_governance</a:t>
            </a:r>
            <a:r>
              <a:rPr lang="en-US" sz="1200">
                <a:solidFill>
                  <a:schemeClr val="tx1"/>
                </a:solidFill>
              </a:rPr>
              <a:t> </a:t>
            </a:r>
          </a:p>
        </p:txBody>
      </p:sp>
      <p:sp>
        <p:nvSpPr>
          <p:cNvPr id="26" name="Rectangle 25">
            <a:extLst>
              <a:ext uri="{FF2B5EF4-FFF2-40B4-BE49-F238E27FC236}">
                <a16:creationId xmlns:a16="http://schemas.microsoft.com/office/drawing/2014/main" id="{E207DD02-3327-6C45-8767-0391DFE2E430}"/>
              </a:ext>
            </a:extLst>
          </p:cNvPr>
          <p:cNvSpPr/>
          <p:nvPr/>
        </p:nvSpPr>
        <p:spPr bwMode="auto">
          <a:xfrm>
            <a:off x="6535981" y="3917374"/>
            <a:ext cx="4908159" cy="131850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Aft>
                <a:spcPts val="600"/>
              </a:spcAft>
            </a:pPr>
            <a:r>
              <a:rPr lang="en-US" sz="2000" dirty="0">
                <a:solidFill>
                  <a:schemeClr val="tx1"/>
                </a:solidFill>
                <a:latin typeface="+mj-lt"/>
              </a:rPr>
              <a:t>Geek out</a:t>
            </a:r>
          </a:p>
          <a:p>
            <a:pPr marL="171450" lvl="1" indent="-171450">
              <a:buClr>
                <a:schemeClr val="accent1"/>
              </a:buClr>
              <a:buFont typeface="Arial" panose="020B0604020202020204" pitchFamily="34" charset="0"/>
              <a:buChar char="•"/>
            </a:pPr>
            <a:r>
              <a:rPr lang="en-US" sz="1200" dirty="0" err="1">
                <a:solidFill>
                  <a:schemeClr val="tx1"/>
                </a:solidFill>
              </a:rPr>
              <a:t>sys.dm_user_db_resource_governance_internal</a:t>
            </a:r>
            <a:endParaRPr lang="en-US" sz="1200" dirty="0">
              <a:solidFill>
                <a:schemeClr val="tx1"/>
              </a:solidFill>
            </a:endParaRPr>
          </a:p>
          <a:p>
            <a:pPr marL="171450" lvl="1" indent="-171450">
              <a:buClr>
                <a:schemeClr val="accent1"/>
              </a:buClr>
              <a:buFont typeface="Arial" panose="020B0604020202020204" pitchFamily="34" charset="0"/>
              <a:buChar char="•"/>
            </a:pPr>
            <a:r>
              <a:rPr lang="en-US" sz="1200" dirty="0" err="1">
                <a:solidFill>
                  <a:schemeClr val="tx1"/>
                </a:solidFill>
              </a:rPr>
              <a:t>sys.dm_resource_governor_resource_pools_history_ex</a:t>
            </a:r>
            <a:endParaRPr lang="en-US" sz="1200" dirty="0">
              <a:solidFill>
                <a:schemeClr val="tx1"/>
              </a:solidFill>
            </a:endParaRPr>
          </a:p>
          <a:p>
            <a:pPr marL="171450" lvl="1" indent="-171450">
              <a:buClr>
                <a:schemeClr val="accent1"/>
              </a:buClr>
              <a:buFont typeface="Arial" panose="020B0604020202020204" pitchFamily="34" charset="0"/>
              <a:buChar char="•"/>
            </a:pPr>
            <a:r>
              <a:rPr lang="en-US" sz="1200" dirty="0" err="1">
                <a:solidFill>
                  <a:schemeClr val="tx1"/>
                </a:solidFill>
              </a:rPr>
              <a:t>sys.dm_resource_governor_workload_groups_history_ex</a:t>
            </a:r>
            <a:endParaRPr lang="en-US" sz="1200" dirty="0">
              <a:solidFill>
                <a:schemeClr val="tx1"/>
              </a:solidFill>
            </a:endParaRPr>
          </a:p>
        </p:txBody>
      </p:sp>
      <p:grpSp>
        <p:nvGrpSpPr>
          <p:cNvPr id="27" name="Group 26">
            <a:extLst>
              <a:ext uri="{FF2B5EF4-FFF2-40B4-BE49-F238E27FC236}">
                <a16:creationId xmlns:a16="http://schemas.microsoft.com/office/drawing/2014/main" id="{C29860DE-C44F-E446-A751-266AB7FC3DB3}"/>
              </a:ext>
            </a:extLst>
          </p:cNvPr>
          <p:cNvGrpSpPr/>
          <p:nvPr/>
        </p:nvGrpSpPr>
        <p:grpSpPr>
          <a:xfrm>
            <a:off x="0" y="6215635"/>
            <a:ext cx="11444140" cy="322080"/>
            <a:chOff x="0" y="6215635"/>
            <a:chExt cx="11444140" cy="322080"/>
          </a:xfrm>
        </p:grpSpPr>
        <p:grpSp>
          <p:nvGrpSpPr>
            <p:cNvPr id="28" name="Group 27">
              <a:extLst>
                <a:ext uri="{FF2B5EF4-FFF2-40B4-BE49-F238E27FC236}">
                  <a16:creationId xmlns:a16="http://schemas.microsoft.com/office/drawing/2014/main" id="{21F66AE4-0796-064F-A19D-BF4A3F9A6812}"/>
                </a:ext>
              </a:extLst>
            </p:cNvPr>
            <p:cNvGrpSpPr/>
            <p:nvPr/>
          </p:nvGrpSpPr>
          <p:grpSpPr>
            <a:xfrm>
              <a:off x="662352" y="6399215"/>
              <a:ext cx="10356966" cy="138500"/>
              <a:chOff x="662352" y="6316085"/>
              <a:chExt cx="10356966" cy="138500"/>
            </a:xfrm>
          </p:grpSpPr>
          <p:sp>
            <p:nvSpPr>
              <p:cNvPr id="37" name="TextBox 36">
                <a:extLst>
                  <a:ext uri="{FF2B5EF4-FFF2-40B4-BE49-F238E27FC236}">
                    <a16:creationId xmlns:a16="http://schemas.microsoft.com/office/drawing/2014/main" id="{3DCF36A6-E1D8-DB4D-8903-483955E5A984}"/>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8" name="TextBox 37">
                <a:extLst>
                  <a:ext uri="{FF2B5EF4-FFF2-40B4-BE49-F238E27FC236}">
                    <a16:creationId xmlns:a16="http://schemas.microsoft.com/office/drawing/2014/main" id="{B80D218B-DBFE-0145-A05E-FAC269237CC1}"/>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9" name="TextBox 38">
                <a:extLst>
                  <a:ext uri="{FF2B5EF4-FFF2-40B4-BE49-F238E27FC236}">
                    <a16:creationId xmlns:a16="http://schemas.microsoft.com/office/drawing/2014/main" id="{2365337A-A237-0F45-B200-C5957C7FBDB0}"/>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Monitoring performance</a:t>
                </a:r>
              </a:p>
            </p:txBody>
          </p:sp>
          <p:sp>
            <p:nvSpPr>
              <p:cNvPr id="40" name="TextBox 39">
                <a:extLst>
                  <a:ext uri="{FF2B5EF4-FFF2-40B4-BE49-F238E27FC236}">
                    <a16:creationId xmlns:a16="http://schemas.microsoft.com/office/drawing/2014/main" id="{17D7484C-8103-8946-8552-6D6B552C5908}"/>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41" name="TextBox 40">
                <a:extLst>
                  <a:ext uri="{FF2B5EF4-FFF2-40B4-BE49-F238E27FC236}">
                    <a16:creationId xmlns:a16="http://schemas.microsoft.com/office/drawing/2014/main" id="{623463FD-EE35-A04E-B29D-871A3D400EDC}"/>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2" name="TextBox 41">
                <a:extLst>
                  <a:ext uri="{FF2B5EF4-FFF2-40B4-BE49-F238E27FC236}">
                    <a16:creationId xmlns:a16="http://schemas.microsoft.com/office/drawing/2014/main" id="{EFD27B59-FF96-AF45-BD9F-BDC674EAF1E3}"/>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9" name="Group 28">
              <a:extLst>
                <a:ext uri="{FF2B5EF4-FFF2-40B4-BE49-F238E27FC236}">
                  <a16:creationId xmlns:a16="http://schemas.microsoft.com/office/drawing/2014/main" id="{7B8FAB4D-242A-304B-9E24-84323F83B002}"/>
                </a:ext>
              </a:extLst>
            </p:cNvPr>
            <p:cNvGrpSpPr/>
            <p:nvPr/>
          </p:nvGrpSpPr>
          <p:grpSpPr>
            <a:xfrm>
              <a:off x="0" y="6215635"/>
              <a:ext cx="11444140" cy="131976"/>
              <a:chOff x="0" y="6058468"/>
              <a:chExt cx="11444140" cy="131976"/>
            </a:xfrm>
          </p:grpSpPr>
          <p:cxnSp>
            <p:nvCxnSpPr>
              <p:cNvPr id="30" name="Straight Arrow Connector 29">
                <a:extLst>
                  <a:ext uri="{FF2B5EF4-FFF2-40B4-BE49-F238E27FC236}">
                    <a16:creationId xmlns:a16="http://schemas.microsoft.com/office/drawing/2014/main" id="{27C21310-2B15-DE4D-84E8-32A5BA43B2E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86BDCAEA-A044-3A44-BBE1-B8B71A49145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47DE93DA-09D9-E94D-8C03-172FBD2270C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D3CD2C3A-3652-F844-9D31-154DFFA9BAC7}"/>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6ACA549D-F533-EF48-9C0F-DE5712B04CD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410EF9B5-FCA0-3D4D-9CC0-4407E5A69025}"/>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FE87A460-E12D-7048-844B-F9A3581ACAB5}"/>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6948779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3" grpId="0" animBg="1"/>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888CC-EC9A-4333-AFB9-F37EEECC6D89}"/>
              </a:ext>
            </a:extLst>
          </p:cNvPr>
          <p:cNvSpPr>
            <a:spLocks noGrp="1"/>
          </p:cNvSpPr>
          <p:nvPr>
            <p:ph type="title"/>
          </p:nvPr>
        </p:nvSpPr>
        <p:spPr/>
        <p:txBody>
          <a:bodyPr/>
          <a:lstStyle/>
          <a:p>
            <a:r>
              <a:rPr lang="en-US" b="0"/>
              <a:t>Azure Ecosystem</a:t>
            </a:r>
          </a:p>
        </p:txBody>
      </p:sp>
      <p:sp>
        <p:nvSpPr>
          <p:cNvPr id="17" name="Rectangle 16">
            <a:extLst>
              <a:ext uri="{FF2B5EF4-FFF2-40B4-BE49-F238E27FC236}">
                <a16:creationId xmlns:a16="http://schemas.microsoft.com/office/drawing/2014/main" id="{4ADBBB3B-F1CA-C24D-B94F-011D7C3B9172}"/>
              </a:ext>
            </a:extLst>
          </p:cNvPr>
          <p:cNvSpPr/>
          <p:nvPr/>
        </p:nvSpPr>
        <p:spPr bwMode="auto">
          <a:xfrm>
            <a:off x="586390" y="165411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Accounts and Subscriptions</a:t>
            </a:r>
          </a:p>
        </p:txBody>
      </p:sp>
      <p:sp>
        <p:nvSpPr>
          <p:cNvPr id="18" name="Rectangle 17">
            <a:extLst>
              <a:ext uri="{FF2B5EF4-FFF2-40B4-BE49-F238E27FC236}">
                <a16:creationId xmlns:a16="http://schemas.microsoft.com/office/drawing/2014/main" id="{CA3A4F66-ACDE-1541-9800-7E8D0AB72677}"/>
              </a:ext>
            </a:extLst>
          </p:cNvPr>
          <p:cNvSpPr/>
          <p:nvPr/>
        </p:nvSpPr>
        <p:spPr bwMode="auto">
          <a:xfrm>
            <a:off x="3438694" y="165411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Portal</a:t>
            </a:r>
          </a:p>
        </p:txBody>
      </p:sp>
      <p:sp>
        <p:nvSpPr>
          <p:cNvPr id="19" name="Rectangle 18">
            <a:extLst>
              <a:ext uri="{FF2B5EF4-FFF2-40B4-BE49-F238E27FC236}">
                <a16:creationId xmlns:a16="http://schemas.microsoft.com/office/drawing/2014/main" id="{3EC1B42E-1116-AE47-A0A3-966879E7009D}"/>
              </a:ext>
            </a:extLst>
          </p:cNvPr>
          <p:cNvSpPr/>
          <p:nvPr/>
        </p:nvSpPr>
        <p:spPr bwMode="auto">
          <a:xfrm>
            <a:off x="6290998" y="165411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Marketplace</a:t>
            </a:r>
          </a:p>
        </p:txBody>
      </p:sp>
      <p:sp>
        <p:nvSpPr>
          <p:cNvPr id="20" name="Rectangle 19">
            <a:extLst>
              <a:ext uri="{FF2B5EF4-FFF2-40B4-BE49-F238E27FC236}">
                <a16:creationId xmlns:a16="http://schemas.microsoft.com/office/drawing/2014/main" id="{DE6636AA-5C22-454C-81EA-2E88DC19A5D0}"/>
              </a:ext>
            </a:extLst>
          </p:cNvPr>
          <p:cNvSpPr/>
          <p:nvPr/>
        </p:nvSpPr>
        <p:spPr bwMode="auto">
          <a:xfrm>
            <a:off x="9143302" y="165411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APIs and CLIs</a:t>
            </a:r>
          </a:p>
        </p:txBody>
      </p:sp>
      <p:sp>
        <p:nvSpPr>
          <p:cNvPr id="21" name="Rectangle 20">
            <a:extLst>
              <a:ext uri="{FF2B5EF4-FFF2-40B4-BE49-F238E27FC236}">
                <a16:creationId xmlns:a16="http://schemas.microsoft.com/office/drawing/2014/main" id="{F3DCBE32-A658-9849-868C-56415B7241C6}"/>
              </a:ext>
            </a:extLst>
          </p:cNvPr>
          <p:cNvSpPr/>
          <p:nvPr/>
        </p:nvSpPr>
        <p:spPr bwMode="auto">
          <a:xfrm>
            <a:off x="586390" y="347992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Resource Manager (ARM)</a:t>
            </a:r>
          </a:p>
        </p:txBody>
      </p:sp>
      <p:sp>
        <p:nvSpPr>
          <p:cNvPr id="22" name="Rectangle 21">
            <a:extLst>
              <a:ext uri="{FF2B5EF4-FFF2-40B4-BE49-F238E27FC236}">
                <a16:creationId xmlns:a16="http://schemas.microsoft.com/office/drawing/2014/main" id="{759F3059-4A61-6B48-856A-B58874366507}"/>
              </a:ext>
            </a:extLst>
          </p:cNvPr>
          <p:cNvSpPr/>
          <p:nvPr/>
        </p:nvSpPr>
        <p:spPr bwMode="auto">
          <a:xfrm>
            <a:off x="3438694" y="347992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Monitor</a:t>
            </a:r>
          </a:p>
        </p:txBody>
      </p:sp>
      <p:sp>
        <p:nvSpPr>
          <p:cNvPr id="23" name="Rectangle 22">
            <a:extLst>
              <a:ext uri="{FF2B5EF4-FFF2-40B4-BE49-F238E27FC236}">
                <a16:creationId xmlns:a16="http://schemas.microsoft.com/office/drawing/2014/main" id="{7C2140A2-2261-FA46-BD9E-E4F7A20192C4}"/>
              </a:ext>
            </a:extLst>
          </p:cNvPr>
          <p:cNvSpPr/>
          <p:nvPr/>
        </p:nvSpPr>
        <p:spPr bwMode="auto">
          <a:xfrm>
            <a:off x="6290998" y="347992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Regions and Datacenters</a:t>
            </a:r>
          </a:p>
        </p:txBody>
      </p:sp>
      <p:sp>
        <p:nvSpPr>
          <p:cNvPr id="24" name="Rectangle 23">
            <a:extLst>
              <a:ext uri="{FF2B5EF4-FFF2-40B4-BE49-F238E27FC236}">
                <a16:creationId xmlns:a16="http://schemas.microsoft.com/office/drawing/2014/main" id="{6D249834-7034-C045-94AD-28D39D07D557}"/>
              </a:ext>
            </a:extLst>
          </p:cNvPr>
          <p:cNvSpPr/>
          <p:nvPr/>
        </p:nvSpPr>
        <p:spPr bwMode="auto">
          <a:xfrm>
            <a:off x="9143302" y="347992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accent1"/>
                </a:solidFill>
                <a:latin typeface="+mj-lt"/>
                <a:ea typeface="Segoe UI" pitchFamily="34" charset="0"/>
                <a:cs typeface="Segoe UI" pitchFamily="34" charset="0"/>
              </a:rPr>
              <a:t>Azure SLA, Compliance, and Trust</a:t>
            </a:r>
          </a:p>
        </p:txBody>
      </p:sp>
      <p:grpSp>
        <p:nvGrpSpPr>
          <p:cNvPr id="36" name="Group 35">
            <a:extLst>
              <a:ext uri="{FF2B5EF4-FFF2-40B4-BE49-F238E27FC236}">
                <a16:creationId xmlns:a16="http://schemas.microsoft.com/office/drawing/2014/main" id="{3FC330DA-86D3-4D43-9B01-4A65DDC6485B}"/>
              </a:ext>
            </a:extLst>
          </p:cNvPr>
          <p:cNvGrpSpPr/>
          <p:nvPr/>
        </p:nvGrpSpPr>
        <p:grpSpPr>
          <a:xfrm>
            <a:off x="0" y="6215635"/>
            <a:ext cx="11444140" cy="324677"/>
            <a:chOff x="0" y="6058468"/>
            <a:chExt cx="11444140" cy="324677"/>
          </a:xfrm>
        </p:grpSpPr>
        <p:cxnSp>
          <p:nvCxnSpPr>
            <p:cNvPr id="37" name="Straight Arrow Connector 36">
              <a:extLst>
                <a:ext uri="{FF2B5EF4-FFF2-40B4-BE49-F238E27FC236}">
                  <a16:creationId xmlns:a16="http://schemas.microsoft.com/office/drawing/2014/main" id="{D2856DA6-5666-8544-B00F-E4B8B77B1952}"/>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6365B251-EB1D-B541-920F-C5EADBDC38AC}"/>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5AA45136-1DCC-A047-ACF7-D302083A50E7}"/>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451C3FA1-18FB-B04D-AC92-D840B28DD25A}"/>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2604B5EF-C219-DE48-93DC-47950DFA50C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60B557BA-9A80-314C-A9E5-F08818917A97}"/>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TextBox 42">
              <a:extLst>
                <a:ext uri="{FF2B5EF4-FFF2-40B4-BE49-F238E27FC236}">
                  <a16:creationId xmlns:a16="http://schemas.microsoft.com/office/drawing/2014/main" id="{9F4885A1-3616-3944-A6EA-5A1978CD788B}"/>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44" name="TextBox 43">
              <a:extLst>
                <a:ext uri="{FF2B5EF4-FFF2-40B4-BE49-F238E27FC236}">
                  <a16:creationId xmlns:a16="http://schemas.microsoft.com/office/drawing/2014/main" id="{759CAEDA-9F50-0049-8F9C-CF0FB3B7D934}"/>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5" name="TextBox 44">
              <a:extLst>
                <a:ext uri="{FF2B5EF4-FFF2-40B4-BE49-F238E27FC236}">
                  <a16:creationId xmlns:a16="http://schemas.microsoft.com/office/drawing/2014/main" id="{39DD7672-A549-9B4E-9818-28B3D0A2C24D}"/>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6" name="TextBox 45">
              <a:extLst>
                <a:ext uri="{FF2B5EF4-FFF2-40B4-BE49-F238E27FC236}">
                  <a16:creationId xmlns:a16="http://schemas.microsoft.com/office/drawing/2014/main" id="{BBE3A53E-C0FE-DD40-B0F6-FBD28355BB76}"/>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7" name="TextBox 46">
              <a:extLst>
                <a:ext uri="{FF2B5EF4-FFF2-40B4-BE49-F238E27FC236}">
                  <a16:creationId xmlns:a16="http://schemas.microsoft.com/office/drawing/2014/main" id="{B698C33C-E96A-4047-9ABF-94E0D9B9D47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801419009"/>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AF7EF-27C0-4B40-B5C7-DC347410A6B6}"/>
              </a:ext>
            </a:extLst>
          </p:cNvPr>
          <p:cNvSpPr>
            <a:spLocks noGrp="1"/>
          </p:cNvSpPr>
          <p:nvPr>
            <p:ph type="title"/>
          </p:nvPr>
        </p:nvSpPr>
        <p:spPr/>
        <p:txBody>
          <a:bodyPr/>
          <a:lstStyle/>
          <a:p>
            <a:r>
              <a:rPr lang="en-US"/>
              <a:t>Extended events with Azure SQL</a:t>
            </a:r>
          </a:p>
        </p:txBody>
      </p:sp>
      <p:sp>
        <p:nvSpPr>
          <p:cNvPr id="19" name="Rectangle 18">
            <a:extLst>
              <a:ext uri="{FF2B5EF4-FFF2-40B4-BE49-F238E27FC236}">
                <a16:creationId xmlns:a16="http://schemas.microsoft.com/office/drawing/2014/main" id="{93D65A91-9A34-CB4E-9AE3-34F133C455B6}"/>
              </a:ext>
            </a:extLst>
          </p:cNvPr>
          <p:cNvSpPr/>
          <p:nvPr/>
        </p:nvSpPr>
        <p:spPr>
          <a:xfrm>
            <a:off x="1929779" y="3636377"/>
            <a:ext cx="2393964" cy="707886"/>
          </a:xfrm>
          <a:prstGeom prst="rect">
            <a:avLst/>
          </a:prstGeom>
        </p:spPr>
        <p:txBody>
          <a:bodyPr wrap="square">
            <a:spAutoFit/>
          </a:bodyPr>
          <a:lstStyle/>
          <a:p>
            <a:pPr lvl="0">
              <a:spcAft>
                <a:spcPts val="600"/>
              </a:spcAft>
            </a:pPr>
            <a:r>
              <a:rPr lang="en-US" sz="2000">
                <a:latin typeface="+mj-lt"/>
              </a:rPr>
              <a:t>Azure SQL Managed Instance</a:t>
            </a:r>
          </a:p>
        </p:txBody>
      </p:sp>
      <p:sp>
        <p:nvSpPr>
          <p:cNvPr id="20" name="Rectangle 19">
            <a:extLst>
              <a:ext uri="{FF2B5EF4-FFF2-40B4-BE49-F238E27FC236}">
                <a16:creationId xmlns:a16="http://schemas.microsoft.com/office/drawing/2014/main" id="{BB9D483E-C671-B949-9385-AA2D5437A19F}"/>
              </a:ext>
            </a:extLst>
          </p:cNvPr>
          <p:cNvSpPr/>
          <p:nvPr/>
        </p:nvSpPr>
        <p:spPr>
          <a:xfrm>
            <a:off x="1925013" y="1837597"/>
            <a:ext cx="2285996" cy="707886"/>
          </a:xfrm>
          <a:prstGeom prst="rect">
            <a:avLst/>
          </a:prstGeom>
        </p:spPr>
        <p:txBody>
          <a:bodyPr wrap="square">
            <a:spAutoFit/>
          </a:bodyPr>
          <a:lstStyle/>
          <a:p>
            <a:pPr lvl="0">
              <a:spcAft>
                <a:spcPts val="600"/>
              </a:spcAft>
            </a:pPr>
            <a:r>
              <a:rPr lang="en-US" sz="2000">
                <a:latin typeface="+mj-lt"/>
              </a:rPr>
              <a:t>Azure SQL Database</a:t>
            </a:r>
          </a:p>
        </p:txBody>
      </p:sp>
      <p:pic>
        <p:nvPicPr>
          <p:cNvPr id="21" name="Graphic 20">
            <a:extLst>
              <a:ext uri="{FF2B5EF4-FFF2-40B4-BE49-F238E27FC236}">
                <a16:creationId xmlns:a16="http://schemas.microsoft.com/office/drawing/2014/main" id="{91E4C828-6826-6546-87BF-E9D2C672B2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8362" y="1840058"/>
            <a:ext cx="699811" cy="695905"/>
          </a:xfrm>
          <a:prstGeom prst="rect">
            <a:avLst/>
          </a:prstGeom>
        </p:spPr>
      </p:pic>
      <p:pic>
        <p:nvPicPr>
          <p:cNvPr id="22" name="Graphic 21">
            <a:extLst>
              <a:ext uri="{FF2B5EF4-FFF2-40B4-BE49-F238E27FC236}">
                <a16:creationId xmlns:a16="http://schemas.microsoft.com/office/drawing/2014/main" id="{FC7140B2-C9E6-CA45-BD66-B889033D3B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95856" y="3659616"/>
            <a:ext cx="699811" cy="695905"/>
          </a:xfrm>
          <a:prstGeom prst="rect">
            <a:avLst/>
          </a:prstGeom>
        </p:spPr>
      </p:pic>
      <p:cxnSp>
        <p:nvCxnSpPr>
          <p:cNvPr id="23" name="Straight Connector 22">
            <a:extLst>
              <a:ext uri="{FF2B5EF4-FFF2-40B4-BE49-F238E27FC236}">
                <a16:creationId xmlns:a16="http://schemas.microsoft.com/office/drawing/2014/main" id="{11A1072D-02A9-FA4F-A087-89A1F6C4D9F7}"/>
              </a:ext>
            </a:extLst>
          </p:cNvPr>
          <p:cNvCxnSpPr>
            <a:cxnSpLocks/>
          </p:cNvCxnSpPr>
          <p:nvPr/>
        </p:nvCxnSpPr>
        <p:spPr>
          <a:xfrm>
            <a:off x="578487" y="3032887"/>
            <a:ext cx="11030901"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9D3305A-4817-7D43-B380-60890DAED147}"/>
              </a:ext>
            </a:extLst>
          </p:cNvPr>
          <p:cNvSpPr txBox="1"/>
          <p:nvPr/>
        </p:nvSpPr>
        <p:spPr>
          <a:xfrm>
            <a:off x="4693920" y="1945318"/>
            <a:ext cx="5337743" cy="569387"/>
          </a:xfrm>
          <a:prstGeom prst="rect">
            <a:avLst/>
          </a:prstGeom>
          <a:noFill/>
        </p:spPr>
        <p:txBody>
          <a:bodyPr wrap="none" lIns="0" tIns="0" rIns="0" bIns="0" rtlCol="0">
            <a:spAutoFit/>
          </a:bodyPr>
          <a:lstStyle/>
          <a:p>
            <a:pPr marL="173038" lvl="0" indent="-173038">
              <a:spcAft>
                <a:spcPts val="600"/>
              </a:spcAft>
              <a:buClr>
                <a:schemeClr val="accent1"/>
              </a:buClr>
              <a:buFont typeface="Arial" panose="020B0604020202020204" pitchFamily="34" charset="0"/>
              <a:buChar char="•"/>
            </a:pPr>
            <a:r>
              <a:rPr lang="en-US" sz="1600"/>
              <a:t>Most common events and actions</a:t>
            </a:r>
          </a:p>
          <a:p>
            <a:pPr marL="173038" lvl="0" indent="-173038">
              <a:spcAft>
                <a:spcPts val="600"/>
              </a:spcAft>
              <a:buClr>
                <a:schemeClr val="accent1"/>
              </a:buClr>
              <a:buFont typeface="Arial" panose="020B0604020202020204" pitchFamily="34" charset="0"/>
              <a:buChar char="•"/>
            </a:pPr>
            <a:r>
              <a:rPr lang="en-US" sz="1600"/>
              <a:t>File (Azure Blob Storage), </a:t>
            </a:r>
            <a:r>
              <a:rPr lang="en-US" sz="1600" err="1"/>
              <a:t>ring_buffer</a:t>
            </a:r>
            <a:r>
              <a:rPr lang="en-US" sz="1600"/>
              <a:t>, and counter targets</a:t>
            </a:r>
          </a:p>
        </p:txBody>
      </p:sp>
      <p:sp>
        <p:nvSpPr>
          <p:cNvPr id="28" name="TextBox 27">
            <a:extLst>
              <a:ext uri="{FF2B5EF4-FFF2-40B4-BE49-F238E27FC236}">
                <a16:creationId xmlns:a16="http://schemas.microsoft.com/office/drawing/2014/main" id="{DEEB8D88-F5DE-9646-A530-E1E2C022B161}"/>
              </a:ext>
            </a:extLst>
          </p:cNvPr>
          <p:cNvSpPr txBox="1"/>
          <p:nvPr/>
        </p:nvSpPr>
        <p:spPr>
          <a:xfrm>
            <a:off x="4721015" y="3554107"/>
            <a:ext cx="6148093" cy="892552"/>
          </a:xfrm>
          <a:prstGeom prst="rect">
            <a:avLst/>
          </a:prstGeom>
          <a:noFill/>
        </p:spPr>
        <p:txBody>
          <a:bodyPr wrap="none" lIns="0" tIns="0" rIns="0" bIns="0" rtlCol="0">
            <a:spAutoFit/>
          </a:bodyPr>
          <a:lstStyle/>
          <a:p>
            <a:pPr marL="173038" indent="-173038">
              <a:spcAft>
                <a:spcPts val="600"/>
              </a:spcAft>
              <a:buClr>
                <a:schemeClr val="accent1"/>
              </a:buClr>
              <a:buFont typeface="Arial" panose="020B0604020202020204" pitchFamily="34" charset="0"/>
              <a:buChar char="•"/>
            </a:pPr>
            <a:r>
              <a:rPr lang="en-US" sz="1600"/>
              <a:t>All events, targets, and actions supported</a:t>
            </a:r>
          </a:p>
          <a:p>
            <a:pPr marL="173038" indent="-173038">
              <a:spcAft>
                <a:spcPts val="600"/>
              </a:spcAft>
              <a:buClr>
                <a:schemeClr val="accent1"/>
              </a:buClr>
              <a:buFont typeface="Arial" panose="020B0604020202020204" pitchFamily="34" charset="0"/>
              <a:buChar char="•"/>
            </a:pPr>
            <a:r>
              <a:rPr lang="en-US" sz="1600"/>
              <a:t>File targets to Azure Blob Storage</a:t>
            </a:r>
          </a:p>
          <a:p>
            <a:pPr marL="173038" indent="-173038">
              <a:spcAft>
                <a:spcPts val="600"/>
              </a:spcAft>
              <a:buClr>
                <a:schemeClr val="accent1"/>
              </a:buClr>
              <a:buFont typeface="Arial" panose="020B0604020202020204" pitchFamily="34" charset="0"/>
              <a:buChar char="•"/>
            </a:pPr>
            <a:r>
              <a:rPr lang="en-US" sz="1600"/>
              <a:t>Azure MI supports all SQL Server events plus Azure specific events</a:t>
            </a:r>
          </a:p>
        </p:txBody>
      </p:sp>
      <p:grpSp>
        <p:nvGrpSpPr>
          <p:cNvPr id="24" name="Group 23">
            <a:extLst>
              <a:ext uri="{FF2B5EF4-FFF2-40B4-BE49-F238E27FC236}">
                <a16:creationId xmlns:a16="http://schemas.microsoft.com/office/drawing/2014/main" id="{5BDE2797-4678-7D4A-8F43-C516EA67BDB0}"/>
              </a:ext>
            </a:extLst>
          </p:cNvPr>
          <p:cNvGrpSpPr/>
          <p:nvPr/>
        </p:nvGrpSpPr>
        <p:grpSpPr>
          <a:xfrm>
            <a:off x="0" y="6215635"/>
            <a:ext cx="11444140" cy="322080"/>
            <a:chOff x="0" y="6215635"/>
            <a:chExt cx="11444140" cy="322080"/>
          </a:xfrm>
        </p:grpSpPr>
        <p:grpSp>
          <p:nvGrpSpPr>
            <p:cNvPr id="25" name="Group 24">
              <a:extLst>
                <a:ext uri="{FF2B5EF4-FFF2-40B4-BE49-F238E27FC236}">
                  <a16:creationId xmlns:a16="http://schemas.microsoft.com/office/drawing/2014/main" id="{8D098C67-7544-9A40-A694-F448BC9F4A2A}"/>
                </a:ext>
              </a:extLst>
            </p:cNvPr>
            <p:cNvGrpSpPr/>
            <p:nvPr/>
          </p:nvGrpSpPr>
          <p:grpSpPr>
            <a:xfrm>
              <a:off x="662352" y="6399215"/>
              <a:ext cx="10356966" cy="138500"/>
              <a:chOff x="662352" y="6316085"/>
              <a:chExt cx="10356966" cy="138500"/>
            </a:xfrm>
          </p:grpSpPr>
          <p:sp>
            <p:nvSpPr>
              <p:cNvPr id="36" name="TextBox 35">
                <a:extLst>
                  <a:ext uri="{FF2B5EF4-FFF2-40B4-BE49-F238E27FC236}">
                    <a16:creationId xmlns:a16="http://schemas.microsoft.com/office/drawing/2014/main" id="{6FC13117-B232-4445-BB47-7FA50F1C43A2}"/>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7" name="TextBox 36">
                <a:extLst>
                  <a:ext uri="{FF2B5EF4-FFF2-40B4-BE49-F238E27FC236}">
                    <a16:creationId xmlns:a16="http://schemas.microsoft.com/office/drawing/2014/main" id="{50813E96-58BA-244D-9850-09F07F0087D8}"/>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8" name="TextBox 37">
                <a:extLst>
                  <a:ext uri="{FF2B5EF4-FFF2-40B4-BE49-F238E27FC236}">
                    <a16:creationId xmlns:a16="http://schemas.microsoft.com/office/drawing/2014/main" id="{5A2D6874-E45C-5947-A01C-99CA3F06FE3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Monitoring performance</a:t>
                </a:r>
              </a:p>
            </p:txBody>
          </p:sp>
          <p:sp>
            <p:nvSpPr>
              <p:cNvPr id="39" name="TextBox 38">
                <a:extLst>
                  <a:ext uri="{FF2B5EF4-FFF2-40B4-BE49-F238E27FC236}">
                    <a16:creationId xmlns:a16="http://schemas.microsoft.com/office/drawing/2014/main" id="{B286EB9A-92BD-424B-9BB2-246FDA391DEA}"/>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40" name="TextBox 39">
                <a:extLst>
                  <a:ext uri="{FF2B5EF4-FFF2-40B4-BE49-F238E27FC236}">
                    <a16:creationId xmlns:a16="http://schemas.microsoft.com/office/drawing/2014/main" id="{1B3965C1-A1F4-874B-9041-55ECEFA0B2D0}"/>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1" name="TextBox 40">
                <a:extLst>
                  <a:ext uri="{FF2B5EF4-FFF2-40B4-BE49-F238E27FC236}">
                    <a16:creationId xmlns:a16="http://schemas.microsoft.com/office/drawing/2014/main" id="{C3AFEA10-E276-7C46-9E36-E8E72ED3807A}"/>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6" name="Group 25">
              <a:extLst>
                <a:ext uri="{FF2B5EF4-FFF2-40B4-BE49-F238E27FC236}">
                  <a16:creationId xmlns:a16="http://schemas.microsoft.com/office/drawing/2014/main" id="{DC391A4A-7507-4141-A672-C35390EA7C8B}"/>
                </a:ext>
              </a:extLst>
            </p:cNvPr>
            <p:cNvGrpSpPr/>
            <p:nvPr/>
          </p:nvGrpSpPr>
          <p:grpSpPr>
            <a:xfrm>
              <a:off x="0" y="6215635"/>
              <a:ext cx="11444140" cy="131976"/>
              <a:chOff x="0" y="6058468"/>
              <a:chExt cx="11444140" cy="131976"/>
            </a:xfrm>
          </p:grpSpPr>
          <p:cxnSp>
            <p:nvCxnSpPr>
              <p:cNvPr id="29" name="Straight Arrow Connector 28">
                <a:extLst>
                  <a:ext uri="{FF2B5EF4-FFF2-40B4-BE49-F238E27FC236}">
                    <a16:creationId xmlns:a16="http://schemas.microsoft.com/office/drawing/2014/main" id="{680783F7-A9F6-7D4C-9AC5-9296166147F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5B5E18FA-95BE-CC4B-ABD4-7C8C4B2F027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63F2DCE4-8D04-5B41-85F4-6EB7088AD90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BBAD60D7-1838-A34F-9518-5F7F358C027C}"/>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2F4A4A9F-D975-954C-ABD3-B0F5266686D2}"/>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02A2E02C-2AF3-CF41-B620-7C783676880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6AF29921-DB0E-B244-9161-1020E48EC767}"/>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316163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7" grpId="0"/>
      <p:bldP spid="2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257EEDBE-024E-6D48-BE4A-C35FC7CD242E}"/>
              </a:ext>
            </a:extLst>
          </p:cNvPr>
          <p:cNvGrpSpPr/>
          <p:nvPr/>
        </p:nvGrpSpPr>
        <p:grpSpPr>
          <a:xfrm>
            <a:off x="498239" y="3173594"/>
            <a:ext cx="2292434" cy="935236"/>
            <a:chOff x="508399" y="2981903"/>
            <a:chExt cx="2292434" cy="935236"/>
          </a:xfrm>
        </p:grpSpPr>
        <p:sp>
          <p:nvSpPr>
            <p:cNvPr id="40" name="Left Brace 39">
              <a:extLst>
                <a:ext uri="{FF2B5EF4-FFF2-40B4-BE49-F238E27FC236}">
                  <a16:creationId xmlns:a16="http://schemas.microsoft.com/office/drawing/2014/main" id="{2516DDF5-BB29-4F49-B719-96C93DF44A3D}"/>
                </a:ext>
              </a:extLst>
            </p:cNvPr>
            <p:cNvSpPr/>
            <p:nvPr/>
          </p:nvSpPr>
          <p:spPr>
            <a:xfrm rot="5400000">
              <a:off x="1508555" y="2501710"/>
              <a:ext cx="287092" cy="1247478"/>
            </a:xfrm>
            <a:prstGeom prst="leftBrace">
              <a:avLst>
                <a:gd name="adj1" fmla="val 1506"/>
                <a:gd name="adj2"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a:extLst>
                <a:ext uri="{FF2B5EF4-FFF2-40B4-BE49-F238E27FC236}">
                  <a16:creationId xmlns:a16="http://schemas.microsoft.com/office/drawing/2014/main" id="{1C79F2C9-BD53-EA41-9678-28A1BD269A50}"/>
                </a:ext>
              </a:extLst>
            </p:cNvPr>
            <p:cNvSpPr/>
            <p:nvPr/>
          </p:nvSpPr>
          <p:spPr bwMode="auto">
            <a:xfrm>
              <a:off x="508399" y="3268992"/>
              <a:ext cx="1070864" cy="64814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Execution</a:t>
              </a:r>
            </a:p>
          </p:txBody>
        </p:sp>
        <p:sp>
          <p:nvSpPr>
            <p:cNvPr id="15" name="Rectangle 14">
              <a:extLst>
                <a:ext uri="{FF2B5EF4-FFF2-40B4-BE49-F238E27FC236}">
                  <a16:creationId xmlns:a16="http://schemas.microsoft.com/office/drawing/2014/main" id="{991A40D3-F1BD-4D41-84CC-3CF36FB3A26B}"/>
                </a:ext>
              </a:extLst>
            </p:cNvPr>
            <p:cNvSpPr/>
            <p:nvPr/>
          </p:nvSpPr>
          <p:spPr bwMode="auto">
            <a:xfrm>
              <a:off x="1729969" y="3268992"/>
              <a:ext cx="1070864" cy="64814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Compilation</a:t>
              </a:r>
            </a:p>
          </p:txBody>
        </p:sp>
      </p:grpSp>
      <p:sp>
        <p:nvSpPr>
          <p:cNvPr id="3" name="Title 2">
            <a:extLst>
              <a:ext uri="{FF2B5EF4-FFF2-40B4-BE49-F238E27FC236}">
                <a16:creationId xmlns:a16="http://schemas.microsoft.com/office/drawing/2014/main" id="{03E49508-95F9-2F4A-A728-68FCD2EF7B4D}"/>
              </a:ext>
            </a:extLst>
          </p:cNvPr>
          <p:cNvSpPr>
            <a:spLocks noGrp="1"/>
          </p:cNvSpPr>
          <p:nvPr>
            <p:ph type="title"/>
          </p:nvPr>
        </p:nvSpPr>
        <p:spPr/>
        <p:txBody>
          <a:bodyPr vert="horz" wrap="square" lIns="0" tIns="0" rIns="0" bIns="0" rtlCol="0" anchor="t">
            <a:spAutoFit/>
          </a:bodyPr>
          <a:lstStyle/>
          <a:p>
            <a:r>
              <a:rPr lang="en-US" sz="3600" b="0">
                <a:latin typeface="+mj-lt"/>
                <a:cs typeface="Segoe UI" pitchFamily="34" charset="0"/>
              </a:rPr>
              <a:t>It is just SQL: Running or waiting</a:t>
            </a:r>
          </a:p>
        </p:txBody>
      </p:sp>
      <p:sp>
        <p:nvSpPr>
          <p:cNvPr id="2" name="Rectangle 1">
            <a:extLst>
              <a:ext uri="{FF2B5EF4-FFF2-40B4-BE49-F238E27FC236}">
                <a16:creationId xmlns:a16="http://schemas.microsoft.com/office/drawing/2014/main" id="{A9BF8C9B-0499-864D-8AA9-1B2EA3D01EA4}"/>
              </a:ext>
            </a:extLst>
          </p:cNvPr>
          <p:cNvSpPr/>
          <p:nvPr/>
        </p:nvSpPr>
        <p:spPr>
          <a:xfrm>
            <a:off x="498239" y="4433150"/>
            <a:ext cx="2854960" cy="1169551"/>
          </a:xfrm>
          <a:prstGeom prst="rect">
            <a:avLst/>
          </a:prstGeom>
        </p:spPr>
        <p:txBody>
          <a:bodyPr wrap="square">
            <a:spAutoFit/>
          </a:bodyPr>
          <a:lstStyle/>
          <a:p>
            <a:pPr lvl="0" defTabSz="914377">
              <a:defRPr/>
            </a:pPr>
            <a:r>
              <a:rPr lang="en-US" sz="1400">
                <a:latin typeface="Calibri" panose="020F0502020204030204"/>
              </a:rPr>
              <a:t>Query Store,</a:t>
            </a:r>
          </a:p>
          <a:p>
            <a:pPr lvl="0" defTabSz="914377">
              <a:defRPr/>
            </a:pPr>
            <a:r>
              <a:rPr lang="en-US" sz="1400" err="1">
                <a:latin typeface="Calibri" panose="020F0502020204030204"/>
              </a:rPr>
              <a:t>dm_exec_requests</a:t>
            </a:r>
            <a:r>
              <a:rPr lang="en-US" sz="1400">
                <a:latin typeface="Calibri" panose="020F0502020204030204"/>
              </a:rPr>
              <a:t>,</a:t>
            </a:r>
          </a:p>
          <a:p>
            <a:pPr lvl="0" defTabSz="914377">
              <a:defRPr/>
            </a:pPr>
            <a:r>
              <a:rPr lang="en-US" sz="1400">
                <a:latin typeface="Calibri" panose="020F0502020204030204"/>
              </a:rPr>
              <a:t>SOS_SCHEDULER_YIELD waits,</a:t>
            </a:r>
          </a:p>
          <a:p>
            <a:pPr lvl="0" defTabSz="914377">
              <a:defRPr/>
            </a:pPr>
            <a:r>
              <a:rPr lang="en-US" sz="1400" err="1">
                <a:latin typeface="Calibri" panose="020F0502020204030204"/>
              </a:rPr>
              <a:t>dm_exec_query_stats</a:t>
            </a:r>
            <a:r>
              <a:rPr lang="en-US" sz="1400">
                <a:latin typeface="Calibri" panose="020F0502020204030204"/>
              </a:rPr>
              <a:t>,</a:t>
            </a:r>
          </a:p>
          <a:p>
            <a:pPr lvl="0" defTabSz="914377">
              <a:defRPr/>
            </a:pPr>
            <a:r>
              <a:rPr lang="en-US" sz="1400" err="1">
                <a:latin typeface="Calibri" panose="020F0502020204030204"/>
              </a:rPr>
              <a:t>dm_exec_procedure_stats</a:t>
            </a:r>
            <a:endParaRPr lang="en-US" sz="1400">
              <a:latin typeface="Calibri" panose="020F0502020204030204"/>
            </a:endParaRPr>
          </a:p>
        </p:txBody>
      </p:sp>
      <p:sp>
        <p:nvSpPr>
          <p:cNvPr id="8" name="Rectangle 7">
            <a:extLst>
              <a:ext uri="{FF2B5EF4-FFF2-40B4-BE49-F238E27FC236}">
                <a16:creationId xmlns:a16="http://schemas.microsoft.com/office/drawing/2014/main" id="{8E143910-30DA-9246-86A5-68EDF9E1BBF4}"/>
              </a:ext>
            </a:extLst>
          </p:cNvPr>
          <p:cNvSpPr/>
          <p:nvPr/>
        </p:nvSpPr>
        <p:spPr>
          <a:xfrm>
            <a:off x="8276837" y="4412326"/>
            <a:ext cx="3667760" cy="954107"/>
          </a:xfrm>
          <a:prstGeom prst="rect">
            <a:avLst/>
          </a:prstGeom>
        </p:spPr>
        <p:txBody>
          <a:bodyPr wrap="square">
            <a:spAutoFit/>
          </a:bodyPr>
          <a:lstStyle/>
          <a:p>
            <a:pPr lvl="0" defTabSz="914377">
              <a:defRPr/>
            </a:pPr>
            <a:r>
              <a:rPr lang="en-US" sz="1400" err="1">
                <a:solidFill>
                  <a:schemeClr val="accent1"/>
                </a:solidFill>
                <a:latin typeface="Calibri" panose="020F0502020204030204"/>
              </a:rPr>
              <a:t>sys.dm_os_wait_stats</a:t>
            </a:r>
            <a:r>
              <a:rPr lang="en-US" sz="1400">
                <a:solidFill>
                  <a:schemeClr val="accent1"/>
                </a:solidFill>
                <a:latin typeface="Calibri" panose="020F0502020204030204"/>
              </a:rPr>
              <a:t> , </a:t>
            </a:r>
          </a:p>
          <a:p>
            <a:pPr lvl="0" defTabSz="914377">
              <a:defRPr/>
            </a:pPr>
            <a:r>
              <a:rPr lang="en-US" sz="1400" err="1">
                <a:solidFill>
                  <a:schemeClr val="accent1"/>
                </a:solidFill>
                <a:latin typeface="Calibri" panose="020F0502020204030204"/>
              </a:rPr>
              <a:t>sys.dm_exec_requests</a:t>
            </a:r>
            <a:r>
              <a:rPr lang="en-US" sz="1400">
                <a:solidFill>
                  <a:schemeClr val="accent1"/>
                </a:solidFill>
                <a:latin typeface="Calibri" panose="020F0502020204030204"/>
              </a:rPr>
              <a:t>,</a:t>
            </a:r>
          </a:p>
          <a:p>
            <a:pPr lvl="0" defTabSz="914377">
              <a:defRPr/>
            </a:pPr>
            <a:r>
              <a:rPr lang="en-US" sz="1400" err="1">
                <a:solidFill>
                  <a:schemeClr val="accent1"/>
                </a:solidFill>
                <a:latin typeface="Calibri" panose="020F0502020204030204"/>
              </a:rPr>
              <a:t>sys.dm_os_waiting_tasks</a:t>
            </a:r>
            <a:r>
              <a:rPr lang="en-US" sz="1400">
                <a:solidFill>
                  <a:schemeClr val="accent1"/>
                </a:solidFill>
                <a:latin typeface="Calibri" panose="020F0502020204030204"/>
              </a:rPr>
              <a:t>,</a:t>
            </a:r>
          </a:p>
          <a:p>
            <a:pPr lvl="0" defTabSz="914377">
              <a:defRPr/>
            </a:pPr>
            <a:r>
              <a:rPr lang="en-US" sz="1400">
                <a:solidFill>
                  <a:schemeClr val="accent1"/>
                </a:solidFill>
                <a:latin typeface="Calibri" panose="020F0502020204030204"/>
              </a:rPr>
              <a:t>Query Store</a:t>
            </a:r>
          </a:p>
        </p:txBody>
      </p:sp>
      <p:grpSp>
        <p:nvGrpSpPr>
          <p:cNvPr id="42" name="Group 41">
            <a:extLst>
              <a:ext uri="{FF2B5EF4-FFF2-40B4-BE49-F238E27FC236}">
                <a16:creationId xmlns:a16="http://schemas.microsoft.com/office/drawing/2014/main" id="{66E0C3B2-FEE9-0F44-B951-FA4137F6C328}"/>
              </a:ext>
            </a:extLst>
          </p:cNvPr>
          <p:cNvGrpSpPr/>
          <p:nvPr/>
        </p:nvGrpSpPr>
        <p:grpSpPr>
          <a:xfrm>
            <a:off x="1210804" y="1395149"/>
            <a:ext cx="4196129" cy="779542"/>
            <a:chOff x="1220964" y="1203458"/>
            <a:chExt cx="4196129" cy="779542"/>
          </a:xfrm>
        </p:grpSpPr>
        <p:sp>
          <p:nvSpPr>
            <p:cNvPr id="9" name="Rectangle 8">
              <a:extLst>
                <a:ext uri="{FF2B5EF4-FFF2-40B4-BE49-F238E27FC236}">
                  <a16:creationId xmlns:a16="http://schemas.microsoft.com/office/drawing/2014/main" id="{F1AC2C94-83C5-EA48-A7EE-43A3FA91E815}"/>
                </a:ext>
              </a:extLst>
            </p:cNvPr>
            <p:cNvSpPr/>
            <p:nvPr/>
          </p:nvSpPr>
          <p:spPr>
            <a:xfrm>
              <a:off x="1220964" y="1203458"/>
              <a:ext cx="2278380" cy="738664"/>
            </a:xfrm>
            <a:prstGeom prst="rect">
              <a:avLst/>
            </a:prstGeom>
          </p:spPr>
          <p:txBody>
            <a:bodyPr wrap="square">
              <a:spAutoFit/>
            </a:bodyPr>
            <a:lstStyle/>
            <a:p>
              <a:pPr lvl="0" defTabSz="914377">
                <a:defRPr/>
              </a:pPr>
              <a:r>
                <a:rPr lang="en-US" sz="1400" err="1">
                  <a:solidFill>
                    <a:schemeClr val="bg2">
                      <a:lumMod val="50000"/>
                    </a:schemeClr>
                  </a:solidFill>
                  <a:latin typeface="Calibri" panose="020F0502020204030204"/>
                </a:rPr>
                <a:t>sys.dm_db_resource_stats</a:t>
              </a:r>
              <a:r>
                <a:rPr lang="en-US" sz="1400">
                  <a:solidFill>
                    <a:schemeClr val="bg2">
                      <a:lumMod val="50000"/>
                    </a:schemeClr>
                  </a:solidFill>
                  <a:latin typeface="Calibri" panose="020F0502020204030204"/>
                </a:rPr>
                <a:t>,</a:t>
              </a:r>
            </a:p>
            <a:p>
              <a:pPr lvl="0" defTabSz="914377">
                <a:defRPr/>
              </a:pPr>
              <a:r>
                <a:rPr lang="en-US" sz="1400" err="1">
                  <a:solidFill>
                    <a:schemeClr val="bg2">
                      <a:lumMod val="50000"/>
                    </a:schemeClr>
                  </a:solidFill>
                  <a:latin typeface="Calibri" panose="020F0502020204030204"/>
                </a:rPr>
                <a:t>sys.server_resource_stats</a:t>
              </a:r>
              <a:r>
                <a:rPr lang="en-US" sz="1400">
                  <a:solidFill>
                    <a:schemeClr val="bg2">
                      <a:lumMod val="50000"/>
                    </a:schemeClr>
                  </a:solidFill>
                  <a:latin typeface="Calibri" panose="020F0502020204030204"/>
                </a:rPr>
                <a:t>,  </a:t>
              </a:r>
            </a:p>
            <a:p>
              <a:pPr lvl="0" defTabSz="914377">
                <a:defRPr/>
              </a:pPr>
              <a:r>
                <a:rPr lang="en-US" sz="1400">
                  <a:solidFill>
                    <a:schemeClr val="bg2">
                      <a:lumMod val="50000"/>
                    </a:schemeClr>
                  </a:solidFill>
                  <a:latin typeface="Calibri" panose="020F0502020204030204"/>
                </a:rPr>
                <a:t> Portal/</a:t>
              </a:r>
              <a:r>
                <a:rPr lang="en-US" sz="1400" err="1">
                  <a:solidFill>
                    <a:schemeClr val="bg2">
                      <a:lumMod val="50000"/>
                    </a:schemeClr>
                  </a:solidFill>
                  <a:latin typeface="Calibri" panose="020F0502020204030204"/>
                </a:rPr>
                <a:t>Powershell</a:t>
              </a:r>
              <a:r>
                <a:rPr lang="en-US" sz="1400">
                  <a:solidFill>
                    <a:schemeClr val="bg2">
                      <a:lumMod val="50000"/>
                    </a:schemeClr>
                  </a:solidFill>
                  <a:latin typeface="Calibri" panose="020F0502020204030204"/>
                </a:rPr>
                <a:t>/Alerts</a:t>
              </a:r>
            </a:p>
          </p:txBody>
        </p:sp>
        <p:sp>
          <p:nvSpPr>
            <p:cNvPr id="10" name="Rectangle 9">
              <a:extLst>
                <a:ext uri="{FF2B5EF4-FFF2-40B4-BE49-F238E27FC236}">
                  <a16:creationId xmlns:a16="http://schemas.microsoft.com/office/drawing/2014/main" id="{752F476E-277D-DB40-B295-D73FCE63F7A2}"/>
                </a:ext>
              </a:extLst>
            </p:cNvPr>
            <p:cNvSpPr/>
            <p:nvPr/>
          </p:nvSpPr>
          <p:spPr bwMode="auto">
            <a:xfrm>
              <a:off x="3688876" y="1244336"/>
              <a:ext cx="1728217" cy="73866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accent1"/>
                  </a:solidFill>
                  <a:latin typeface="+mj-lt"/>
                  <a:ea typeface="Segoe UI" pitchFamily="34" charset="0"/>
                  <a:cs typeface="Segoe UI" pitchFamily="34" charset="0"/>
                </a:rPr>
                <a:t>Check resource consumption</a:t>
              </a:r>
            </a:p>
          </p:txBody>
        </p:sp>
      </p:grpSp>
      <p:sp>
        <p:nvSpPr>
          <p:cNvPr id="13" name="Rectangle 12">
            <a:extLst>
              <a:ext uri="{FF2B5EF4-FFF2-40B4-BE49-F238E27FC236}">
                <a16:creationId xmlns:a16="http://schemas.microsoft.com/office/drawing/2014/main" id="{9F272343-83C0-1447-BEA9-C63DBDC97BC6}"/>
              </a:ext>
            </a:extLst>
          </p:cNvPr>
          <p:cNvSpPr/>
          <p:nvPr/>
        </p:nvSpPr>
        <p:spPr bwMode="auto">
          <a:xfrm>
            <a:off x="6548620" y="2448177"/>
            <a:ext cx="1728217" cy="7386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latin typeface="+mj-lt"/>
                <a:ea typeface="Segoe UI" pitchFamily="34" charset="0"/>
                <a:cs typeface="Segoe UI" pitchFamily="34" charset="0"/>
              </a:rPr>
              <a:t>Waiting</a:t>
            </a:r>
          </a:p>
        </p:txBody>
      </p:sp>
      <p:sp>
        <p:nvSpPr>
          <p:cNvPr id="39" name="Left Brace 38">
            <a:extLst>
              <a:ext uri="{FF2B5EF4-FFF2-40B4-BE49-F238E27FC236}">
                <a16:creationId xmlns:a16="http://schemas.microsoft.com/office/drawing/2014/main" id="{8DEEEB28-8782-154B-B30F-52FCF8F2FEC4}"/>
              </a:ext>
            </a:extLst>
          </p:cNvPr>
          <p:cNvSpPr/>
          <p:nvPr/>
        </p:nvSpPr>
        <p:spPr>
          <a:xfrm rot="5400000">
            <a:off x="4392893" y="-572278"/>
            <a:ext cx="287093" cy="5781039"/>
          </a:xfrm>
          <a:prstGeom prst="leftBrace">
            <a:avLst>
              <a:gd name="adj1" fmla="val 1506"/>
              <a:gd name="adj2"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4" name="Group 43">
            <a:extLst>
              <a:ext uri="{FF2B5EF4-FFF2-40B4-BE49-F238E27FC236}">
                <a16:creationId xmlns:a16="http://schemas.microsoft.com/office/drawing/2014/main" id="{F7EB1193-F97A-124F-826F-A539624CC18B}"/>
              </a:ext>
            </a:extLst>
          </p:cNvPr>
          <p:cNvGrpSpPr/>
          <p:nvPr/>
        </p:nvGrpSpPr>
        <p:grpSpPr>
          <a:xfrm>
            <a:off x="3257299" y="3150653"/>
            <a:ext cx="8339324" cy="941605"/>
            <a:chOff x="3267459" y="2958962"/>
            <a:chExt cx="8339324" cy="941605"/>
          </a:xfrm>
        </p:grpSpPr>
        <p:sp>
          <p:nvSpPr>
            <p:cNvPr id="16" name="Rectangle 15">
              <a:extLst>
                <a:ext uri="{FF2B5EF4-FFF2-40B4-BE49-F238E27FC236}">
                  <a16:creationId xmlns:a16="http://schemas.microsoft.com/office/drawing/2014/main" id="{4996CCEB-2C5E-4B48-B49E-3E4F376995A0}"/>
                </a:ext>
              </a:extLst>
            </p:cNvPr>
            <p:cNvSpPr/>
            <p:nvPr/>
          </p:nvSpPr>
          <p:spPr bwMode="auto">
            <a:xfrm>
              <a:off x="326745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IO Waits</a:t>
              </a:r>
            </a:p>
          </p:txBody>
        </p:sp>
        <p:sp>
          <p:nvSpPr>
            <p:cNvPr id="17" name="Rectangle 16">
              <a:extLst>
                <a:ext uri="{FF2B5EF4-FFF2-40B4-BE49-F238E27FC236}">
                  <a16:creationId xmlns:a16="http://schemas.microsoft.com/office/drawing/2014/main" id="{636EAFB3-5D19-8E45-804A-A334C5A2376A}"/>
                </a:ext>
              </a:extLst>
            </p:cNvPr>
            <p:cNvSpPr/>
            <p:nvPr/>
          </p:nvSpPr>
          <p:spPr bwMode="auto">
            <a:xfrm>
              <a:off x="447886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Lock Waits</a:t>
              </a:r>
            </a:p>
          </p:txBody>
        </p:sp>
        <p:sp>
          <p:nvSpPr>
            <p:cNvPr id="18" name="Rectangle 17">
              <a:extLst>
                <a:ext uri="{FF2B5EF4-FFF2-40B4-BE49-F238E27FC236}">
                  <a16:creationId xmlns:a16="http://schemas.microsoft.com/office/drawing/2014/main" id="{DF890205-2D13-6649-BF73-16CBD6F9021C}"/>
                </a:ext>
              </a:extLst>
            </p:cNvPr>
            <p:cNvSpPr/>
            <p:nvPr/>
          </p:nvSpPr>
          <p:spPr bwMode="auto">
            <a:xfrm>
              <a:off x="569027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Latch Waits</a:t>
              </a:r>
            </a:p>
          </p:txBody>
        </p:sp>
        <p:sp>
          <p:nvSpPr>
            <p:cNvPr id="19" name="Rectangle 18">
              <a:extLst>
                <a:ext uri="{FF2B5EF4-FFF2-40B4-BE49-F238E27FC236}">
                  <a16:creationId xmlns:a16="http://schemas.microsoft.com/office/drawing/2014/main" id="{FFAB1963-FD1F-DB42-9EC6-3DBDC6F3EF16}"/>
                </a:ext>
              </a:extLst>
            </p:cNvPr>
            <p:cNvSpPr/>
            <p:nvPr/>
          </p:nvSpPr>
          <p:spPr bwMode="auto">
            <a:xfrm>
              <a:off x="690168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Buffer pool limits</a:t>
              </a:r>
            </a:p>
          </p:txBody>
        </p:sp>
        <p:sp>
          <p:nvSpPr>
            <p:cNvPr id="20" name="Rectangle 19">
              <a:extLst>
                <a:ext uri="{FF2B5EF4-FFF2-40B4-BE49-F238E27FC236}">
                  <a16:creationId xmlns:a16="http://schemas.microsoft.com/office/drawing/2014/main" id="{D746C62E-E90E-9446-807B-21EE522105C0}"/>
                </a:ext>
              </a:extLst>
            </p:cNvPr>
            <p:cNvSpPr/>
            <p:nvPr/>
          </p:nvSpPr>
          <p:spPr bwMode="auto">
            <a:xfrm>
              <a:off x="932450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Plan cache eviction</a:t>
              </a:r>
            </a:p>
          </p:txBody>
        </p:sp>
        <p:sp>
          <p:nvSpPr>
            <p:cNvPr id="21" name="Rectangle 20">
              <a:extLst>
                <a:ext uri="{FF2B5EF4-FFF2-40B4-BE49-F238E27FC236}">
                  <a16:creationId xmlns:a16="http://schemas.microsoft.com/office/drawing/2014/main" id="{22AC857B-5E86-E243-B70E-960D431F34F0}"/>
                </a:ext>
              </a:extLst>
            </p:cNvPr>
            <p:cNvSpPr/>
            <p:nvPr/>
          </p:nvSpPr>
          <p:spPr bwMode="auto">
            <a:xfrm>
              <a:off x="1053591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 Others</a:t>
              </a:r>
            </a:p>
          </p:txBody>
        </p:sp>
        <p:sp>
          <p:nvSpPr>
            <p:cNvPr id="22" name="Rectangle 21">
              <a:extLst>
                <a:ext uri="{FF2B5EF4-FFF2-40B4-BE49-F238E27FC236}">
                  <a16:creationId xmlns:a16="http://schemas.microsoft.com/office/drawing/2014/main" id="{B372EF3D-C98D-2F45-B486-81A9BC56B065}"/>
                </a:ext>
              </a:extLst>
            </p:cNvPr>
            <p:cNvSpPr/>
            <p:nvPr/>
          </p:nvSpPr>
          <p:spPr bwMode="auto">
            <a:xfrm>
              <a:off x="8113099" y="3252420"/>
              <a:ext cx="1070864" cy="6481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Memory Grants</a:t>
              </a:r>
            </a:p>
          </p:txBody>
        </p:sp>
        <p:sp>
          <p:nvSpPr>
            <p:cNvPr id="41" name="Left Brace 40">
              <a:extLst>
                <a:ext uri="{FF2B5EF4-FFF2-40B4-BE49-F238E27FC236}">
                  <a16:creationId xmlns:a16="http://schemas.microsoft.com/office/drawing/2014/main" id="{259F362B-EC51-AE41-AF59-4F7103563713}"/>
                </a:ext>
              </a:extLst>
            </p:cNvPr>
            <p:cNvSpPr/>
            <p:nvPr/>
          </p:nvSpPr>
          <p:spPr>
            <a:xfrm rot="5400000">
              <a:off x="7293574" y="-534772"/>
              <a:ext cx="287091" cy="7274560"/>
            </a:xfrm>
            <a:prstGeom prst="leftBrace">
              <a:avLst>
                <a:gd name="adj1" fmla="val 1506"/>
                <a:gd name="adj2" fmla="val 50000"/>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95115E7D-7EB3-4246-A0FF-D4DF1BCB8BAF}"/>
              </a:ext>
            </a:extLst>
          </p:cNvPr>
          <p:cNvSpPr/>
          <p:nvPr/>
        </p:nvSpPr>
        <p:spPr bwMode="auto">
          <a:xfrm>
            <a:off x="781812" y="2448177"/>
            <a:ext cx="1728217" cy="73866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latin typeface="+mj-lt"/>
                <a:ea typeface="Segoe UI" pitchFamily="34" charset="0"/>
                <a:cs typeface="Segoe UI" pitchFamily="34" charset="0"/>
              </a:rPr>
              <a:t>Running (CPU)</a:t>
            </a:r>
          </a:p>
        </p:txBody>
      </p:sp>
      <p:grpSp>
        <p:nvGrpSpPr>
          <p:cNvPr id="38" name="Group 37">
            <a:extLst>
              <a:ext uri="{FF2B5EF4-FFF2-40B4-BE49-F238E27FC236}">
                <a16:creationId xmlns:a16="http://schemas.microsoft.com/office/drawing/2014/main" id="{DFF4F9E6-7141-1F4C-9D9B-64D6E7D4C0F0}"/>
              </a:ext>
            </a:extLst>
          </p:cNvPr>
          <p:cNvGrpSpPr/>
          <p:nvPr/>
        </p:nvGrpSpPr>
        <p:grpSpPr>
          <a:xfrm>
            <a:off x="0" y="6215635"/>
            <a:ext cx="11444140" cy="322080"/>
            <a:chOff x="0" y="6215635"/>
            <a:chExt cx="11444140" cy="322080"/>
          </a:xfrm>
        </p:grpSpPr>
        <p:grpSp>
          <p:nvGrpSpPr>
            <p:cNvPr id="45" name="Group 44">
              <a:extLst>
                <a:ext uri="{FF2B5EF4-FFF2-40B4-BE49-F238E27FC236}">
                  <a16:creationId xmlns:a16="http://schemas.microsoft.com/office/drawing/2014/main" id="{89F3EB07-2876-3440-9761-56B302B4EF05}"/>
                </a:ext>
              </a:extLst>
            </p:cNvPr>
            <p:cNvGrpSpPr/>
            <p:nvPr/>
          </p:nvGrpSpPr>
          <p:grpSpPr>
            <a:xfrm>
              <a:off x="662352" y="6399215"/>
              <a:ext cx="10356966" cy="138500"/>
              <a:chOff x="662352" y="6316085"/>
              <a:chExt cx="10356966" cy="138500"/>
            </a:xfrm>
          </p:grpSpPr>
          <p:sp>
            <p:nvSpPr>
              <p:cNvPr id="54" name="TextBox 53">
                <a:extLst>
                  <a:ext uri="{FF2B5EF4-FFF2-40B4-BE49-F238E27FC236}">
                    <a16:creationId xmlns:a16="http://schemas.microsoft.com/office/drawing/2014/main" id="{3C948A75-27B7-6F47-A6B9-7FB51894446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5" name="TextBox 54">
                <a:extLst>
                  <a:ext uri="{FF2B5EF4-FFF2-40B4-BE49-F238E27FC236}">
                    <a16:creationId xmlns:a16="http://schemas.microsoft.com/office/drawing/2014/main" id="{234DCFFC-4890-B541-A5E7-6E945AC6DE2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56" name="TextBox 55">
                <a:extLst>
                  <a:ext uri="{FF2B5EF4-FFF2-40B4-BE49-F238E27FC236}">
                    <a16:creationId xmlns:a16="http://schemas.microsoft.com/office/drawing/2014/main" id="{6A9727E7-EF85-CF4C-9100-CCC0A1BAA1B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57" name="TextBox 56">
                <a:extLst>
                  <a:ext uri="{FF2B5EF4-FFF2-40B4-BE49-F238E27FC236}">
                    <a16:creationId xmlns:a16="http://schemas.microsoft.com/office/drawing/2014/main" id="{961033CD-F496-DA4A-A3D2-E84AD87AB51B}"/>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accent1"/>
                    </a:solidFill>
                  </a:rPr>
                  <a:t>Performance scenarios</a:t>
                </a:r>
              </a:p>
            </p:txBody>
          </p:sp>
          <p:sp>
            <p:nvSpPr>
              <p:cNvPr id="58" name="TextBox 57">
                <a:extLst>
                  <a:ext uri="{FF2B5EF4-FFF2-40B4-BE49-F238E27FC236}">
                    <a16:creationId xmlns:a16="http://schemas.microsoft.com/office/drawing/2014/main" id="{5B68DC7B-669C-B24E-846B-52F7A97425D9}"/>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59" name="TextBox 58">
                <a:extLst>
                  <a:ext uri="{FF2B5EF4-FFF2-40B4-BE49-F238E27FC236}">
                    <a16:creationId xmlns:a16="http://schemas.microsoft.com/office/drawing/2014/main" id="{A3EEBD94-C635-804A-9906-A33CFFA0D426}"/>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46" name="Group 45">
              <a:extLst>
                <a:ext uri="{FF2B5EF4-FFF2-40B4-BE49-F238E27FC236}">
                  <a16:creationId xmlns:a16="http://schemas.microsoft.com/office/drawing/2014/main" id="{816E7360-C835-7842-9EEE-97DEB0D72CBE}"/>
                </a:ext>
              </a:extLst>
            </p:cNvPr>
            <p:cNvGrpSpPr/>
            <p:nvPr/>
          </p:nvGrpSpPr>
          <p:grpSpPr>
            <a:xfrm>
              <a:off x="0" y="6215635"/>
              <a:ext cx="11444140" cy="131976"/>
              <a:chOff x="0" y="6058468"/>
              <a:chExt cx="11444140" cy="131976"/>
            </a:xfrm>
          </p:grpSpPr>
          <p:cxnSp>
            <p:nvCxnSpPr>
              <p:cNvPr id="47" name="Straight Arrow Connector 46">
                <a:extLst>
                  <a:ext uri="{FF2B5EF4-FFF2-40B4-BE49-F238E27FC236}">
                    <a16:creationId xmlns:a16="http://schemas.microsoft.com/office/drawing/2014/main" id="{8DA7DBF0-6067-D147-BC38-0DACEB129B3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AB87C715-EEE6-BE4C-992C-36A58A943A0D}"/>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17E6E64E-984D-A04C-9BE2-CD1D02CBF496}"/>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0" name="Oval 49">
                <a:extLst>
                  <a:ext uri="{FF2B5EF4-FFF2-40B4-BE49-F238E27FC236}">
                    <a16:creationId xmlns:a16="http://schemas.microsoft.com/office/drawing/2014/main" id="{8EAA0D6D-6939-6A4B-B103-775F9C251A4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8AC5B57A-4CE3-D047-96D7-163CB31D74F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0CD8370F-E211-B146-B50D-05D566F7FF74}"/>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1ADAAC89-363E-844B-8E64-6F4AAC4101A8}"/>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676881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fade">
                                      <p:cBhvr>
                                        <p:cTn id="29" dur="500"/>
                                        <p:tgtEl>
                                          <p:spTgt spid="4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3" grpId="0" animBg="1"/>
      <p:bldP spid="39" grpId="0" animBg="1"/>
      <p:bldP spid="1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B6960-D982-4C79-B530-9C16337107F6}"/>
              </a:ext>
            </a:extLst>
          </p:cNvPr>
          <p:cNvSpPr>
            <a:spLocks noGrp="1"/>
          </p:cNvSpPr>
          <p:nvPr>
            <p:ph type="title"/>
          </p:nvPr>
        </p:nvSpPr>
        <p:spPr/>
        <p:txBody>
          <a:bodyPr/>
          <a:lstStyle/>
          <a:p>
            <a:r>
              <a:rPr lang="en-US"/>
              <a:t>Azure specific performance scenarios</a:t>
            </a:r>
          </a:p>
        </p:txBody>
      </p:sp>
      <p:grpSp>
        <p:nvGrpSpPr>
          <p:cNvPr id="26" name="Group 25">
            <a:extLst>
              <a:ext uri="{FF2B5EF4-FFF2-40B4-BE49-F238E27FC236}">
                <a16:creationId xmlns:a16="http://schemas.microsoft.com/office/drawing/2014/main" id="{F231329A-B276-E344-8A34-D8D5DF1E1DFB}"/>
              </a:ext>
            </a:extLst>
          </p:cNvPr>
          <p:cNvGrpSpPr/>
          <p:nvPr/>
        </p:nvGrpSpPr>
        <p:grpSpPr>
          <a:xfrm>
            <a:off x="1057893" y="1407547"/>
            <a:ext cx="10058992" cy="926869"/>
            <a:chOff x="1550396" y="1229327"/>
            <a:chExt cx="10058992" cy="926869"/>
          </a:xfrm>
        </p:grpSpPr>
        <p:sp>
          <p:nvSpPr>
            <p:cNvPr id="3" name="Rectangle 2">
              <a:extLst>
                <a:ext uri="{FF2B5EF4-FFF2-40B4-BE49-F238E27FC236}">
                  <a16:creationId xmlns:a16="http://schemas.microsoft.com/office/drawing/2014/main" id="{302C64B8-D51C-2E41-93AB-08691FC0CE0C}"/>
                </a:ext>
              </a:extLst>
            </p:cNvPr>
            <p:cNvSpPr/>
            <p:nvPr/>
          </p:nvSpPr>
          <p:spPr bwMode="auto">
            <a:xfrm>
              <a:off x="4015690" y="1229327"/>
              <a:ext cx="7593698" cy="926869"/>
            </a:xfrm>
            <a:prstGeom prst="rect">
              <a:avLst/>
            </a:prstGeom>
            <a:solidFill>
              <a:schemeClr val="accent5"/>
            </a:solid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lvl="0" indent="-171450">
                <a:buClr>
                  <a:schemeClr val="accent1"/>
                </a:buClr>
                <a:buFont typeface="Arial" panose="020B0604020202020204" pitchFamily="34" charset="0"/>
                <a:buChar char="•"/>
              </a:pPr>
              <a:r>
                <a:rPr lang="en-US" sz="1200">
                  <a:solidFill>
                    <a:schemeClr val="tx1"/>
                  </a:solidFill>
                </a:rPr>
                <a:t>LOG_RATE_GOVERNOR wait for Azure SQL Database</a:t>
              </a:r>
            </a:p>
            <a:p>
              <a:pPr marL="171450" lvl="0" indent="-171450">
                <a:buClr>
                  <a:schemeClr val="accent1"/>
                </a:buClr>
                <a:buFont typeface="Arial" panose="020B0604020202020204" pitchFamily="34" charset="0"/>
                <a:buChar char="•"/>
              </a:pPr>
              <a:r>
                <a:rPr lang="en-US" sz="1200">
                  <a:solidFill>
                    <a:schemeClr val="tx1"/>
                  </a:solidFill>
                </a:rPr>
                <a:t>POOL_LOG_RATE_GOVERNOR wait for Elastic Pools</a:t>
              </a:r>
            </a:p>
            <a:p>
              <a:pPr marL="171450" lvl="0" indent="-171450">
                <a:buClr>
                  <a:schemeClr val="accent1"/>
                </a:buClr>
                <a:buFont typeface="Arial" panose="020B0604020202020204" pitchFamily="34" charset="0"/>
                <a:buChar char="•"/>
              </a:pPr>
              <a:r>
                <a:rPr lang="en-US" sz="1200">
                  <a:solidFill>
                    <a:schemeClr val="tx1"/>
                  </a:solidFill>
                </a:rPr>
                <a:t>INSTANCE_LOG_GOVERNOR wait for Azure SQL Managed Instance</a:t>
              </a:r>
            </a:p>
            <a:p>
              <a:pPr marL="171450" lvl="0" indent="-171450">
                <a:buClr>
                  <a:schemeClr val="accent1"/>
                </a:buClr>
                <a:buFont typeface="Arial" panose="020B0604020202020204" pitchFamily="34" charset="0"/>
                <a:buChar char="•"/>
              </a:pPr>
              <a:r>
                <a:rPr lang="en-US" sz="1200">
                  <a:solidFill>
                    <a:schemeClr val="tx1"/>
                  </a:solidFill>
                </a:rPr>
                <a:t>HADR_THROTTLE_LOG_RATE* wait for Business Critical and Geo-Replication latencies</a:t>
              </a:r>
            </a:p>
          </p:txBody>
        </p:sp>
        <p:sp>
          <p:nvSpPr>
            <p:cNvPr id="22" name="Pentagon 21">
              <a:extLst>
                <a:ext uri="{FF2B5EF4-FFF2-40B4-BE49-F238E27FC236}">
                  <a16:creationId xmlns:a16="http://schemas.microsoft.com/office/drawing/2014/main" id="{D8E0D414-F3E4-0A4D-A7B4-455983DEDF48}"/>
                </a:ext>
              </a:extLst>
            </p:cNvPr>
            <p:cNvSpPr/>
            <p:nvPr/>
          </p:nvSpPr>
          <p:spPr bwMode="auto">
            <a:xfrm>
              <a:off x="1550396" y="122932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Log governance</a:t>
              </a:r>
            </a:p>
          </p:txBody>
        </p:sp>
      </p:grpSp>
      <p:grpSp>
        <p:nvGrpSpPr>
          <p:cNvPr id="27" name="Group 26">
            <a:extLst>
              <a:ext uri="{FF2B5EF4-FFF2-40B4-BE49-F238E27FC236}">
                <a16:creationId xmlns:a16="http://schemas.microsoft.com/office/drawing/2014/main" id="{820D1235-1569-B940-B7C2-FF414B87A43E}"/>
              </a:ext>
            </a:extLst>
          </p:cNvPr>
          <p:cNvGrpSpPr/>
          <p:nvPr/>
        </p:nvGrpSpPr>
        <p:grpSpPr>
          <a:xfrm>
            <a:off x="1057893" y="2432560"/>
            <a:ext cx="10058992" cy="927965"/>
            <a:chOff x="1550396" y="2316447"/>
            <a:chExt cx="10058992" cy="927965"/>
          </a:xfrm>
        </p:grpSpPr>
        <p:sp>
          <p:nvSpPr>
            <p:cNvPr id="19" name="Rectangle 18">
              <a:extLst>
                <a:ext uri="{FF2B5EF4-FFF2-40B4-BE49-F238E27FC236}">
                  <a16:creationId xmlns:a16="http://schemas.microsoft.com/office/drawing/2014/main" id="{24A834BA-9417-B642-B71A-C1F3A581E792}"/>
                </a:ext>
              </a:extLst>
            </p:cNvPr>
            <p:cNvSpPr/>
            <p:nvPr/>
          </p:nvSpPr>
          <p:spPr bwMode="auto">
            <a:xfrm>
              <a:off x="4015690" y="2317543"/>
              <a:ext cx="7593698" cy="926869"/>
            </a:xfrm>
            <a:prstGeom prst="rect">
              <a:avLst/>
            </a:prstGeom>
            <a:solidFill>
              <a:schemeClr val="accent5"/>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indent="-171450">
                <a:buClr>
                  <a:schemeClr val="accent1"/>
                </a:buClr>
                <a:buFont typeface="Arial" panose="020B0604020202020204" pitchFamily="34" charset="0"/>
                <a:buChar char="•"/>
              </a:pPr>
              <a:r>
                <a:rPr lang="en-US" sz="1200">
                  <a:solidFill>
                    <a:schemeClr val="tx1"/>
                  </a:solidFill>
                </a:rPr>
                <a:t>Error when concurrent worker limit reached for Azure SQL Database</a:t>
              </a:r>
            </a:p>
            <a:p>
              <a:pPr marL="171450" indent="-171450">
                <a:buClr>
                  <a:schemeClr val="accent1"/>
                </a:buClr>
                <a:buFont typeface="Arial" panose="020B0604020202020204" pitchFamily="34" charset="0"/>
                <a:buChar char="•"/>
              </a:pPr>
              <a:r>
                <a:rPr lang="en-US" sz="1200">
                  <a:solidFill>
                    <a:schemeClr val="tx1"/>
                  </a:solidFill>
                </a:rPr>
                <a:t>Managed Instance = SQL Server worker threads and THREADPOOL waits</a:t>
              </a:r>
            </a:p>
          </p:txBody>
        </p:sp>
        <p:sp>
          <p:nvSpPr>
            <p:cNvPr id="23" name="Pentagon 22">
              <a:extLst>
                <a:ext uri="{FF2B5EF4-FFF2-40B4-BE49-F238E27FC236}">
                  <a16:creationId xmlns:a16="http://schemas.microsoft.com/office/drawing/2014/main" id="{B2F0436A-4CBC-D341-A844-01CA92F7AE46}"/>
                </a:ext>
              </a:extLst>
            </p:cNvPr>
            <p:cNvSpPr/>
            <p:nvPr/>
          </p:nvSpPr>
          <p:spPr bwMode="auto">
            <a:xfrm>
              <a:off x="1550396" y="231644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Worker limits</a:t>
              </a:r>
            </a:p>
          </p:txBody>
        </p:sp>
      </p:grpSp>
      <p:grpSp>
        <p:nvGrpSpPr>
          <p:cNvPr id="28" name="Group 27">
            <a:extLst>
              <a:ext uri="{FF2B5EF4-FFF2-40B4-BE49-F238E27FC236}">
                <a16:creationId xmlns:a16="http://schemas.microsoft.com/office/drawing/2014/main" id="{0AEAF6B5-30C7-5F40-9D33-935073CC6F3F}"/>
              </a:ext>
            </a:extLst>
          </p:cNvPr>
          <p:cNvGrpSpPr/>
          <p:nvPr/>
        </p:nvGrpSpPr>
        <p:grpSpPr>
          <a:xfrm>
            <a:off x="1057893" y="3458669"/>
            <a:ext cx="10058992" cy="927993"/>
            <a:chOff x="1550396" y="3464527"/>
            <a:chExt cx="10058992" cy="927993"/>
          </a:xfrm>
        </p:grpSpPr>
        <p:sp>
          <p:nvSpPr>
            <p:cNvPr id="20" name="Rectangle 19">
              <a:extLst>
                <a:ext uri="{FF2B5EF4-FFF2-40B4-BE49-F238E27FC236}">
                  <a16:creationId xmlns:a16="http://schemas.microsoft.com/office/drawing/2014/main" id="{D82F7EF5-0CF1-DC44-AD89-7D31E9C9E88B}"/>
                </a:ext>
              </a:extLst>
            </p:cNvPr>
            <p:cNvSpPr/>
            <p:nvPr/>
          </p:nvSpPr>
          <p:spPr bwMode="auto">
            <a:xfrm>
              <a:off x="4015690" y="3465651"/>
              <a:ext cx="7593698" cy="926869"/>
            </a:xfrm>
            <a:prstGeom prst="rect">
              <a:avLst/>
            </a:prstGeom>
            <a:solidFill>
              <a:schemeClr val="accent5"/>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indent="-171450">
                <a:buClr>
                  <a:schemeClr val="accent1"/>
                </a:buClr>
                <a:buFont typeface="Arial" panose="020B0604020202020204" pitchFamily="34" charset="0"/>
                <a:buChar char="•"/>
              </a:pPr>
              <a:r>
                <a:rPr lang="en-US" sz="1200">
                  <a:solidFill>
                    <a:schemeClr val="tx1"/>
                  </a:solidFill>
                </a:rPr>
                <a:t>HADR_SYNC_COMMIT</a:t>
              </a:r>
            </a:p>
            <a:p>
              <a:pPr marL="171450" indent="-171450">
                <a:buClr>
                  <a:schemeClr val="accent1"/>
                </a:buClr>
                <a:buFont typeface="Arial" panose="020B0604020202020204" pitchFamily="34" charset="0"/>
                <a:buChar char="•"/>
              </a:pPr>
              <a:r>
                <a:rPr lang="en-US" sz="1200">
                  <a:solidFill>
                    <a:schemeClr val="tx1"/>
                  </a:solidFill>
                </a:rPr>
                <a:t>HADR_DATABASE_FLOW_CONTROL</a:t>
              </a:r>
            </a:p>
            <a:p>
              <a:pPr marL="171450" indent="-171450">
                <a:buClr>
                  <a:schemeClr val="accent1"/>
                </a:buClr>
                <a:buFont typeface="Arial" panose="020B0604020202020204" pitchFamily="34" charset="0"/>
                <a:buChar char="•"/>
              </a:pPr>
              <a:r>
                <a:rPr lang="en-US" sz="1200">
                  <a:solidFill>
                    <a:schemeClr val="tx1"/>
                  </a:solidFill>
                </a:rPr>
                <a:t>HADR_THROTTLE_LOG_RATE_SEND_RECV</a:t>
              </a:r>
            </a:p>
          </p:txBody>
        </p:sp>
        <p:sp>
          <p:nvSpPr>
            <p:cNvPr id="24" name="Pentagon 23">
              <a:extLst>
                <a:ext uri="{FF2B5EF4-FFF2-40B4-BE49-F238E27FC236}">
                  <a16:creationId xmlns:a16="http://schemas.microsoft.com/office/drawing/2014/main" id="{0D411E14-4BB4-244B-83DA-B4495DA7E4C8}"/>
                </a:ext>
              </a:extLst>
            </p:cNvPr>
            <p:cNvSpPr/>
            <p:nvPr/>
          </p:nvSpPr>
          <p:spPr bwMode="auto">
            <a:xfrm>
              <a:off x="1550396" y="346452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Business critical HADR waits</a:t>
              </a:r>
            </a:p>
          </p:txBody>
        </p:sp>
      </p:grpSp>
      <p:grpSp>
        <p:nvGrpSpPr>
          <p:cNvPr id="29" name="Group 28">
            <a:extLst>
              <a:ext uri="{FF2B5EF4-FFF2-40B4-BE49-F238E27FC236}">
                <a16:creationId xmlns:a16="http://schemas.microsoft.com/office/drawing/2014/main" id="{27ABF656-3C56-B741-82A7-A1FEE9FAA721}"/>
              </a:ext>
            </a:extLst>
          </p:cNvPr>
          <p:cNvGrpSpPr/>
          <p:nvPr/>
        </p:nvGrpSpPr>
        <p:grpSpPr>
          <a:xfrm>
            <a:off x="1057893" y="4484806"/>
            <a:ext cx="10058992" cy="928977"/>
            <a:chOff x="1550396" y="4580019"/>
            <a:chExt cx="10058992" cy="928977"/>
          </a:xfrm>
        </p:grpSpPr>
        <p:sp>
          <p:nvSpPr>
            <p:cNvPr id="21" name="Rectangle 20">
              <a:extLst>
                <a:ext uri="{FF2B5EF4-FFF2-40B4-BE49-F238E27FC236}">
                  <a16:creationId xmlns:a16="http://schemas.microsoft.com/office/drawing/2014/main" id="{CE36A32E-913C-C247-99E8-32EA954A9667}"/>
                </a:ext>
              </a:extLst>
            </p:cNvPr>
            <p:cNvSpPr/>
            <p:nvPr/>
          </p:nvSpPr>
          <p:spPr bwMode="auto">
            <a:xfrm>
              <a:off x="4015690" y="4580019"/>
              <a:ext cx="7593698" cy="926869"/>
            </a:xfrm>
            <a:prstGeom prst="rect">
              <a:avLst/>
            </a:prstGeom>
            <a:solidFill>
              <a:schemeClr val="accent5"/>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171450" indent="-171450">
                <a:buClr>
                  <a:schemeClr val="accent1"/>
                </a:buClr>
                <a:buFont typeface="Arial" panose="020B0604020202020204" pitchFamily="34" charset="0"/>
                <a:buChar char="•"/>
              </a:pPr>
              <a:r>
                <a:rPr lang="en-US" sz="1200">
                  <a:solidFill>
                    <a:schemeClr val="tx1"/>
                  </a:solidFill>
                </a:rPr>
                <a:t>RBIO* waits for log rate throttling</a:t>
              </a:r>
            </a:p>
            <a:p>
              <a:pPr marL="171450" indent="-171450">
                <a:buClr>
                  <a:schemeClr val="accent1"/>
                </a:buClr>
                <a:buFont typeface="Arial" panose="020B0604020202020204" pitchFamily="34" charset="0"/>
                <a:buChar char="•"/>
              </a:pPr>
              <a:r>
                <a:rPr lang="en-US" sz="1200">
                  <a:solidFill>
                    <a:schemeClr val="tx1"/>
                  </a:solidFill>
                </a:rPr>
                <a:t>Page Server Reads in DMVs, catalog views, and Extended Events</a:t>
              </a:r>
            </a:p>
          </p:txBody>
        </p:sp>
        <p:sp>
          <p:nvSpPr>
            <p:cNvPr id="25" name="Pentagon 24">
              <a:extLst>
                <a:ext uri="{FF2B5EF4-FFF2-40B4-BE49-F238E27FC236}">
                  <a16:creationId xmlns:a16="http://schemas.microsoft.com/office/drawing/2014/main" id="{D7EC738D-B965-2B49-A751-973C7DEF825C}"/>
                </a:ext>
              </a:extLst>
            </p:cNvPr>
            <p:cNvSpPr/>
            <p:nvPr/>
          </p:nvSpPr>
          <p:spPr bwMode="auto">
            <a:xfrm>
              <a:off x="1550396" y="4582127"/>
              <a:ext cx="2744505" cy="926869"/>
            </a:xfrm>
            <a:prstGeom prst="homePlate">
              <a:avLst>
                <a:gd name="adj" fmla="val 21500"/>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r>
                <a:rPr lang="en-US" sz="2000">
                  <a:solidFill>
                    <a:schemeClr val="bg2"/>
                  </a:solidFill>
                  <a:latin typeface="+mj-lt"/>
                </a:rPr>
                <a:t>Hyperscale</a:t>
              </a:r>
            </a:p>
          </p:txBody>
        </p:sp>
      </p:grpSp>
      <p:grpSp>
        <p:nvGrpSpPr>
          <p:cNvPr id="30" name="Group 29">
            <a:extLst>
              <a:ext uri="{FF2B5EF4-FFF2-40B4-BE49-F238E27FC236}">
                <a16:creationId xmlns:a16="http://schemas.microsoft.com/office/drawing/2014/main" id="{DE051B94-799B-3A44-821E-2C747E9EB2E8}"/>
              </a:ext>
            </a:extLst>
          </p:cNvPr>
          <p:cNvGrpSpPr/>
          <p:nvPr/>
        </p:nvGrpSpPr>
        <p:grpSpPr>
          <a:xfrm>
            <a:off x="0" y="6215635"/>
            <a:ext cx="11444140" cy="322080"/>
            <a:chOff x="0" y="6215635"/>
            <a:chExt cx="11444140" cy="322080"/>
          </a:xfrm>
        </p:grpSpPr>
        <p:grpSp>
          <p:nvGrpSpPr>
            <p:cNvPr id="31" name="Group 30">
              <a:extLst>
                <a:ext uri="{FF2B5EF4-FFF2-40B4-BE49-F238E27FC236}">
                  <a16:creationId xmlns:a16="http://schemas.microsoft.com/office/drawing/2014/main" id="{82B3AD34-DC5E-2C42-A694-5B09205E4070}"/>
                </a:ext>
              </a:extLst>
            </p:cNvPr>
            <p:cNvGrpSpPr/>
            <p:nvPr/>
          </p:nvGrpSpPr>
          <p:grpSpPr>
            <a:xfrm>
              <a:off x="662352" y="6399215"/>
              <a:ext cx="10356966" cy="138500"/>
              <a:chOff x="662352" y="6316085"/>
              <a:chExt cx="10356966" cy="138500"/>
            </a:xfrm>
          </p:grpSpPr>
          <p:sp>
            <p:nvSpPr>
              <p:cNvPr id="40" name="TextBox 39">
                <a:extLst>
                  <a:ext uri="{FF2B5EF4-FFF2-40B4-BE49-F238E27FC236}">
                    <a16:creationId xmlns:a16="http://schemas.microsoft.com/office/drawing/2014/main" id="{0E7093DB-A4E3-9A49-AA20-A98DB1CC1FE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1" name="TextBox 40">
                <a:extLst>
                  <a:ext uri="{FF2B5EF4-FFF2-40B4-BE49-F238E27FC236}">
                    <a16:creationId xmlns:a16="http://schemas.microsoft.com/office/drawing/2014/main" id="{1002786E-E595-6540-8C3A-5D83157BB25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42" name="TextBox 41">
                <a:extLst>
                  <a:ext uri="{FF2B5EF4-FFF2-40B4-BE49-F238E27FC236}">
                    <a16:creationId xmlns:a16="http://schemas.microsoft.com/office/drawing/2014/main" id="{A932B5FC-85ED-564F-8057-C4019F400E13}"/>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43" name="TextBox 42">
                <a:extLst>
                  <a:ext uri="{FF2B5EF4-FFF2-40B4-BE49-F238E27FC236}">
                    <a16:creationId xmlns:a16="http://schemas.microsoft.com/office/drawing/2014/main" id="{82C740AE-AD10-B24E-927B-94D2DCB85E3D}"/>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accent1"/>
                    </a:solidFill>
                  </a:rPr>
                  <a:t>Performance scenarios</a:t>
                </a:r>
              </a:p>
            </p:txBody>
          </p:sp>
          <p:sp>
            <p:nvSpPr>
              <p:cNvPr id="44" name="TextBox 43">
                <a:extLst>
                  <a:ext uri="{FF2B5EF4-FFF2-40B4-BE49-F238E27FC236}">
                    <a16:creationId xmlns:a16="http://schemas.microsoft.com/office/drawing/2014/main" id="{F90F831F-0473-A847-A0D8-44552D3476B4}"/>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45" name="TextBox 44">
                <a:extLst>
                  <a:ext uri="{FF2B5EF4-FFF2-40B4-BE49-F238E27FC236}">
                    <a16:creationId xmlns:a16="http://schemas.microsoft.com/office/drawing/2014/main" id="{294AB614-211A-EC4D-A8B4-6CB0BFFBEF87}"/>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32" name="Group 31">
              <a:extLst>
                <a:ext uri="{FF2B5EF4-FFF2-40B4-BE49-F238E27FC236}">
                  <a16:creationId xmlns:a16="http://schemas.microsoft.com/office/drawing/2014/main" id="{047C1827-9AF3-F84D-A0A2-D2F952A5EFCE}"/>
                </a:ext>
              </a:extLst>
            </p:cNvPr>
            <p:cNvGrpSpPr/>
            <p:nvPr/>
          </p:nvGrpSpPr>
          <p:grpSpPr>
            <a:xfrm>
              <a:off x="0" y="6215635"/>
              <a:ext cx="11444140" cy="131976"/>
              <a:chOff x="0" y="6058468"/>
              <a:chExt cx="11444140" cy="131976"/>
            </a:xfrm>
          </p:grpSpPr>
          <p:cxnSp>
            <p:nvCxnSpPr>
              <p:cNvPr id="33" name="Straight Arrow Connector 32">
                <a:extLst>
                  <a:ext uri="{FF2B5EF4-FFF2-40B4-BE49-F238E27FC236}">
                    <a16:creationId xmlns:a16="http://schemas.microsoft.com/office/drawing/2014/main" id="{AA901394-7692-434C-BF8E-FB977BB2846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E532F854-FDAA-9846-A2C6-814ABA33EEAD}"/>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5" name="Oval 34">
                <a:extLst>
                  <a:ext uri="{FF2B5EF4-FFF2-40B4-BE49-F238E27FC236}">
                    <a16:creationId xmlns:a16="http://schemas.microsoft.com/office/drawing/2014/main" id="{59732BF7-786E-5247-9835-DEE44A769142}"/>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1242F4BA-BBA3-1745-87B2-00252BE2926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5E6AAC99-D123-9A45-AE87-DDC75423765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42B5FB90-AA72-5A4D-B75F-1F7E9999548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15BFFAC5-6D9B-E942-8CBD-24A1BC4C8F1B}"/>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706775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Accelerating and Tuning Performance</a:t>
            </a:r>
          </a:p>
        </p:txBody>
      </p:sp>
      <p:sp>
        <p:nvSpPr>
          <p:cNvPr id="4" name="Rectangle 3">
            <a:extLst>
              <a:ext uri="{FF2B5EF4-FFF2-40B4-BE49-F238E27FC236}">
                <a16:creationId xmlns:a16="http://schemas.microsoft.com/office/drawing/2014/main" id="{E6CC408F-5ED3-4FA4-8976-E14D135A323C}"/>
              </a:ext>
            </a:extLst>
          </p:cNvPr>
          <p:cNvSpPr/>
          <p:nvPr/>
        </p:nvSpPr>
        <p:spPr bwMode="auto">
          <a:xfrm>
            <a:off x="8877393" y="1862003"/>
            <a:ext cx="2940220" cy="26405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Tune your SQL queries just like you would with SQL Server</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Indexes</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Batching</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Stored Procs</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Parameterization</a:t>
            </a:r>
          </a:p>
          <a:p>
            <a:pPr marL="233363" marR="0" lvl="0" indent="-233363" algn="l" defTabSz="932472" rtl="0" eaLnBrk="1" fontAlgn="base" latinLnBrk="0" hangingPunct="1">
              <a:lnSpc>
                <a:spcPct val="100000"/>
              </a:lnSpc>
              <a:spcBef>
                <a:spcPct val="0"/>
              </a:spcBef>
              <a:spcAft>
                <a:spcPct val="0"/>
              </a:spcAft>
              <a:buClr>
                <a:schemeClr val="accent1"/>
              </a:buClr>
              <a:buSzTx/>
              <a:buFont typeface="Arial" panose="020B0604020202020204" pitchFamily="34" charset="0"/>
              <a:buChar char="•"/>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Process Result Sets</a:t>
            </a:r>
          </a:p>
        </p:txBody>
      </p:sp>
      <p:sp>
        <p:nvSpPr>
          <p:cNvPr id="3" name="TextBox 2">
            <a:extLst>
              <a:ext uri="{FF2B5EF4-FFF2-40B4-BE49-F238E27FC236}">
                <a16:creationId xmlns:a16="http://schemas.microsoft.com/office/drawing/2014/main" id="{44F5FB0C-2F17-D14C-86F5-4DA64227B3E6}"/>
              </a:ext>
            </a:extLst>
          </p:cNvPr>
          <p:cNvSpPr txBox="1"/>
          <p:nvPr/>
        </p:nvSpPr>
        <p:spPr>
          <a:xfrm>
            <a:off x="581978" y="1190628"/>
            <a:ext cx="6700424" cy="5170646"/>
          </a:xfrm>
          <a:prstGeom prst="rect">
            <a:avLst/>
          </a:prstGeom>
          <a:noFill/>
        </p:spPr>
        <p:txBody>
          <a:bodyPr wrap="none" lIns="0" tIns="0" rIns="0" bIns="0" rtlCol="0">
            <a:spAutoFit/>
          </a:bodyPr>
          <a:lstStyle/>
          <a:p>
            <a:r>
              <a:rPr lang="en-US" sz="2000"/>
              <a:t>Scaling CPU Capacity</a:t>
            </a:r>
          </a:p>
          <a:p>
            <a:pPr marL="233363" lvl="0" indent="-233363">
              <a:buClr>
                <a:schemeClr val="accent1"/>
              </a:buClr>
              <a:buFont typeface="Arial" panose="020B0604020202020204" pitchFamily="34" charset="0"/>
              <a:buChar char="•"/>
            </a:pPr>
            <a:r>
              <a:rPr lang="en-US" sz="1400"/>
              <a:t>Portal, T-SQL, </a:t>
            </a:r>
            <a:r>
              <a:rPr lang="en-US" sz="1400" err="1"/>
              <a:t>Powershell</a:t>
            </a:r>
            <a:r>
              <a:rPr lang="en-US" sz="1400"/>
              <a:t>, or REST</a:t>
            </a:r>
          </a:p>
          <a:p>
            <a:pPr marL="233363" lvl="0" indent="-233363">
              <a:buClr>
                <a:schemeClr val="accent1"/>
              </a:buClr>
              <a:buFont typeface="Arial" panose="020B0604020202020204" pitchFamily="34" charset="0"/>
              <a:buChar char="•"/>
            </a:pPr>
            <a:r>
              <a:rPr lang="en-US" sz="1400"/>
              <a:t>Downtime (can be very fast) but no migration required</a:t>
            </a:r>
          </a:p>
          <a:p>
            <a:pPr marL="233363" lvl="0" indent="-233363">
              <a:buClr>
                <a:schemeClr val="accent1"/>
              </a:buClr>
              <a:buFont typeface="Arial" panose="020B0604020202020204" pitchFamily="34" charset="0"/>
              <a:buChar char="•"/>
            </a:pPr>
            <a:r>
              <a:rPr lang="en-US" sz="1400"/>
              <a:t>Hyperscale can scale in constant time</a:t>
            </a:r>
          </a:p>
          <a:p>
            <a:pPr marL="233363" lvl="0" indent="-233363">
              <a:buClr>
                <a:schemeClr val="accent1"/>
              </a:buClr>
              <a:buFont typeface="Arial" panose="020B0604020202020204" pitchFamily="34" charset="0"/>
              <a:buChar char="•"/>
            </a:pPr>
            <a:endParaRPr lang="en-US" sz="1600"/>
          </a:p>
          <a:p>
            <a:pPr>
              <a:buClr>
                <a:schemeClr val="accent1"/>
              </a:buClr>
            </a:pPr>
            <a:r>
              <a:rPr lang="en-US" sz="2000"/>
              <a:t>I/O performance</a:t>
            </a:r>
          </a:p>
          <a:p>
            <a:pPr marL="233363" lvl="0" indent="-233363">
              <a:buClr>
                <a:schemeClr val="accent1"/>
              </a:buClr>
              <a:buFont typeface="Arial" panose="020B0604020202020204" pitchFamily="34" charset="0"/>
              <a:buChar char="•"/>
            </a:pPr>
            <a:r>
              <a:rPr lang="en-US" sz="1400"/>
              <a:t>Do you know IOPS? IOPS restrictions may show up in the form of longer I/O waits</a:t>
            </a:r>
          </a:p>
          <a:p>
            <a:pPr marL="233363" lvl="0" indent="-233363">
              <a:buClr>
                <a:schemeClr val="accent1"/>
              </a:buClr>
              <a:buFont typeface="Arial" panose="020B0604020202020204" pitchFamily="34" charset="0"/>
              <a:buChar char="•"/>
            </a:pPr>
            <a:r>
              <a:rPr lang="en-US" sz="1400"/>
              <a:t>Scale up </a:t>
            </a:r>
            <a:r>
              <a:rPr lang="en-US" sz="1400" err="1"/>
              <a:t>vCores</a:t>
            </a:r>
            <a:r>
              <a:rPr lang="en-US" sz="1400"/>
              <a:t> or move to Business Critical/Hyperscale for higher IOPS</a:t>
            </a:r>
          </a:p>
          <a:p>
            <a:pPr marL="233363" lvl="0" indent="-233363">
              <a:buClr>
                <a:schemeClr val="accent1"/>
              </a:buClr>
              <a:buFont typeface="Arial" panose="020B0604020202020204" pitchFamily="34" charset="0"/>
              <a:buChar char="•"/>
            </a:pPr>
            <a:r>
              <a:rPr lang="en-US" sz="1400"/>
              <a:t>For faster I/O latency for DB, consider Business Critical or Hyperscale</a:t>
            </a:r>
          </a:p>
          <a:p>
            <a:pPr marL="233363" lvl="0" indent="-233363">
              <a:buClr>
                <a:schemeClr val="accent1"/>
              </a:buClr>
              <a:buFont typeface="Arial" panose="020B0604020202020204" pitchFamily="34" charset="0"/>
              <a:buChar char="•"/>
            </a:pPr>
            <a:r>
              <a:rPr lang="en-US" sz="1400"/>
              <a:t>For faster I/O latency for MI, move to Business Critical or change # files or file size</a:t>
            </a:r>
          </a:p>
          <a:p>
            <a:pPr marL="233363" lvl="0" indent="-233363">
              <a:buClr>
                <a:schemeClr val="accent1"/>
              </a:buClr>
              <a:buFont typeface="Arial" panose="020B0604020202020204" pitchFamily="34" charset="0"/>
              <a:buChar char="•"/>
            </a:pPr>
            <a:r>
              <a:rPr lang="en-US" sz="1400"/>
              <a:t>Consider multi-statement transactions for log I/O latency</a:t>
            </a:r>
          </a:p>
          <a:p>
            <a:pPr marL="233363" lvl="0" indent="-233363">
              <a:buClr>
                <a:schemeClr val="accent1"/>
              </a:buClr>
              <a:buFont typeface="Arial" panose="020B0604020202020204" pitchFamily="34" charset="0"/>
              <a:buChar char="•"/>
            </a:pPr>
            <a:endParaRPr lang="en-US" sz="1600"/>
          </a:p>
          <a:p>
            <a:r>
              <a:rPr lang="en-US" sz="2000"/>
              <a:t>Increasing Memory or Workers</a:t>
            </a:r>
          </a:p>
          <a:p>
            <a:pPr marL="233363" indent="-233363">
              <a:buClr>
                <a:schemeClr val="accent1"/>
              </a:buClr>
              <a:buFont typeface="Arial" panose="020B0604020202020204" pitchFamily="34" charset="0"/>
              <a:buChar char="•"/>
            </a:pPr>
            <a:r>
              <a:rPr lang="en-US" sz="1400"/>
              <a:t>For DB, scale up </a:t>
            </a:r>
            <a:r>
              <a:rPr lang="en-US" sz="1400" err="1"/>
              <a:t>vCores</a:t>
            </a:r>
            <a:r>
              <a:rPr lang="en-US" sz="1400"/>
              <a:t> with higher limits for more memory or workers</a:t>
            </a:r>
          </a:p>
          <a:p>
            <a:pPr marL="233363" indent="-233363">
              <a:buClr>
                <a:schemeClr val="accent1"/>
              </a:buClr>
              <a:buFont typeface="Arial" panose="020B0604020202020204" pitchFamily="34" charset="0"/>
              <a:buChar char="•"/>
            </a:pPr>
            <a:r>
              <a:rPr lang="en-US" sz="1400"/>
              <a:t>For MI, scale up </a:t>
            </a:r>
            <a:r>
              <a:rPr lang="en-US" sz="1400" err="1"/>
              <a:t>vCores</a:t>
            </a:r>
            <a:r>
              <a:rPr lang="en-US" sz="1400"/>
              <a:t> for more memory</a:t>
            </a:r>
          </a:p>
          <a:p>
            <a:pPr marL="233363" indent="-233363">
              <a:buClr>
                <a:schemeClr val="accent1"/>
              </a:buClr>
              <a:buFont typeface="Arial" panose="020B0604020202020204" pitchFamily="34" charset="0"/>
              <a:buChar char="•"/>
            </a:pPr>
            <a:r>
              <a:rPr lang="en-US" sz="1400"/>
              <a:t>Max worker threads for MI</a:t>
            </a:r>
          </a:p>
          <a:p>
            <a:pPr marL="233363" lvl="0" indent="-233363">
              <a:buClr>
                <a:schemeClr val="accent1"/>
              </a:buClr>
              <a:buFont typeface="Arial" panose="020B0604020202020204" pitchFamily="34" charset="0"/>
              <a:buChar char="•"/>
            </a:pPr>
            <a:endParaRPr lang="en-US" sz="1600"/>
          </a:p>
          <a:p>
            <a:r>
              <a:rPr lang="en-US" sz="2000"/>
              <a:t>Improving Application Latency</a:t>
            </a:r>
          </a:p>
          <a:p>
            <a:pPr marL="233363" lvl="0" indent="-233363">
              <a:buClr>
                <a:schemeClr val="accent1"/>
              </a:buClr>
              <a:buFont typeface="Arial" panose="020B0604020202020204" pitchFamily="34" charset="0"/>
              <a:buChar char="•"/>
            </a:pPr>
            <a:r>
              <a:rPr lang="en-US" sz="1400"/>
              <a:t>Use redirect connections and not proxy</a:t>
            </a:r>
          </a:p>
          <a:p>
            <a:pPr marL="233363" lvl="0" indent="-233363">
              <a:buClr>
                <a:schemeClr val="accent1"/>
              </a:buClr>
              <a:buFont typeface="Arial" panose="020B0604020202020204" pitchFamily="34" charset="0"/>
              <a:buChar char="•"/>
            </a:pPr>
            <a:r>
              <a:rPr lang="en-US" sz="1400"/>
              <a:t>Optimize “chatty” applications</a:t>
            </a:r>
          </a:p>
          <a:p>
            <a:pPr algn="l"/>
            <a:endParaRPr lang="en-US" sz="2000">
              <a:gradFill>
                <a:gsLst>
                  <a:gs pos="2917">
                    <a:schemeClr val="tx1"/>
                  </a:gs>
                  <a:gs pos="30000">
                    <a:schemeClr val="tx1"/>
                  </a:gs>
                </a:gsLst>
                <a:lin ang="5400000" scaled="0"/>
              </a:gradFill>
            </a:endParaRPr>
          </a:p>
        </p:txBody>
      </p:sp>
      <p:cxnSp>
        <p:nvCxnSpPr>
          <p:cNvPr id="9" name="Straight Connector 8">
            <a:extLst>
              <a:ext uri="{FF2B5EF4-FFF2-40B4-BE49-F238E27FC236}">
                <a16:creationId xmlns:a16="http://schemas.microsoft.com/office/drawing/2014/main" id="{751A2D5B-9C9B-1E40-98B9-B28E09C0B035}"/>
              </a:ext>
            </a:extLst>
          </p:cNvPr>
          <p:cNvCxnSpPr>
            <a:cxnSpLocks/>
          </p:cNvCxnSpPr>
          <p:nvPr/>
        </p:nvCxnSpPr>
        <p:spPr>
          <a:xfrm>
            <a:off x="8605510" y="1190628"/>
            <a:ext cx="0" cy="430149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2B8B616A-2F0A-184E-A001-98CA5EA97974}"/>
              </a:ext>
            </a:extLst>
          </p:cNvPr>
          <p:cNvGrpSpPr/>
          <p:nvPr/>
        </p:nvGrpSpPr>
        <p:grpSpPr>
          <a:xfrm>
            <a:off x="0" y="6215635"/>
            <a:ext cx="11444140" cy="322080"/>
            <a:chOff x="0" y="6215635"/>
            <a:chExt cx="11444140" cy="322080"/>
          </a:xfrm>
        </p:grpSpPr>
        <p:grpSp>
          <p:nvGrpSpPr>
            <p:cNvPr id="23" name="Group 22">
              <a:extLst>
                <a:ext uri="{FF2B5EF4-FFF2-40B4-BE49-F238E27FC236}">
                  <a16:creationId xmlns:a16="http://schemas.microsoft.com/office/drawing/2014/main" id="{3FE36FB7-DF34-0749-B6FE-9E6D31645563}"/>
                </a:ext>
              </a:extLst>
            </p:cNvPr>
            <p:cNvGrpSpPr/>
            <p:nvPr/>
          </p:nvGrpSpPr>
          <p:grpSpPr>
            <a:xfrm>
              <a:off x="662352" y="6399215"/>
              <a:ext cx="10356966" cy="138500"/>
              <a:chOff x="662352" y="6316085"/>
              <a:chExt cx="10356966" cy="138500"/>
            </a:xfrm>
          </p:grpSpPr>
          <p:sp>
            <p:nvSpPr>
              <p:cNvPr id="32" name="TextBox 31">
                <a:extLst>
                  <a:ext uri="{FF2B5EF4-FFF2-40B4-BE49-F238E27FC236}">
                    <a16:creationId xmlns:a16="http://schemas.microsoft.com/office/drawing/2014/main" id="{67563493-7E3A-E540-A38C-DC6E74A2285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3" name="TextBox 32">
                <a:extLst>
                  <a:ext uri="{FF2B5EF4-FFF2-40B4-BE49-F238E27FC236}">
                    <a16:creationId xmlns:a16="http://schemas.microsoft.com/office/drawing/2014/main" id="{71ACC7D6-8845-D242-A485-C4A46BB3C6BA}"/>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4" name="TextBox 33">
                <a:extLst>
                  <a:ext uri="{FF2B5EF4-FFF2-40B4-BE49-F238E27FC236}">
                    <a16:creationId xmlns:a16="http://schemas.microsoft.com/office/drawing/2014/main" id="{A6826C56-E762-AE46-9045-8DD40272C7D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5" name="TextBox 34">
                <a:extLst>
                  <a:ext uri="{FF2B5EF4-FFF2-40B4-BE49-F238E27FC236}">
                    <a16:creationId xmlns:a16="http://schemas.microsoft.com/office/drawing/2014/main" id="{D75881D2-086B-4047-A812-ADE9080BF89C}"/>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6" name="TextBox 35">
                <a:extLst>
                  <a:ext uri="{FF2B5EF4-FFF2-40B4-BE49-F238E27FC236}">
                    <a16:creationId xmlns:a16="http://schemas.microsoft.com/office/drawing/2014/main" id="{D6BCF3A0-D830-DB48-85E3-D8AABD0F3875}"/>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Intelligent performance</a:t>
                </a:r>
              </a:p>
            </p:txBody>
          </p:sp>
          <p:sp>
            <p:nvSpPr>
              <p:cNvPr id="37" name="TextBox 36">
                <a:extLst>
                  <a:ext uri="{FF2B5EF4-FFF2-40B4-BE49-F238E27FC236}">
                    <a16:creationId xmlns:a16="http://schemas.microsoft.com/office/drawing/2014/main" id="{A924EDB6-65B4-6247-8AA7-4A26A3B73066}"/>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accent1"/>
                    </a:solidFill>
                  </a:rPr>
                  <a:t>Accelerating and tuning</a:t>
                </a:r>
              </a:p>
            </p:txBody>
          </p:sp>
        </p:grpSp>
        <p:grpSp>
          <p:nvGrpSpPr>
            <p:cNvPr id="24" name="Group 23">
              <a:extLst>
                <a:ext uri="{FF2B5EF4-FFF2-40B4-BE49-F238E27FC236}">
                  <a16:creationId xmlns:a16="http://schemas.microsoft.com/office/drawing/2014/main" id="{B5A22CAB-4BB7-4A44-A26E-DFFF18F3DA65}"/>
                </a:ext>
              </a:extLst>
            </p:cNvPr>
            <p:cNvGrpSpPr/>
            <p:nvPr/>
          </p:nvGrpSpPr>
          <p:grpSpPr>
            <a:xfrm>
              <a:off x="0" y="6215635"/>
              <a:ext cx="11444140" cy="131976"/>
              <a:chOff x="0" y="6058468"/>
              <a:chExt cx="11444140" cy="131976"/>
            </a:xfrm>
          </p:grpSpPr>
          <p:cxnSp>
            <p:nvCxnSpPr>
              <p:cNvPr id="25" name="Straight Arrow Connector 24">
                <a:extLst>
                  <a:ext uri="{FF2B5EF4-FFF2-40B4-BE49-F238E27FC236}">
                    <a16:creationId xmlns:a16="http://schemas.microsoft.com/office/drawing/2014/main" id="{DD49E071-3815-324D-AFCC-D3B04F0EB1D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1B04C1F9-9312-D84B-9736-4444AD5B706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27AC971C-A394-6448-A605-8721EFD764D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CA4414AA-201B-7B40-8004-039B5D2D6A30}"/>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E01FB66A-ABC9-7847-AE66-08264963A44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6C991199-180C-384A-B342-B67D57B9B57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0D162718-FAF3-EB4F-A168-C31E6D30535E}"/>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031468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fade">
                                      <p:cBhvr>
                                        <p:cTn id="41" dur="500"/>
                                        <p:tgtEl>
                                          <p:spTgt spid="3">
                                            <p:txEl>
                                              <p:pRg st="12" end="12"/>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fade">
                                      <p:cBhvr>
                                        <p:cTn id="44" dur="500"/>
                                        <p:tgtEl>
                                          <p:spTgt spid="3">
                                            <p:txEl>
                                              <p:pRg st="13" end="13"/>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animEffect transition="in" filter="fade">
                                      <p:cBhvr>
                                        <p:cTn id="47" dur="500"/>
                                        <p:tgtEl>
                                          <p:spTgt spid="3">
                                            <p:txEl>
                                              <p:pRg st="14" end="14"/>
                                            </p:tx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txEl>
                                              <p:pRg st="15" end="15"/>
                                            </p:txEl>
                                          </p:spTgt>
                                        </p:tgtEl>
                                        <p:attrNameLst>
                                          <p:attrName>style.visibility</p:attrName>
                                        </p:attrNameLst>
                                      </p:cBhvr>
                                      <p:to>
                                        <p:strVal val="visible"/>
                                      </p:to>
                                    </p:set>
                                    <p:animEffect transition="in" filter="fade">
                                      <p:cBhvr>
                                        <p:cTn id="50" dur="500"/>
                                        <p:tgtEl>
                                          <p:spTgt spid="3">
                                            <p:txEl>
                                              <p:pRg st="15" end="1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
                                            <p:txEl>
                                              <p:pRg st="17" end="17"/>
                                            </p:txEl>
                                          </p:spTgt>
                                        </p:tgtEl>
                                        <p:attrNameLst>
                                          <p:attrName>style.visibility</p:attrName>
                                        </p:attrNameLst>
                                      </p:cBhvr>
                                      <p:to>
                                        <p:strVal val="visible"/>
                                      </p:to>
                                    </p:set>
                                    <p:animEffect transition="in" filter="fade">
                                      <p:cBhvr>
                                        <p:cTn id="55" dur="500"/>
                                        <p:tgtEl>
                                          <p:spTgt spid="3">
                                            <p:txEl>
                                              <p:pRg st="17" end="17"/>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
                                            <p:txEl>
                                              <p:pRg st="18" end="18"/>
                                            </p:txEl>
                                          </p:spTgt>
                                        </p:tgtEl>
                                        <p:attrNameLst>
                                          <p:attrName>style.visibility</p:attrName>
                                        </p:attrNameLst>
                                      </p:cBhvr>
                                      <p:to>
                                        <p:strVal val="visible"/>
                                      </p:to>
                                    </p:set>
                                    <p:animEffect transition="in" filter="fade">
                                      <p:cBhvr>
                                        <p:cTn id="58" dur="500"/>
                                        <p:tgtEl>
                                          <p:spTgt spid="3">
                                            <p:txEl>
                                              <p:pRg st="18" end="18"/>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
                                            <p:txEl>
                                              <p:pRg st="19" end="19"/>
                                            </p:txEl>
                                          </p:spTgt>
                                        </p:tgtEl>
                                        <p:attrNameLst>
                                          <p:attrName>style.visibility</p:attrName>
                                        </p:attrNameLst>
                                      </p:cBhvr>
                                      <p:to>
                                        <p:strVal val="visible"/>
                                      </p:to>
                                    </p:set>
                                    <p:animEffect transition="in" filter="fade">
                                      <p:cBhvr>
                                        <p:cTn id="61" dur="500"/>
                                        <p:tgtEl>
                                          <p:spTgt spid="3">
                                            <p:txEl>
                                              <p:pRg st="19" end="19"/>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
                                        </p:tgtEl>
                                        <p:attrNameLst>
                                          <p:attrName>style.visibility</p:attrName>
                                        </p:attrNameLst>
                                      </p:cBhvr>
                                      <p:to>
                                        <p:strVal val="visible"/>
                                      </p:to>
                                    </p:set>
                                    <p:animEffect transition="in" filter="fade">
                                      <p:cBhvr>
                                        <p:cTn id="66" dur="500"/>
                                        <p:tgtEl>
                                          <p:spTgt spid="4"/>
                                        </p:tgtEl>
                                      </p:cBhvr>
                                    </p:animEffect>
                                  </p:childTnLst>
                                </p:cTn>
                              </p:par>
                              <p:par>
                                <p:cTn id="67" presetID="10" presetClass="entr" presetSubtype="0" fill="hold" nodeType="with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fade">
                                      <p:cBhvr>
                                        <p:cTn id="6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Intelligent Performance</a:t>
            </a:r>
          </a:p>
        </p:txBody>
      </p:sp>
      <p:sp>
        <p:nvSpPr>
          <p:cNvPr id="3" name="TextBox 2">
            <a:extLst>
              <a:ext uri="{FF2B5EF4-FFF2-40B4-BE49-F238E27FC236}">
                <a16:creationId xmlns:a16="http://schemas.microsoft.com/office/drawing/2014/main" id="{A2195639-101B-FD41-AACC-B4E58A5C3234}"/>
              </a:ext>
            </a:extLst>
          </p:cNvPr>
          <p:cNvSpPr txBox="1"/>
          <p:nvPr/>
        </p:nvSpPr>
        <p:spPr>
          <a:xfrm>
            <a:off x="1759299" y="2598104"/>
            <a:ext cx="2274117" cy="1415772"/>
          </a:xfrm>
          <a:prstGeom prst="rect">
            <a:avLst/>
          </a:prstGeom>
          <a:solidFill>
            <a:schemeClr val="accent5"/>
          </a:solidFill>
        </p:spPr>
        <p:txBody>
          <a:bodyPr wrap="square" lIns="91440" tIns="91440" rIns="91440" bIns="91440" rtlCol="0" anchor="ctr">
            <a:spAutoFit/>
          </a:bodyPr>
          <a:lstStyle/>
          <a:p>
            <a:pPr algn="ctr"/>
            <a:endParaRPr lang="en-US" sz="2000">
              <a:solidFill>
                <a:schemeClr val="accent1"/>
              </a:solidFill>
              <a:latin typeface="+mj-lt"/>
            </a:endParaRPr>
          </a:p>
          <a:p>
            <a:pPr algn="ctr"/>
            <a:r>
              <a:rPr lang="en-US" sz="2000">
                <a:solidFill>
                  <a:schemeClr val="accent1"/>
                </a:solidFill>
                <a:latin typeface="+mj-lt"/>
              </a:rPr>
              <a:t>Intelligent Query Processing</a:t>
            </a:r>
          </a:p>
          <a:p>
            <a:pPr algn="ctr"/>
            <a:endParaRPr lang="en-US" sz="2000">
              <a:solidFill>
                <a:schemeClr val="accent1"/>
              </a:solidFill>
              <a:latin typeface="+mj-lt"/>
            </a:endParaRPr>
          </a:p>
        </p:txBody>
      </p:sp>
      <p:sp>
        <p:nvSpPr>
          <p:cNvPr id="7" name="TextBox 6">
            <a:extLst>
              <a:ext uri="{FF2B5EF4-FFF2-40B4-BE49-F238E27FC236}">
                <a16:creationId xmlns:a16="http://schemas.microsoft.com/office/drawing/2014/main" id="{9231DA21-AD0C-ED47-B2C2-7A460D66C99A}"/>
              </a:ext>
            </a:extLst>
          </p:cNvPr>
          <p:cNvSpPr txBox="1"/>
          <p:nvPr/>
        </p:nvSpPr>
        <p:spPr>
          <a:xfrm>
            <a:off x="4962010" y="2598104"/>
            <a:ext cx="2274117" cy="1415772"/>
          </a:xfrm>
          <a:prstGeom prst="rect">
            <a:avLst/>
          </a:prstGeom>
          <a:solidFill>
            <a:schemeClr val="accent5"/>
          </a:solidFill>
        </p:spPr>
        <p:txBody>
          <a:bodyPr wrap="square" lIns="91440" tIns="91440" rIns="91440" bIns="91440" rtlCol="0" anchor="ctr">
            <a:spAutoFit/>
          </a:bodyPr>
          <a:lstStyle/>
          <a:p>
            <a:pPr algn="ctr"/>
            <a:endParaRPr lang="en-US" sz="2000">
              <a:solidFill>
                <a:schemeClr val="accent1"/>
              </a:solidFill>
              <a:latin typeface="+mj-lt"/>
            </a:endParaRPr>
          </a:p>
          <a:p>
            <a:pPr algn="ctr"/>
            <a:r>
              <a:rPr lang="en-US" sz="2000">
                <a:solidFill>
                  <a:schemeClr val="accent1"/>
                </a:solidFill>
                <a:latin typeface="+mj-lt"/>
              </a:rPr>
              <a:t>Automatic Plan Correction</a:t>
            </a:r>
          </a:p>
          <a:p>
            <a:pPr algn="ctr"/>
            <a:endParaRPr lang="en-US" sz="2000">
              <a:solidFill>
                <a:schemeClr val="accent1"/>
              </a:solidFill>
              <a:latin typeface="+mj-lt"/>
            </a:endParaRPr>
          </a:p>
        </p:txBody>
      </p:sp>
      <p:sp>
        <p:nvSpPr>
          <p:cNvPr id="20" name="TextBox 19">
            <a:extLst>
              <a:ext uri="{FF2B5EF4-FFF2-40B4-BE49-F238E27FC236}">
                <a16:creationId xmlns:a16="http://schemas.microsoft.com/office/drawing/2014/main" id="{A990F7AC-FBEC-824B-AFDC-20AD7992399D}"/>
              </a:ext>
            </a:extLst>
          </p:cNvPr>
          <p:cNvSpPr txBox="1"/>
          <p:nvPr/>
        </p:nvSpPr>
        <p:spPr>
          <a:xfrm>
            <a:off x="8164722" y="2598104"/>
            <a:ext cx="2274117" cy="1415772"/>
          </a:xfrm>
          <a:prstGeom prst="rect">
            <a:avLst/>
          </a:prstGeom>
          <a:solidFill>
            <a:schemeClr val="accent5"/>
          </a:solidFill>
        </p:spPr>
        <p:txBody>
          <a:bodyPr wrap="square" lIns="91440" tIns="91440" rIns="91440" bIns="91440" rtlCol="0" anchor="ctr">
            <a:spAutoFit/>
          </a:bodyPr>
          <a:lstStyle/>
          <a:p>
            <a:pPr algn="ctr"/>
            <a:endParaRPr lang="en-US" sz="2000">
              <a:solidFill>
                <a:schemeClr val="accent1"/>
              </a:solidFill>
              <a:latin typeface="+mj-lt"/>
            </a:endParaRPr>
          </a:p>
          <a:p>
            <a:pPr algn="ctr"/>
            <a:r>
              <a:rPr lang="en-US" sz="2000">
                <a:solidFill>
                  <a:schemeClr val="accent1"/>
                </a:solidFill>
                <a:latin typeface="+mj-lt"/>
              </a:rPr>
              <a:t>Automatic </a:t>
            </a:r>
            <a:br>
              <a:rPr lang="en-US" sz="2000">
                <a:solidFill>
                  <a:schemeClr val="accent1"/>
                </a:solidFill>
                <a:latin typeface="+mj-lt"/>
              </a:rPr>
            </a:br>
            <a:r>
              <a:rPr lang="en-US" sz="2000">
                <a:solidFill>
                  <a:schemeClr val="accent1"/>
                </a:solidFill>
                <a:latin typeface="+mj-lt"/>
              </a:rPr>
              <a:t>Tuning</a:t>
            </a:r>
          </a:p>
          <a:p>
            <a:pPr algn="ctr"/>
            <a:endParaRPr lang="en-US" sz="2000">
              <a:solidFill>
                <a:schemeClr val="accent1"/>
              </a:solidFill>
              <a:latin typeface="+mj-lt"/>
            </a:endParaRPr>
          </a:p>
        </p:txBody>
      </p:sp>
      <p:grpSp>
        <p:nvGrpSpPr>
          <p:cNvPr id="21" name="Group 20">
            <a:extLst>
              <a:ext uri="{FF2B5EF4-FFF2-40B4-BE49-F238E27FC236}">
                <a16:creationId xmlns:a16="http://schemas.microsoft.com/office/drawing/2014/main" id="{FBC74DDC-A56A-154D-8A11-1CED458DD5FB}"/>
              </a:ext>
            </a:extLst>
          </p:cNvPr>
          <p:cNvGrpSpPr/>
          <p:nvPr/>
        </p:nvGrpSpPr>
        <p:grpSpPr>
          <a:xfrm>
            <a:off x="0" y="6215635"/>
            <a:ext cx="11444140" cy="322080"/>
            <a:chOff x="0" y="6215635"/>
            <a:chExt cx="11444140" cy="322080"/>
          </a:xfrm>
        </p:grpSpPr>
        <p:grpSp>
          <p:nvGrpSpPr>
            <p:cNvPr id="22" name="Group 21">
              <a:extLst>
                <a:ext uri="{FF2B5EF4-FFF2-40B4-BE49-F238E27FC236}">
                  <a16:creationId xmlns:a16="http://schemas.microsoft.com/office/drawing/2014/main" id="{F5BD487D-90EE-1E4D-8AEF-21F2A3286DC2}"/>
                </a:ext>
              </a:extLst>
            </p:cNvPr>
            <p:cNvGrpSpPr/>
            <p:nvPr/>
          </p:nvGrpSpPr>
          <p:grpSpPr>
            <a:xfrm>
              <a:off x="662352" y="6399215"/>
              <a:ext cx="10356966" cy="138500"/>
              <a:chOff x="662352" y="6316085"/>
              <a:chExt cx="10356966" cy="138500"/>
            </a:xfrm>
          </p:grpSpPr>
          <p:sp>
            <p:nvSpPr>
              <p:cNvPr id="31" name="TextBox 30">
                <a:extLst>
                  <a:ext uri="{FF2B5EF4-FFF2-40B4-BE49-F238E27FC236}">
                    <a16:creationId xmlns:a16="http://schemas.microsoft.com/office/drawing/2014/main" id="{01F4D0A9-C3D9-084E-85F3-DB4A7D33DDCB}"/>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2" name="TextBox 31">
                <a:extLst>
                  <a:ext uri="{FF2B5EF4-FFF2-40B4-BE49-F238E27FC236}">
                    <a16:creationId xmlns:a16="http://schemas.microsoft.com/office/drawing/2014/main" id="{9D26F531-5031-0345-B7D4-8CB6DEBD8AB1}"/>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3" name="TextBox 32">
                <a:extLst>
                  <a:ext uri="{FF2B5EF4-FFF2-40B4-BE49-F238E27FC236}">
                    <a16:creationId xmlns:a16="http://schemas.microsoft.com/office/drawing/2014/main" id="{469EEE26-6EC8-FC4B-A756-E5C0A5BD71A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4" name="TextBox 33">
                <a:extLst>
                  <a:ext uri="{FF2B5EF4-FFF2-40B4-BE49-F238E27FC236}">
                    <a16:creationId xmlns:a16="http://schemas.microsoft.com/office/drawing/2014/main" id="{4DBBBA69-6872-4F40-8F5E-A5ECDBC132B1}"/>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5" name="TextBox 34">
                <a:extLst>
                  <a:ext uri="{FF2B5EF4-FFF2-40B4-BE49-F238E27FC236}">
                    <a16:creationId xmlns:a16="http://schemas.microsoft.com/office/drawing/2014/main" id="{9D7813D1-8FC1-8A4D-AEF3-5D33546EB862}"/>
                  </a:ext>
                </a:extLst>
              </p:cNvPr>
              <p:cNvSpPr txBox="1"/>
              <p:nvPr/>
            </p:nvSpPr>
            <p:spPr>
              <a:xfrm>
                <a:off x="9584356" y="6316085"/>
                <a:ext cx="1434962" cy="138499"/>
              </a:xfrm>
              <a:prstGeom prst="rect">
                <a:avLst/>
              </a:prstGeom>
              <a:noFill/>
            </p:spPr>
            <p:txBody>
              <a:bodyPr wrap="square" lIns="0" tIns="0" rIns="0" bIns="0" rtlCol="0">
                <a:spAutoFit/>
              </a:bodyPr>
              <a:lstStyle>
                <a:defPPr>
                  <a:defRPr lang="en-US"/>
                </a:defPPr>
                <a:lvl1pPr algn="ctr">
                  <a:defRPr sz="900">
                    <a:solidFill>
                      <a:schemeClr val="accent1"/>
                    </a:solidFill>
                  </a:defRPr>
                </a:lvl1pPr>
              </a:lstStyle>
              <a:p>
                <a:r>
                  <a:rPr lang="en-US"/>
                  <a:t>Intelligent performance</a:t>
                </a:r>
              </a:p>
            </p:txBody>
          </p:sp>
          <p:sp>
            <p:nvSpPr>
              <p:cNvPr id="36" name="TextBox 35">
                <a:extLst>
                  <a:ext uri="{FF2B5EF4-FFF2-40B4-BE49-F238E27FC236}">
                    <a16:creationId xmlns:a16="http://schemas.microsoft.com/office/drawing/2014/main" id="{E35E4FEA-1DE2-7043-9866-1130EF6F7CB9}"/>
                  </a:ext>
                </a:extLst>
              </p:cNvPr>
              <p:cNvSpPr txBox="1"/>
              <p:nvPr/>
            </p:nvSpPr>
            <p:spPr>
              <a:xfrm>
                <a:off x="7760406" y="6316085"/>
                <a:ext cx="1314645"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Accelerating and tuning</a:t>
                </a:r>
              </a:p>
            </p:txBody>
          </p:sp>
        </p:grpSp>
        <p:grpSp>
          <p:nvGrpSpPr>
            <p:cNvPr id="23" name="Group 22">
              <a:extLst>
                <a:ext uri="{FF2B5EF4-FFF2-40B4-BE49-F238E27FC236}">
                  <a16:creationId xmlns:a16="http://schemas.microsoft.com/office/drawing/2014/main" id="{831A7676-7568-9D46-9CD9-D69AA61E2D06}"/>
                </a:ext>
              </a:extLst>
            </p:cNvPr>
            <p:cNvGrpSpPr/>
            <p:nvPr/>
          </p:nvGrpSpPr>
          <p:grpSpPr>
            <a:xfrm>
              <a:off x="0" y="6215635"/>
              <a:ext cx="11444140" cy="131976"/>
              <a:chOff x="0" y="6058468"/>
              <a:chExt cx="11444140" cy="131976"/>
            </a:xfrm>
          </p:grpSpPr>
          <p:cxnSp>
            <p:nvCxnSpPr>
              <p:cNvPr id="24" name="Straight Arrow Connector 23">
                <a:extLst>
                  <a:ext uri="{FF2B5EF4-FFF2-40B4-BE49-F238E27FC236}">
                    <a16:creationId xmlns:a16="http://schemas.microsoft.com/office/drawing/2014/main" id="{8128118D-675A-3F47-95EA-918C29BE08F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7D30AB44-3235-324E-B30E-3D55DDDD9FE6}"/>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FEADEAC0-A420-6E43-B9EC-F5229790E8D2}"/>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F065E515-8EB8-2F4D-BA3A-F3070617E26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28" name="Oval 27">
                <a:extLst>
                  <a:ext uri="{FF2B5EF4-FFF2-40B4-BE49-F238E27FC236}">
                    <a16:creationId xmlns:a16="http://schemas.microsoft.com/office/drawing/2014/main" id="{AC3A4D82-DA96-9F45-9504-B4155FCB3A63}"/>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29" name="Oval 28">
                <a:extLst>
                  <a:ext uri="{FF2B5EF4-FFF2-40B4-BE49-F238E27FC236}">
                    <a16:creationId xmlns:a16="http://schemas.microsoft.com/office/drawing/2014/main" id="{02998CD4-A0A4-974B-B846-5D4DF33D8E78}"/>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633F0013-AE1D-0648-9D34-F820AE2FBEF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01614226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Intelligent Query Processing</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588716" y="1189931"/>
            <a:ext cx="4410004" cy="2708434"/>
          </a:xfrm>
        </p:spPr>
        <p:txBody>
          <a:bodyPr/>
          <a:lstStyle/>
          <a:p>
            <a:pPr marL="246063" indent="-246063">
              <a:buClr>
                <a:schemeClr val="accent1"/>
              </a:buClr>
              <a:buSzPct val="100000"/>
              <a:buFont typeface="Arial" panose="020B0604020202020204" pitchFamily="34" charset="0"/>
              <a:buChar char="•"/>
            </a:pPr>
            <a:r>
              <a:rPr lang="en-US" sz="2000">
                <a:solidFill>
                  <a:schemeClr val="tx1"/>
                </a:solidFill>
                <a:latin typeface="+mn-lt"/>
              </a:rPr>
              <a:t>Built into the Query Processor</a:t>
            </a:r>
          </a:p>
          <a:p>
            <a:pPr marL="246063" indent="-246063">
              <a:buClr>
                <a:schemeClr val="accent1"/>
              </a:buClr>
              <a:buSzPct val="100000"/>
              <a:buFont typeface="Arial" panose="020B0604020202020204" pitchFamily="34" charset="0"/>
              <a:buChar char="•"/>
            </a:pPr>
            <a:r>
              <a:rPr lang="en-US" sz="2000">
                <a:solidFill>
                  <a:schemeClr val="tx1"/>
                </a:solidFill>
                <a:latin typeface="+mn-lt"/>
              </a:rPr>
              <a:t>Adapt to different workloads to </a:t>
            </a:r>
            <a:r>
              <a:rPr lang="en-US" sz="2000" b="1">
                <a:solidFill>
                  <a:schemeClr val="tx1"/>
                </a:solidFill>
                <a:latin typeface="+mn-lt"/>
              </a:rPr>
              <a:t>improve performance with no code changes</a:t>
            </a:r>
          </a:p>
          <a:p>
            <a:pPr marL="246063" indent="-246063">
              <a:buClr>
                <a:schemeClr val="accent1"/>
              </a:buClr>
              <a:buSzPct val="100000"/>
              <a:buFont typeface="Arial" panose="020B0604020202020204" pitchFamily="34" charset="0"/>
              <a:buChar char="•"/>
            </a:pPr>
            <a:r>
              <a:rPr lang="en-US" sz="2000">
                <a:solidFill>
                  <a:schemeClr val="tx1"/>
                </a:solidFill>
                <a:latin typeface="+mn-lt"/>
              </a:rPr>
              <a:t>Enabled through Database Compatibility Level</a:t>
            </a:r>
          </a:p>
          <a:p>
            <a:pPr marL="246063" indent="-246063">
              <a:buClr>
                <a:schemeClr val="accent1"/>
              </a:buClr>
              <a:buSzPct val="100000"/>
              <a:buFont typeface="Arial" panose="020B0604020202020204" pitchFamily="34" charset="0"/>
              <a:buChar char="•"/>
            </a:pPr>
            <a:r>
              <a:rPr lang="en-US" sz="2000">
                <a:solidFill>
                  <a:schemeClr val="tx1"/>
                </a:solidFill>
                <a:latin typeface="+mn-lt"/>
              </a:rPr>
              <a:t>Adaptive QP = </a:t>
            </a:r>
            <a:r>
              <a:rPr lang="en-US" sz="2000" err="1">
                <a:solidFill>
                  <a:schemeClr val="tx1"/>
                </a:solidFill>
                <a:latin typeface="+mn-lt"/>
              </a:rPr>
              <a:t>dbcompat</a:t>
            </a:r>
            <a:r>
              <a:rPr lang="en-US" sz="2000">
                <a:solidFill>
                  <a:schemeClr val="tx1"/>
                </a:solidFill>
                <a:latin typeface="+mn-lt"/>
              </a:rPr>
              <a:t> 140</a:t>
            </a:r>
          </a:p>
          <a:p>
            <a:pPr marL="246063" indent="-246063">
              <a:buClr>
                <a:schemeClr val="accent1"/>
              </a:buClr>
              <a:buSzPct val="100000"/>
              <a:buFont typeface="Arial" panose="020B0604020202020204" pitchFamily="34" charset="0"/>
              <a:buChar char="•"/>
            </a:pPr>
            <a:r>
              <a:rPr lang="en-US" sz="2000">
                <a:solidFill>
                  <a:schemeClr val="tx1"/>
                </a:solidFill>
                <a:latin typeface="+mn-lt"/>
              </a:rPr>
              <a:t>Bold = </a:t>
            </a:r>
            <a:r>
              <a:rPr lang="en-US" sz="2000" err="1">
                <a:solidFill>
                  <a:schemeClr val="tx1"/>
                </a:solidFill>
                <a:latin typeface="+mn-lt"/>
              </a:rPr>
              <a:t>dbcompat</a:t>
            </a:r>
            <a:r>
              <a:rPr lang="en-US" sz="2000">
                <a:solidFill>
                  <a:schemeClr val="tx1"/>
                </a:solidFill>
                <a:latin typeface="+mn-lt"/>
              </a:rPr>
              <a:t> 150</a:t>
            </a:r>
            <a:endParaRPr lang="en-US" sz="2000" baseline="30000">
              <a:solidFill>
                <a:schemeClr val="tx1"/>
              </a:solidFill>
              <a:latin typeface="+mn-lt"/>
            </a:endParaRPr>
          </a:p>
        </p:txBody>
      </p:sp>
      <p:sp useBgFill="1">
        <p:nvSpPr>
          <p:cNvPr id="4" name="Rectangle 3">
            <a:extLst>
              <a:ext uri="{FF2B5EF4-FFF2-40B4-BE49-F238E27FC236}">
                <a16:creationId xmlns:a16="http://schemas.microsoft.com/office/drawing/2014/main" id="{6EFCAA0A-B0FD-469E-BE3D-2F4735D31D9B}"/>
              </a:ext>
            </a:extLst>
          </p:cNvPr>
          <p:cNvSpPr/>
          <p:nvPr/>
        </p:nvSpPr>
        <p:spPr>
          <a:xfrm>
            <a:off x="8170608" y="1437603"/>
            <a:ext cx="1201984"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Intelligent QP</a:t>
            </a:r>
          </a:p>
        </p:txBody>
      </p:sp>
      <p:sp useBgFill="1">
        <p:nvSpPr>
          <p:cNvPr id="5" name="Rectangle 4">
            <a:extLst>
              <a:ext uri="{FF2B5EF4-FFF2-40B4-BE49-F238E27FC236}">
                <a16:creationId xmlns:a16="http://schemas.microsoft.com/office/drawing/2014/main" id="{39E6592D-293E-4F6C-8E29-418923271B41}"/>
              </a:ext>
            </a:extLst>
          </p:cNvPr>
          <p:cNvSpPr/>
          <p:nvPr/>
        </p:nvSpPr>
        <p:spPr>
          <a:xfrm>
            <a:off x="593381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Adaptive QP</a:t>
            </a:r>
          </a:p>
        </p:txBody>
      </p:sp>
      <p:sp useBgFill="1">
        <p:nvSpPr>
          <p:cNvPr id="6" name="Rectangle 5">
            <a:extLst>
              <a:ext uri="{FF2B5EF4-FFF2-40B4-BE49-F238E27FC236}">
                <a16:creationId xmlns:a16="http://schemas.microsoft.com/office/drawing/2014/main" id="{7DB3D7BE-DE4B-4232-B419-382FAA3659FD}"/>
              </a:ext>
            </a:extLst>
          </p:cNvPr>
          <p:cNvSpPr/>
          <p:nvPr/>
        </p:nvSpPr>
        <p:spPr>
          <a:xfrm>
            <a:off x="5957095" y="4249747"/>
            <a:ext cx="1043972"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Batch Mode</a:t>
            </a:r>
          </a:p>
        </p:txBody>
      </p:sp>
      <p:sp useBgFill="1">
        <p:nvSpPr>
          <p:cNvPr id="7" name="Rectangle 6">
            <a:extLst>
              <a:ext uri="{FF2B5EF4-FFF2-40B4-BE49-F238E27FC236}">
                <a16:creationId xmlns:a16="http://schemas.microsoft.com/office/drawing/2014/main" id="{E9CB42B5-1DCD-418B-8D38-70A8954CA3DF}"/>
              </a:ext>
            </a:extLst>
          </p:cNvPr>
          <p:cNvSpPr/>
          <p:nvPr/>
        </p:nvSpPr>
        <p:spPr>
          <a:xfrm>
            <a:off x="8798470" y="4249747"/>
            <a:ext cx="1036798"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Row Mode</a:t>
            </a:r>
          </a:p>
        </p:txBody>
      </p:sp>
      <p:sp useBgFill="1">
        <p:nvSpPr>
          <p:cNvPr id="8" name="Rectangle 7">
            <a:extLst>
              <a:ext uri="{FF2B5EF4-FFF2-40B4-BE49-F238E27FC236}">
                <a16:creationId xmlns:a16="http://schemas.microsoft.com/office/drawing/2014/main" id="{89D1DF80-EF36-4279-B454-AB6D46C19FEA}"/>
              </a:ext>
            </a:extLst>
          </p:cNvPr>
          <p:cNvSpPr/>
          <p:nvPr/>
        </p:nvSpPr>
        <p:spPr>
          <a:xfrm>
            <a:off x="7658471" y="4249747"/>
            <a:ext cx="1036798" cy="371007"/>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Batch Mode</a:t>
            </a:r>
          </a:p>
        </p:txBody>
      </p:sp>
      <p:sp useBgFill="1">
        <p:nvSpPr>
          <p:cNvPr id="9" name="Rectangle 8">
            <a:extLst>
              <a:ext uri="{FF2B5EF4-FFF2-40B4-BE49-F238E27FC236}">
                <a16:creationId xmlns:a16="http://schemas.microsoft.com/office/drawing/2014/main" id="{4D30EFB2-2FEE-449F-BECB-9820A6AAF603}"/>
              </a:ext>
            </a:extLst>
          </p:cNvPr>
          <p:cNvSpPr/>
          <p:nvPr/>
        </p:nvSpPr>
        <p:spPr>
          <a:xfrm>
            <a:off x="708007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Table Variable</a:t>
            </a:r>
            <a:b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Deferred Compilation</a:t>
            </a:r>
          </a:p>
        </p:txBody>
      </p:sp>
      <p:sp useBgFill="1">
        <p:nvSpPr>
          <p:cNvPr id="10" name="Rectangle 9">
            <a:extLst>
              <a:ext uri="{FF2B5EF4-FFF2-40B4-BE49-F238E27FC236}">
                <a16:creationId xmlns:a16="http://schemas.microsoft.com/office/drawing/2014/main" id="{2D7AD2BE-C3A7-43DC-992D-0B8593DE42EE}"/>
              </a:ext>
            </a:extLst>
          </p:cNvPr>
          <p:cNvSpPr/>
          <p:nvPr/>
        </p:nvSpPr>
        <p:spPr>
          <a:xfrm>
            <a:off x="937259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Approximate</a:t>
            </a:r>
            <a:b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QP</a:t>
            </a:r>
          </a:p>
        </p:txBody>
      </p:sp>
      <p:sp useBgFill="1">
        <p:nvSpPr>
          <p:cNvPr id="11" name="Rectangle 10">
            <a:extLst>
              <a:ext uri="{FF2B5EF4-FFF2-40B4-BE49-F238E27FC236}">
                <a16:creationId xmlns:a16="http://schemas.microsoft.com/office/drawing/2014/main" id="{CD5538D2-8573-4616-8DD7-C9FF0B176392}"/>
              </a:ext>
            </a:extLst>
          </p:cNvPr>
          <p:cNvSpPr/>
          <p:nvPr/>
        </p:nvSpPr>
        <p:spPr>
          <a:xfrm>
            <a:off x="5957094" y="3305746"/>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Adaptive Joins</a:t>
            </a:r>
          </a:p>
        </p:txBody>
      </p:sp>
      <p:sp useBgFill="1">
        <p:nvSpPr>
          <p:cNvPr id="12" name="Rectangle 11">
            <a:extLst>
              <a:ext uri="{FF2B5EF4-FFF2-40B4-BE49-F238E27FC236}">
                <a16:creationId xmlns:a16="http://schemas.microsoft.com/office/drawing/2014/main" id="{BC52DCB7-D7C8-4812-B7B7-BB6E5D892DF2}"/>
              </a:ext>
            </a:extLst>
          </p:cNvPr>
          <p:cNvSpPr/>
          <p:nvPr/>
        </p:nvSpPr>
        <p:spPr>
          <a:xfrm>
            <a:off x="7093504" y="3306813"/>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Interleaved Execution</a:t>
            </a:r>
          </a:p>
        </p:txBody>
      </p:sp>
      <p:sp useBgFill="1">
        <p:nvSpPr>
          <p:cNvPr id="13" name="Rectangle 12">
            <a:extLst>
              <a:ext uri="{FF2B5EF4-FFF2-40B4-BE49-F238E27FC236}">
                <a16:creationId xmlns:a16="http://schemas.microsoft.com/office/drawing/2014/main" id="{6A51658F-968F-4D65-A037-819C7AE536D4}"/>
              </a:ext>
            </a:extLst>
          </p:cNvPr>
          <p:cNvSpPr/>
          <p:nvPr/>
        </p:nvSpPr>
        <p:spPr>
          <a:xfrm>
            <a:off x="8229914" y="3306813"/>
            <a:ext cx="1043974"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Memory Grant Feedback</a:t>
            </a:r>
          </a:p>
        </p:txBody>
      </p:sp>
      <p:sp useBgFill="1">
        <p:nvSpPr>
          <p:cNvPr id="14" name="Rectangle 13">
            <a:extLst>
              <a:ext uri="{FF2B5EF4-FFF2-40B4-BE49-F238E27FC236}">
                <a16:creationId xmlns:a16="http://schemas.microsoft.com/office/drawing/2014/main" id="{80B87577-E75C-4A7D-98D9-2F03EA7C567C}"/>
              </a:ext>
            </a:extLst>
          </p:cNvPr>
          <p:cNvSpPr/>
          <p:nvPr/>
        </p:nvSpPr>
        <p:spPr>
          <a:xfrm>
            <a:off x="9366323" y="3306813"/>
            <a:ext cx="1103073" cy="490734"/>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Approximate Count Distinct</a:t>
            </a:r>
          </a:p>
        </p:txBody>
      </p:sp>
      <p:sp useBgFill="1">
        <p:nvSpPr>
          <p:cNvPr id="15" name="Rectangle 14">
            <a:extLst>
              <a:ext uri="{FF2B5EF4-FFF2-40B4-BE49-F238E27FC236}">
                <a16:creationId xmlns:a16="http://schemas.microsoft.com/office/drawing/2014/main" id="{DCEAB8E8-DB49-4378-A051-6C84BCFA1DAC}"/>
              </a:ext>
            </a:extLst>
          </p:cNvPr>
          <p:cNvSpPr/>
          <p:nvPr/>
        </p:nvSpPr>
        <p:spPr>
          <a:xfrm>
            <a:off x="8226332"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Batch Mode</a:t>
            </a:r>
            <a:b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b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for Row Store</a:t>
            </a:r>
          </a:p>
        </p:txBody>
      </p:sp>
      <p:cxnSp>
        <p:nvCxnSpPr>
          <p:cNvPr id="16" name="Straight Connector 15">
            <a:extLst>
              <a:ext uri="{FF2B5EF4-FFF2-40B4-BE49-F238E27FC236}">
                <a16:creationId xmlns:a16="http://schemas.microsoft.com/office/drawing/2014/main" id="{AF368222-2B82-4764-B184-A296217ECA5A}"/>
              </a:ext>
            </a:extLst>
          </p:cNvPr>
          <p:cNvCxnSpPr>
            <a:cxnSpLocks/>
            <a:stCxn id="10" idx="2"/>
            <a:endCxn id="14" idx="0"/>
          </p:cNvCxnSpPr>
          <p:nvPr/>
        </p:nvCxnSpPr>
        <p:spPr>
          <a:xfrm flipH="1">
            <a:off x="9917860" y="2852479"/>
            <a:ext cx="1" cy="454334"/>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1B9354E-62B1-4891-AE17-7BBE816446B2}"/>
              </a:ext>
            </a:extLst>
          </p:cNvPr>
          <p:cNvCxnSpPr>
            <a:cxnSpLocks/>
            <a:stCxn id="5" idx="2"/>
            <a:endCxn id="12" idx="0"/>
          </p:cNvCxnSpPr>
          <p:nvPr/>
        </p:nvCxnSpPr>
        <p:spPr>
          <a:xfrm rot="16200000" flipH="1">
            <a:off x="6820119" y="2511441"/>
            <a:ext cx="454334" cy="113641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83655E9D-806A-430E-B31F-FD7626465872}"/>
              </a:ext>
            </a:extLst>
          </p:cNvPr>
          <p:cNvCxnSpPr>
            <a:cxnSpLocks/>
            <a:stCxn id="5" idx="2"/>
            <a:endCxn id="13" idx="0"/>
          </p:cNvCxnSpPr>
          <p:nvPr/>
        </p:nvCxnSpPr>
        <p:spPr>
          <a:xfrm rot="16200000" flipH="1">
            <a:off x="7388324" y="1943236"/>
            <a:ext cx="454334" cy="2272820"/>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C322970-C23D-42FD-81D5-0CFE326E056A}"/>
              </a:ext>
            </a:extLst>
          </p:cNvPr>
          <p:cNvCxnSpPr>
            <a:cxnSpLocks/>
            <a:stCxn id="5" idx="2"/>
            <a:endCxn id="11" idx="0"/>
          </p:cNvCxnSpPr>
          <p:nvPr/>
        </p:nvCxnSpPr>
        <p:spPr>
          <a:xfrm>
            <a:off x="6479081" y="2852479"/>
            <a:ext cx="0" cy="45326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120E85C-7958-4809-BBDE-B4FE4A4998D5}"/>
              </a:ext>
            </a:extLst>
          </p:cNvPr>
          <p:cNvCxnSpPr>
            <a:cxnSpLocks/>
            <a:stCxn id="13" idx="2"/>
            <a:endCxn id="8" idx="0"/>
          </p:cNvCxnSpPr>
          <p:nvPr/>
        </p:nvCxnSpPr>
        <p:spPr>
          <a:xfrm rot="5400000">
            <a:off x="8238286" y="3736132"/>
            <a:ext cx="452200" cy="57503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325F45CD-11BC-4F1A-8D66-C3BEB91983D7}"/>
              </a:ext>
            </a:extLst>
          </p:cNvPr>
          <p:cNvCxnSpPr>
            <a:cxnSpLocks/>
            <a:stCxn id="7" idx="0"/>
            <a:endCxn id="13" idx="2"/>
          </p:cNvCxnSpPr>
          <p:nvPr/>
        </p:nvCxnSpPr>
        <p:spPr>
          <a:xfrm rot="16200000" flipV="1">
            <a:off x="8808285" y="3741163"/>
            <a:ext cx="452200" cy="564968"/>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AECB2B3-D68B-4D1B-B87B-1CC8C8FC2DA9}"/>
              </a:ext>
            </a:extLst>
          </p:cNvPr>
          <p:cNvCxnSpPr>
            <a:cxnSpLocks/>
            <a:stCxn id="11" idx="2"/>
            <a:endCxn id="6" idx="0"/>
          </p:cNvCxnSpPr>
          <p:nvPr/>
        </p:nvCxnSpPr>
        <p:spPr>
          <a:xfrm>
            <a:off x="6479081" y="3796480"/>
            <a:ext cx="0" cy="453267"/>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2553776E-6517-43E8-BD6D-4A49804DF6FC}"/>
              </a:ext>
            </a:extLst>
          </p:cNvPr>
          <p:cNvCxnSpPr>
            <a:cxnSpLocks/>
            <a:stCxn id="5" idx="0"/>
            <a:endCxn id="27" idx="0"/>
          </p:cNvCxnSpPr>
          <p:nvPr/>
        </p:nvCxnSpPr>
        <p:spPr>
          <a:xfrm rot="5400000" flipH="1" flipV="1">
            <a:off x="8771600" y="-29578"/>
            <a:ext cx="12700" cy="4585039"/>
          </a:xfrm>
          <a:prstGeom prst="bentConnector3">
            <a:avLst>
              <a:gd name="adj1" fmla="val 1800000"/>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51291E22-4DBB-4D19-830D-4CBB186891A5}"/>
              </a:ext>
            </a:extLst>
          </p:cNvPr>
          <p:cNvCxnSpPr>
            <a:cxnSpLocks/>
            <a:stCxn id="9" idx="0"/>
            <a:endCxn id="4" idx="2"/>
          </p:cNvCxnSpPr>
          <p:nvPr/>
        </p:nvCxnSpPr>
        <p:spPr>
          <a:xfrm rot="5400000" flipH="1" flipV="1">
            <a:off x="7971305" y="1462647"/>
            <a:ext cx="454331" cy="1146259"/>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726E57EB-094F-4F17-ADC3-67AA0673CA10}"/>
              </a:ext>
            </a:extLst>
          </p:cNvPr>
          <p:cNvCxnSpPr>
            <a:cxnSpLocks/>
            <a:stCxn id="15" idx="0"/>
            <a:endCxn id="4" idx="2"/>
          </p:cNvCxnSpPr>
          <p:nvPr/>
        </p:nvCxnSpPr>
        <p:spPr>
          <a:xfrm rot="16200000" flipV="1">
            <a:off x="8544436" y="2035775"/>
            <a:ext cx="454331" cy="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F2187DF-35DA-4668-B088-78B1D8EBF7DB}"/>
              </a:ext>
            </a:extLst>
          </p:cNvPr>
          <p:cNvCxnSpPr>
            <a:cxnSpLocks/>
            <a:stCxn id="10" idx="0"/>
            <a:endCxn id="4" idx="2"/>
          </p:cNvCxnSpPr>
          <p:nvPr/>
        </p:nvCxnSpPr>
        <p:spPr>
          <a:xfrm rot="16200000" flipV="1">
            <a:off x="9117566" y="1462645"/>
            <a:ext cx="454331" cy="1146261"/>
          </a:xfrm>
          <a:prstGeom prst="bentConnector3">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615D68C5-72BC-4AC4-9F7E-2072719A2CD2}"/>
              </a:ext>
            </a:extLst>
          </p:cNvPr>
          <p:cNvSpPr/>
          <p:nvPr/>
        </p:nvSpPr>
        <p:spPr>
          <a:xfrm>
            <a:off x="10518851" y="2262941"/>
            <a:ext cx="1090537" cy="589538"/>
          </a:xfrm>
          <a:prstGeom prst="rect">
            <a:avLst/>
          </a:prstGeom>
          <a:ln w="12700">
            <a:solidFill>
              <a:schemeClr val="accent4"/>
            </a:solidFill>
            <a:miter lim="800000"/>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350" tIns="6350" rIns="6350" bIns="6350" numCol="1" spcCol="1270" anchor="ctr" anchorCtr="0">
            <a:noAutofit/>
          </a:bodyPr>
          <a:lstStyle/>
          <a:p>
            <a:pPr marL="0" marR="0" lvl="0" indent="0" algn="ctr" defTabSz="444500" rtl="0" eaLnBrk="1" fontAlgn="auto" latinLnBrk="0" hangingPunct="1">
              <a:lnSpc>
                <a:spcPct val="100000"/>
              </a:lnSpc>
              <a:spcBef>
                <a:spcPct val="0"/>
              </a:spcBef>
              <a:spcAft>
                <a:spcPct val="35000"/>
              </a:spcAft>
              <a:buClrTx/>
              <a:buSzTx/>
              <a:buFontTx/>
              <a:buNone/>
              <a:tabLst/>
              <a:defRPr/>
            </a:pPr>
            <a:r>
              <a:rPr kumimoji="0" lang="en-US" sz="1000" b="1" i="0" u="none" strike="noStrike" kern="1200" cap="none" spc="0" normalizeH="0" baseline="0" noProof="0">
                <a:ln>
                  <a:noFill/>
                </a:ln>
                <a:solidFill>
                  <a:prstClr val="black">
                    <a:hueOff val="0"/>
                    <a:satOff val="0"/>
                    <a:lumOff val="0"/>
                    <a:alphaOff val="0"/>
                  </a:prstClr>
                </a:solidFill>
                <a:effectLst/>
                <a:uLnTx/>
                <a:uFillTx/>
                <a:latin typeface="Segoe UI"/>
                <a:ea typeface="+mn-ea"/>
                <a:cs typeface="+mn-cs"/>
              </a:rPr>
              <a:t>Scalar UDF inlining</a:t>
            </a:r>
          </a:p>
        </p:txBody>
      </p:sp>
      <p:sp>
        <p:nvSpPr>
          <p:cNvPr id="28" name="TextBox 27">
            <a:extLst>
              <a:ext uri="{FF2B5EF4-FFF2-40B4-BE49-F238E27FC236}">
                <a16:creationId xmlns:a16="http://schemas.microsoft.com/office/drawing/2014/main" id="{98448AC1-C98A-489E-B75A-E505948B3432}"/>
              </a:ext>
            </a:extLst>
          </p:cNvPr>
          <p:cNvSpPr txBox="1"/>
          <p:nvPr/>
        </p:nvSpPr>
        <p:spPr>
          <a:xfrm>
            <a:off x="585315" y="5177579"/>
            <a:ext cx="5207403"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solidFill>
                  <a:schemeClr val="accent4"/>
                </a:solidFill>
                <a:effectLst/>
                <a:uLnTx/>
                <a:uFillTx/>
                <a:latin typeface="Segoe UI"/>
                <a:ea typeface="+mn-ea"/>
                <a:cs typeface="+mn-cs"/>
              </a:rPr>
              <a:t>1</a:t>
            </a:r>
            <a:r>
              <a:rPr kumimoji="0" lang="en-US" sz="1000" b="0" i="0" u="none" strike="noStrike" kern="1200" cap="none" spc="0" normalizeH="0" baseline="0" noProof="0">
                <a:ln>
                  <a:noFill/>
                </a:ln>
                <a:solidFill>
                  <a:schemeClr val="accent4"/>
                </a:solidFill>
                <a:effectLst/>
                <a:uLnTx/>
                <a:uFillTx/>
                <a:latin typeface="Segoe UI"/>
                <a:ea typeface="+mn-ea"/>
                <a:cs typeface="+mn-cs"/>
              </a:rPr>
              <a:t>Approximate Count Distinct does not require </a:t>
            </a:r>
            <a:r>
              <a:rPr kumimoji="0" lang="en-US" sz="1000" b="0" i="0" u="none" strike="noStrike" kern="1200" cap="none" spc="0" normalizeH="0" baseline="0" noProof="0" err="1">
                <a:ln>
                  <a:noFill/>
                </a:ln>
                <a:solidFill>
                  <a:schemeClr val="accent4"/>
                </a:solidFill>
                <a:effectLst/>
                <a:uLnTx/>
                <a:uFillTx/>
                <a:latin typeface="Segoe UI"/>
                <a:ea typeface="+mn-ea"/>
                <a:cs typeface="+mn-cs"/>
              </a:rPr>
              <a:t>dbcompat</a:t>
            </a:r>
            <a:r>
              <a:rPr kumimoji="0" lang="en-US" sz="1000" b="0" i="0" u="none" strike="noStrike" kern="1200" cap="none" spc="0" normalizeH="0" baseline="0" noProof="0">
                <a:ln>
                  <a:noFill/>
                </a:ln>
                <a:solidFill>
                  <a:schemeClr val="accent4"/>
                </a:solidFill>
                <a:effectLst/>
                <a:uLnTx/>
                <a:uFillTx/>
                <a:latin typeface="Segoe UI"/>
                <a:ea typeface="+mn-ea"/>
                <a:cs typeface="+mn-cs"/>
              </a:rPr>
              <a:t> level</a:t>
            </a:r>
          </a:p>
        </p:txBody>
      </p:sp>
      <p:sp>
        <p:nvSpPr>
          <p:cNvPr id="29" name="TextBox 28">
            <a:extLst>
              <a:ext uri="{FF2B5EF4-FFF2-40B4-BE49-F238E27FC236}">
                <a16:creationId xmlns:a16="http://schemas.microsoft.com/office/drawing/2014/main" id="{FA8E8322-F72E-4D99-8348-EB3C96FBC832}"/>
              </a:ext>
            </a:extLst>
          </p:cNvPr>
          <p:cNvSpPr txBox="1"/>
          <p:nvPr/>
        </p:nvSpPr>
        <p:spPr>
          <a:xfrm>
            <a:off x="11410570" y="2386131"/>
            <a:ext cx="137858" cy="10259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gradFill>
                  <a:gsLst>
                    <a:gs pos="2917">
                      <a:prstClr val="black"/>
                    </a:gs>
                    <a:gs pos="30000">
                      <a:prstClr val="black"/>
                    </a:gs>
                  </a:gsLst>
                  <a:lin ang="5400000" scaled="0"/>
                </a:gradFill>
                <a:effectLst/>
                <a:uLnTx/>
                <a:uFillTx/>
                <a:latin typeface="Segoe UI"/>
                <a:ea typeface="+mn-ea"/>
                <a:cs typeface="+mn-cs"/>
              </a:rPr>
              <a:t>2</a:t>
            </a:r>
          </a:p>
        </p:txBody>
      </p:sp>
      <p:sp>
        <p:nvSpPr>
          <p:cNvPr id="32" name="TextBox 31">
            <a:extLst>
              <a:ext uri="{FF2B5EF4-FFF2-40B4-BE49-F238E27FC236}">
                <a16:creationId xmlns:a16="http://schemas.microsoft.com/office/drawing/2014/main" id="{514871F0-F3C1-421F-8A1A-886D7D08A208}"/>
              </a:ext>
            </a:extLst>
          </p:cNvPr>
          <p:cNvSpPr txBox="1"/>
          <p:nvPr/>
        </p:nvSpPr>
        <p:spPr>
          <a:xfrm>
            <a:off x="608597" y="5377284"/>
            <a:ext cx="5207403"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solidFill>
                  <a:schemeClr val="accent4"/>
                </a:solidFill>
                <a:effectLst/>
                <a:uLnTx/>
                <a:uFillTx/>
                <a:latin typeface="Segoe UI"/>
                <a:ea typeface="+mn-ea"/>
                <a:cs typeface="+mn-cs"/>
              </a:rPr>
              <a:t>2</a:t>
            </a:r>
            <a:r>
              <a:rPr kumimoji="0" lang="en-US" sz="1000" b="0" i="0" u="none" strike="noStrike" kern="1200" cap="none" spc="0" normalizeH="0" baseline="0" noProof="0">
                <a:ln>
                  <a:noFill/>
                </a:ln>
                <a:solidFill>
                  <a:schemeClr val="accent4"/>
                </a:solidFill>
                <a:effectLst/>
                <a:uLnTx/>
                <a:uFillTx/>
                <a:latin typeface="Segoe UI"/>
                <a:ea typeface="+mn-ea"/>
                <a:cs typeface="+mn-cs"/>
              </a:rPr>
              <a:t>Not currently available with Azure SQL Database</a:t>
            </a:r>
          </a:p>
        </p:txBody>
      </p:sp>
      <p:sp>
        <p:nvSpPr>
          <p:cNvPr id="30" name="TextBox 29">
            <a:extLst>
              <a:ext uri="{FF2B5EF4-FFF2-40B4-BE49-F238E27FC236}">
                <a16:creationId xmlns:a16="http://schemas.microsoft.com/office/drawing/2014/main" id="{13B0C414-7809-4274-94DA-BCD4993C9F35}"/>
              </a:ext>
            </a:extLst>
          </p:cNvPr>
          <p:cNvSpPr txBox="1"/>
          <p:nvPr/>
        </p:nvSpPr>
        <p:spPr>
          <a:xfrm>
            <a:off x="10328992" y="3405163"/>
            <a:ext cx="46488" cy="102592"/>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30000" noProof="0">
                <a:ln>
                  <a:noFill/>
                </a:ln>
                <a:gradFill>
                  <a:gsLst>
                    <a:gs pos="2917">
                      <a:prstClr val="black"/>
                    </a:gs>
                    <a:gs pos="30000">
                      <a:prstClr val="black"/>
                    </a:gs>
                  </a:gsLst>
                  <a:lin ang="5400000" scaled="0"/>
                </a:gradFill>
                <a:effectLst/>
                <a:uLnTx/>
                <a:uFillTx/>
                <a:latin typeface="Segoe UI"/>
                <a:ea typeface="+mn-ea"/>
                <a:cs typeface="+mn-cs"/>
              </a:rPr>
              <a:t>1</a:t>
            </a:r>
          </a:p>
        </p:txBody>
      </p:sp>
      <p:grpSp>
        <p:nvGrpSpPr>
          <p:cNvPr id="46" name="Group 45">
            <a:extLst>
              <a:ext uri="{FF2B5EF4-FFF2-40B4-BE49-F238E27FC236}">
                <a16:creationId xmlns:a16="http://schemas.microsoft.com/office/drawing/2014/main" id="{5F3A9D46-A0D5-544F-9CFA-25FAE5B8765E}"/>
              </a:ext>
            </a:extLst>
          </p:cNvPr>
          <p:cNvGrpSpPr/>
          <p:nvPr/>
        </p:nvGrpSpPr>
        <p:grpSpPr>
          <a:xfrm>
            <a:off x="0" y="6215635"/>
            <a:ext cx="11444140" cy="322080"/>
            <a:chOff x="0" y="6215635"/>
            <a:chExt cx="11444140" cy="322080"/>
          </a:xfrm>
        </p:grpSpPr>
        <p:grpSp>
          <p:nvGrpSpPr>
            <p:cNvPr id="61" name="Group 60">
              <a:extLst>
                <a:ext uri="{FF2B5EF4-FFF2-40B4-BE49-F238E27FC236}">
                  <a16:creationId xmlns:a16="http://schemas.microsoft.com/office/drawing/2014/main" id="{D9822B64-64E8-A548-BF90-757C37ABBFD3}"/>
                </a:ext>
              </a:extLst>
            </p:cNvPr>
            <p:cNvGrpSpPr/>
            <p:nvPr/>
          </p:nvGrpSpPr>
          <p:grpSpPr>
            <a:xfrm>
              <a:off x="662352" y="6399215"/>
              <a:ext cx="10356966" cy="138500"/>
              <a:chOff x="662352" y="6316085"/>
              <a:chExt cx="10356966" cy="138500"/>
            </a:xfrm>
          </p:grpSpPr>
          <p:sp>
            <p:nvSpPr>
              <p:cNvPr id="70" name="TextBox 69">
                <a:extLst>
                  <a:ext uri="{FF2B5EF4-FFF2-40B4-BE49-F238E27FC236}">
                    <a16:creationId xmlns:a16="http://schemas.microsoft.com/office/drawing/2014/main" id="{27F24097-1B80-DB4A-A840-F84C271F275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1" name="TextBox 70">
                <a:extLst>
                  <a:ext uri="{FF2B5EF4-FFF2-40B4-BE49-F238E27FC236}">
                    <a16:creationId xmlns:a16="http://schemas.microsoft.com/office/drawing/2014/main" id="{C6A20528-37B4-5E43-837D-B93FA43A1238}"/>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72" name="TextBox 71">
                <a:extLst>
                  <a:ext uri="{FF2B5EF4-FFF2-40B4-BE49-F238E27FC236}">
                    <a16:creationId xmlns:a16="http://schemas.microsoft.com/office/drawing/2014/main" id="{78C4B32A-4D00-0F4B-B74D-39006E53D791}"/>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73" name="TextBox 72">
                <a:extLst>
                  <a:ext uri="{FF2B5EF4-FFF2-40B4-BE49-F238E27FC236}">
                    <a16:creationId xmlns:a16="http://schemas.microsoft.com/office/drawing/2014/main" id="{60A0A761-D8DE-7944-A26F-2E99074B4532}"/>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74" name="TextBox 73">
                <a:extLst>
                  <a:ext uri="{FF2B5EF4-FFF2-40B4-BE49-F238E27FC236}">
                    <a16:creationId xmlns:a16="http://schemas.microsoft.com/office/drawing/2014/main" id="{568602C9-62FC-234C-A47F-9B19A9D7364E}"/>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Intelligent performance</a:t>
                </a:r>
              </a:p>
            </p:txBody>
          </p:sp>
          <p:sp>
            <p:nvSpPr>
              <p:cNvPr id="75" name="TextBox 74">
                <a:extLst>
                  <a:ext uri="{FF2B5EF4-FFF2-40B4-BE49-F238E27FC236}">
                    <a16:creationId xmlns:a16="http://schemas.microsoft.com/office/drawing/2014/main" id="{201E04B0-85FB-734A-862B-12958428D130}"/>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62" name="Group 61">
              <a:extLst>
                <a:ext uri="{FF2B5EF4-FFF2-40B4-BE49-F238E27FC236}">
                  <a16:creationId xmlns:a16="http://schemas.microsoft.com/office/drawing/2014/main" id="{13F77B82-E89E-BC4A-90EC-3F93B1405C47}"/>
                </a:ext>
              </a:extLst>
            </p:cNvPr>
            <p:cNvGrpSpPr/>
            <p:nvPr/>
          </p:nvGrpSpPr>
          <p:grpSpPr>
            <a:xfrm>
              <a:off x="0" y="6215635"/>
              <a:ext cx="11444140" cy="131976"/>
              <a:chOff x="0" y="6058468"/>
              <a:chExt cx="11444140" cy="131976"/>
            </a:xfrm>
          </p:grpSpPr>
          <p:cxnSp>
            <p:nvCxnSpPr>
              <p:cNvPr id="63" name="Straight Arrow Connector 62">
                <a:extLst>
                  <a:ext uri="{FF2B5EF4-FFF2-40B4-BE49-F238E27FC236}">
                    <a16:creationId xmlns:a16="http://schemas.microsoft.com/office/drawing/2014/main" id="{7882C79A-0557-1247-A3C3-245C889913A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62FDB682-FC20-0C42-A789-DAFC8BF5AEB1}"/>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FE2BD1F3-3452-3A45-8992-34A55E418B4C}"/>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Oval 65">
                <a:extLst>
                  <a:ext uri="{FF2B5EF4-FFF2-40B4-BE49-F238E27FC236}">
                    <a16:creationId xmlns:a16="http://schemas.microsoft.com/office/drawing/2014/main" id="{62D5F717-CF42-5746-9986-C7585F32C00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7" name="Oval 66">
                <a:extLst>
                  <a:ext uri="{FF2B5EF4-FFF2-40B4-BE49-F238E27FC236}">
                    <a16:creationId xmlns:a16="http://schemas.microsoft.com/office/drawing/2014/main" id="{59EBBA3E-BA33-754C-A99B-47223AF1ACD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A2B381F5-F46E-1F46-AE13-D053C02E6F43}"/>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5A2F8FB4-5A5E-E747-A8E5-2B87A5B1538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78579006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a:extLst>
              <a:ext uri="{FF2B5EF4-FFF2-40B4-BE49-F238E27FC236}">
                <a16:creationId xmlns:a16="http://schemas.microsoft.com/office/drawing/2014/main" id="{BEC57342-C186-404D-AE7A-444974D9A6D8}"/>
              </a:ext>
            </a:extLst>
          </p:cNvPr>
          <p:cNvSpPr>
            <a:spLocks noGrp="1"/>
          </p:cNvSpPr>
          <p:nvPr>
            <p:ph type="title"/>
          </p:nvPr>
        </p:nvSpPr>
        <p:spPr/>
        <p:txBody>
          <a:bodyPr/>
          <a:lstStyle/>
          <a:p>
            <a:r>
              <a:rPr lang="en-US"/>
              <a:t>Automatic Plan Correction</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614251" y="1187358"/>
            <a:ext cx="3938734" cy="3693319"/>
          </a:xfrm>
        </p:spPr>
        <p:txBody>
          <a:bodyPr/>
          <a:lstStyle/>
          <a:p>
            <a:pPr marL="246063" indent="-246063">
              <a:buClr>
                <a:schemeClr val="accent1"/>
              </a:buClr>
              <a:buSzPct val="100000"/>
              <a:buFont typeface="Arial" panose="020B0604020202020204" pitchFamily="34" charset="0"/>
              <a:buChar char="•"/>
            </a:pPr>
            <a:r>
              <a:rPr lang="en-US" sz="2000">
                <a:solidFill>
                  <a:schemeClr val="tx1"/>
                </a:solidFill>
                <a:latin typeface="+mn-lt"/>
              </a:rPr>
              <a:t>Continuous performance plan monitoring and analysis</a:t>
            </a:r>
          </a:p>
          <a:p>
            <a:pPr marL="246063" indent="-246063">
              <a:buClr>
                <a:schemeClr val="accent1"/>
              </a:buClr>
              <a:buSzPct val="100000"/>
              <a:buFont typeface="Arial" panose="020B0604020202020204" pitchFamily="34" charset="0"/>
              <a:buChar char="•"/>
            </a:pPr>
            <a:r>
              <a:rPr lang="en-US" sz="2000">
                <a:solidFill>
                  <a:schemeClr val="tx1"/>
                </a:solidFill>
                <a:latin typeface="+mn-lt"/>
              </a:rPr>
              <a:t>Based on Query Store</a:t>
            </a:r>
          </a:p>
          <a:p>
            <a:pPr marL="246063" indent="-246063">
              <a:buClr>
                <a:schemeClr val="accent1"/>
              </a:buClr>
              <a:buSzPct val="100000"/>
              <a:buFont typeface="Arial" panose="020B0604020202020204" pitchFamily="34" charset="0"/>
              <a:buChar char="•"/>
            </a:pPr>
            <a:r>
              <a:rPr lang="en-US" sz="2000">
                <a:solidFill>
                  <a:schemeClr val="tx1"/>
                </a:solidFill>
                <a:latin typeface="+mn-lt"/>
              </a:rPr>
              <a:t>Detect and fix problematic plans based on regressions</a:t>
            </a:r>
          </a:p>
          <a:p>
            <a:pPr marL="246063" indent="-246063">
              <a:buClr>
                <a:schemeClr val="accent1"/>
              </a:buClr>
              <a:buSzPct val="100000"/>
              <a:buFont typeface="Arial" panose="020B0604020202020204" pitchFamily="34" charset="0"/>
              <a:buChar char="•"/>
            </a:pPr>
            <a:r>
              <a:rPr lang="en-US" sz="2000">
                <a:solidFill>
                  <a:schemeClr val="tx1"/>
                </a:solidFill>
                <a:latin typeface="+mn-lt"/>
              </a:rPr>
              <a:t>Fix ON by default for Azure SQL</a:t>
            </a:r>
          </a:p>
          <a:p>
            <a:pPr marL="246063" indent="-246063">
              <a:buClr>
                <a:schemeClr val="accent1"/>
              </a:buClr>
              <a:buSzPct val="100000"/>
              <a:buFont typeface="Arial" panose="020B0604020202020204" pitchFamily="34" charset="0"/>
              <a:buChar char="•"/>
            </a:pPr>
            <a:r>
              <a:rPr lang="en-US" sz="2000">
                <a:solidFill>
                  <a:schemeClr val="tx1"/>
                </a:solidFill>
                <a:latin typeface="+mn-lt"/>
              </a:rPr>
              <a:t>Part of Automatic Tuning family</a:t>
            </a:r>
          </a:p>
          <a:p>
            <a:pPr marL="246063" indent="-246063">
              <a:buClr>
                <a:schemeClr val="accent1"/>
              </a:buClr>
              <a:buSzPct val="100000"/>
              <a:buFont typeface="Arial" panose="020B0604020202020204" pitchFamily="34" charset="0"/>
              <a:buChar char="•"/>
            </a:pPr>
            <a:r>
              <a:rPr lang="en-US" sz="2000">
                <a:solidFill>
                  <a:schemeClr val="tx1"/>
                </a:solidFill>
                <a:latin typeface="+mn-lt"/>
              </a:rPr>
              <a:t>Results only exposed through DMV</a:t>
            </a:r>
          </a:p>
        </p:txBody>
      </p:sp>
      <p:grpSp>
        <p:nvGrpSpPr>
          <p:cNvPr id="2" name="Group 1">
            <a:extLst>
              <a:ext uri="{FF2B5EF4-FFF2-40B4-BE49-F238E27FC236}">
                <a16:creationId xmlns:a16="http://schemas.microsoft.com/office/drawing/2014/main" id="{DD1D15BE-99B0-974F-A3C7-9991179AAB84}"/>
              </a:ext>
            </a:extLst>
          </p:cNvPr>
          <p:cNvGrpSpPr/>
          <p:nvPr/>
        </p:nvGrpSpPr>
        <p:grpSpPr>
          <a:xfrm>
            <a:off x="5297563" y="998441"/>
            <a:ext cx="6302306" cy="4496183"/>
            <a:chOff x="5005769" y="929252"/>
            <a:chExt cx="6594100" cy="4704354"/>
          </a:xfrm>
        </p:grpSpPr>
        <p:sp>
          <p:nvSpPr>
            <p:cNvPr id="4" name="Rectangle 3">
              <a:extLst>
                <a:ext uri="{FF2B5EF4-FFF2-40B4-BE49-F238E27FC236}">
                  <a16:creationId xmlns:a16="http://schemas.microsoft.com/office/drawing/2014/main" id="{F70F2EB6-FD94-4A25-9084-1231C39169B2}"/>
                </a:ext>
              </a:extLst>
            </p:cNvPr>
            <p:cNvSpPr/>
            <p:nvPr/>
          </p:nvSpPr>
          <p:spPr bwMode="auto">
            <a:xfrm>
              <a:off x="5405945" y="3814312"/>
              <a:ext cx="132660" cy="953189"/>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02550F8A-1CC4-41BE-9CF2-E4ABD4F6FA99}"/>
                </a:ext>
              </a:extLst>
            </p:cNvPr>
            <p:cNvSpPr/>
            <p:nvPr/>
          </p:nvSpPr>
          <p:spPr bwMode="auto">
            <a:xfrm>
              <a:off x="5661338" y="4118241"/>
              <a:ext cx="132660" cy="649260"/>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a:extLst>
                <a:ext uri="{FF2B5EF4-FFF2-40B4-BE49-F238E27FC236}">
                  <a16:creationId xmlns:a16="http://schemas.microsoft.com/office/drawing/2014/main" id="{1E0A4B42-DAFF-400D-85AF-BF254BB323EC}"/>
                </a:ext>
              </a:extLst>
            </p:cNvPr>
            <p:cNvSpPr/>
            <p:nvPr/>
          </p:nvSpPr>
          <p:spPr bwMode="auto">
            <a:xfrm>
              <a:off x="5916732" y="4245919"/>
              <a:ext cx="132660" cy="521582"/>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 name="Rectangle 6">
              <a:extLst>
                <a:ext uri="{FF2B5EF4-FFF2-40B4-BE49-F238E27FC236}">
                  <a16:creationId xmlns:a16="http://schemas.microsoft.com/office/drawing/2014/main" id="{C2FA3F34-05DF-4FD8-AEE7-408DCCCACFAE}"/>
                </a:ext>
              </a:extLst>
            </p:cNvPr>
            <p:cNvSpPr/>
            <p:nvPr/>
          </p:nvSpPr>
          <p:spPr bwMode="auto">
            <a:xfrm>
              <a:off x="6172126" y="4083546"/>
              <a:ext cx="132660" cy="683955"/>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Rectangle 7">
              <a:extLst>
                <a:ext uri="{FF2B5EF4-FFF2-40B4-BE49-F238E27FC236}">
                  <a16:creationId xmlns:a16="http://schemas.microsoft.com/office/drawing/2014/main" id="{5CBD57C5-D569-47B8-9829-92E987E54E57}"/>
                </a:ext>
              </a:extLst>
            </p:cNvPr>
            <p:cNvSpPr/>
            <p:nvPr/>
          </p:nvSpPr>
          <p:spPr bwMode="auto">
            <a:xfrm>
              <a:off x="6427520" y="3855947"/>
              <a:ext cx="132660" cy="911554"/>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9" name="Rectangle 8">
              <a:extLst>
                <a:ext uri="{FF2B5EF4-FFF2-40B4-BE49-F238E27FC236}">
                  <a16:creationId xmlns:a16="http://schemas.microsoft.com/office/drawing/2014/main" id="{D9D72B73-B4AB-437B-8C2D-34782AFF598D}"/>
                </a:ext>
              </a:extLst>
            </p:cNvPr>
            <p:cNvSpPr/>
            <p:nvPr/>
          </p:nvSpPr>
          <p:spPr bwMode="auto">
            <a:xfrm>
              <a:off x="6682913" y="4150160"/>
              <a:ext cx="132660" cy="617341"/>
            </a:xfrm>
            <a:prstGeom prst="rect">
              <a:avLst/>
            </a:prstGeom>
            <a:solidFill>
              <a:schemeClr val="accent5"/>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BA201BA8-EE08-4D96-8F89-4EF3C1B7B2A1}"/>
                </a:ext>
              </a:extLst>
            </p:cNvPr>
            <p:cNvSpPr/>
            <p:nvPr/>
          </p:nvSpPr>
          <p:spPr bwMode="auto">
            <a:xfrm>
              <a:off x="6938307" y="4060966"/>
              <a:ext cx="132660" cy="706535"/>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A8789CFA-7832-4A36-9D3B-26E9BC720B99}"/>
                </a:ext>
              </a:extLst>
            </p:cNvPr>
            <p:cNvSpPr/>
            <p:nvPr/>
          </p:nvSpPr>
          <p:spPr bwMode="auto">
            <a:xfrm>
              <a:off x="7193701" y="4230278"/>
              <a:ext cx="132660" cy="537223"/>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 name="Rectangle 11">
              <a:extLst>
                <a:ext uri="{FF2B5EF4-FFF2-40B4-BE49-F238E27FC236}">
                  <a16:creationId xmlns:a16="http://schemas.microsoft.com/office/drawing/2014/main" id="{B29BE8E1-AA5F-4914-9ECA-F373614CF8C6}"/>
                </a:ext>
              </a:extLst>
            </p:cNvPr>
            <p:cNvSpPr/>
            <p:nvPr/>
          </p:nvSpPr>
          <p:spPr bwMode="auto">
            <a:xfrm>
              <a:off x="7449095" y="4083545"/>
              <a:ext cx="132660" cy="68395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 name="Rectangle 12">
              <a:extLst>
                <a:ext uri="{FF2B5EF4-FFF2-40B4-BE49-F238E27FC236}">
                  <a16:creationId xmlns:a16="http://schemas.microsoft.com/office/drawing/2014/main" id="{B4865CF9-B568-4061-A786-F91E7AF162C6}"/>
                </a:ext>
              </a:extLst>
            </p:cNvPr>
            <p:cNvSpPr/>
            <p:nvPr/>
          </p:nvSpPr>
          <p:spPr bwMode="auto">
            <a:xfrm>
              <a:off x="7704488" y="4305065"/>
              <a:ext cx="132660" cy="46243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 name="Rectangle 13">
              <a:extLst>
                <a:ext uri="{FF2B5EF4-FFF2-40B4-BE49-F238E27FC236}">
                  <a16:creationId xmlns:a16="http://schemas.microsoft.com/office/drawing/2014/main" id="{5CC2335A-ADCE-4CCC-8670-019ADE04C49B}"/>
                </a:ext>
              </a:extLst>
            </p:cNvPr>
            <p:cNvSpPr/>
            <p:nvPr/>
          </p:nvSpPr>
          <p:spPr bwMode="auto">
            <a:xfrm>
              <a:off x="7959882" y="4083545"/>
              <a:ext cx="132660" cy="68395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Rectangle 14">
              <a:extLst>
                <a:ext uri="{FF2B5EF4-FFF2-40B4-BE49-F238E27FC236}">
                  <a16:creationId xmlns:a16="http://schemas.microsoft.com/office/drawing/2014/main" id="{01727067-5E5D-4806-9E60-6185EDEADCE7}"/>
                </a:ext>
              </a:extLst>
            </p:cNvPr>
            <p:cNvSpPr/>
            <p:nvPr/>
          </p:nvSpPr>
          <p:spPr bwMode="auto">
            <a:xfrm>
              <a:off x="8215276" y="3907433"/>
              <a:ext cx="132660" cy="860068"/>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 name="Rectangle 15">
              <a:extLst>
                <a:ext uri="{FF2B5EF4-FFF2-40B4-BE49-F238E27FC236}">
                  <a16:creationId xmlns:a16="http://schemas.microsoft.com/office/drawing/2014/main" id="{3C537BB8-C6DF-4579-AC95-E28EA8728146}"/>
                </a:ext>
              </a:extLst>
            </p:cNvPr>
            <p:cNvSpPr/>
            <p:nvPr/>
          </p:nvSpPr>
          <p:spPr bwMode="auto">
            <a:xfrm>
              <a:off x="8470670" y="2021483"/>
              <a:ext cx="132660" cy="2746018"/>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 name="Rectangle 16">
              <a:extLst>
                <a:ext uri="{FF2B5EF4-FFF2-40B4-BE49-F238E27FC236}">
                  <a16:creationId xmlns:a16="http://schemas.microsoft.com/office/drawing/2014/main" id="{F4B062C7-A9CA-4BB9-857C-6CD084CB05A6}"/>
                </a:ext>
              </a:extLst>
            </p:cNvPr>
            <p:cNvSpPr/>
            <p:nvPr/>
          </p:nvSpPr>
          <p:spPr bwMode="auto">
            <a:xfrm>
              <a:off x="8726064" y="1538120"/>
              <a:ext cx="132660" cy="3229383"/>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88880419-B648-4EFA-918B-A6C50EFE029E}"/>
                </a:ext>
              </a:extLst>
            </p:cNvPr>
            <p:cNvSpPr/>
            <p:nvPr/>
          </p:nvSpPr>
          <p:spPr bwMode="auto">
            <a:xfrm>
              <a:off x="8981457" y="1144646"/>
              <a:ext cx="132660" cy="3622856"/>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 name="Rectangle 18">
              <a:extLst>
                <a:ext uri="{FF2B5EF4-FFF2-40B4-BE49-F238E27FC236}">
                  <a16:creationId xmlns:a16="http://schemas.microsoft.com/office/drawing/2014/main" id="{413368DB-18FD-44E9-9392-3BCB6863A3D1}"/>
                </a:ext>
              </a:extLst>
            </p:cNvPr>
            <p:cNvSpPr/>
            <p:nvPr/>
          </p:nvSpPr>
          <p:spPr bwMode="auto">
            <a:xfrm>
              <a:off x="9236851" y="1431271"/>
              <a:ext cx="132660" cy="3336231"/>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 name="Rectangle 19">
              <a:extLst>
                <a:ext uri="{FF2B5EF4-FFF2-40B4-BE49-F238E27FC236}">
                  <a16:creationId xmlns:a16="http://schemas.microsoft.com/office/drawing/2014/main" id="{F556F8BC-9DE4-490B-A9EF-02E100F04928}"/>
                </a:ext>
              </a:extLst>
            </p:cNvPr>
            <p:cNvSpPr/>
            <p:nvPr/>
          </p:nvSpPr>
          <p:spPr bwMode="auto">
            <a:xfrm>
              <a:off x="9492245" y="1054757"/>
              <a:ext cx="132660" cy="3712745"/>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Rectangle 20">
              <a:extLst>
                <a:ext uri="{FF2B5EF4-FFF2-40B4-BE49-F238E27FC236}">
                  <a16:creationId xmlns:a16="http://schemas.microsoft.com/office/drawing/2014/main" id="{7C636FB8-15C0-41E9-A720-B918A2CD165B}"/>
                </a:ext>
              </a:extLst>
            </p:cNvPr>
            <p:cNvSpPr/>
            <p:nvPr/>
          </p:nvSpPr>
          <p:spPr bwMode="auto">
            <a:xfrm>
              <a:off x="9747639" y="929252"/>
              <a:ext cx="132660" cy="3838250"/>
            </a:xfrm>
            <a:prstGeom prst="rect">
              <a:avLst/>
            </a:prstGeom>
            <a:solidFill>
              <a:schemeClr val="accent4"/>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E684FAA0-1B8A-44BC-88A5-CAECEF040304}"/>
                </a:ext>
              </a:extLst>
            </p:cNvPr>
            <p:cNvSpPr/>
            <p:nvPr/>
          </p:nvSpPr>
          <p:spPr bwMode="auto">
            <a:xfrm>
              <a:off x="10003032" y="3907433"/>
              <a:ext cx="132660" cy="860068"/>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D6DD6096-EEB4-4098-B5BE-9674CD81A05B}"/>
                </a:ext>
              </a:extLst>
            </p:cNvPr>
            <p:cNvSpPr/>
            <p:nvPr/>
          </p:nvSpPr>
          <p:spPr bwMode="auto">
            <a:xfrm>
              <a:off x="10258426" y="4006842"/>
              <a:ext cx="132660" cy="760659"/>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Rectangle 23">
              <a:extLst>
                <a:ext uri="{FF2B5EF4-FFF2-40B4-BE49-F238E27FC236}">
                  <a16:creationId xmlns:a16="http://schemas.microsoft.com/office/drawing/2014/main" id="{0C21DB0C-3748-42D6-BCAD-5A13981EB73D}"/>
                </a:ext>
              </a:extLst>
            </p:cNvPr>
            <p:cNvSpPr/>
            <p:nvPr/>
          </p:nvSpPr>
          <p:spPr bwMode="auto">
            <a:xfrm>
              <a:off x="10513820" y="4083545"/>
              <a:ext cx="132660" cy="68395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5" name="Rectangle 24">
              <a:extLst>
                <a:ext uri="{FF2B5EF4-FFF2-40B4-BE49-F238E27FC236}">
                  <a16:creationId xmlns:a16="http://schemas.microsoft.com/office/drawing/2014/main" id="{89B385F8-01B7-4A33-9A2E-FA037C617B45}"/>
                </a:ext>
              </a:extLst>
            </p:cNvPr>
            <p:cNvSpPr/>
            <p:nvPr/>
          </p:nvSpPr>
          <p:spPr bwMode="auto">
            <a:xfrm>
              <a:off x="10769214" y="4305065"/>
              <a:ext cx="132660" cy="46243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6" name="Rectangle 25">
              <a:extLst>
                <a:ext uri="{FF2B5EF4-FFF2-40B4-BE49-F238E27FC236}">
                  <a16:creationId xmlns:a16="http://schemas.microsoft.com/office/drawing/2014/main" id="{8FDB6B3B-2F8C-4113-A70A-C1E40B28BAF3}"/>
                </a:ext>
              </a:extLst>
            </p:cNvPr>
            <p:cNvSpPr/>
            <p:nvPr/>
          </p:nvSpPr>
          <p:spPr bwMode="auto">
            <a:xfrm>
              <a:off x="11024607" y="4230278"/>
              <a:ext cx="132660" cy="537223"/>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C9354646-EC32-4E5E-9E87-42A738D45A01}"/>
                </a:ext>
              </a:extLst>
            </p:cNvPr>
            <p:cNvSpPr/>
            <p:nvPr/>
          </p:nvSpPr>
          <p:spPr bwMode="auto">
            <a:xfrm>
              <a:off x="11279994" y="4042925"/>
              <a:ext cx="132660" cy="724576"/>
            </a:xfrm>
            <a:prstGeom prst="rect">
              <a:avLst/>
            </a:prstGeom>
            <a:solidFill>
              <a:schemeClr val="accent1"/>
            </a:solidFill>
            <a:ln w="12700">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28" name="Straight Arrow Connector 27">
              <a:extLst>
                <a:ext uri="{FF2B5EF4-FFF2-40B4-BE49-F238E27FC236}">
                  <a16:creationId xmlns:a16="http://schemas.microsoft.com/office/drawing/2014/main" id="{1D8401DF-891C-4649-A27B-AE73C85DFE67}"/>
                </a:ext>
              </a:extLst>
            </p:cNvPr>
            <p:cNvCxnSpPr/>
            <p:nvPr/>
          </p:nvCxnSpPr>
          <p:spPr>
            <a:xfrm flipV="1">
              <a:off x="5307501" y="1973393"/>
              <a:ext cx="0" cy="2794109"/>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9347CE5-254D-49CA-BC21-E6D6833FE8B2}"/>
                </a:ext>
              </a:extLst>
            </p:cNvPr>
            <p:cNvCxnSpPr/>
            <p:nvPr/>
          </p:nvCxnSpPr>
          <p:spPr>
            <a:xfrm>
              <a:off x="5307501" y="4767501"/>
              <a:ext cx="6292368"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348041DA-973C-45B1-9D8D-BD7618E93EEB}"/>
                </a:ext>
              </a:extLst>
            </p:cNvPr>
            <p:cNvSpPr/>
            <p:nvPr/>
          </p:nvSpPr>
          <p:spPr>
            <a:xfrm rot="16200000">
              <a:off x="4659429" y="3316131"/>
              <a:ext cx="94694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0078D7"/>
                  </a:solidFill>
                  <a:effectLst/>
                  <a:uLnTx/>
                  <a:uFillTx/>
                  <a:latin typeface="Segoe UI"/>
                  <a:ea typeface="+mn-ea"/>
                  <a:cs typeface="+mn-cs"/>
                </a:rPr>
                <a:t>Query times</a:t>
              </a:r>
            </a:p>
          </p:txBody>
        </p:sp>
        <p:sp>
          <p:nvSpPr>
            <p:cNvPr id="31" name="Rectangle 30">
              <a:extLst>
                <a:ext uri="{FF2B5EF4-FFF2-40B4-BE49-F238E27FC236}">
                  <a16:creationId xmlns:a16="http://schemas.microsoft.com/office/drawing/2014/main" id="{9CE1D012-412A-40B3-9CFE-1F85C6E69A06}"/>
                </a:ext>
              </a:extLst>
            </p:cNvPr>
            <p:cNvSpPr/>
            <p:nvPr/>
          </p:nvSpPr>
          <p:spPr>
            <a:xfrm>
              <a:off x="5823667"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D2D2D2">
                      <a:lumMod val="75000"/>
                    </a:srgbClr>
                  </a:solidFill>
                  <a:effectLst/>
                  <a:uLnTx/>
                  <a:uFillTx/>
                  <a:latin typeface="Segoe UI"/>
                  <a:ea typeface="+mn-ea"/>
                  <a:cs typeface="+mn-cs"/>
                </a:rPr>
                <a:t>Plan 1</a:t>
              </a:r>
            </a:p>
          </p:txBody>
        </p:sp>
        <p:sp>
          <p:nvSpPr>
            <p:cNvPr id="32" name="Rectangle 31">
              <a:extLst>
                <a:ext uri="{FF2B5EF4-FFF2-40B4-BE49-F238E27FC236}">
                  <a16:creationId xmlns:a16="http://schemas.microsoft.com/office/drawing/2014/main" id="{25655759-624A-4520-A1F0-20A7740FD4B3}"/>
                </a:ext>
              </a:extLst>
            </p:cNvPr>
            <p:cNvSpPr/>
            <p:nvPr/>
          </p:nvSpPr>
          <p:spPr>
            <a:xfrm>
              <a:off x="7356028"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0078D7"/>
                  </a:solidFill>
                  <a:effectLst/>
                  <a:uLnTx/>
                  <a:uFillTx/>
                  <a:latin typeface="Segoe UI"/>
                  <a:ea typeface="+mn-ea"/>
                  <a:cs typeface="+mn-cs"/>
                </a:rPr>
                <a:t>Plan 2</a:t>
              </a:r>
            </a:p>
          </p:txBody>
        </p:sp>
        <p:sp>
          <p:nvSpPr>
            <p:cNvPr id="33" name="Rectangle 32">
              <a:extLst>
                <a:ext uri="{FF2B5EF4-FFF2-40B4-BE49-F238E27FC236}">
                  <a16:creationId xmlns:a16="http://schemas.microsoft.com/office/drawing/2014/main" id="{C67DF54A-09A2-4E74-8461-7ABF0EE39AB0}"/>
                </a:ext>
              </a:extLst>
            </p:cNvPr>
            <p:cNvSpPr/>
            <p:nvPr/>
          </p:nvSpPr>
          <p:spPr>
            <a:xfrm>
              <a:off x="8888390"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D2D2D2">
                      <a:lumMod val="50000"/>
                    </a:srgbClr>
                  </a:solidFill>
                  <a:effectLst/>
                  <a:uLnTx/>
                  <a:uFillTx/>
                  <a:latin typeface="Segoe UI"/>
                  <a:ea typeface="+mn-ea"/>
                  <a:cs typeface="+mn-cs"/>
                </a:rPr>
                <a:t>Plan 3</a:t>
              </a:r>
            </a:p>
          </p:txBody>
        </p:sp>
        <p:sp>
          <p:nvSpPr>
            <p:cNvPr id="34" name="Rectangle 33">
              <a:extLst>
                <a:ext uri="{FF2B5EF4-FFF2-40B4-BE49-F238E27FC236}">
                  <a16:creationId xmlns:a16="http://schemas.microsoft.com/office/drawing/2014/main" id="{5D5D6260-8E8B-47B5-B23F-3CB0841C2BE9}"/>
                </a:ext>
              </a:extLst>
            </p:cNvPr>
            <p:cNvSpPr/>
            <p:nvPr/>
          </p:nvSpPr>
          <p:spPr>
            <a:xfrm>
              <a:off x="10420751" y="4813320"/>
              <a:ext cx="574182" cy="254262"/>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20" b="1" i="0" u="none" strike="noStrike" kern="1200" cap="none" spc="0" normalizeH="0" baseline="0" noProof="0">
                  <a:ln>
                    <a:noFill/>
                  </a:ln>
                  <a:solidFill>
                    <a:srgbClr val="0078D7"/>
                  </a:solidFill>
                  <a:effectLst/>
                  <a:uLnTx/>
                  <a:uFillTx/>
                  <a:latin typeface="Segoe UI"/>
                  <a:ea typeface="+mn-ea"/>
                  <a:cs typeface="+mn-cs"/>
                </a:rPr>
                <a:t>Plan 2</a:t>
              </a:r>
            </a:p>
          </p:txBody>
        </p:sp>
        <p:sp>
          <p:nvSpPr>
            <p:cNvPr id="35" name="Rectangle 34">
              <a:extLst>
                <a:ext uri="{FF2B5EF4-FFF2-40B4-BE49-F238E27FC236}">
                  <a16:creationId xmlns:a16="http://schemas.microsoft.com/office/drawing/2014/main" id="{928908FC-E44F-4CED-A540-E963D20DAAB1}"/>
                </a:ext>
              </a:extLst>
            </p:cNvPr>
            <p:cNvSpPr/>
            <p:nvPr/>
          </p:nvSpPr>
          <p:spPr>
            <a:xfrm>
              <a:off x="8433102" y="5203297"/>
              <a:ext cx="1510989" cy="430309"/>
            </a:xfrm>
            <a:prstGeom prst="rect">
              <a:avLst/>
            </a:prstGeom>
          </p:spPr>
          <p:txBody>
            <a:bodyPr wrap="none">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71" b="1" i="0" u="none" strike="noStrike" kern="1200" cap="none" spc="0" normalizeH="0" baseline="0" noProof="0">
                  <a:ln>
                    <a:noFill/>
                  </a:ln>
                  <a:solidFill>
                    <a:srgbClr val="0078D7"/>
                  </a:solidFill>
                  <a:effectLst/>
                  <a:uLnTx/>
                  <a:uFillTx/>
                  <a:latin typeface="Segoe UI"/>
                  <a:ea typeface="+mn-ea"/>
                  <a:cs typeface="+mn-cs"/>
                </a:rPr>
                <a:t>Revert to previously</a:t>
              </a:r>
              <a:br>
                <a:rPr kumimoji="0" lang="en-US" sz="1071" b="1" i="0" u="none" strike="noStrike" kern="1200" cap="none" spc="0" normalizeH="0" baseline="0" noProof="0">
                  <a:ln>
                    <a:noFill/>
                  </a:ln>
                  <a:solidFill>
                    <a:srgbClr val="0078D7"/>
                  </a:solidFill>
                  <a:effectLst/>
                  <a:uLnTx/>
                  <a:uFillTx/>
                  <a:latin typeface="Segoe UI"/>
                  <a:ea typeface="+mn-ea"/>
                  <a:cs typeface="+mn-cs"/>
                </a:rPr>
              </a:br>
              <a:r>
                <a:rPr kumimoji="0" lang="en-US" sz="1071" b="1" i="0" u="none" strike="noStrike" kern="1200" cap="none" spc="0" normalizeH="0" baseline="0" noProof="0">
                  <a:ln>
                    <a:noFill/>
                  </a:ln>
                  <a:solidFill>
                    <a:srgbClr val="0078D7"/>
                  </a:solidFill>
                  <a:effectLst/>
                  <a:uLnTx/>
                  <a:uFillTx/>
                  <a:latin typeface="Segoe UI"/>
                  <a:ea typeface="+mn-ea"/>
                  <a:cs typeface="+mn-cs"/>
                </a:rPr>
                <a:t> effective plan</a:t>
              </a:r>
            </a:p>
          </p:txBody>
        </p:sp>
        <p:sp>
          <p:nvSpPr>
            <p:cNvPr id="36" name="Freeform 4">
              <a:extLst>
                <a:ext uri="{FF2B5EF4-FFF2-40B4-BE49-F238E27FC236}">
                  <a16:creationId xmlns:a16="http://schemas.microsoft.com/office/drawing/2014/main" id="{9E33ED58-046C-413F-9D7F-8909759472E9}"/>
                </a:ext>
              </a:extLst>
            </p:cNvPr>
            <p:cNvSpPr/>
            <p:nvPr/>
          </p:nvSpPr>
          <p:spPr bwMode="auto">
            <a:xfrm>
              <a:off x="7631944" y="5088375"/>
              <a:ext cx="826728" cy="340940"/>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tx2"/>
              </a:solidFill>
              <a:prstDash val="sysDash"/>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61">
              <a:extLst>
                <a:ext uri="{FF2B5EF4-FFF2-40B4-BE49-F238E27FC236}">
                  <a16:creationId xmlns:a16="http://schemas.microsoft.com/office/drawing/2014/main" id="{94B957D6-6631-4E70-A98E-420781181E03}"/>
                </a:ext>
              </a:extLst>
            </p:cNvPr>
            <p:cNvSpPr/>
            <p:nvPr/>
          </p:nvSpPr>
          <p:spPr bwMode="auto">
            <a:xfrm flipH="1">
              <a:off x="9901567" y="5088375"/>
              <a:ext cx="809429" cy="340940"/>
            </a:xfrm>
            <a:custGeom>
              <a:avLst/>
              <a:gdLst>
                <a:gd name="connsiteX0" fmla="*/ 0 w 862642"/>
                <a:gd name="connsiteY0" fmla="*/ 0 h 336430"/>
                <a:gd name="connsiteX1" fmla="*/ 0 w 862642"/>
                <a:gd name="connsiteY1" fmla="*/ 336430 h 336430"/>
                <a:gd name="connsiteX2" fmla="*/ 862642 w 862642"/>
                <a:gd name="connsiteY2" fmla="*/ 336430 h 336430"/>
              </a:gdLst>
              <a:ahLst/>
              <a:cxnLst>
                <a:cxn ang="0">
                  <a:pos x="connsiteX0" y="connsiteY0"/>
                </a:cxn>
                <a:cxn ang="0">
                  <a:pos x="connsiteX1" y="connsiteY1"/>
                </a:cxn>
                <a:cxn ang="0">
                  <a:pos x="connsiteX2" y="connsiteY2"/>
                </a:cxn>
              </a:cxnLst>
              <a:rect l="l" t="t" r="r" b="b"/>
              <a:pathLst>
                <a:path w="862642" h="336430">
                  <a:moveTo>
                    <a:pt x="0" y="0"/>
                  </a:moveTo>
                  <a:lnTo>
                    <a:pt x="0" y="336430"/>
                  </a:lnTo>
                  <a:lnTo>
                    <a:pt x="862642" y="336430"/>
                  </a:lnTo>
                </a:path>
              </a:pathLst>
            </a:custGeom>
            <a:noFill/>
            <a:ln w="12700">
              <a:solidFill>
                <a:schemeClr val="tx2"/>
              </a:solidFill>
              <a:prstDash val="sysDash"/>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13">
              <a:extLst>
                <a:ext uri="{FF2B5EF4-FFF2-40B4-BE49-F238E27FC236}">
                  <a16:creationId xmlns:a16="http://schemas.microsoft.com/office/drawing/2014/main" id="{4B653CF0-B682-4D81-AD08-D7DA772BEAC3}"/>
                </a:ext>
              </a:extLst>
            </p:cNvPr>
            <p:cNvSpPr/>
            <p:nvPr/>
          </p:nvSpPr>
          <p:spPr bwMode="auto">
            <a:xfrm rot="10800000">
              <a:off x="6885455" y="5020431"/>
              <a:ext cx="1507592" cy="63107"/>
            </a:xfrm>
            <a:custGeom>
              <a:avLst/>
              <a:gdLst>
                <a:gd name="connsiteX0" fmla="*/ 0 w 570640"/>
                <a:gd name="connsiteY0" fmla="*/ 96252 h 103128"/>
                <a:gd name="connsiteX1" fmla="*/ 0 w 570640"/>
                <a:gd name="connsiteY1" fmla="*/ 0 h 103128"/>
                <a:gd name="connsiteX2" fmla="*/ 570640 w 570640"/>
                <a:gd name="connsiteY2" fmla="*/ 0 h 103128"/>
                <a:gd name="connsiteX3" fmla="*/ 570640 w 570640"/>
                <a:gd name="connsiteY3" fmla="*/ 103128 h 103128"/>
              </a:gdLst>
              <a:ahLst/>
              <a:cxnLst>
                <a:cxn ang="0">
                  <a:pos x="connsiteX0" y="connsiteY0"/>
                </a:cxn>
                <a:cxn ang="0">
                  <a:pos x="connsiteX1" y="connsiteY1"/>
                </a:cxn>
                <a:cxn ang="0">
                  <a:pos x="connsiteX2" y="connsiteY2"/>
                </a:cxn>
                <a:cxn ang="0">
                  <a:pos x="connsiteX3" y="connsiteY3"/>
                </a:cxn>
              </a:cxnLst>
              <a:rect l="l" t="t" r="r" b="b"/>
              <a:pathLst>
                <a:path w="570640" h="103128">
                  <a:moveTo>
                    <a:pt x="0" y="96252"/>
                  </a:moveTo>
                  <a:lnTo>
                    <a:pt x="0" y="0"/>
                  </a:lnTo>
                  <a:lnTo>
                    <a:pt x="570640" y="0"/>
                  </a:lnTo>
                  <a:lnTo>
                    <a:pt x="570640" y="103128"/>
                  </a:lnTo>
                </a:path>
              </a:pathLst>
            </a:custGeom>
            <a:noFill/>
            <a:ln w="12700">
              <a:solidFill>
                <a:schemeClr val="tx2"/>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0E15D457-65BC-6141-BCC0-CAE1D3C0F036}"/>
              </a:ext>
            </a:extLst>
          </p:cNvPr>
          <p:cNvGrpSpPr/>
          <p:nvPr/>
        </p:nvGrpSpPr>
        <p:grpSpPr>
          <a:xfrm>
            <a:off x="0" y="6215635"/>
            <a:ext cx="11444140" cy="322080"/>
            <a:chOff x="0" y="6215635"/>
            <a:chExt cx="11444140" cy="322080"/>
          </a:xfrm>
        </p:grpSpPr>
        <p:grpSp>
          <p:nvGrpSpPr>
            <p:cNvPr id="57" name="Group 56">
              <a:extLst>
                <a:ext uri="{FF2B5EF4-FFF2-40B4-BE49-F238E27FC236}">
                  <a16:creationId xmlns:a16="http://schemas.microsoft.com/office/drawing/2014/main" id="{CBD1C51E-4602-FD43-A523-007DE2009AAA}"/>
                </a:ext>
              </a:extLst>
            </p:cNvPr>
            <p:cNvGrpSpPr/>
            <p:nvPr/>
          </p:nvGrpSpPr>
          <p:grpSpPr>
            <a:xfrm>
              <a:off x="662352" y="6399215"/>
              <a:ext cx="10356966" cy="138500"/>
              <a:chOff x="662352" y="6316085"/>
              <a:chExt cx="10356966" cy="138500"/>
            </a:xfrm>
          </p:grpSpPr>
          <p:sp>
            <p:nvSpPr>
              <p:cNvPr id="66" name="TextBox 65">
                <a:extLst>
                  <a:ext uri="{FF2B5EF4-FFF2-40B4-BE49-F238E27FC236}">
                    <a16:creationId xmlns:a16="http://schemas.microsoft.com/office/drawing/2014/main" id="{568FA8F2-006E-1045-9864-DA9A49A2CD1B}"/>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7" name="TextBox 66">
                <a:extLst>
                  <a:ext uri="{FF2B5EF4-FFF2-40B4-BE49-F238E27FC236}">
                    <a16:creationId xmlns:a16="http://schemas.microsoft.com/office/drawing/2014/main" id="{E817E82D-3523-E943-B533-4C63D7C8E4E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68" name="TextBox 67">
                <a:extLst>
                  <a:ext uri="{FF2B5EF4-FFF2-40B4-BE49-F238E27FC236}">
                    <a16:creationId xmlns:a16="http://schemas.microsoft.com/office/drawing/2014/main" id="{B6A3F078-146B-BA4B-8A32-CF53069914D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69" name="TextBox 68">
                <a:extLst>
                  <a:ext uri="{FF2B5EF4-FFF2-40B4-BE49-F238E27FC236}">
                    <a16:creationId xmlns:a16="http://schemas.microsoft.com/office/drawing/2014/main" id="{3C54D1CC-3B25-7F41-B259-6E1E64BF32CB}"/>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70" name="TextBox 69">
                <a:extLst>
                  <a:ext uri="{FF2B5EF4-FFF2-40B4-BE49-F238E27FC236}">
                    <a16:creationId xmlns:a16="http://schemas.microsoft.com/office/drawing/2014/main" id="{8AAD8A0D-9498-2F4F-BD95-A0095D604C3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Intelligent performance</a:t>
                </a:r>
              </a:p>
            </p:txBody>
          </p:sp>
          <p:sp>
            <p:nvSpPr>
              <p:cNvPr id="71" name="TextBox 70">
                <a:extLst>
                  <a:ext uri="{FF2B5EF4-FFF2-40B4-BE49-F238E27FC236}">
                    <a16:creationId xmlns:a16="http://schemas.microsoft.com/office/drawing/2014/main" id="{2EEC8D77-2253-5A4D-A1BA-AF6C10136693}"/>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58" name="Group 57">
              <a:extLst>
                <a:ext uri="{FF2B5EF4-FFF2-40B4-BE49-F238E27FC236}">
                  <a16:creationId xmlns:a16="http://schemas.microsoft.com/office/drawing/2014/main" id="{6324E7EE-4923-0945-9CE6-6A1B6CDEE4CA}"/>
                </a:ext>
              </a:extLst>
            </p:cNvPr>
            <p:cNvGrpSpPr/>
            <p:nvPr/>
          </p:nvGrpSpPr>
          <p:grpSpPr>
            <a:xfrm>
              <a:off x="0" y="6215635"/>
              <a:ext cx="11444140" cy="131976"/>
              <a:chOff x="0" y="6058468"/>
              <a:chExt cx="11444140" cy="131976"/>
            </a:xfrm>
          </p:grpSpPr>
          <p:cxnSp>
            <p:nvCxnSpPr>
              <p:cNvPr id="59" name="Straight Arrow Connector 58">
                <a:extLst>
                  <a:ext uri="{FF2B5EF4-FFF2-40B4-BE49-F238E27FC236}">
                    <a16:creationId xmlns:a16="http://schemas.microsoft.com/office/drawing/2014/main" id="{E3349BC5-B299-A747-BFDA-8C1D653F3B4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154B85BF-1626-F047-9551-6991467B2E16}"/>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A4EA4FAA-CA05-7344-A34E-E14AAC60BE9F}"/>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93B0A1CC-CAE1-9248-A110-8E49A127757B}"/>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64BF5814-7F17-074D-B090-412841A06022}"/>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9AE2D4BF-2877-9345-BE44-FB369762955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DD8B2628-9CC0-F646-9C8E-8E8B8B81D2D1}"/>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67884073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Automatic Tuning with Azure SQL Database</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588263" y="1184719"/>
            <a:ext cx="3998727" cy="2032000"/>
          </a:xfrm>
        </p:spPr>
        <p:txBody>
          <a:bodyPr/>
          <a:lstStyle/>
          <a:p>
            <a:pPr marL="246063" indent="-246063">
              <a:buClr>
                <a:schemeClr val="accent1"/>
              </a:buClr>
              <a:buSzPct val="100000"/>
              <a:buFont typeface="Arial" panose="020B0604020202020204" pitchFamily="34" charset="0"/>
              <a:buChar char="•"/>
            </a:pPr>
            <a:r>
              <a:rPr lang="en-US" sz="2000">
                <a:solidFill>
                  <a:schemeClr val="tx1"/>
                </a:solidFill>
                <a:latin typeface="+mn-lt"/>
              </a:rPr>
              <a:t>Index Recommendations</a:t>
            </a:r>
          </a:p>
          <a:p>
            <a:pPr marL="246063" indent="-246063">
              <a:buClr>
                <a:schemeClr val="accent1"/>
              </a:buClr>
              <a:buSzPct val="100000"/>
              <a:buFont typeface="Arial" panose="020B0604020202020204" pitchFamily="34" charset="0"/>
              <a:buChar char="•"/>
            </a:pPr>
            <a:r>
              <a:rPr lang="en-US" sz="2000">
                <a:solidFill>
                  <a:schemeClr val="tx1"/>
                </a:solidFill>
                <a:latin typeface="+mn-lt"/>
              </a:rPr>
              <a:t>ML approach based on DMVs and Query Store</a:t>
            </a:r>
          </a:p>
          <a:p>
            <a:pPr marL="246063" indent="-246063">
              <a:buClr>
                <a:schemeClr val="accent1"/>
              </a:buClr>
              <a:buSzPct val="100000"/>
              <a:buFont typeface="Arial" panose="020B0604020202020204" pitchFamily="34" charset="0"/>
              <a:buChar char="•"/>
            </a:pPr>
            <a:r>
              <a:rPr lang="en-US" sz="2000">
                <a:solidFill>
                  <a:schemeClr val="tx1"/>
                </a:solidFill>
                <a:latin typeface="+mn-lt"/>
              </a:rPr>
              <a:t>Parameterized Query Recommendations</a:t>
            </a:r>
          </a:p>
          <a:p>
            <a:pPr marL="246063" indent="-246063">
              <a:buClr>
                <a:schemeClr val="accent1"/>
              </a:buClr>
              <a:buSzPct val="100000"/>
              <a:buFont typeface="Arial" panose="020B0604020202020204" pitchFamily="34" charset="0"/>
              <a:buChar char="•"/>
            </a:pPr>
            <a:r>
              <a:rPr lang="en-US" sz="2000">
                <a:solidFill>
                  <a:schemeClr val="tx1"/>
                </a:solidFill>
                <a:latin typeface="+mn-lt"/>
              </a:rPr>
              <a:t>View in DMVs and Azure Portal</a:t>
            </a:r>
          </a:p>
        </p:txBody>
      </p:sp>
      <p:pic>
        <p:nvPicPr>
          <p:cNvPr id="5" name="Picture 4" descr="A screenshot of a cell phone&#10;&#10;Description automatically generated">
            <a:extLst>
              <a:ext uri="{FF2B5EF4-FFF2-40B4-BE49-F238E27FC236}">
                <a16:creationId xmlns:a16="http://schemas.microsoft.com/office/drawing/2014/main" id="{7AC9D048-BEFF-45A8-9451-6CCBC4E53A33}"/>
              </a:ext>
            </a:extLst>
          </p:cNvPr>
          <p:cNvPicPr>
            <a:picLocks noChangeAspect="1"/>
          </p:cNvPicPr>
          <p:nvPr/>
        </p:nvPicPr>
        <p:blipFill>
          <a:blip r:embed="rId3"/>
          <a:stretch>
            <a:fillRect/>
          </a:stretch>
        </p:blipFill>
        <p:spPr>
          <a:xfrm>
            <a:off x="6532131" y="3724663"/>
            <a:ext cx="4494939" cy="1826447"/>
          </a:xfrm>
          <a:prstGeom prst="rect">
            <a:avLst/>
          </a:prstGeom>
          <a:ln w="6350">
            <a:solidFill>
              <a:schemeClr val="accent4"/>
            </a:solidFill>
          </a:ln>
        </p:spPr>
      </p:pic>
      <p:pic>
        <p:nvPicPr>
          <p:cNvPr id="7" name="Picture 6" descr="A screenshot of a map&#10;&#10;Description automatically generated">
            <a:extLst>
              <a:ext uri="{FF2B5EF4-FFF2-40B4-BE49-F238E27FC236}">
                <a16:creationId xmlns:a16="http://schemas.microsoft.com/office/drawing/2014/main" id="{42D6BBD5-1F0D-4093-B30C-BE1AEDA0EF8E}"/>
              </a:ext>
            </a:extLst>
          </p:cNvPr>
          <p:cNvPicPr>
            <a:picLocks noChangeAspect="1"/>
          </p:cNvPicPr>
          <p:nvPr/>
        </p:nvPicPr>
        <p:blipFill>
          <a:blip r:embed="rId4"/>
          <a:stretch>
            <a:fillRect/>
          </a:stretch>
        </p:blipFill>
        <p:spPr>
          <a:xfrm>
            <a:off x="6532131" y="1360085"/>
            <a:ext cx="4494940" cy="2194644"/>
          </a:xfrm>
          <a:prstGeom prst="rect">
            <a:avLst/>
          </a:prstGeom>
          <a:ln w="6350">
            <a:solidFill>
              <a:schemeClr val="accent4"/>
            </a:solidFill>
          </a:ln>
        </p:spPr>
      </p:pic>
      <p:grpSp>
        <p:nvGrpSpPr>
          <p:cNvPr id="23" name="Group 22">
            <a:extLst>
              <a:ext uri="{FF2B5EF4-FFF2-40B4-BE49-F238E27FC236}">
                <a16:creationId xmlns:a16="http://schemas.microsoft.com/office/drawing/2014/main" id="{EC0099A8-4553-A44E-B1ED-B6222389BCDB}"/>
              </a:ext>
            </a:extLst>
          </p:cNvPr>
          <p:cNvGrpSpPr/>
          <p:nvPr/>
        </p:nvGrpSpPr>
        <p:grpSpPr>
          <a:xfrm>
            <a:off x="0" y="6215635"/>
            <a:ext cx="11444140" cy="322080"/>
            <a:chOff x="0" y="6215635"/>
            <a:chExt cx="11444140" cy="322080"/>
          </a:xfrm>
        </p:grpSpPr>
        <p:grpSp>
          <p:nvGrpSpPr>
            <p:cNvPr id="24" name="Group 23">
              <a:extLst>
                <a:ext uri="{FF2B5EF4-FFF2-40B4-BE49-F238E27FC236}">
                  <a16:creationId xmlns:a16="http://schemas.microsoft.com/office/drawing/2014/main" id="{B2793FEB-4903-B148-A445-E6765B013058}"/>
                </a:ext>
              </a:extLst>
            </p:cNvPr>
            <p:cNvGrpSpPr/>
            <p:nvPr/>
          </p:nvGrpSpPr>
          <p:grpSpPr>
            <a:xfrm>
              <a:off x="662352" y="6399215"/>
              <a:ext cx="10356966" cy="138500"/>
              <a:chOff x="662352" y="6316085"/>
              <a:chExt cx="10356966" cy="138500"/>
            </a:xfrm>
          </p:grpSpPr>
          <p:sp>
            <p:nvSpPr>
              <p:cNvPr id="33" name="TextBox 32">
                <a:extLst>
                  <a:ext uri="{FF2B5EF4-FFF2-40B4-BE49-F238E27FC236}">
                    <a16:creationId xmlns:a16="http://schemas.microsoft.com/office/drawing/2014/main" id="{743E3792-C0D1-6747-8397-F74AB4B7FCC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34" name="TextBox 33">
                <a:extLst>
                  <a:ext uri="{FF2B5EF4-FFF2-40B4-BE49-F238E27FC236}">
                    <a16:creationId xmlns:a16="http://schemas.microsoft.com/office/drawing/2014/main" id="{277546DF-9ED8-3F49-8183-1C057A21A27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35" name="TextBox 34">
                <a:extLst>
                  <a:ext uri="{FF2B5EF4-FFF2-40B4-BE49-F238E27FC236}">
                    <a16:creationId xmlns:a16="http://schemas.microsoft.com/office/drawing/2014/main" id="{686D5A52-0192-8741-88A4-A1C4828EEF48}"/>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36" name="TextBox 35">
                <a:extLst>
                  <a:ext uri="{FF2B5EF4-FFF2-40B4-BE49-F238E27FC236}">
                    <a16:creationId xmlns:a16="http://schemas.microsoft.com/office/drawing/2014/main" id="{72433477-F352-C441-846D-26A8560EE682}"/>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37" name="TextBox 36">
                <a:extLst>
                  <a:ext uri="{FF2B5EF4-FFF2-40B4-BE49-F238E27FC236}">
                    <a16:creationId xmlns:a16="http://schemas.microsoft.com/office/drawing/2014/main" id="{379B5F2C-6C64-844E-8E7D-49D1DF88629F}"/>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Intelligent performance</a:t>
                </a:r>
              </a:p>
            </p:txBody>
          </p:sp>
          <p:sp>
            <p:nvSpPr>
              <p:cNvPr id="38" name="TextBox 37">
                <a:extLst>
                  <a:ext uri="{FF2B5EF4-FFF2-40B4-BE49-F238E27FC236}">
                    <a16:creationId xmlns:a16="http://schemas.microsoft.com/office/drawing/2014/main" id="{A0B8DEC0-9DF5-C44F-8DE0-BAA336914EBD}"/>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25" name="Group 24">
              <a:extLst>
                <a:ext uri="{FF2B5EF4-FFF2-40B4-BE49-F238E27FC236}">
                  <a16:creationId xmlns:a16="http://schemas.microsoft.com/office/drawing/2014/main" id="{D891BA5D-C400-154E-940C-3371CA122BB3}"/>
                </a:ext>
              </a:extLst>
            </p:cNvPr>
            <p:cNvGrpSpPr/>
            <p:nvPr/>
          </p:nvGrpSpPr>
          <p:grpSpPr>
            <a:xfrm>
              <a:off x="0" y="6215635"/>
              <a:ext cx="11444140" cy="131976"/>
              <a:chOff x="0" y="6058468"/>
              <a:chExt cx="11444140" cy="131976"/>
            </a:xfrm>
          </p:grpSpPr>
          <p:cxnSp>
            <p:nvCxnSpPr>
              <p:cNvPr id="26" name="Straight Arrow Connector 25">
                <a:extLst>
                  <a:ext uri="{FF2B5EF4-FFF2-40B4-BE49-F238E27FC236}">
                    <a16:creationId xmlns:a16="http://schemas.microsoft.com/office/drawing/2014/main" id="{E71E5886-7977-5D4B-8B71-DBE882FDFC3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2A87895-F36E-EF48-BEBD-84BD4AC3EAE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E5F4FC73-8C1B-6C41-8000-7D5C9C467F25}"/>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70652A24-B979-E745-8AAE-C88CA231E53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D9F76825-8E8C-6844-B21F-223A11221F35}"/>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1284634C-9008-694C-85C7-4742BAC21051}"/>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60E6EC70-D911-BE46-8556-ACBA6DB9308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13036058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D7693D-708A-0345-9384-E3F327DAC1E8}"/>
              </a:ext>
            </a:extLst>
          </p:cNvPr>
          <p:cNvSpPr txBox="1"/>
          <p:nvPr/>
        </p:nvSpPr>
        <p:spPr>
          <a:xfrm>
            <a:off x="4991100" y="849955"/>
            <a:ext cx="6916643" cy="4308872"/>
          </a:xfrm>
          <a:prstGeom prst="rect">
            <a:avLst/>
          </a:prstGeom>
          <a:noFill/>
        </p:spPr>
        <p:txBody>
          <a:bodyPr wrap="square" lIns="0" tIns="0" rIns="0" bIns="0" rtlCol="0">
            <a:spAutoFit/>
          </a:bodyPr>
          <a:lstStyle/>
          <a:p>
            <a:pPr>
              <a:spcAft>
                <a:spcPts val="2400"/>
              </a:spcAft>
            </a:pPr>
            <a:r>
              <a:rPr lang="en-US" sz="2000"/>
              <a:t>Fixed </a:t>
            </a:r>
            <a:r>
              <a:rPr lang="en-US" sz="2000" b="1"/>
              <a:t>capacities</a:t>
            </a:r>
            <a:r>
              <a:rPr lang="en-US" sz="2000"/>
              <a:t> to choose from for CPU, memory, and I/O</a:t>
            </a:r>
          </a:p>
          <a:p>
            <a:pPr>
              <a:spcAft>
                <a:spcPts val="2400"/>
              </a:spcAft>
            </a:pPr>
            <a:r>
              <a:rPr lang="en-US" sz="2000" b="1"/>
              <a:t>Resource governance </a:t>
            </a:r>
            <a:r>
              <a:rPr lang="en-US" sz="2000"/>
              <a:t>specific to Azure</a:t>
            </a:r>
          </a:p>
          <a:p>
            <a:pPr>
              <a:spcAft>
                <a:spcPts val="2400"/>
              </a:spcAft>
            </a:pPr>
            <a:r>
              <a:rPr lang="en-US" sz="2000" b="1"/>
              <a:t>Scale</a:t>
            </a:r>
            <a:r>
              <a:rPr lang="en-US" sz="2000"/>
              <a:t> up and down without need to migrate</a:t>
            </a:r>
          </a:p>
          <a:p>
            <a:pPr>
              <a:spcAft>
                <a:spcPts val="2400"/>
              </a:spcAft>
            </a:pPr>
            <a:r>
              <a:rPr lang="en-US" sz="2000" b="1"/>
              <a:t>Tools</a:t>
            </a:r>
            <a:r>
              <a:rPr lang="en-US" sz="2000"/>
              <a:t> exist like DMVs and Extended Events like SQL Server </a:t>
            </a:r>
          </a:p>
          <a:p>
            <a:pPr>
              <a:spcAft>
                <a:spcPts val="2400"/>
              </a:spcAft>
            </a:pPr>
            <a:r>
              <a:rPr lang="en-US" sz="2000"/>
              <a:t>New </a:t>
            </a:r>
            <a:r>
              <a:rPr lang="en-US" sz="2000" b="1"/>
              <a:t>Azure functionality </a:t>
            </a:r>
            <a:r>
              <a:rPr lang="en-US" sz="2000"/>
              <a:t>exists like Azure Metrics, new DMVs, new wait types</a:t>
            </a:r>
          </a:p>
          <a:p>
            <a:pPr>
              <a:spcAft>
                <a:spcPts val="2400"/>
              </a:spcAft>
            </a:pPr>
            <a:r>
              <a:rPr lang="en-US" sz="2000" b="1"/>
              <a:t>Query Store </a:t>
            </a:r>
            <a:r>
              <a:rPr lang="en-US" sz="2000"/>
              <a:t>on by default</a:t>
            </a:r>
          </a:p>
          <a:p>
            <a:pPr>
              <a:spcAft>
                <a:spcPts val="2400"/>
              </a:spcAft>
            </a:pPr>
            <a:r>
              <a:rPr lang="en-US" sz="2000" b="1"/>
              <a:t>Intelligent Performance </a:t>
            </a:r>
            <a:r>
              <a:rPr lang="en-US" sz="2000"/>
              <a:t>to get faster with no code changes</a:t>
            </a:r>
          </a:p>
        </p:txBody>
      </p:sp>
      <p:grpSp>
        <p:nvGrpSpPr>
          <p:cNvPr id="19" name="Group 46">
            <a:extLst>
              <a:ext uri="{FF2B5EF4-FFF2-40B4-BE49-F238E27FC236}">
                <a16:creationId xmlns:a16="http://schemas.microsoft.com/office/drawing/2014/main" id="{097AB684-A54D-AD41-8E0B-3F8C8E107AAA}"/>
              </a:ext>
            </a:extLst>
          </p:cNvPr>
          <p:cNvGrpSpPr>
            <a:grpSpLocks noChangeAspect="1"/>
          </p:cNvGrpSpPr>
          <p:nvPr/>
        </p:nvGrpSpPr>
        <p:grpSpPr bwMode="auto">
          <a:xfrm>
            <a:off x="4432118" y="855081"/>
            <a:ext cx="263951" cy="263951"/>
            <a:chOff x="2812" y="999"/>
            <a:chExt cx="312" cy="312"/>
          </a:xfrm>
        </p:grpSpPr>
        <p:sp>
          <p:nvSpPr>
            <p:cNvPr id="20" name="AutoShape 45">
              <a:extLst>
                <a:ext uri="{FF2B5EF4-FFF2-40B4-BE49-F238E27FC236}">
                  <a16:creationId xmlns:a16="http://schemas.microsoft.com/office/drawing/2014/main" id="{1027582D-D4CE-AD42-8FA9-323B898D638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47">
              <a:extLst>
                <a:ext uri="{FF2B5EF4-FFF2-40B4-BE49-F238E27FC236}">
                  <a16:creationId xmlns:a16="http://schemas.microsoft.com/office/drawing/2014/main" id="{1CE197E7-E8B2-2E42-BC13-2D2A65C7F2FD}"/>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8">
              <a:extLst>
                <a:ext uri="{FF2B5EF4-FFF2-40B4-BE49-F238E27FC236}">
                  <a16:creationId xmlns:a16="http://schemas.microsoft.com/office/drawing/2014/main" id="{B996120E-823C-C14D-BCED-54C76EC9446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9">
              <a:extLst>
                <a:ext uri="{FF2B5EF4-FFF2-40B4-BE49-F238E27FC236}">
                  <a16:creationId xmlns:a16="http://schemas.microsoft.com/office/drawing/2014/main" id="{2AFC887A-9154-5546-98D9-11196244213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46">
            <a:extLst>
              <a:ext uri="{FF2B5EF4-FFF2-40B4-BE49-F238E27FC236}">
                <a16:creationId xmlns:a16="http://schemas.microsoft.com/office/drawing/2014/main" id="{BF688133-BD35-754C-BFC4-FECE63682FF0}"/>
              </a:ext>
            </a:extLst>
          </p:cNvPr>
          <p:cNvGrpSpPr>
            <a:grpSpLocks noChangeAspect="1"/>
          </p:cNvGrpSpPr>
          <p:nvPr/>
        </p:nvGrpSpPr>
        <p:grpSpPr bwMode="auto">
          <a:xfrm>
            <a:off x="4432118" y="1475370"/>
            <a:ext cx="263951" cy="263951"/>
            <a:chOff x="2812" y="999"/>
            <a:chExt cx="312" cy="312"/>
          </a:xfrm>
        </p:grpSpPr>
        <p:sp>
          <p:nvSpPr>
            <p:cNvPr id="25" name="AutoShape 45">
              <a:extLst>
                <a:ext uri="{FF2B5EF4-FFF2-40B4-BE49-F238E27FC236}">
                  <a16:creationId xmlns:a16="http://schemas.microsoft.com/office/drawing/2014/main" id="{6C998203-6421-1344-8A0F-B6154C1887A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47">
              <a:extLst>
                <a:ext uri="{FF2B5EF4-FFF2-40B4-BE49-F238E27FC236}">
                  <a16:creationId xmlns:a16="http://schemas.microsoft.com/office/drawing/2014/main" id="{E3207953-F5B6-E14C-AA3F-5CE3903DFDC6}"/>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8">
              <a:extLst>
                <a:ext uri="{FF2B5EF4-FFF2-40B4-BE49-F238E27FC236}">
                  <a16:creationId xmlns:a16="http://schemas.microsoft.com/office/drawing/2014/main" id="{B1E1DD5E-F1BF-B548-8974-19A3FEBDCD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9">
              <a:extLst>
                <a:ext uri="{FF2B5EF4-FFF2-40B4-BE49-F238E27FC236}">
                  <a16:creationId xmlns:a16="http://schemas.microsoft.com/office/drawing/2014/main" id="{52AE7E4F-46C5-CF43-A2FD-DDF9F7F27A6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9" name="Group 46">
            <a:extLst>
              <a:ext uri="{FF2B5EF4-FFF2-40B4-BE49-F238E27FC236}">
                <a16:creationId xmlns:a16="http://schemas.microsoft.com/office/drawing/2014/main" id="{4798D51D-C60E-C841-BE1B-F9613B7D7A05}"/>
              </a:ext>
            </a:extLst>
          </p:cNvPr>
          <p:cNvGrpSpPr>
            <a:grpSpLocks noChangeAspect="1"/>
          </p:cNvGrpSpPr>
          <p:nvPr/>
        </p:nvGrpSpPr>
        <p:grpSpPr bwMode="auto">
          <a:xfrm>
            <a:off x="4432118" y="2095659"/>
            <a:ext cx="263951" cy="263951"/>
            <a:chOff x="2812" y="999"/>
            <a:chExt cx="312" cy="312"/>
          </a:xfrm>
        </p:grpSpPr>
        <p:sp>
          <p:nvSpPr>
            <p:cNvPr id="30" name="AutoShape 45">
              <a:extLst>
                <a:ext uri="{FF2B5EF4-FFF2-40B4-BE49-F238E27FC236}">
                  <a16:creationId xmlns:a16="http://schemas.microsoft.com/office/drawing/2014/main" id="{F68D1F87-653F-C14A-803F-D9AC4512850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47">
              <a:extLst>
                <a:ext uri="{FF2B5EF4-FFF2-40B4-BE49-F238E27FC236}">
                  <a16:creationId xmlns:a16="http://schemas.microsoft.com/office/drawing/2014/main" id="{4B9AB891-FE28-3F41-960B-A91E19F835AF}"/>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48">
              <a:extLst>
                <a:ext uri="{FF2B5EF4-FFF2-40B4-BE49-F238E27FC236}">
                  <a16:creationId xmlns:a16="http://schemas.microsoft.com/office/drawing/2014/main" id="{8B689A8C-84FF-F64C-BFFB-34DFB53298E9}"/>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49">
              <a:extLst>
                <a:ext uri="{FF2B5EF4-FFF2-40B4-BE49-F238E27FC236}">
                  <a16:creationId xmlns:a16="http://schemas.microsoft.com/office/drawing/2014/main" id="{9BA95139-0659-1749-9A7C-59DCCBC4177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46">
            <a:extLst>
              <a:ext uri="{FF2B5EF4-FFF2-40B4-BE49-F238E27FC236}">
                <a16:creationId xmlns:a16="http://schemas.microsoft.com/office/drawing/2014/main" id="{143C6786-54A7-1846-8449-ED338FCA537E}"/>
              </a:ext>
            </a:extLst>
          </p:cNvPr>
          <p:cNvGrpSpPr>
            <a:grpSpLocks noChangeAspect="1"/>
          </p:cNvGrpSpPr>
          <p:nvPr/>
        </p:nvGrpSpPr>
        <p:grpSpPr bwMode="auto">
          <a:xfrm>
            <a:off x="4432118" y="2697094"/>
            <a:ext cx="263951" cy="263951"/>
            <a:chOff x="2812" y="999"/>
            <a:chExt cx="312" cy="312"/>
          </a:xfrm>
        </p:grpSpPr>
        <p:sp>
          <p:nvSpPr>
            <p:cNvPr id="35" name="AutoShape 45">
              <a:extLst>
                <a:ext uri="{FF2B5EF4-FFF2-40B4-BE49-F238E27FC236}">
                  <a16:creationId xmlns:a16="http://schemas.microsoft.com/office/drawing/2014/main" id="{40E703D8-E625-BE42-864E-1F293DD8710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7">
              <a:extLst>
                <a:ext uri="{FF2B5EF4-FFF2-40B4-BE49-F238E27FC236}">
                  <a16:creationId xmlns:a16="http://schemas.microsoft.com/office/drawing/2014/main" id="{36D54B5D-351C-EB4F-A37A-EA3CA016DA9B}"/>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8">
              <a:extLst>
                <a:ext uri="{FF2B5EF4-FFF2-40B4-BE49-F238E27FC236}">
                  <a16:creationId xmlns:a16="http://schemas.microsoft.com/office/drawing/2014/main" id="{A02F9616-4439-FF4E-92A1-5FB9C6ACE453}"/>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9">
              <a:extLst>
                <a:ext uri="{FF2B5EF4-FFF2-40B4-BE49-F238E27FC236}">
                  <a16:creationId xmlns:a16="http://schemas.microsoft.com/office/drawing/2014/main" id="{9C5D815D-9A7B-4A4D-805D-BD87BB00DC6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 name="Group 46">
            <a:extLst>
              <a:ext uri="{FF2B5EF4-FFF2-40B4-BE49-F238E27FC236}">
                <a16:creationId xmlns:a16="http://schemas.microsoft.com/office/drawing/2014/main" id="{61CDD549-C127-064D-A348-4C97DD327B43}"/>
              </a:ext>
            </a:extLst>
          </p:cNvPr>
          <p:cNvGrpSpPr>
            <a:grpSpLocks noChangeAspect="1"/>
          </p:cNvGrpSpPr>
          <p:nvPr/>
        </p:nvGrpSpPr>
        <p:grpSpPr bwMode="auto">
          <a:xfrm>
            <a:off x="4432118" y="3296534"/>
            <a:ext cx="263951" cy="263951"/>
            <a:chOff x="2812" y="999"/>
            <a:chExt cx="312" cy="312"/>
          </a:xfrm>
        </p:grpSpPr>
        <p:sp>
          <p:nvSpPr>
            <p:cNvPr id="40" name="AutoShape 45">
              <a:extLst>
                <a:ext uri="{FF2B5EF4-FFF2-40B4-BE49-F238E27FC236}">
                  <a16:creationId xmlns:a16="http://schemas.microsoft.com/office/drawing/2014/main" id="{2FB7ADB2-12CB-434B-8120-440644830C2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7">
              <a:extLst>
                <a:ext uri="{FF2B5EF4-FFF2-40B4-BE49-F238E27FC236}">
                  <a16:creationId xmlns:a16="http://schemas.microsoft.com/office/drawing/2014/main" id="{DB9954F7-8BA7-4D41-81FE-DE9684ADC1C5}"/>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8">
              <a:extLst>
                <a:ext uri="{FF2B5EF4-FFF2-40B4-BE49-F238E27FC236}">
                  <a16:creationId xmlns:a16="http://schemas.microsoft.com/office/drawing/2014/main" id="{6919CE6A-5236-C342-BE1C-6881E8C50FE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9">
              <a:extLst>
                <a:ext uri="{FF2B5EF4-FFF2-40B4-BE49-F238E27FC236}">
                  <a16:creationId xmlns:a16="http://schemas.microsoft.com/office/drawing/2014/main" id="{872493EE-82B1-1547-9725-43A4D9EF9C0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9" name="Group 46">
            <a:extLst>
              <a:ext uri="{FF2B5EF4-FFF2-40B4-BE49-F238E27FC236}">
                <a16:creationId xmlns:a16="http://schemas.microsoft.com/office/drawing/2014/main" id="{E365C2B1-11D4-524F-A326-A2CE2397A647}"/>
              </a:ext>
            </a:extLst>
          </p:cNvPr>
          <p:cNvGrpSpPr>
            <a:grpSpLocks noChangeAspect="1"/>
          </p:cNvGrpSpPr>
          <p:nvPr/>
        </p:nvGrpSpPr>
        <p:grpSpPr bwMode="auto">
          <a:xfrm>
            <a:off x="4432118" y="4224251"/>
            <a:ext cx="263951" cy="263951"/>
            <a:chOff x="2812" y="999"/>
            <a:chExt cx="312" cy="312"/>
          </a:xfrm>
        </p:grpSpPr>
        <p:sp>
          <p:nvSpPr>
            <p:cNvPr id="50" name="AutoShape 45">
              <a:extLst>
                <a:ext uri="{FF2B5EF4-FFF2-40B4-BE49-F238E27FC236}">
                  <a16:creationId xmlns:a16="http://schemas.microsoft.com/office/drawing/2014/main" id="{6C105A04-AF6A-3940-AF60-83E1F58017F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7">
              <a:extLst>
                <a:ext uri="{FF2B5EF4-FFF2-40B4-BE49-F238E27FC236}">
                  <a16:creationId xmlns:a16="http://schemas.microsoft.com/office/drawing/2014/main" id="{75AD9236-FB6E-B349-80C3-FC29F5D4B51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48">
              <a:extLst>
                <a:ext uri="{FF2B5EF4-FFF2-40B4-BE49-F238E27FC236}">
                  <a16:creationId xmlns:a16="http://schemas.microsoft.com/office/drawing/2014/main" id="{BF9366B7-8B1E-E54C-8F22-4477B59B9D5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49">
              <a:extLst>
                <a:ext uri="{FF2B5EF4-FFF2-40B4-BE49-F238E27FC236}">
                  <a16:creationId xmlns:a16="http://schemas.microsoft.com/office/drawing/2014/main" id="{EC67A45C-0A6E-834D-B0E9-6EDEB4EBA6B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4" name="Group 46">
            <a:extLst>
              <a:ext uri="{FF2B5EF4-FFF2-40B4-BE49-F238E27FC236}">
                <a16:creationId xmlns:a16="http://schemas.microsoft.com/office/drawing/2014/main" id="{14A476C1-3EFB-6E41-9DA0-621B69C94CE8}"/>
              </a:ext>
            </a:extLst>
          </p:cNvPr>
          <p:cNvGrpSpPr>
            <a:grpSpLocks noChangeAspect="1"/>
          </p:cNvGrpSpPr>
          <p:nvPr/>
        </p:nvGrpSpPr>
        <p:grpSpPr bwMode="auto">
          <a:xfrm>
            <a:off x="4432118" y="4848549"/>
            <a:ext cx="263951" cy="263951"/>
            <a:chOff x="2812" y="999"/>
            <a:chExt cx="312" cy="312"/>
          </a:xfrm>
        </p:grpSpPr>
        <p:sp>
          <p:nvSpPr>
            <p:cNvPr id="55" name="AutoShape 45">
              <a:extLst>
                <a:ext uri="{FF2B5EF4-FFF2-40B4-BE49-F238E27FC236}">
                  <a16:creationId xmlns:a16="http://schemas.microsoft.com/office/drawing/2014/main" id="{6988F0DC-D436-0B4B-A39C-D628E68CA33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7">
              <a:extLst>
                <a:ext uri="{FF2B5EF4-FFF2-40B4-BE49-F238E27FC236}">
                  <a16:creationId xmlns:a16="http://schemas.microsoft.com/office/drawing/2014/main" id="{354454E3-75E3-EC42-8451-0DDBFA277280}"/>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8">
              <a:extLst>
                <a:ext uri="{FF2B5EF4-FFF2-40B4-BE49-F238E27FC236}">
                  <a16:creationId xmlns:a16="http://schemas.microsoft.com/office/drawing/2014/main" id="{45DCD3A7-13F4-CD40-BB2B-C7C7EA333C59}"/>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9">
              <a:extLst>
                <a:ext uri="{FF2B5EF4-FFF2-40B4-BE49-F238E27FC236}">
                  <a16:creationId xmlns:a16="http://schemas.microsoft.com/office/drawing/2014/main" id="{609B197C-3F11-5043-86B5-EFF4AF2940D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9" name="Group 58">
            <a:extLst>
              <a:ext uri="{FF2B5EF4-FFF2-40B4-BE49-F238E27FC236}">
                <a16:creationId xmlns:a16="http://schemas.microsoft.com/office/drawing/2014/main" id="{698C7026-885B-C247-B902-2D3F532DF431}"/>
              </a:ext>
            </a:extLst>
          </p:cNvPr>
          <p:cNvGrpSpPr/>
          <p:nvPr/>
        </p:nvGrpSpPr>
        <p:grpSpPr>
          <a:xfrm>
            <a:off x="0" y="6215635"/>
            <a:ext cx="11444140" cy="322080"/>
            <a:chOff x="0" y="6215635"/>
            <a:chExt cx="11444140" cy="322080"/>
          </a:xfrm>
        </p:grpSpPr>
        <p:grpSp>
          <p:nvGrpSpPr>
            <p:cNvPr id="60" name="Group 59">
              <a:extLst>
                <a:ext uri="{FF2B5EF4-FFF2-40B4-BE49-F238E27FC236}">
                  <a16:creationId xmlns:a16="http://schemas.microsoft.com/office/drawing/2014/main" id="{330148DD-4EE8-B741-BE56-A9B2F468F569}"/>
                </a:ext>
              </a:extLst>
            </p:cNvPr>
            <p:cNvGrpSpPr/>
            <p:nvPr/>
          </p:nvGrpSpPr>
          <p:grpSpPr>
            <a:xfrm>
              <a:off x="662352" y="6399215"/>
              <a:ext cx="10356966" cy="138500"/>
              <a:chOff x="662352" y="6316085"/>
              <a:chExt cx="10356966" cy="138500"/>
            </a:xfrm>
          </p:grpSpPr>
          <p:sp>
            <p:nvSpPr>
              <p:cNvPr id="69" name="TextBox 68">
                <a:extLst>
                  <a:ext uri="{FF2B5EF4-FFF2-40B4-BE49-F238E27FC236}">
                    <a16:creationId xmlns:a16="http://schemas.microsoft.com/office/drawing/2014/main" id="{CD4F8E6B-A638-8840-9FF6-62212F11CD37}"/>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70" name="TextBox 69">
                <a:extLst>
                  <a:ext uri="{FF2B5EF4-FFF2-40B4-BE49-F238E27FC236}">
                    <a16:creationId xmlns:a16="http://schemas.microsoft.com/office/drawing/2014/main" id="{6DBFAFB1-2822-CA4F-9F7E-5B41B9EB0D0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Configuration and maintenance</a:t>
                </a:r>
              </a:p>
            </p:txBody>
          </p:sp>
          <p:sp>
            <p:nvSpPr>
              <p:cNvPr id="71" name="TextBox 70">
                <a:extLst>
                  <a:ext uri="{FF2B5EF4-FFF2-40B4-BE49-F238E27FC236}">
                    <a16:creationId xmlns:a16="http://schemas.microsoft.com/office/drawing/2014/main" id="{02160459-1683-9E48-B23D-D67D6A070A6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Monitoring performance</a:t>
                </a:r>
              </a:p>
            </p:txBody>
          </p:sp>
          <p:sp>
            <p:nvSpPr>
              <p:cNvPr id="72" name="TextBox 71">
                <a:extLst>
                  <a:ext uri="{FF2B5EF4-FFF2-40B4-BE49-F238E27FC236}">
                    <a16:creationId xmlns:a16="http://schemas.microsoft.com/office/drawing/2014/main" id="{B7029FB9-036F-3842-B418-35D038C03895}"/>
                  </a:ext>
                </a:extLst>
              </p:cNvPr>
              <p:cNvSpPr txBox="1"/>
              <p:nvPr/>
            </p:nvSpPr>
            <p:spPr>
              <a:xfrm>
                <a:off x="5917221" y="6316085"/>
                <a:ext cx="1241805" cy="138499"/>
              </a:xfrm>
              <a:prstGeom prst="rect">
                <a:avLst/>
              </a:prstGeom>
              <a:noFill/>
            </p:spPr>
            <p:txBody>
              <a:bodyPr wrap="square" lIns="0" tIns="0" rIns="0" bIns="0" rtlCol="0">
                <a:spAutoFit/>
              </a:bodyPr>
              <a:lstStyle/>
              <a:p>
                <a:pPr algn="ctr"/>
                <a:r>
                  <a:rPr lang="en-US" sz="900">
                    <a:solidFill>
                      <a:schemeClr val="bg1">
                        <a:lumMod val="75000"/>
                      </a:schemeClr>
                    </a:solidFill>
                  </a:rPr>
                  <a:t>Performance scenarios</a:t>
                </a:r>
              </a:p>
            </p:txBody>
          </p:sp>
          <p:sp>
            <p:nvSpPr>
              <p:cNvPr id="73" name="TextBox 72">
                <a:extLst>
                  <a:ext uri="{FF2B5EF4-FFF2-40B4-BE49-F238E27FC236}">
                    <a16:creationId xmlns:a16="http://schemas.microsoft.com/office/drawing/2014/main" id="{FCE0C3E5-C9A6-9745-9E2E-5D5054B81A08}"/>
                  </a:ext>
                </a:extLst>
              </p:cNvPr>
              <p:cNvSpPr txBox="1"/>
              <p:nvPr/>
            </p:nvSpPr>
            <p:spPr>
              <a:xfrm>
                <a:off x="9584356" y="6316085"/>
                <a:ext cx="1434962" cy="138499"/>
              </a:xfrm>
              <a:prstGeom prst="rect">
                <a:avLst/>
              </a:prstGeom>
              <a:noFill/>
            </p:spPr>
            <p:txBody>
              <a:bodyPr wrap="square" lIns="0" tIns="0" rIns="0" bIns="0" rtlCol="0">
                <a:spAutoFit/>
              </a:bodyPr>
              <a:lstStyle>
                <a:defPPr>
                  <a:defRPr lang="en-US"/>
                </a:defPPr>
                <a:lvl1pPr algn="ctr">
                  <a:defRPr sz="900">
                    <a:solidFill>
                      <a:schemeClr val="bg1">
                        <a:lumMod val="75000"/>
                      </a:schemeClr>
                    </a:solidFill>
                  </a:defRPr>
                </a:lvl1pPr>
              </a:lstStyle>
              <a:p>
                <a:r>
                  <a:rPr lang="en-US"/>
                  <a:t>Intelligent performance</a:t>
                </a:r>
              </a:p>
            </p:txBody>
          </p:sp>
          <p:sp>
            <p:nvSpPr>
              <p:cNvPr id="74" name="TextBox 73">
                <a:extLst>
                  <a:ext uri="{FF2B5EF4-FFF2-40B4-BE49-F238E27FC236}">
                    <a16:creationId xmlns:a16="http://schemas.microsoft.com/office/drawing/2014/main" id="{1C2E679B-53E9-0442-8B10-FF75415D7DD2}"/>
                  </a:ext>
                </a:extLst>
              </p:cNvPr>
              <p:cNvSpPr txBox="1"/>
              <p:nvPr/>
            </p:nvSpPr>
            <p:spPr>
              <a:xfrm>
                <a:off x="7760406" y="6316085"/>
                <a:ext cx="1314645" cy="138499"/>
              </a:xfrm>
              <a:prstGeom prst="rect">
                <a:avLst/>
              </a:prstGeom>
              <a:noFill/>
            </p:spPr>
            <p:txBody>
              <a:bodyPr wrap="square" lIns="0" tIns="0" rIns="0" bIns="0" rtlCol="0">
                <a:spAutoFit/>
              </a:bodyPr>
              <a:lstStyle/>
              <a:p>
                <a:pPr algn="ctr"/>
                <a:r>
                  <a:rPr lang="en-US" sz="900">
                    <a:solidFill>
                      <a:schemeClr val="bg1">
                        <a:lumMod val="75000"/>
                      </a:schemeClr>
                    </a:solidFill>
                  </a:rPr>
                  <a:t>Accelerating and tuning</a:t>
                </a:r>
              </a:p>
            </p:txBody>
          </p:sp>
        </p:grpSp>
        <p:grpSp>
          <p:nvGrpSpPr>
            <p:cNvPr id="61" name="Group 60">
              <a:extLst>
                <a:ext uri="{FF2B5EF4-FFF2-40B4-BE49-F238E27FC236}">
                  <a16:creationId xmlns:a16="http://schemas.microsoft.com/office/drawing/2014/main" id="{3DA76EB9-0FFE-0244-9517-62786D5B6E8A}"/>
                </a:ext>
              </a:extLst>
            </p:cNvPr>
            <p:cNvGrpSpPr/>
            <p:nvPr/>
          </p:nvGrpSpPr>
          <p:grpSpPr>
            <a:xfrm>
              <a:off x="0" y="6215635"/>
              <a:ext cx="11444140" cy="131976"/>
              <a:chOff x="0" y="6058468"/>
              <a:chExt cx="11444140" cy="131976"/>
            </a:xfrm>
          </p:grpSpPr>
          <p:cxnSp>
            <p:nvCxnSpPr>
              <p:cNvPr id="62" name="Straight Arrow Connector 61">
                <a:extLst>
                  <a:ext uri="{FF2B5EF4-FFF2-40B4-BE49-F238E27FC236}">
                    <a16:creationId xmlns:a16="http://schemas.microsoft.com/office/drawing/2014/main" id="{534CAE39-33BF-F04C-846F-BEEF7E239005}"/>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D22E1D54-CAEB-B940-9CAA-F5E4B449BA1D}"/>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8BF82D72-857A-5840-A7E2-AB6A6EE8122C}"/>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916A5BBE-0047-9A46-9692-71B33C9679F5}"/>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6" name="Oval 65">
                <a:extLst>
                  <a:ext uri="{FF2B5EF4-FFF2-40B4-BE49-F238E27FC236}">
                    <a16:creationId xmlns:a16="http://schemas.microsoft.com/office/drawing/2014/main" id="{75CC5537-3219-3045-87AF-F437F04F6DE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67" name="Oval 66">
                <a:extLst>
                  <a:ext uri="{FF2B5EF4-FFF2-40B4-BE49-F238E27FC236}">
                    <a16:creationId xmlns:a16="http://schemas.microsoft.com/office/drawing/2014/main" id="{B1F5F30F-A2A8-B640-9145-21A49C9B887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8" name="Oval 67">
                <a:extLst>
                  <a:ext uri="{FF2B5EF4-FFF2-40B4-BE49-F238E27FC236}">
                    <a16:creationId xmlns:a16="http://schemas.microsoft.com/office/drawing/2014/main" id="{BF32710A-6252-5F48-84C2-7ECDB73F409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a:xfrm>
            <a:off x="584200" y="2643166"/>
            <a:ext cx="2326410" cy="553998"/>
          </a:xfrm>
        </p:spPr>
        <p:txBody>
          <a:bodyPr/>
          <a:lstStyle/>
          <a:p>
            <a:r>
              <a:rPr lang="en-US"/>
              <a:t>Summary</a:t>
            </a:r>
          </a:p>
        </p:txBody>
      </p:sp>
      <p:cxnSp>
        <p:nvCxnSpPr>
          <p:cNvPr id="81" name="Straight Connector 80">
            <a:extLst>
              <a:ext uri="{FF2B5EF4-FFF2-40B4-BE49-F238E27FC236}">
                <a16:creationId xmlns:a16="http://schemas.microsoft.com/office/drawing/2014/main" id="{BDD2F30F-7693-7B4E-B7E2-BB0DCA5917EA}"/>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29320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5" y="1824341"/>
            <a:ext cx="11274063" cy="2339102"/>
          </a:xfrm>
        </p:spPr>
        <p:txBody>
          <a:bodyPr anchor="ctr"/>
          <a:lstStyle/>
          <a:p>
            <a:pPr>
              <a:lnSpc>
                <a:spcPct val="100000"/>
              </a:lnSpc>
            </a:pPr>
            <a:br>
              <a:rPr lang="en-US" sz="2800" dirty="0">
                <a:solidFill>
                  <a:srgbClr val="0078D7"/>
                </a:solidFill>
              </a:rPr>
            </a:br>
            <a:r>
              <a:rPr lang="en-US" sz="2800" dirty="0">
                <a:solidFill>
                  <a:srgbClr val="0078D7"/>
                </a:solidFill>
              </a:rPr>
              <a:t> </a:t>
            </a:r>
            <a:br>
              <a:rPr lang="en-US" sz="2800" dirty="0">
                <a:solidFill>
                  <a:srgbClr val="0078D7"/>
                </a:solidFill>
              </a:rPr>
            </a:br>
            <a:r>
              <a:rPr lang="en-US" sz="2400" dirty="0"/>
              <a:t>Activity 1: How to monitor performance in Azure SQL Database</a:t>
            </a:r>
            <a:br>
              <a:rPr lang="en-US" sz="2400" dirty="0"/>
            </a:br>
            <a:r>
              <a:rPr lang="en-US" sz="2400" dirty="0"/>
              <a:t>Activity 2: Scaling your workload performance in Azure SQL Database</a:t>
            </a:r>
            <a:br>
              <a:rPr lang="en-US" sz="2400" dirty="0"/>
            </a:br>
            <a:r>
              <a:rPr lang="en-US" sz="2400" dirty="0"/>
              <a:t>Activity 3: Optimizing application performance in Azure SQL Database</a:t>
            </a:r>
            <a:br>
              <a:rPr lang="en-US" sz="2400" dirty="0"/>
            </a:br>
            <a:r>
              <a:rPr lang="en-US" sz="2400" dirty="0">
                <a:solidFill>
                  <a:srgbClr val="50E6FF"/>
                </a:solidFill>
              </a:rPr>
              <a:t>(Bonus) </a:t>
            </a:r>
            <a:r>
              <a:rPr lang="en-US" sz="2400" dirty="0">
                <a:solidFill>
                  <a:schemeClr val="tx1"/>
                </a:solidFill>
              </a:rPr>
              <a:t>Activity 4: Using Automatic Tuning in Azure SQL Database</a:t>
            </a:r>
          </a:p>
        </p:txBody>
      </p:sp>
      <p:grpSp>
        <p:nvGrpSpPr>
          <p:cNvPr id="3" name="Group 2">
            <a:extLst>
              <a:ext uri="{FF2B5EF4-FFF2-40B4-BE49-F238E27FC236}">
                <a16:creationId xmlns:a16="http://schemas.microsoft.com/office/drawing/2014/main" id="{22539F15-1BBF-DB46-97D7-FC7460B73086}"/>
              </a:ext>
            </a:extLst>
          </p:cNvPr>
          <p:cNvGrpSpPr>
            <a:grpSpLocks noChangeAspect="1"/>
          </p:cNvGrpSpPr>
          <p:nvPr/>
        </p:nvGrpSpPr>
        <p:grpSpPr>
          <a:xfrm>
            <a:off x="585216" y="585788"/>
            <a:ext cx="562864" cy="820624"/>
            <a:chOff x="728663" y="5668963"/>
            <a:chExt cx="339725" cy="495300"/>
          </a:xfrm>
        </p:grpSpPr>
        <p:sp>
          <p:nvSpPr>
            <p:cNvPr id="5" name="Rectangle 174">
              <a:extLst>
                <a:ext uri="{FF2B5EF4-FFF2-40B4-BE49-F238E27FC236}">
                  <a16:creationId xmlns:a16="http://schemas.microsoft.com/office/drawing/2014/main" id="{83C988CC-654E-2346-865A-65967D89ED55}"/>
                </a:ext>
              </a:extLst>
            </p:cNvPr>
            <p:cNvSpPr>
              <a:spLocks noChangeArrowheads="1"/>
            </p:cNvSpPr>
            <p:nvPr/>
          </p:nvSpPr>
          <p:spPr bwMode="auto">
            <a:xfrm>
              <a:off x="728663" y="5668963"/>
              <a:ext cx="339725"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175">
              <a:extLst>
                <a:ext uri="{FF2B5EF4-FFF2-40B4-BE49-F238E27FC236}">
                  <a16:creationId xmlns:a16="http://schemas.microsoft.com/office/drawing/2014/main" id="{15705179-023F-B343-94ED-F5225844B307}"/>
                </a:ext>
              </a:extLst>
            </p:cNvPr>
            <p:cNvSpPr>
              <a:spLocks noChangeArrowheads="1"/>
            </p:cNvSpPr>
            <p:nvPr/>
          </p:nvSpPr>
          <p:spPr bwMode="auto">
            <a:xfrm>
              <a:off x="944563" y="5730876"/>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176">
              <a:extLst>
                <a:ext uri="{FF2B5EF4-FFF2-40B4-BE49-F238E27FC236}">
                  <a16:creationId xmlns:a16="http://schemas.microsoft.com/office/drawing/2014/main" id="{09AF9443-6F41-6042-A098-0007F8EF5BBF}"/>
                </a:ext>
              </a:extLst>
            </p:cNvPr>
            <p:cNvSpPr>
              <a:spLocks noChangeArrowheads="1"/>
            </p:cNvSpPr>
            <p:nvPr/>
          </p:nvSpPr>
          <p:spPr bwMode="auto">
            <a:xfrm>
              <a:off x="944563" y="5808663"/>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177">
              <a:extLst>
                <a:ext uri="{FF2B5EF4-FFF2-40B4-BE49-F238E27FC236}">
                  <a16:creationId xmlns:a16="http://schemas.microsoft.com/office/drawing/2014/main" id="{111A3F2B-43D9-7B42-AD33-C812201A3FA9}"/>
                </a:ext>
              </a:extLst>
            </p:cNvPr>
            <p:cNvSpPr>
              <a:spLocks noChangeArrowheads="1"/>
            </p:cNvSpPr>
            <p:nvPr/>
          </p:nvSpPr>
          <p:spPr bwMode="auto">
            <a:xfrm>
              <a:off x="774701" y="5884863"/>
              <a:ext cx="247650" cy="476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178">
              <a:extLst>
                <a:ext uri="{FF2B5EF4-FFF2-40B4-BE49-F238E27FC236}">
                  <a16:creationId xmlns:a16="http://schemas.microsoft.com/office/drawing/2014/main" id="{44E97F03-4ADC-4448-AB7F-8E2881B1B2B2}"/>
                </a:ext>
              </a:extLst>
            </p:cNvPr>
            <p:cNvSpPr>
              <a:spLocks noChangeArrowheads="1"/>
            </p:cNvSpPr>
            <p:nvPr/>
          </p:nvSpPr>
          <p:spPr bwMode="auto">
            <a:xfrm>
              <a:off x="774701" y="5962651"/>
              <a:ext cx="247650" cy="46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179">
              <a:extLst>
                <a:ext uri="{FF2B5EF4-FFF2-40B4-BE49-F238E27FC236}">
                  <a16:creationId xmlns:a16="http://schemas.microsoft.com/office/drawing/2014/main" id="{762A0305-CD34-744E-B798-D98F9DEBC54B}"/>
                </a:ext>
              </a:extLst>
            </p:cNvPr>
            <p:cNvSpPr>
              <a:spLocks noChangeArrowheads="1"/>
            </p:cNvSpPr>
            <p:nvPr/>
          </p:nvSpPr>
          <p:spPr bwMode="auto">
            <a:xfrm>
              <a:off x="774701" y="6040438"/>
              <a:ext cx="247650" cy="46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80">
              <a:extLst>
                <a:ext uri="{FF2B5EF4-FFF2-40B4-BE49-F238E27FC236}">
                  <a16:creationId xmlns:a16="http://schemas.microsoft.com/office/drawing/2014/main" id="{021EB06B-4126-9848-91AB-CA942D653B80}"/>
                </a:ext>
              </a:extLst>
            </p:cNvPr>
            <p:cNvSpPr>
              <a:spLocks/>
            </p:cNvSpPr>
            <p:nvPr/>
          </p:nvSpPr>
          <p:spPr bwMode="auto">
            <a:xfrm>
              <a:off x="809626" y="57404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81">
              <a:extLst>
                <a:ext uri="{FF2B5EF4-FFF2-40B4-BE49-F238E27FC236}">
                  <a16:creationId xmlns:a16="http://schemas.microsoft.com/office/drawing/2014/main" id="{342E0F25-4369-0D4C-890C-371356BD6CDB}"/>
                </a:ext>
              </a:extLst>
            </p:cNvPr>
            <p:cNvSpPr>
              <a:spLocks/>
            </p:cNvSpPr>
            <p:nvPr/>
          </p:nvSpPr>
          <p:spPr bwMode="auto">
            <a:xfrm>
              <a:off x="774701" y="57785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17042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7085A2-4FBE-421E-A332-5449E2F4445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SQL</a:t>
            </a:r>
          </a:p>
        </p:txBody>
      </p:sp>
      <p:sp>
        <p:nvSpPr>
          <p:cNvPr id="4" name="Rectangle 3">
            <a:extLst>
              <a:ext uri="{FF2B5EF4-FFF2-40B4-BE49-F238E27FC236}">
                <a16:creationId xmlns:a16="http://schemas.microsoft.com/office/drawing/2014/main" id="{2AAE5BEE-58C2-4ADD-88A1-B009E5ED6A9C}"/>
              </a:ext>
            </a:extLst>
          </p:cNvPr>
          <p:cNvSpPr/>
          <p:nvPr/>
        </p:nvSpPr>
        <p:spPr bwMode="auto">
          <a:xfrm>
            <a:off x="9329854" y="1840704"/>
            <a:ext cx="1547146"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a:t>
            </a:r>
            <a:r>
              <a:rPr kumimoji="0" lang="en-US" sz="1600" b="1" i="0" u="none" strike="noStrike" kern="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D</a:t>
            </a: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atabase</a:t>
            </a:r>
          </a:p>
        </p:txBody>
      </p:sp>
      <p:sp>
        <p:nvSpPr>
          <p:cNvPr id="5" name="Rectangle 4">
            <a:extLst>
              <a:ext uri="{FF2B5EF4-FFF2-40B4-BE49-F238E27FC236}">
                <a16:creationId xmlns:a16="http://schemas.microsoft.com/office/drawing/2014/main" id="{8311A879-71D7-4BBC-954B-791769AA2C7B}"/>
              </a:ext>
            </a:extLst>
          </p:cNvPr>
          <p:cNvSpPr/>
          <p:nvPr/>
        </p:nvSpPr>
        <p:spPr bwMode="auto">
          <a:xfrm>
            <a:off x="8600071" y="3832815"/>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building new apps in the cloud</a:t>
            </a:r>
            <a:endParaRPr kumimoji="0" lang="en-US" sz="1200" b="0" i="0" u="none" strike="noStrike" kern="0" cap="none" spc="0" normalizeH="0" baseline="0" noProof="0">
              <a:ln>
                <a:noFill/>
              </a:ln>
              <a:solidFill>
                <a:prstClr val="black"/>
              </a:solidFill>
              <a:effectLst/>
              <a:uLnTx/>
              <a:uFillTx/>
              <a:latin typeface="+mj-lt"/>
              <a:ea typeface="+mn-ea"/>
              <a:cs typeface="+mn-cs"/>
            </a:endParaRP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Pre-provisioned or serverless compute and Hyperscale storage to meet demanding workload requirements</a:t>
            </a:r>
          </a:p>
        </p:txBody>
      </p:sp>
      <p:sp>
        <p:nvSpPr>
          <p:cNvPr id="6" name="Rectangle 20">
            <a:extLst>
              <a:ext uri="{FF2B5EF4-FFF2-40B4-BE49-F238E27FC236}">
                <a16:creationId xmlns:a16="http://schemas.microsoft.com/office/drawing/2014/main" id="{CCFA2894-6CC6-45F3-B283-5C07B61E4CFD}"/>
              </a:ext>
            </a:extLst>
          </p:cNvPr>
          <p:cNvSpPr/>
          <p:nvPr/>
        </p:nvSpPr>
        <p:spPr bwMode="auto">
          <a:xfrm>
            <a:off x="5196591" y="3796083"/>
            <a:ext cx="3006712" cy="8894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modernizing existing apps </a:t>
            </a:r>
          </a:p>
          <a:p>
            <a:pPr marL="0" marR="0" lvl="0" indent="0" algn="ctr" defTabSz="609468"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latin typeface="Segoe UI"/>
              <a:ea typeface="+mn-ea"/>
              <a:cs typeface="+mn-cs"/>
            </a:endParaRPr>
          </a:p>
          <a:p>
            <a:pPr marL="0" marR="0" lvl="0" indent="0" algn="ctr" defTabSz="6094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Offers high compatibility with SQL Server and native VNET support</a:t>
            </a:r>
          </a:p>
        </p:txBody>
      </p:sp>
      <p:sp>
        <p:nvSpPr>
          <p:cNvPr id="7" name="Rectangle 6">
            <a:extLst>
              <a:ext uri="{FF2B5EF4-FFF2-40B4-BE49-F238E27FC236}">
                <a16:creationId xmlns:a16="http://schemas.microsoft.com/office/drawing/2014/main" id="{BDB4D3C1-DB99-4340-B242-0C499EA96010}"/>
              </a:ext>
            </a:extLst>
          </p:cNvPr>
          <p:cNvSpPr/>
          <p:nvPr/>
        </p:nvSpPr>
        <p:spPr bwMode="auto">
          <a:xfrm>
            <a:off x="1822703" y="3793006"/>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a:solidFill>
                  <a:prstClr val="black"/>
                </a:solidFill>
                <a:latin typeface="+mj-lt"/>
              </a:rPr>
              <a:t>Best for re-hosting and apps requiring OS-level access and control</a:t>
            </a: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mn-cs"/>
              </a:rPr>
              <a:t>Automated manageability features and OS-level access</a:t>
            </a:r>
          </a:p>
        </p:txBody>
      </p:sp>
      <p:sp>
        <p:nvSpPr>
          <p:cNvPr id="8" name="TextBox 7">
            <a:extLst>
              <a:ext uri="{FF2B5EF4-FFF2-40B4-BE49-F238E27FC236}">
                <a16:creationId xmlns:a16="http://schemas.microsoft.com/office/drawing/2014/main" id="{9B2D63E5-0BF2-4136-844E-C188F2B56859}"/>
              </a:ext>
            </a:extLst>
          </p:cNvPr>
          <p:cNvSpPr txBox="1"/>
          <p:nvPr/>
        </p:nvSpPr>
        <p:spPr>
          <a:xfrm>
            <a:off x="588263" y="1221490"/>
            <a:ext cx="9397582" cy="2769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en-US" sz="1600">
                <a:ln w="3175">
                  <a:noFill/>
                </a:ln>
                <a:solidFill>
                  <a:srgbClr val="0078D4"/>
                </a:solidFill>
                <a:latin typeface="+mj-lt"/>
                <a:cs typeface="Segoe UI" pitchFamily="34" charset="0"/>
              </a:rPr>
              <a:t>A</a:t>
            </a:r>
            <a:r>
              <a:rPr kumimoji="0" lang="en-US" sz="2000" b="0" i="0" u="none" strike="noStrike" kern="1200" cap="none" spc="0" normalizeH="0" baseline="0" noProof="0">
                <a:ln w="3175">
                  <a:noFill/>
                </a:ln>
                <a:solidFill>
                  <a:srgbClr val="0078D4"/>
                </a:solidFill>
                <a:effectLst/>
                <a:uLnTx/>
                <a:uFillTx/>
                <a:latin typeface="Segoe UI Semibold"/>
                <a:ea typeface="+mn-ea"/>
                <a:cs typeface="Segoe UI" pitchFamily="34" charset="0"/>
              </a:rPr>
              <a:t> </a:t>
            </a:r>
            <a:r>
              <a:rPr lang="en-US" sz="1600">
                <a:ln w="3175">
                  <a:noFill/>
                </a:ln>
                <a:solidFill>
                  <a:srgbClr val="0078D4"/>
                </a:solidFill>
                <a:latin typeface="+mj-lt"/>
                <a:cs typeface="Segoe UI" pitchFamily="34" charset="0"/>
              </a:rPr>
              <a:t>unified SQL portfolio built on the industry-leading SQL Server engine</a:t>
            </a:r>
          </a:p>
        </p:txBody>
      </p:sp>
      <p:sp>
        <p:nvSpPr>
          <p:cNvPr id="9" name="Rectangle 8">
            <a:extLst>
              <a:ext uri="{FF2B5EF4-FFF2-40B4-BE49-F238E27FC236}">
                <a16:creationId xmlns:a16="http://schemas.microsoft.com/office/drawing/2014/main" id="{0B87C0B7-9C27-41C5-AB92-453DD1507B36}"/>
              </a:ext>
            </a:extLst>
          </p:cNvPr>
          <p:cNvSpPr/>
          <p:nvPr/>
        </p:nvSpPr>
        <p:spPr>
          <a:xfrm>
            <a:off x="1966085" y="1840704"/>
            <a:ext cx="2719948" cy="584775"/>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on Azure</a:t>
            </a:r>
            <a:b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Virtual Machines</a:t>
            </a:r>
          </a:p>
        </p:txBody>
      </p:sp>
      <p:pic>
        <p:nvPicPr>
          <p:cNvPr id="12" name="Graphic 11">
            <a:extLst>
              <a:ext uri="{FF2B5EF4-FFF2-40B4-BE49-F238E27FC236}">
                <a16:creationId xmlns:a16="http://schemas.microsoft.com/office/drawing/2014/main" id="{A35E19CE-C7C7-46BE-AD2C-690673603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1307" y="2598267"/>
            <a:ext cx="788876" cy="784473"/>
          </a:xfrm>
          <a:prstGeom prst="rect">
            <a:avLst/>
          </a:prstGeom>
        </p:spPr>
      </p:pic>
      <p:pic>
        <p:nvPicPr>
          <p:cNvPr id="15" name="Graphic 14">
            <a:extLst>
              <a:ext uri="{FF2B5EF4-FFF2-40B4-BE49-F238E27FC236}">
                <a16:creationId xmlns:a16="http://schemas.microsoft.com/office/drawing/2014/main" id="{16EB5D9A-9581-4353-895A-68063FE197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07771" y="2597056"/>
            <a:ext cx="791312" cy="786895"/>
          </a:xfrm>
          <a:prstGeom prst="rect">
            <a:avLst/>
          </a:prstGeom>
        </p:spPr>
      </p:pic>
      <p:pic>
        <p:nvPicPr>
          <p:cNvPr id="18" name="Graphic 17">
            <a:extLst>
              <a:ext uri="{FF2B5EF4-FFF2-40B4-BE49-F238E27FC236}">
                <a16:creationId xmlns:a16="http://schemas.microsoft.com/office/drawing/2014/main" id="{40784105-7589-4FCB-8786-478ABAC987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19087" y="2597056"/>
            <a:ext cx="791312" cy="786895"/>
          </a:xfrm>
          <a:prstGeom prst="rect">
            <a:avLst/>
          </a:prstGeom>
        </p:spPr>
      </p:pic>
      <p:sp>
        <p:nvSpPr>
          <p:cNvPr id="19" name="Rectangle 18">
            <a:extLst>
              <a:ext uri="{FF2B5EF4-FFF2-40B4-BE49-F238E27FC236}">
                <a16:creationId xmlns:a16="http://schemas.microsoft.com/office/drawing/2014/main" id="{05B6A698-64A2-4D45-BC47-1166629467B7}"/>
              </a:ext>
            </a:extLst>
          </p:cNvPr>
          <p:cNvSpPr/>
          <p:nvPr/>
        </p:nvSpPr>
        <p:spPr bwMode="auto">
          <a:xfrm>
            <a:off x="5722070" y="1840704"/>
            <a:ext cx="1830419"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Managed Instance</a:t>
            </a:r>
          </a:p>
        </p:txBody>
      </p:sp>
      <p:cxnSp>
        <p:nvCxnSpPr>
          <p:cNvPr id="20" name="Straight Connector 19">
            <a:extLst>
              <a:ext uri="{FF2B5EF4-FFF2-40B4-BE49-F238E27FC236}">
                <a16:creationId xmlns:a16="http://schemas.microsoft.com/office/drawing/2014/main" id="{A9266DB5-D72F-49D5-A3A3-3B6CC070F21B}"/>
              </a:ext>
            </a:extLst>
          </p:cNvPr>
          <p:cNvCxnSpPr>
            <a:cxnSpLocks/>
          </p:cNvCxnSpPr>
          <p:nvPr/>
        </p:nvCxnSpPr>
        <p:spPr>
          <a:xfrm>
            <a:off x="5211387" y="356395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1" name="Straight Connector 20">
            <a:extLst>
              <a:ext uri="{FF2B5EF4-FFF2-40B4-BE49-F238E27FC236}">
                <a16:creationId xmlns:a16="http://schemas.microsoft.com/office/drawing/2014/main" id="{CEC74E10-EEDB-4B6F-851C-169EA5DA633C}"/>
              </a:ext>
            </a:extLst>
          </p:cNvPr>
          <p:cNvCxnSpPr>
            <a:cxnSpLocks/>
          </p:cNvCxnSpPr>
          <p:nvPr/>
        </p:nvCxnSpPr>
        <p:spPr>
          <a:xfrm>
            <a:off x="8600071" y="3572463"/>
            <a:ext cx="3006712" cy="0"/>
          </a:xfrm>
          <a:prstGeom prst="line">
            <a:avLst/>
          </a:prstGeom>
          <a:noFill/>
          <a:ln w="12700" cap="flat" cmpd="sng" algn="ctr">
            <a:solidFill>
              <a:srgbClr val="0078D4"/>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010A17FF-7282-4CFA-8FDD-8E078575E37C}"/>
              </a:ext>
            </a:extLst>
          </p:cNvPr>
          <p:cNvCxnSpPr>
            <a:cxnSpLocks/>
          </p:cNvCxnSpPr>
          <p:nvPr/>
        </p:nvCxnSpPr>
        <p:spPr>
          <a:xfrm>
            <a:off x="1892865" y="3572890"/>
            <a:ext cx="3006712" cy="0"/>
          </a:xfrm>
          <a:prstGeom prst="line">
            <a:avLst/>
          </a:prstGeom>
          <a:noFill/>
          <a:ln w="12700" cap="flat" cmpd="sng" algn="ctr">
            <a:solidFill>
              <a:srgbClr val="0078D4"/>
            </a:solidFill>
            <a:prstDash val="solid"/>
            <a:headEnd type="none" w="lg" len="med"/>
            <a:tailEnd type="none" w="lg" len="med"/>
          </a:ln>
          <a:effectLst/>
        </p:spPr>
      </p:cxnSp>
      <p:sp>
        <p:nvSpPr>
          <p:cNvPr id="23" name="TextBox 22">
            <a:extLst>
              <a:ext uri="{FF2B5EF4-FFF2-40B4-BE49-F238E27FC236}">
                <a16:creationId xmlns:a16="http://schemas.microsoft.com/office/drawing/2014/main" id="{36A5B171-DDED-42DF-B697-78C1C4097762}"/>
              </a:ext>
            </a:extLst>
          </p:cNvPr>
          <p:cNvSpPr txBox="1"/>
          <p:nvPr/>
        </p:nvSpPr>
        <p:spPr>
          <a:xfrm>
            <a:off x="6703995" y="5190012"/>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Platform as a Service</a:t>
            </a:r>
          </a:p>
        </p:txBody>
      </p:sp>
      <p:sp>
        <p:nvSpPr>
          <p:cNvPr id="37" name="TextBox 36">
            <a:extLst>
              <a:ext uri="{FF2B5EF4-FFF2-40B4-BE49-F238E27FC236}">
                <a16:creationId xmlns:a16="http://schemas.microsoft.com/office/drawing/2014/main" id="{4C762498-D39C-4F85-ABAF-3C9472810033}"/>
              </a:ext>
            </a:extLst>
          </p:cNvPr>
          <p:cNvSpPr txBox="1"/>
          <p:nvPr/>
        </p:nvSpPr>
        <p:spPr>
          <a:xfrm>
            <a:off x="1664820" y="5164247"/>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Semibold" panose="020B0702040204020203" pitchFamily="34" charset="0"/>
              </a:rPr>
              <a:t>Infrastructure as a Service</a:t>
            </a:r>
          </a:p>
        </p:txBody>
      </p:sp>
      <p:grpSp>
        <p:nvGrpSpPr>
          <p:cNvPr id="38" name="Group 37">
            <a:extLst>
              <a:ext uri="{FF2B5EF4-FFF2-40B4-BE49-F238E27FC236}">
                <a16:creationId xmlns:a16="http://schemas.microsoft.com/office/drawing/2014/main" id="{D444EB3F-0EE8-0342-A4C2-4AF23DBCC0F6}"/>
              </a:ext>
            </a:extLst>
          </p:cNvPr>
          <p:cNvGrpSpPr/>
          <p:nvPr/>
        </p:nvGrpSpPr>
        <p:grpSpPr>
          <a:xfrm>
            <a:off x="0" y="6215635"/>
            <a:ext cx="11444140" cy="324677"/>
            <a:chOff x="0" y="6058468"/>
            <a:chExt cx="11444140" cy="324677"/>
          </a:xfrm>
        </p:grpSpPr>
        <p:cxnSp>
          <p:nvCxnSpPr>
            <p:cNvPr id="39" name="Straight Arrow Connector 38">
              <a:extLst>
                <a:ext uri="{FF2B5EF4-FFF2-40B4-BE49-F238E27FC236}">
                  <a16:creationId xmlns:a16="http://schemas.microsoft.com/office/drawing/2014/main" id="{993BCCCA-EE99-824D-9935-FC3C372BABE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EC128107-CA45-0248-93D2-2B95080BD2D0}"/>
                </a:ext>
              </a:extLst>
            </p:cNvPr>
            <p:cNvSpPr/>
            <p:nvPr/>
          </p:nvSpPr>
          <p:spPr bwMode="auto">
            <a:xfrm>
              <a:off x="313227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DB26E854-E533-5443-9F1C-D841E92F7E99}"/>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9D9FC0E0-A28E-BD48-92B8-964DBDA0FE15}"/>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C6B5568E-7AAE-4C49-B65A-EA84986179B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3F53B5DD-9D37-AF49-B1DC-E4BEEB57FA11}"/>
                </a:ext>
              </a:extLst>
            </p:cNvPr>
            <p:cNvSpPr/>
            <p:nvPr/>
          </p:nvSpPr>
          <p:spPr bwMode="auto">
            <a:xfrm>
              <a:off x="76441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175EC635-AB18-414A-A2EB-ACFC1006A344}"/>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46" name="TextBox 45">
              <a:extLst>
                <a:ext uri="{FF2B5EF4-FFF2-40B4-BE49-F238E27FC236}">
                  <a16:creationId xmlns:a16="http://schemas.microsoft.com/office/drawing/2014/main" id="{D72A4550-697F-F44D-A100-0D4136C0F661}"/>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bg1">
                      <a:lumMod val="75000"/>
                    </a:schemeClr>
                  </a:solidFill>
                </a:rPr>
                <a:t>SQL Server on Azure VMs</a:t>
              </a:r>
            </a:p>
          </p:txBody>
        </p:sp>
        <p:sp>
          <p:nvSpPr>
            <p:cNvPr id="47" name="TextBox 46">
              <a:extLst>
                <a:ext uri="{FF2B5EF4-FFF2-40B4-BE49-F238E27FC236}">
                  <a16:creationId xmlns:a16="http://schemas.microsoft.com/office/drawing/2014/main" id="{228BC37D-780A-B944-923A-C7CC5003C342}"/>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8" name="TextBox 47">
              <a:extLst>
                <a:ext uri="{FF2B5EF4-FFF2-40B4-BE49-F238E27FC236}">
                  <a16:creationId xmlns:a16="http://schemas.microsoft.com/office/drawing/2014/main" id="{F94BCA46-D8D7-BD43-89B6-8B6E6109ED7B}"/>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9" name="TextBox 48">
              <a:extLst>
                <a:ext uri="{FF2B5EF4-FFF2-40B4-BE49-F238E27FC236}">
                  <a16:creationId xmlns:a16="http://schemas.microsoft.com/office/drawing/2014/main" id="{77330385-E2FC-F344-91A9-265D771B7332}"/>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1829318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p:bldP spid="19" grpId="0"/>
      <p:bldP spid="23" grpId="0"/>
      <p:bldP spid="37"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Availability</a:t>
            </a:r>
            <a:endParaRPr lang="en-US" sz="2000" spc="0">
              <a:solidFill>
                <a:schemeClr val="tx1"/>
              </a:solidFill>
            </a:endParaRPr>
          </a:p>
        </p:txBody>
      </p:sp>
      <p:grpSp>
        <p:nvGrpSpPr>
          <p:cNvPr id="2" name="Group 1">
            <a:extLst>
              <a:ext uri="{FF2B5EF4-FFF2-40B4-BE49-F238E27FC236}">
                <a16:creationId xmlns:a16="http://schemas.microsoft.com/office/drawing/2014/main" id="{EF93712C-44FB-334D-A824-0D766AE6692A}"/>
              </a:ext>
            </a:extLst>
          </p:cNvPr>
          <p:cNvGrpSpPr/>
          <p:nvPr/>
        </p:nvGrpSpPr>
        <p:grpSpPr>
          <a:xfrm>
            <a:off x="615210" y="1937714"/>
            <a:ext cx="822849" cy="822849"/>
            <a:chOff x="6311933" y="4361750"/>
            <a:chExt cx="423087" cy="423087"/>
          </a:xfrm>
        </p:grpSpPr>
        <p:sp>
          <p:nvSpPr>
            <p:cNvPr id="5" name="AutoShape 45">
              <a:extLst>
                <a:ext uri="{FF2B5EF4-FFF2-40B4-BE49-F238E27FC236}">
                  <a16:creationId xmlns:a16="http://schemas.microsoft.com/office/drawing/2014/main" id="{FCB9B081-E27D-064D-8857-BC035861BDD9}"/>
                </a:ext>
              </a:extLst>
            </p:cNvPr>
            <p:cNvSpPr>
              <a:spLocks noChangeAspect="1" noChangeArrowheads="1" noTextEdit="1"/>
            </p:cNvSpPr>
            <p:nvPr/>
          </p:nvSpPr>
          <p:spPr bwMode="auto">
            <a:xfrm>
              <a:off x="6311933" y="4361750"/>
              <a:ext cx="423087" cy="42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47">
              <a:extLst>
                <a:ext uri="{FF2B5EF4-FFF2-40B4-BE49-F238E27FC236}">
                  <a16:creationId xmlns:a16="http://schemas.microsoft.com/office/drawing/2014/main" id="{4DF103E8-A7B4-2648-8D30-01A7826E51B2}"/>
                </a:ext>
              </a:extLst>
            </p:cNvPr>
            <p:cNvSpPr>
              <a:spLocks/>
            </p:cNvSpPr>
            <p:nvPr/>
          </p:nvSpPr>
          <p:spPr bwMode="auto">
            <a:xfrm>
              <a:off x="6311933" y="4361750"/>
              <a:ext cx="423087" cy="423087"/>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8">
              <a:extLst>
                <a:ext uri="{FF2B5EF4-FFF2-40B4-BE49-F238E27FC236}">
                  <a16:creationId xmlns:a16="http://schemas.microsoft.com/office/drawing/2014/main" id="{059EF229-8592-104A-82F4-FC6580F69109}"/>
                </a:ext>
              </a:extLst>
            </p:cNvPr>
            <p:cNvSpPr>
              <a:spLocks/>
            </p:cNvSpPr>
            <p:nvPr/>
          </p:nvSpPr>
          <p:spPr bwMode="auto">
            <a:xfrm>
              <a:off x="6494999" y="4455317"/>
              <a:ext cx="183066" cy="183066"/>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49">
              <a:extLst>
                <a:ext uri="{FF2B5EF4-FFF2-40B4-BE49-F238E27FC236}">
                  <a16:creationId xmlns:a16="http://schemas.microsoft.com/office/drawing/2014/main" id="{3E13D3EF-E63A-6B49-9356-2EAF1009B606}"/>
                </a:ext>
              </a:extLst>
            </p:cNvPr>
            <p:cNvSpPr>
              <a:spLocks/>
            </p:cNvSpPr>
            <p:nvPr/>
          </p:nvSpPr>
          <p:spPr bwMode="auto">
            <a:xfrm>
              <a:off x="6433977" y="4521764"/>
              <a:ext cx="116620" cy="11662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9" name="TextBox 8">
            <a:extLst>
              <a:ext uri="{FF2B5EF4-FFF2-40B4-BE49-F238E27FC236}">
                <a16:creationId xmlns:a16="http://schemas.microsoft.com/office/drawing/2014/main" id="{F04622ED-90F1-1140-83C4-506085F9A3FE}"/>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5</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777637"/>
            <a:ext cx="4553857" cy="1862048"/>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Overview</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Backup and restore</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Built-in HA/DR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Availability and consistency</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Configuring and monitoring availability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Summary </a:t>
            </a:r>
          </a:p>
        </p:txBody>
      </p:sp>
    </p:spTree>
    <p:extLst>
      <p:ext uri="{BB962C8B-B14F-4D97-AF65-F5344CB8AC3E}">
        <p14:creationId xmlns:p14="http://schemas.microsoft.com/office/powerpoint/2010/main" val="472963580"/>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Availability capabilities and tasks</a:t>
            </a:r>
          </a:p>
        </p:txBody>
      </p:sp>
      <p:grpSp>
        <p:nvGrpSpPr>
          <p:cNvPr id="5" name="Group 4">
            <a:extLst>
              <a:ext uri="{FF2B5EF4-FFF2-40B4-BE49-F238E27FC236}">
                <a16:creationId xmlns:a16="http://schemas.microsoft.com/office/drawing/2014/main" id="{807E32C7-792E-6840-8D0C-8C01243D7AE0}"/>
              </a:ext>
            </a:extLst>
          </p:cNvPr>
          <p:cNvGrpSpPr/>
          <p:nvPr/>
        </p:nvGrpSpPr>
        <p:grpSpPr>
          <a:xfrm>
            <a:off x="6629839" y="1682678"/>
            <a:ext cx="4063018" cy="3317638"/>
            <a:chOff x="7199149" y="1275905"/>
            <a:chExt cx="4063018" cy="3317638"/>
          </a:xfrm>
        </p:grpSpPr>
        <p:sp>
          <p:nvSpPr>
            <p:cNvPr id="6" name="Rectangle 5">
              <a:extLst>
                <a:ext uri="{FF2B5EF4-FFF2-40B4-BE49-F238E27FC236}">
                  <a16:creationId xmlns:a16="http://schemas.microsoft.com/office/drawing/2014/main" id="{9A3C4B61-4D8C-6A4B-B4A9-A186FDC80B20}"/>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Availability tasks</a:t>
              </a:r>
            </a:p>
          </p:txBody>
        </p:sp>
        <p:sp>
          <p:nvSpPr>
            <p:cNvPr id="7" name="Rectangle 6">
              <a:extLst>
                <a:ext uri="{FF2B5EF4-FFF2-40B4-BE49-F238E27FC236}">
                  <a16:creationId xmlns:a16="http://schemas.microsoft.com/office/drawing/2014/main" id="{484A9DA6-4779-9241-881A-2E9474DD0786}"/>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a:solidFill>
                    <a:schemeClr val="tx1"/>
                  </a:solidFill>
                </a:rPr>
                <a:t>Choose Edition for RTO and RPO requirements</a:t>
              </a:r>
            </a:p>
            <a:p>
              <a:pPr marL="114300" lvl="0" indent="-114300">
                <a:spcAft>
                  <a:spcPts val="600"/>
                </a:spcAft>
                <a:buClr>
                  <a:schemeClr val="accent1"/>
                </a:buClr>
                <a:buFont typeface="Arial" panose="020B0604020202020204" pitchFamily="34" charset="0"/>
                <a:buChar char="•"/>
              </a:pPr>
              <a:r>
                <a:rPr lang="en-US" sz="1400">
                  <a:solidFill>
                    <a:schemeClr val="tx1"/>
                  </a:solidFill>
                </a:rPr>
                <a:t>Configure HADR</a:t>
              </a:r>
            </a:p>
            <a:p>
              <a:pPr marL="114300" lvl="0" indent="-114300">
                <a:spcAft>
                  <a:spcPts val="600"/>
                </a:spcAft>
                <a:buClr>
                  <a:schemeClr val="accent1"/>
                </a:buClr>
                <a:buFont typeface="Arial" panose="020B0604020202020204" pitchFamily="34" charset="0"/>
                <a:buChar char="•"/>
              </a:pPr>
              <a:r>
                <a:rPr lang="en-US" sz="1400">
                  <a:solidFill>
                    <a:schemeClr val="tx1"/>
                  </a:solidFill>
                </a:rPr>
                <a:t>Monitoring Availability</a:t>
              </a:r>
            </a:p>
          </p:txBody>
        </p:sp>
      </p:grpSp>
      <p:grpSp>
        <p:nvGrpSpPr>
          <p:cNvPr id="8" name="Group 7">
            <a:extLst>
              <a:ext uri="{FF2B5EF4-FFF2-40B4-BE49-F238E27FC236}">
                <a16:creationId xmlns:a16="http://schemas.microsoft.com/office/drawing/2014/main" id="{16CAC473-A48D-E449-B749-F781B132BBF8}"/>
              </a:ext>
            </a:extLst>
          </p:cNvPr>
          <p:cNvGrpSpPr/>
          <p:nvPr/>
        </p:nvGrpSpPr>
        <p:grpSpPr>
          <a:xfrm>
            <a:off x="1499143" y="1682678"/>
            <a:ext cx="4063018" cy="3317638"/>
            <a:chOff x="7199149" y="1275905"/>
            <a:chExt cx="4063018" cy="3317638"/>
          </a:xfrm>
        </p:grpSpPr>
        <p:sp>
          <p:nvSpPr>
            <p:cNvPr id="9" name="Rectangle 8">
              <a:extLst>
                <a:ext uri="{FF2B5EF4-FFF2-40B4-BE49-F238E27FC236}">
                  <a16:creationId xmlns:a16="http://schemas.microsoft.com/office/drawing/2014/main" id="{2FAE85C8-0F5C-3F4E-8764-D485A441ADBA}"/>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a:solidFill>
                    <a:schemeClr val="accent1"/>
                  </a:solidFill>
                  <a:latin typeface="+mj-lt"/>
                </a:rPr>
                <a:t>Availability capabilities</a:t>
              </a:r>
            </a:p>
          </p:txBody>
        </p:sp>
        <p:sp>
          <p:nvSpPr>
            <p:cNvPr id="10" name="Rectangle 9">
              <a:extLst>
                <a:ext uri="{FF2B5EF4-FFF2-40B4-BE49-F238E27FC236}">
                  <a16:creationId xmlns:a16="http://schemas.microsoft.com/office/drawing/2014/main" id="{57ED8C9C-FD6B-4A45-978F-7B398E1DE8C7}"/>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a:solidFill>
                    <a:schemeClr val="tx1"/>
                  </a:solidFill>
                </a:rPr>
                <a:t>Auto and user-controlled BACKUP/RESTORE</a:t>
              </a:r>
            </a:p>
            <a:p>
              <a:pPr marL="114300" indent="-114300">
                <a:spcAft>
                  <a:spcPts val="600"/>
                </a:spcAft>
                <a:buClr>
                  <a:schemeClr val="accent1"/>
                </a:buClr>
                <a:buFont typeface="Arial" panose="020B0604020202020204" pitchFamily="34" charset="0"/>
                <a:buChar char="•"/>
              </a:pPr>
              <a:r>
                <a:rPr lang="en-US" sz="1400">
                  <a:solidFill>
                    <a:schemeClr val="tx1"/>
                  </a:solidFill>
                </a:rPr>
                <a:t>Built-in HADR and read replicas</a:t>
              </a:r>
            </a:p>
            <a:p>
              <a:pPr marL="114300" indent="-114300">
                <a:spcAft>
                  <a:spcPts val="600"/>
                </a:spcAft>
                <a:buClr>
                  <a:schemeClr val="accent1"/>
                </a:buClr>
                <a:buFont typeface="Arial" panose="020B0604020202020204" pitchFamily="34" charset="0"/>
                <a:buChar char="•"/>
              </a:pPr>
              <a:r>
                <a:rPr lang="en-US" sz="1400">
                  <a:solidFill>
                    <a:schemeClr val="tx1"/>
                  </a:solidFill>
                </a:rPr>
                <a:t>Availability Zones</a:t>
              </a:r>
            </a:p>
            <a:p>
              <a:pPr marL="114300" indent="-114300">
                <a:spcAft>
                  <a:spcPts val="600"/>
                </a:spcAft>
                <a:buClr>
                  <a:schemeClr val="accent1"/>
                </a:buClr>
                <a:buFont typeface="Arial" panose="020B0604020202020204" pitchFamily="34" charset="0"/>
                <a:buChar char="•"/>
              </a:pPr>
              <a:r>
                <a:rPr lang="en-US" sz="1400">
                  <a:solidFill>
                    <a:schemeClr val="tx1"/>
                  </a:solidFill>
                </a:rPr>
                <a:t>Geo-replication and Failover Groups</a:t>
              </a:r>
            </a:p>
            <a:p>
              <a:pPr marL="114300" indent="-114300">
                <a:spcAft>
                  <a:spcPts val="600"/>
                </a:spcAft>
                <a:buClr>
                  <a:schemeClr val="accent1"/>
                </a:buClr>
                <a:buFont typeface="Arial" panose="020B0604020202020204" pitchFamily="34" charset="0"/>
                <a:buChar char="•"/>
              </a:pPr>
              <a:r>
                <a:rPr lang="en-US" sz="1400">
                  <a:solidFill>
                    <a:schemeClr val="tx1"/>
                  </a:solidFill>
                </a:rPr>
                <a:t>Database Availability</a:t>
              </a:r>
            </a:p>
            <a:p>
              <a:pPr marL="114300" indent="-114300">
                <a:spcAft>
                  <a:spcPts val="600"/>
                </a:spcAft>
                <a:buClr>
                  <a:schemeClr val="accent1"/>
                </a:buClr>
                <a:buFont typeface="Arial" panose="020B0604020202020204" pitchFamily="34" charset="0"/>
                <a:buChar char="•"/>
              </a:pPr>
              <a:r>
                <a:rPr lang="en-US" sz="1400">
                  <a:solidFill>
                    <a:schemeClr val="tx1"/>
                  </a:solidFill>
                </a:rPr>
                <a:t>Replication</a:t>
              </a:r>
            </a:p>
            <a:p>
              <a:pPr marL="114300" indent="-114300">
                <a:spcAft>
                  <a:spcPts val="600"/>
                </a:spcAft>
                <a:buClr>
                  <a:schemeClr val="accent1"/>
                </a:buClr>
                <a:buFont typeface="Arial" panose="020B0604020202020204" pitchFamily="34" charset="0"/>
                <a:buChar char="•"/>
              </a:pPr>
              <a:r>
                <a:rPr lang="en-US" sz="1400">
                  <a:solidFill>
                    <a:schemeClr val="tx1"/>
                  </a:solidFill>
                </a:rPr>
                <a:t>Database Consistency</a:t>
              </a:r>
            </a:p>
          </p:txBody>
        </p:sp>
      </p:grpSp>
      <p:grpSp>
        <p:nvGrpSpPr>
          <p:cNvPr id="11" name="Group 10">
            <a:extLst>
              <a:ext uri="{FF2B5EF4-FFF2-40B4-BE49-F238E27FC236}">
                <a16:creationId xmlns:a16="http://schemas.microsoft.com/office/drawing/2014/main" id="{36E51985-47DC-A949-ABA4-95616210D9E0}"/>
              </a:ext>
            </a:extLst>
          </p:cNvPr>
          <p:cNvGrpSpPr/>
          <p:nvPr/>
        </p:nvGrpSpPr>
        <p:grpSpPr>
          <a:xfrm>
            <a:off x="0" y="6215635"/>
            <a:ext cx="11444140" cy="322080"/>
            <a:chOff x="0" y="6215635"/>
            <a:chExt cx="11444140" cy="322080"/>
          </a:xfrm>
        </p:grpSpPr>
        <p:grpSp>
          <p:nvGrpSpPr>
            <p:cNvPr id="12" name="Group 11">
              <a:extLst>
                <a:ext uri="{FF2B5EF4-FFF2-40B4-BE49-F238E27FC236}">
                  <a16:creationId xmlns:a16="http://schemas.microsoft.com/office/drawing/2014/main" id="{CF017AE7-D78A-8044-85A7-217CDA836941}"/>
                </a:ext>
              </a:extLst>
            </p:cNvPr>
            <p:cNvGrpSpPr/>
            <p:nvPr/>
          </p:nvGrpSpPr>
          <p:grpSpPr>
            <a:xfrm>
              <a:off x="662352" y="6399215"/>
              <a:ext cx="10356966" cy="138500"/>
              <a:chOff x="662352" y="6316085"/>
              <a:chExt cx="10356966" cy="138500"/>
            </a:xfrm>
          </p:grpSpPr>
          <p:sp>
            <p:nvSpPr>
              <p:cNvPr id="21" name="TextBox 20">
                <a:extLst>
                  <a:ext uri="{FF2B5EF4-FFF2-40B4-BE49-F238E27FC236}">
                    <a16:creationId xmlns:a16="http://schemas.microsoft.com/office/drawing/2014/main" id="{2304A518-FBC6-BE46-8FB5-63967ADF313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accent1"/>
                    </a:solidFill>
                  </a:rPr>
                  <a:t>Overview</a:t>
                </a:r>
              </a:p>
            </p:txBody>
          </p:sp>
          <p:sp>
            <p:nvSpPr>
              <p:cNvPr id="22" name="TextBox 21">
                <a:extLst>
                  <a:ext uri="{FF2B5EF4-FFF2-40B4-BE49-F238E27FC236}">
                    <a16:creationId xmlns:a16="http://schemas.microsoft.com/office/drawing/2014/main" id="{5F436D9D-C6EE-B946-8EAE-A01BD4E92EC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3" name="TextBox 22">
                <a:extLst>
                  <a:ext uri="{FF2B5EF4-FFF2-40B4-BE49-F238E27FC236}">
                    <a16:creationId xmlns:a16="http://schemas.microsoft.com/office/drawing/2014/main" id="{7DE66913-F9E4-E744-9594-5A04F2EBE595}"/>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24" name="TextBox 23">
                <a:extLst>
                  <a:ext uri="{FF2B5EF4-FFF2-40B4-BE49-F238E27FC236}">
                    <a16:creationId xmlns:a16="http://schemas.microsoft.com/office/drawing/2014/main" id="{6B02EC1C-AB2C-1145-9BC5-D6995081C72A}"/>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5" name="TextBox 24">
                <a:extLst>
                  <a:ext uri="{FF2B5EF4-FFF2-40B4-BE49-F238E27FC236}">
                    <a16:creationId xmlns:a16="http://schemas.microsoft.com/office/drawing/2014/main" id="{3EDAAB59-B1B3-EF41-AF52-73CCEC5B622C}"/>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6" name="TextBox 25">
                <a:extLst>
                  <a:ext uri="{FF2B5EF4-FFF2-40B4-BE49-F238E27FC236}">
                    <a16:creationId xmlns:a16="http://schemas.microsoft.com/office/drawing/2014/main" id="{CDB2FC24-5190-CD43-8B23-9426FDC78A28}"/>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3" name="Group 12">
              <a:extLst>
                <a:ext uri="{FF2B5EF4-FFF2-40B4-BE49-F238E27FC236}">
                  <a16:creationId xmlns:a16="http://schemas.microsoft.com/office/drawing/2014/main" id="{6E212657-C812-DA4F-BB9D-04C9AB9296E6}"/>
                </a:ext>
              </a:extLst>
            </p:cNvPr>
            <p:cNvGrpSpPr/>
            <p:nvPr/>
          </p:nvGrpSpPr>
          <p:grpSpPr>
            <a:xfrm>
              <a:off x="0" y="6215635"/>
              <a:ext cx="11444140" cy="131976"/>
              <a:chOff x="0" y="6058468"/>
              <a:chExt cx="11444140" cy="131976"/>
            </a:xfrm>
          </p:grpSpPr>
          <p:cxnSp>
            <p:nvCxnSpPr>
              <p:cNvPr id="14" name="Straight Arrow Connector 13">
                <a:extLst>
                  <a:ext uri="{FF2B5EF4-FFF2-40B4-BE49-F238E27FC236}">
                    <a16:creationId xmlns:a16="http://schemas.microsoft.com/office/drawing/2014/main" id="{5758F2AF-5EF8-9B48-9966-BC436E75D5F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2FE282E3-4FB7-644D-A78C-3E51B3D09E3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5560E89C-2E7D-AE4E-AB79-807F31F99015}"/>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3E1CB6ED-DF1A-1043-BF73-F2AEE8F3F7C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1D8D8E00-9FED-1946-9AD3-A7278CDECF3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C0A1D1F7-3D9B-EA4D-813B-8340D8CF2935}"/>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99A073A4-D677-D249-B767-692700FB5EC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4275808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Freeform 182">
            <a:extLst>
              <a:ext uri="{FF2B5EF4-FFF2-40B4-BE49-F238E27FC236}">
                <a16:creationId xmlns:a16="http://schemas.microsoft.com/office/drawing/2014/main" id="{71A82E15-E179-D54C-9A14-C361C4569026}"/>
              </a:ext>
            </a:extLst>
          </p:cNvPr>
          <p:cNvSpPr/>
          <p:nvPr/>
        </p:nvSpPr>
        <p:spPr bwMode="auto">
          <a:xfrm>
            <a:off x="7402789" y="3872896"/>
            <a:ext cx="527991" cy="67717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91440" numCol="1" spcCol="0" rtlCol="0" fromWordArt="0" anchor="t" anchorCtr="0" forceAA="0" compatLnSpc="1">
            <a:prstTxWarp prst="textNoShape">
              <a:avLst/>
            </a:prstTxWarp>
            <a:noAutofit/>
          </a:bodyPr>
          <a:lstStyle/>
          <a:p>
            <a:pPr lvl="0" algn="ctr" defTabSz="932449" fontAlgn="base">
              <a:lnSpc>
                <a:spcPct val="90000"/>
              </a:lnSpc>
              <a:spcBef>
                <a:spcPct val="0"/>
              </a:spcBef>
              <a:spcAft>
                <a:spcPct val="0"/>
              </a:spcAft>
              <a:defRPr/>
            </a:pPr>
            <a:r>
              <a:rPr lang="en-US" sz="1200">
                <a:solidFill>
                  <a:schemeClr val="tx1"/>
                </a:solidFill>
                <a:ea typeface="Segoe UI" pitchFamily="34" charset="0"/>
                <a:cs typeface="Segoe UI" pitchFamily="34" charset="0"/>
              </a:rPr>
              <a:t>DB1</a:t>
            </a:r>
          </a:p>
        </p:txBody>
      </p:sp>
      <p:grpSp>
        <p:nvGrpSpPr>
          <p:cNvPr id="67" name="Group 66">
            <a:extLst>
              <a:ext uri="{FF2B5EF4-FFF2-40B4-BE49-F238E27FC236}">
                <a16:creationId xmlns:a16="http://schemas.microsoft.com/office/drawing/2014/main" id="{50BD8A4F-E612-7740-8CBA-539AE04AE9DC}"/>
              </a:ext>
            </a:extLst>
          </p:cNvPr>
          <p:cNvGrpSpPr/>
          <p:nvPr/>
        </p:nvGrpSpPr>
        <p:grpSpPr>
          <a:xfrm rot="16200000">
            <a:off x="7497367" y="2574370"/>
            <a:ext cx="415605" cy="527991"/>
            <a:chOff x="10698247" y="2486025"/>
            <a:chExt cx="452353" cy="574676"/>
          </a:xfrm>
        </p:grpSpPr>
        <p:sp>
          <p:nvSpPr>
            <p:cNvPr id="68" name="Freeform 149">
              <a:extLst>
                <a:ext uri="{FF2B5EF4-FFF2-40B4-BE49-F238E27FC236}">
                  <a16:creationId xmlns:a16="http://schemas.microsoft.com/office/drawing/2014/main" id="{0E29D59D-9E9A-A547-A4A8-DAB61E077714}"/>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9" name="Rectangle 3">
              <a:extLst>
                <a:ext uri="{FF2B5EF4-FFF2-40B4-BE49-F238E27FC236}">
                  <a16:creationId xmlns:a16="http://schemas.microsoft.com/office/drawing/2014/main" id="{225AD86D-3FA9-1744-ADD2-F95F03770008}"/>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Backup and restore </a:t>
            </a:r>
          </a:p>
        </p:txBody>
      </p:sp>
      <p:sp>
        <p:nvSpPr>
          <p:cNvPr id="3" name="Text Placeholder 2">
            <a:extLst>
              <a:ext uri="{FF2B5EF4-FFF2-40B4-BE49-F238E27FC236}">
                <a16:creationId xmlns:a16="http://schemas.microsoft.com/office/drawing/2014/main" id="{9E2E9C8B-73C1-4D8C-8B27-CF1E2B7F4E8F}"/>
              </a:ext>
            </a:extLst>
          </p:cNvPr>
          <p:cNvSpPr>
            <a:spLocks noGrp="1"/>
          </p:cNvSpPr>
          <p:nvPr>
            <p:ph type="body" sz="quarter" idx="4294967295"/>
          </p:nvPr>
        </p:nvSpPr>
        <p:spPr>
          <a:xfrm>
            <a:off x="608811" y="1193299"/>
            <a:ext cx="7653423" cy="4074962"/>
          </a:xfrm>
        </p:spPr>
        <p:txBody>
          <a:bodyPr/>
          <a:lstStyle/>
          <a:p>
            <a:pPr marL="0" indent="0">
              <a:buNone/>
            </a:pPr>
            <a:r>
              <a:rPr lang="en-US" sz="2000">
                <a:solidFill>
                  <a:schemeClr val="tx1"/>
                </a:solidFill>
                <a:latin typeface="+mn-lt"/>
              </a:rPr>
              <a:t>Auto backups and Point in Time Restore (PITR)</a:t>
            </a:r>
          </a:p>
          <a:p>
            <a:pPr marL="468313" lvl="1" indent="-239713">
              <a:buClr>
                <a:schemeClr val="accent1"/>
              </a:buClr>
              <a:buSzPct val="100000"/>
              <a:buFont typeface="Arial" panose="020B0604020202020204" pitchFamily="34" charset="0"/>
              <a:buChar char="•"/>
            </a:pPr>
            <a:r>
              <a:rPr lang="en-US" sz="1600">
                <a:solidFill>
                  <a:schemeClr val="tx1"/>
                </a:solidFill>
              </a:rPr>
              <a:t>Full Database backup once a week</a:t>
            </a:r>
          </a:p>
          <a:p>
            <a:pPr marL="468313" lvl="1" indent="-239713">
              <a:buClr>
                <a:schemeClr val="accent1"/>
              </a:buClr>
              <a:buSzPct val="100000"/>
              <a:buFont typeface="Arial" panose="020B0604020202020204" pitchFamily="34" charset="0"/>
              <a:buChar char="•"/>
            </a:pPr>
            <a:r>
              <a:rPr lang="en-US" sz="1600">
                <a:solidFill>
                  <a:schemeClr val="tx1"/>
                </a:solidFill>
              </a:rPr>
              <a:t>Log Backups every 5-10 minutes</a:t>
            </a:r>
          </a:p>
          <a:p>
            <a:pPr marL="468313" lvl="1" indent="-239713">
              <a:buClr>
                <a:schemeClr val="accent1"/>
              </a:buClr>
              <a:buSzPct val="100000"/>
              <a:buFont typeface="Arial" panose="020B0604020202020204" pitchFamily="34" charset="0"/>
              <a:buChar char="•"/>
            </a:pPr>
            <a:r>
              <a:rPr lang="en-US" sz="1600">
                <a:solidFill>
                  <a:schemeClr val="tx1"/>
                </a:solidFill>
              </a:rPr>
              <a:t>Differential Backups every 12 hours</a:t>
            </a:r>
          </a:p>
          <a:p>
            <a:pPr marL="468313" lvl="1" indent="-239713">
              <a:buClr>
                <a:schemeClr val="accent1"/>
              </a:buClr>
              <a:buSzPct val="100000"/>
              <a:buFont typeface="Arial" panose="020B0604020202020204" pitchFamily="34" charset="0"/>
              <a:buChar char="•"/>
            </a:pPr>
            <a:r>
              <a:rPr lang="en-US" sz="1600">
                <a:solidFill>
                  <a:schemeClr val="tx1"/>
                </a:solidFill>
              </a:rPr>
              <a:t>Backup files on Azure storage with RA-GRS replicated </a:t>
            </a:r>
          </a:p>
          <a:p>
            <a:pPr marL="468313" lvl="1" indent="-239713">
              <a:buClr>
                <a:schemeClr val="accent1"/>
              </a:buClr>
              <a:buSzPct val="100000"/>
              <a:buFont typeface="Arial" panose="020B0604020202020204" pitchFamily="34" charset="0"/>
              <a:buChar char="•"/>
            </a:pPr>
            <a:r>
              <a:rPr lang="en-US" sz="1600">
                <a:solidFill>
                  <a:schemeClr val="tx1"/>
                </a:solidFill>
              </a:rPr>
              <a:t>Backup Integrity checks</a:t>
            </a:r>
          </a:p>
          <a:p>
            <a:pPr marL="468313" lvl="1" indent="-239713">
              <a:buClr>
                <a:schemeClr val="accent1"/>
              </a:buClr>
              <a:buSzPct val="100000"/>
              <a:buFont typeface="Arial" panose="020B0604020202020204" pitchFamily="34" charset="0"/>
              <a:buChar char="•"/>
            </a:pPr>
            <a:r>
              <a:rPr lang="en-US" sz="1600">
                <a:solidFill>
                  <a:schemeClr val="tx1"/>
                </a:solidFill>
              </a:rPr>
              <a:t>Restore to new database</a:t>
            </a:r>
          </a:p>
          <a:p>
            <a:pPr marL="468313" lvl="1" indent="-239713">
              <a:buClr>
                <a:schemeClr val="accent1"/>
              </a:buClr>
              <a:buSzPct val="100000"/>
              <a:buFont typeface="Arial" panose="020B0604020202020204" pitchFamily="34" charset="0"/>
              <a:buChar char="•"/>
            </a:pPr>
            <a:r>
              <a:rPr lang="en-US" sz="1600">
                <a:solidFill>
                  <a:schemeClr val="tx1"/>
                </a:solidFill>
              </a:rPr>
              <a:t>Long-term retention (up to 10 years) of backups</a:t>
            </a:r>
          </a:p>
          <a:p>
            <a:pPr marL="468313" lvl="1" indent="-239713">
              <a:buClr>
                <a:schemeClr val="accent1"/>
              </a:buClr>
              <a:buSzPct val="100000"/>
              <a:buFont typeface="Arial" panose="020B0604020202020204" pitchFamily="34" charset="0"/>
              <a:buChar char="•"/>
            </a:pPr>
            <a:r>
              <a:rPr lang="en-US" sz="1600">
                <a:solidFill>
                  <a:schemeClr val="tx1"/>
                </a:solidFill>
              </a:rPr>
              <a:t>Geo-restore of databases if primary region down</a:t>
            </a:r>
          </a:p>
          <a:p>
            <a:pPr marL="468313" lvl="1" indent="-239713">
              <a:buClr>
                <a:schemeClr val="accent1"/>
              </a:buClr>
              <a:buSzPct val="100000"/>
              <a:buFont typeface="Arial" panose="020B0604020202020204" pitchFamily="34" charset="0"/>
              <a:buChar char="•"/>
            </a:pPr>
            <a:r>
              <a:rPr lang="en-US" sz="1600">
                <a:solidFill>
                  <a:schemeClr val="tx1"/>
                </a:solidFill>
              </a:rPr>
              <a:t>Restore backups of deleted databases</a:t>
            </a:r>
          </a:p>
          <a:p>
            <a:pPr marL="0" indent="0">
              <a:buNone/>
            </a:pPr>
            <a:endParaRPr lang="en-US" sz="2000">
              <a:solidFill>
                <a:schemeClr val="tx1"/>
              </a:solidFill>
              <a:latin typeface="+mn-lt"/>
            </a:endParaRPr>
          </a:p>
          <a:p>
            <a:pPr marL="0" indent="0">
              <a:buNone/>
            </a:pPr>
            <a:endParaRPr lang="en-US" sz="2000">
              <a:solidFill>
                <a:schemeClr val="tx1"/>
              </a:solidFill>
              <a:latin typeface="+mn-lt"/>
            </a:endParaRPr>
          </a:p>
          <a:p>
            <a:pPr marL="0" indent="0">
              <a:buNone/>
            </a:pPr>
            <a:r>
              <a:rPr lang="en-US" sz="2000">
                <a:solidFill>
                  <a:schemeClr val="tx1"/>
                </a:solidFill>
                <a:latin typeface="+mn-lt"/>
              </a:rPr>
              <a:t>Manual COPY_ONLY Backup/Restore with Managed Instance</a:t>
            </a:r>
          </a:p>
        </p:txBody>
      </p:sp>
      <p:sp>
        <p:nvSpPr>
          <p:cNvPr id="4" name="TextBox 3">
            <a:extLst>
              <a:ext uri="{FF2B5EF4-FFF2-40B4-BE49-F238E27FC236}">
                <a16:creationId xmlns:a16="http://schemas.microsoft.com/office/drawing/2014/main" id="{0B9F64BD-E087-446F-BC82-6A380782D9BE}"/>
              </a:ext>
            </a:extLst>
          </p:cNvPr>
          <p:cNvSpPr txBox="1"/>
          <p:nvPr/>
        </p:nvSpPr>
        <p:spPr>
          <a:xfrm>
            <a:off x="10434817" y="3198392"/>
            <a:ext cx="1281729" cy="400110"/>
          </a:xfrm>
          <a:prstGeom prst="rect">
            <a:avLst/>
          </a:prstGeom>
          <a:noFill/>
        </p:spPr>
        <p:txBody>
          <a:bodyPr wrap="square" rtlCol="0">
            <a:spAutoFit/>
          </a:bodyPr>
          <a:lstStyle/>
          <a:p>
            <a:pPr marL="0" marR="0" lvl="0" indent="0" algn="l"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Self-service restore to a point in time</a:t>
            </a:r>
          </a:p>
        </p:txBody>
      </p:sp>
      <p:sp>
        <p:nvSpPr>
          <p:cNvPr id="5" name="TextBox 4">
            <a:extLst>
              <a:ext uri="{FF2B5EF4-FFF2-40B4-BE49-F238E27FC236}">
                <a16:creationId xmlns:a16="http://schemas.microsoft.com/office/drawing/2014/main" id="{918C83A3-2F6B-40CA-BE85-878F9642C84F}"/>
              </a:ext>
            </a:extLst>
          </p:cNvPr>
          <p:cNvSpPr txBox="1"/>
          <p:nvPr/>
        </p:nvSpPr>
        <p:spPr>
          <a:xfrm>
            <a:off x="6919109" y="1633678"/>
            <a:ext cx="4186223" cy="307777"/>
          </a:xfrm>
          <a:prstGeom prst="rect">
            <a:avLst/>
          </a:prstGeom>
          <a:noFill/>
        </p:spPr>
        <p:txBody>
          <a:bodyPr wrap="square" rtlCol="0">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Backups retained for 7/35 days</a:t>
            </a:r>
          </a:p>
        </p:txBody>
      </p:sp>
      <p:sp>
        <p:nvSpPr>
          <p:cNvPr id="6" name="Rectangle 5">
            <a:extLst>
              <a:ext uri="{FF2B5EF4-FFF2-40B4-BE49-F238E27FC236}">
                <a16:creationId xmlns:a16="http://schemas.microsoft.com/office/drawing/2014/main" id="{250AF5B0-EDB6-4B75-94CF-FD800219E93A}"/>
              </a:ext>
            </a:extLst>
          </p:cNvPr>
          <p:cNvSpPr/>
          <p:nvPr/>
        </p:nvSpPr>
        <p:spPr>
          <a:xfrm>
            <a:off x="6802157" y="2230028"/>
            <a:ext cx="484427"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ea typeface="+mn-ea"/>
                <a:cs typeface="+mn-cs"/>
              </a:rPr>
              <a:t>Now </a:t>
            </a:r>
          </a:p>
        </p:txBody>
      </p:sp>
      <p:sp>
        <p:nvSpPr>
          <p:cNvPr id="7" name="Rectangle 6">
            <a:extLst>
              <a:ext uri="{FF2B5EF4-FFF2-40B4-BE49-F238E27FC236}">
                <a16:creationId xmlns:a16="http://schemas.microsoft.com/office/drawing/2014/main" id="{6BFF1DFF-E842-4B02-B855-71F16C410054}"/>
              </a:ext>
            </a:extLst>
          </p:cNvPr>
          <p:cNvSpPr/>
          <p:nvPr/>
        </p:nvSpPr>
        <p:spPr>
          <a:xfrm>
            <a:off x="10816292" y="2230028"/>
            <a:ext cx="598241"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ea typeface="+mn-ea"/>
                <a:cs typeface="+mn-cs"/>
              </a:rPr>
              <a:t>-7 days</a:t>
            </a:r>
          </a:p>
        </p:txBody>
      </p:sp>
      <p:sp>
        <p:nvSpPr>
          <p:cNvPr id="8" name="Right Arrow 18">
            <a:extLst>
              <a:ext uri="{FF2B5EF4-FFF2-40B4-BE49-F238E27FC236}">
                <a16:creationId xmlns:a16="http://schemas.microsoft.com/office/drawing/2014/main" id="{93E0C158-5A4C-44F2-8672-CCA5B9F92094}"/>
              </a:ext>
            </a:extLst>
          </p:cNvPr>
          <p:cNvSpPr/>
          <p:nvPr/>
        </p:nvSpPr>
        <p:spPr>
          <a:xfrm>
            <a:off x="8818843" y="2090095"/>
            <a:ext cx="460382" cy="246221"/>
          </a:xfrm>
          <a:prstGeom prst="rect">
            <a:avLst/>
          </a:prstGeom>
          <a:ln w="9525">
            <a:noFill/>
          </a:ln>
        </p:spPr>
        <p:txBody>
          <a:bodyPr wrap="none">
            <a:spAutoFit/>
          </a:bodyPr>
          <a:lstStyle/>
          <a:p>
            <a:pPr marL="0" marR="0" lvl="0" indent="0" algn="ctr" defTabSz="914532"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ea typeface="+mn-ea"/>
                <a:cs typeface="+mn-cs"/>
              </a:rPr>
              <a:t>Time</a:t>
            </a:r>
          </a:p>
        </p:txBody>
      </p:sp>
      <p:cxnSp>
        <p:nvCxnSpPr>
          <p:cNvPr id="25" name="Straight Arrow Connector 24">
            <a:extLst>
              <a:ext uri="{FF2B5EF4-FFF2-40B4-BE49-F238E27FC236}">
                <a16:creationId xmlns:a16="http://schemas.microsoft.com/office/drawing/2014/main" id="{A1540817-4A1B-4C8F-B1F1-18B9941A5AA9}"/>
              </a:ext>
            </a:extLst>
          </p:cNvPr>
          <p:cNvCxnSpPr/>
          <p:nvPr/>
        </p:nvCxnSpPr>
        <p:spPr>
          <a:xfrm>
            <a:off x="7301812" y="2360832"/>
            <a:ext cx="3494443"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E9354178-902B-43CB-A7E8-FDFA773D4D0F}"/>
              </a:ext>
            </a:extLst>
          </p:cNvPr>
          <p:cNvGrpSpPr/>
          <p:nvPr/>
        </p:nvGrpSpPr>
        <p:grpSpPr>
          <a:xfrm rot="8100000">
            <a:off x="7601585" y="2788182"/>
            <a:ext cx="185795" cy="232956"/>
            <a:chOff x="13906501" y="3886200"/>
            <a:chExt cx="619125" cy="776287"/>
          </a:xfrm>
        </p:grpSpPr>
        <p:sp>
          <p:nvSpPr>
            <p:cNvPr id="27" name="Freeform 17">
              <a:extLst>
                <a:ext uri="{FF2B5EF4-FFF2-40B4-BE49-F238E27FC236}">
                  <a16:creationId xmlns:a16="http://schemas.microsoft.com/office/drawing/2014/main" id="{6C30B9D4-E232-4E54-BAB7-CFA225A35CA6}"/>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28" name="Freeform 18">
              <a:extLst>
                <a:ext uri="{FF2B5EF4-FFF2-40B4-BE49-F238E27FC236}">
                  <a16:creationId xmlns:a16="http://schemas.microsoft.com/office/drawing/2014/main" id="{7ED906D3-EF1D-403C-8350-C64268693FC2}"/>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29" name="Line 19">
              <a:extLst>
                <a:ext uri="{FF2B5EF4-FFF2-40B4-BE49-F238E27FC236}">
                  <a16:creationId xmlns:a16="http://schemas.microsoft.com/office/drawing/2014/main" id="{47CD4B37-FCE0-41E4-9620-756BF7859C67}"/>
                </a:ext>
              </a:extLst>
            </p:cNvPr>
            <p:cNvSpPr>
              <a:spLocks noChangeShapeType="1"/>
            </p:cNvSpPr>
            <p:nvPr/>
          </p:nvSpPr>
          <p:spPr bwMode="auto">
            <a:xfrm>
              <a:off x="14216063" y="4221163"/>
              <a:ext cx="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0" name="Freeform 20">
              <a:extLst>
                <a:ext uri="{FF2B5EF4-FFF2-40B4-BE49-F238E27FC236}">
                  <a16:creationId xmlns:a16="http://schemas.microsoft.com/office/drawing/2014/main" id="{08AF281E-F04B-40E4-9DF1-D8CB6943607C}"/>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1" name="Line 21">
              <a:extLst>
                <a:ext uri="{FF2B5EF4-FFF2-40B4-BE49-F238E27FC236}">
                  <a16:creationId xmlns:a16="http://schemas.microsoft.com/office/drawing/2014/main" id="{E3BFBC7D-AC4F-46B2-82F5-14C338DF4F6A}"/>
                </a:ext>
              </a:extLst>
            </p:cNvPr>
            <p:cNvSpPr>
              <a:spLocks noChangeShapeType="1"/>
            </p:cNvSpPr>
            <p:nvPr/>
          </p:nvSpPr>
          <p:spPr bwMode="auto">
            <a:xfrm>
              <a:off x="14216063" y="3967163"/>
              <a:ext cx="3810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2" name="Freeform 22">
              <a:extLst>
                <a:ext uri="{FF2B5EF4-FFF2-40B4-BE49-F238E27FC236}">
                  <a16:creationId xmlns:a16="http://schemas.microsoft.com/office/drawing/2014/main" id="{82E3A4F8-9C2A-489A-8ED3-8EDDFABF46D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33" name="Line 23">
              <a:extLst>
                <a:ext uri="{FF2B5EF4-FFF2-40B4-BE49-F238E27FC236}">
                  <a16:creationId xmlns:a16="http://schemas.microsoft.com/office/drawing/2014/main" id="{D0EE54A0-67EC-447B-85BF-3CE2D2711699}"/>
                </a:ext>
              </a:extLst>
            </p:cNvPr>
            <p:cNvSpPr>
              <a:spLocks noChangeShapeType="1"/>
            </p:cNvSpPr>
            <p:nvPr/>
          </p:nvSpPr>
          <p:spPr bwMode="auto">
            <a:xfrm flipH="1">
              <a:off x="14177963" y="4581525"/>
              <a:ext cx="38100"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61"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grpSp>
      <p:sp>
        <p:nvSpPr>
          <p:cNvPr id="36" name="Multiplication Sign 35">
            <a:extLst>
              <a:ext uri="{FF2B5EF4-FFF2-40B4-BE49-F238E27FC236}">
                <a16:creationId xmlns:a16="http://schemas.microsoft.com/office/drawing/2014/main" id="{6C5212DD-D549-46EA-88D4-9BB7C494A6BC}"/>
              </a:ext>
            </a:extLst>
          </p:cNvPr>
          <p:cNvSpPr/>
          <p:nvPr/>
        </p:nvSpPr>
        <p:spPr bwMode="auto">
          <a:xfrm>
            <a:off x="7091719" y="3613890"/>
            <a:ext cx="1155983" cy="1155983"/>
          </a:xfrm>
          <a:prstGeom prst="mathMultiply">
            <a:avLst>
              <a:gd name="adj1" fmla="val 2525"/>
            </a:avLst>
          </a:prstGeom>
          <a:solidFill>
            <a:srgbClr val="DC3C00"/>
          </a:solidFill>
          <a:ln w="12700">
            <a:solidFill>
              <a:schemeClr val="bg1">
                <a:lumMod val="9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37" name="Straight Arrow Connector 36">
            <a:extLst>
              <a:ext uri="{FF2B5EF4-FFF2-40B4-BE49-F238E27FC236}">
                <a16:creationId xmlns:a16="http://schemas.microsoft.com/office/drawing/2014/main" id="{F79A96B4-F2BA-4F90-801D-DE8C725D1A1A}"/>
              </a:ext>
            </a:extLst>
          </p:cNvPr>
          <p:cNvCxnSpPr/>
          <p:nvPr/>
        </p:nvCxnSpPr>
        <p:spPr>
          <a:xfrm flipV="1">
            <a:off x="7681655" y="3138781"/>
            <a:ext cx="0" cy="581891"/>
          </a:xfrm>
          <a:prstGeom prst="straightConnector1">
            <a:avLst/>
          </a:prstGeom>
          <a:ln w="12700">
            <a:solidFill>
              <a:srgbClr val="DC3C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31707D1-2745-41B5-B285-8285ABA929D6}"/>
              </a:ext>
            </a:extLst>
          </p:cNvPr>
          <p:cNvCxnSpPr/>
          <p:nvPr/>
        </p:nvCxnSpPr>
        <p:spPr>
          <a:xfrm>
            <a:off x="10420283" y="3138781"/>
            <a:ext cx="0" cy="581891"/>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507DEE27-6145-CB46-B7E7-CC5015C9127B}"/>
              </a:ext>
            </a:extLst>
          </p:cNvPr>
          <p:cNvGrpSpPr/>
          <p:nvPr/>
        </p:nvGrpSpPr>
        <p:grpSpPr>
          <a:xfrm>
            <a:off x="0" y="6215635"/>
            <a:ext cx="11444140" cy="322080"/>
            <a:chOff x="0" y="6215635"/>
            <a:chExt cx="11444140" cy="322080"/>
          </a:xfrm>
        </p:grpSpPr>
        <p:grpSp>
          <p:nvGrpSpPr>
            <p:cNvPr id="40" name="Group 39">
              <a:extLst>
                <a:ext uri="{FF2B5EF4-FFF2-40B4-BE49-F238E27FC236}">
                  <a16:creationId xmlns:a16="http://schemas.microsoft.com/office/drawing/2014/main" id="{936BCAE0-699F-AF48-A3A6-8CD255077FE4}"/>
                </a:ext>
              </a:extLst>
            </p:cNvPr>
            <p:cNvGrpSpPr/>
            <p:nvPr/>
          </p:nvGrpSpPr>
          <p:grpSpPr>
            <a:xfrm>
              <a:off x="662352" y="6399215"/>
              <a:ext cx="10356966" cy="138500"/>
              <a:chOff x="662352" y="6316085"/>
              <a:chExt cx="10356966" cy="138500"/>
            </a:xfrm>
          </p:grpSpPr>
          <p:sp>
            <p:nvSpPr>
              <p:cNvPr id="49" name="TextBox 48">
                <a:extLst>
                  <a:ext uri="{FF2B5EF4-FFF2-40B4-BE49-F238E27FC236}">
                    <a16:creationId xmlns:a16="http://schemas.microsoft.com/office/drawing/2014/main" id="{91B7D610-60D9-7C42-919E-E0BF427E30B5}"/>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50" name="TextBox 49">
                <a:extLst>
                  <a:ext uri="{FF2B5EF4-FFF2-40B4-BE49-F238E27FC236}">
                    <a16:creationId xmlns:a16="http://schemas.microsoft.com/office/drawing/2014/main" id="{AB801E1C-755A-8948-9235-5D81F180801A}"/>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accent1"/>
                    </a:solidFill>
                  </a:rPr>
                  <a:t>Backup and restore</a:t>
                </a:r>
              </a:p>
            </p:txBody>
          </p:sp>
          <p:sp>
            <p:nvSpPr>
              <p:cNvPr id="51" name="TextBox 50">
                <a:extLst>
                  <a:ext uri="{FF2B5EF4-FFF2-40B4-BE49-F238E27FC236}">
                    <a16:creationId xmlns:a16="http://schemas.microsoft.com/office/drawing/2014/main" id="{29E9EA69-0765-C44F-A170-E5EE5778D635}"/>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52" name="TextBox 51">
                <a:extLst>
                  <a:ext uri="{FF2B5EF4-FFF2-40B4-BE49-F238E27FC236}">
                    <a16:creationId xmlns:a16="http://schemas.microsoft.com/office/drawing/2014/main" id="{D651206E-E356-D749-BF4B-7EF9811ED1D8}"/>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53" name="TextBox 52">
                <a:extLst>
                  <a:ext uri="{FF2B5EF4-FFF2-40B4-BE49-F238E27FC236}">
                    <a16:creationId xmlns:a16="http://schemas.microsoft.com/office/drawing/2014/main" id="{73A1204D-BA03-074B-B200-18795E0B2EE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54" name="TextBox 53">
                <a:extLst>
                  <a:ext uri="{FF2B5EF4-FFF2-40B4-BE49-F238E27FC236}">
                    <a16:creationId xmlns:a16="http://schemas.microsoft.com/office/drawing/2014/main" id="{D2A473D0-0F61-7D43-8CD5-466B53ED38D8}"/>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41" name="Group 40">
              <a:extLst>
                <a:ext uri="{FF2B5EF4-FFF2-40B4-BE49-F238E27FC236}">
                  <a16:creationId xmlns:a16="http://schemas.microsoft.com/office/drawing/2014/main" id="{F9B3213C-31F0-F343-B171-556537460760}"/>
                </a:ext>
              </a:extLst>
            </p:cNvPr>
            <p:cNvGrpSpPr/>
            <p:nvPr/>
          </p:nvGrpSpPr>
          <p:grpSpPr>
            <a:xfrm>
              <a:off x="0" y="6215635"/>
              <a:ext cx="11444140" cy="131976"/>
              <a:chOff x="0" y="6058468"/>
              <a:chExt cx="11444140" cy="131976"/>
            </a:xfrm>
          </p:grpSpPr>
          <p:cxnSp>
            <p:nvCxnSpPr>
              <p:cNvPr id="42" name="Straight Arrow Connector 41">
                <a:extLst>
                  <a:ext uri="{FF2B5EF4-FFF2-40B4-BE49-F238E27FC236}">
                    <a16:creationId xmlns:a16="http://schemas.microsoft.com/office/drawing/2014/main" id="{171E4538-D26B-E941-876C-E0F872B0EE8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1EB20234-07D6-714F-9BC5-F61A8104730D}"/>
                  </a:ext>
                </a:extLst>
              </p:cNvPr>
              <p:cNvSpPr/>
              <p:nvPr/>
            </p:nvSpPr>
            <p:spPr bwMode="auto">
              <a:xfrm>
                <a:off x="271149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7E30314F-996D-AF4F-A57D-0F443033A8DC}"/>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44">
                <a:extLst>
                  <a:ext uri="{FF2B5EF4-FFF2-40B4-BE49-F238E27FC236}">
                    <a16:creationId xmlns:a16="http://schemas.microsoft.com/office/drawing/2014/main" id="{FC1570A9-275F-2441-B46A-8DA5BD8E237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D1732F51-CF3C-6B4E-97E2-3E421EAC73D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03D746F6-837A-4B43-A692-C27BEE43546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ADB00513-F681-244F-9748-CEE94C4A3A05}"/>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55" name="Group 54">
            <a:extLst>
              <a:ext uri="{FF2B5EF4-FFF2-40B4-BE49-F238E27FC236}">
                <a16:creationId xmlns:a16="http://schemas.microsoft.com/office/drawing/2014/main" id="{FB71622C-9790-F748-99DE-36FD44BEA4C2}"/>
              </a:ext>
            </a:extLst>
          </p:cNvPr>
          <p:cNvGrpSpPr/>
          <p:nvPr/>
        </p:nvGrpSpPr>
        <p:grpSpPr>
          <a:xfrm rot="16200000">
            <a:off x="8180627" y="2574370"/>
            <a:ext cx="415605" cy="527991"/>
            <a:chOff x="10698247" y="2486025"/>
            <a:chExt cx="452353" cy="574676"/>
          </a:xfrm>
        </p:grpSpPr>
        <p:sp>
          <p:nvSpPr>
            <p:cNvPr id="56" name="Freeform 149">
              <a:extLst>
                <a:ext uri="{FF2B5EF4-FFF2-40B4-BE49-F238E27FC236}">
                  <a16:creationId xmlns:a16="http://schemas.microsoft.com/office/drawing/2014/main" id="{236CCF08-839A-8A4E-AB98-85B352EB3791}"/>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7" name="Rectangle 3">
              <a:extLst>
                <a:ext uri="{FF2B5EF4-FFF2-40B4-BE49-F238E27FC236}">
                  <a16:creationId xmlns:a16="http://schemas.microsoft.com/office/drawing/2014/main" id="{CC812F29-FD81-3641-AC8A-C85C2637B9A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6D78F62F-760D-474A-AEC7-695681AC5EC8}"/>
              </a:ext>
            </a:extLst>
          </p:cNvPr>
          <p:cNvGrpSpPr/>
          <p:nvPr/>
        </p:nvGrpSpPr>
        <p:grpSpPr>
          <a:xfrm rot="16200000">
            <a:off x="8863887" y="2574370"/>
            <a:ext cx="415605" cy="527991"/>
            <a:chOff x="10698247" y="2486025"/>
            <a:chExt cx="452353" cy="574676"/>
          </a:xfrm>
        </p:grpSpPr>
        <p:sp>
          <p:nvSpPr>
            <p:cNvPr id="59" name="Freeform 149">
              <a:extLst>
                <a:ext uri="{FF2B5EF4-FFF2-40B4-BE49-F238E27FC236}">
                  <a16:creationId xmlns:a16="http://schemas.microsoft.com/office/drawing/2014/main" id="{755853A5-209D-AA44-A5E8-26EFAA2B1C37}"/>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0" name="Rectangle 3">
              <a:extLst>
                <a:ext uri="{FF2B5EF4-FFF2-40B4-BE49-F238E27FC236}">
                  <a16:creationId xmlns:a16="http://schemas.microsoft.com/office/drawing/2014/main" id="{C9D04F5F-2CD3-F24B-BE27-45176EB121D8}"/>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8AA3CB28-1BC2-674D-82E1-E05A03D8632D}"/>
              </a:ext>
            </a:extLst>
          </p:cNvPr>
          <p:cNvGrpSpPr/>
          <p:nvPr/>
        </p:nvGrpSpPr>
        <p:grpSpPr>
          <a:xfrm rot="16200000">
            <a:off x="9547147" y="2574370"/>
            <a:ext cx="415605" cy="527991"/>
            <a:chOff x="10698247" y="2486025"/>
            <a:chExt cx="452353" cy="574676"/>
          </a:xfrm>
        </p:grpSpPr>
        <p:sp>
          <p:nvSpPr>
            <p:cNvPr id="62" name="Freeform 149">
              <a:extLst>
                <a:ext uri="{FF2B5EF4-FFF2-40B4-BE49-F238E27FC236}">
                  <a16:creationId xmlns:a16="http://schemas.microsoft.com/office/drawing/2014/main" id="{B6D333ED-2489-C24A-AD82-1ECD783823AE}"/>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3" name="Rectangle 3">
              <a:extLst>
                <a:ext uri="{FF2B5EF4-FFF2-40B4-BE49-F238E27FC236}">
                  <a16:creationId xmlns:a16="http://schemas.microsoft.com/office/drawing/2014/main" id="{073777E4-C200-ED41-B561-56B8FD01312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7F49672B-A059-1640-AEA8-482D200F133F}"/>
              </a:ext>
            </a:extLst>
          </p:cNvPr>
          <p:cNvGrpSpPr/>
          <p:nvPr/>
        </p:nvGrpSpPr>
        <p:grpSpPr>
          <a:xfrm rot="16200000">
            <a:off x="10230407" y="2574370"/>
            <a:ext cx="415605" cy="527991"/>
            <a:chOff x="10698247" y="2486025"/>
            <a:chExt cx="452353" cy="574676"/>
          </a:xfrm>
        </p:grpSpPr>
        <p:sp>
          <p:nvSpPr>
            <p:cNvPr id="65" name="Freeform 149">
              <a:extLst>
                <a:ext uri="{FF2B5EF4-FFF2-40B4-BE49-F238E27FC236}">
                  <a16:creationId xmlns:a16="http://schemas.microsoft.com/office/drawing/2014/main" id="{0FF173E0-3FD2-CF46-BE1D-3B0AAFFD72A0}"/>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solidFill>
              <a:schemeClr val="tx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6" name="Rectangle 3">
              <a:extLst>
                <a:ext uri="{FF2B5EF4-FFF2-40B4-BE49-F238E27FC236}">
                  <a16:creationId xmlns:a16="http://schemas.microsoft.com/office/drawing/2014/main" id="{5FFC43E5-AAD9-3B43-A855-0C004167BFFE}"/>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solidFill>
              <a:srgbClr val="0078D7"/>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70" name="Freeform 182">
            <a:extLst>
              <a:ext uri="{FF2B5EF4-FFF2-40B4-BE49-F238E27FC236}">
                <a16:creationId xmlns:a16="http://schemas.microsoft.com/office/drawing/2014/main" id="{66CB0BA5-4127-8B47-A9D8-911DB68C79D4}"/>
              </a:ext>
            </a:extLst>
          </p:cNvPr>
          <p:cNvSpPr/>
          <p:nvPr/>
        </p:nvSpPr>
        <p:spPr bwMode="auto">
          <a:xfrm>
            <a:off x="10162464" y="3872896"/>
            <a:ext cx="527991" cy="67717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91440" numCol="1" spcCol="0" rtlCol="0" fromWordArt="0" anchor="t" anchorCtr="0" forceAA="0" compatLnSpc="1">
            <a:prstTxWarp prst="textNoShape">
              <a:avLst/>
            </a:prstTxWarp>
            <a:noAutofit/>
          </a:bodyPr>
          <a:lstStyle/>
          <a:p>
            <a:pPr lvl="0" algn="ctr" defTabSz="932449" fontAlgn="base">
              <a:lnSpc>
                <a:spcPct val="90000"/>
              </a:lnSpc>
              <a:spcBef>
                <a:spcPct val="0"/>
              </a:spcBef>
              <a:spcAft>
                <a:spcPct val="0"/>
              </a:spcAft>
              <a:defRPr/>
            </a:pPr>
            <a:r>
              <a:rPr lang="en-US" sz="1200">
                <a:solidFill>
                  <a:schemeClr val="tx1"/>
                </a:solidFill>
                <a:ea typeface="Segoe UI" pitchFamily="34" charset="0"/>
                <a:cs typeface="Segoe UI" pitchFamily="34" charset="0"/>
              </a:rPr>
              <a:t>DB1</a:t>
            </a:r>
          </a:p>
        </p:txBody>
      </p:sp>
    </p:spTree>
    <p:extLst>
      <p:ext uri="{BB962C8B-B14F-4D97-AF65-F5344CB8AC3E}">
        <p14:creationId xmlns:p14="http://schemas.microsoft.com/office/powerpoint/2010/main" val="152178463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7623FC41-B42D-E345-A904-5BBAF6115AE6}"/>
              </a:ext>
            </a:extLst>
          </p:cNvPr>
          <p:cNvGrpSpPr/>
          <p:nvPr/>
        </p:nvGrpSpPr>
        <p:grpSpPr>
          <a:xfrm>
            <a:off x="8335500" y="1722517"/>
            <a:ext cx="2114900" cy="860018"/>
            <a:chOff x="8335500" y="1722517"/>
            <a:chExt cx="2114900" cy="860018"/>
          </a:xfrm>
        </p:grpSpPr>
        <p:sp>
          <p:nvSpPr>
            <p:cNvPr id="123" name="Oval 122">
              <a:extLst>
                <a:ext uri="{FF2B5EF4-FFF2-40B4-BE49-F238E27FC236}">
                  <a16:creationId xmlns:a16="http://schemas.microsoft.com/office/drawing/2014/main" id="{0C1666AF-AD27-8C4D-9C10-E22C417C6C42}"/>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4" name="Rectangle 123">
              <a:extLst>
                <a:ext uri="{FF2B5EF4-FFF2-40B4-BE49-F238E27FC236}">
                  <a16:creationId xmlns:a16="http://schemas.microsoft.com/office/drawing/2014/main" id="{3F68C206-6C11-1A4A-9BDB-DC48D17917DA}"/>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9" name="Oval 68">
              <a:extLst>
                <a:ext uri="{FF2B5EF4-FFF2-40B4-BE49-F238E27FC236}">
                  <a16:creationId xmlns:a16="http://schemas.microsoft.com/office/drawing/2014/main" id="{9D2F7611-EE08-DA4F-81BB-57CF01F07F40}"/>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6" name="TextBox 65">
              <a:extLst>
                <a:ext uri="{FF2B5EF4-FFF2-40B4-BE49-F238E27FC236}">
                  <a16:creationId xmlns:a16="http://schemas.microsoft.com/office/drawing/2014/main" id="{26C5A043-D92C-4A4A-A582-D3E982DCF969}"/>
                </a:ext>
              </a:extLst>
            </p:cNvPr>
            <p:cNvSpPr txBox="1"/>
            <p:nvPr/>
          </p:nvSpPr>
          <p:spPr>
            <a:xfrm>
              <a:off x="8335500" y="1803120"/>
              <a:ext cx="208390" cy="153888"/>
            </a:xfrm>
            <a:prstGeom prst="rect">
              <a:avLst/>
            </a:prstGeom>
            <a:noFill/>
          </p:spPr>
          <p:txBody>
            <a:bodyPr wrap="none" lIns="0" tIns="0" rIns="0" bIns="0" rtlCol="0">
              <a:spAutoFit/>
            </a:bodyPr>
            <a:lstStyle/>
            <a:p>
              <a:pPr algn="l"/>
              <a:r>
                <a:rPr lang="en-US" sz="1000"/>
                <a:t>GW</a:t>
              </a:r>
              <a:endParaRPr lang="en-US" sz="1200"/>
            </a:p>
          </p:txBody>
        </p:sp>
        <p:sp>
          <p:nvSpPr>
            <p:cNvPr id="67" name="TextBox 66">
              <a:extLst>
                <a:ext uri="{FF2B5EF4-FFF2-40B4-BE49-F238E27FC236}">
                  <a16:creationId xmlns:a16="http://schemas.microsoft.com/office/drawing/2014/main" id="{17FF6DA6-7580-B24D-84DE-872E2328D6DA}"/>
                </a:ext>
              </a:extLst>
            </p:cNvPr>
            <p:cNvSpPr txBox="1"/>
            <p:nvPr/>
          </p:nvSpPr>
          <p:spPr>
            <a:xfrm>
              <a:off x="8880939" y="1722517"/>
              <a:ext cx="208390" cy="153888"/>
            </a:xfrm>
            <a:prstGeom prst="rect">
              <a:avLst/>
            </a:prstGeom>
            <a:noFill/>
          </p:spPr>
          <p:txBody>
            <a:bodyPr wrap="none" lIns="0" tIns="0" rIns="0" bIns="0" rtlCol="0">
              <a:spAutoFit/>
            </a:bodyPr>
            <a:lstStyle/>
            <a:p>
              <a:pPr algn="l"/>
              <a:r>
                <a:rPr lang="en-US" sz="1000"/>
                <a:t>GW</a:t>
              </a:r>
              <a:endParaRPr lang="en-US" sz="1200"/>
            </a:p>
          </p:txBody>
        </p:sp>
        <p:sp>
          <p:nvSpPr>
            <p:cNvPr id="68" name="TextBox 67">
              <a:extLst>
                <a:ext uri="{FF2B5EF4-FFF2-40B4-BE49-F238E27FC236}">
                  <a16:creationId xmlns:a16="http://schemas.microsoft.com/office/drawing/2014/main" id="{8F697E74-4B98-B843-AC05-516EA954ECA0}"/>
                </a:ext>
              </a:extLst>
            </p:cNvPr>
            <p:cNvSpPr txBox="1"/>
            <p:nvPr/>
          </p:nvSpPr>
          <p:spPr>
            <a:xfrm>
              <a:off x="9531416" y="1790221"/>
              <a:ext cx="208390" cy="153888"/>
            </a:xfrm>
            <a:prstGeom prst="rect">
              <a:avLst/>
            </a:prstGeom>
            <a:noFill/>
          </p:spPr>
          <p:txBody>
            <a:bodyPr wrap="none" lIns="0" tIns="0" rIns="0" bIns="0" rtlCol="0">
              <a:spAutoFit/>
            </a:bodyPr>
            <a:lstStyle/>
            <a:p>
              <a:pPr algn="l"/>
              <a:r>
                <a:rPr lang="en-US" sz="1000"/>
                <a:t>GW</a:t>
              </a:r>
              <a:endParaRPr lang="en-US" sz="1200"/>
            </a:p>
          </p:txBody>
        </p:sp>
        <p:sp>
          <p:nvSpPr>
            <p:cNvPr id="70" name="TextBox 69">
              <a:extLst>
                <a:ext uri="{FF2B5EF4-FFF2-40B4-BE49-F238E27FC236}">
                  <a16:creationId xmlns:a16="http://schemas.microsoft.com/office/drawing/2014/main" id="{561AFAE8-4C78-534C-BE34-0CCBE80529DE}"/>
                </a:ext>
              </a:extLst>
            </p:cNvPr>
            <p:cNvSpPr txBox="1"/>
            <p:nvPr/>
          </p:nvSpPr>
          <p:spPr>
            <a:xfrm>
              <a:off x="9007830" y="2208618"/>
              <a:ext cx="711733" cy="153888"/>
            </a:xfrm>
            <a:prstGeom prst="rect">
              <a:avLst/>
            </a:prstGeom>
            <a:noFill/>
          </p:spPr>
          <p:txBody>
            <a:bodyPr wrap="none" lIns="0" tIns="0" rIns="0" bIns="0" rtlCol="0">
              <a:spAutoFit/>
            </a:bodyPr>
            <a:lstStyle/>
            <a:p>
              <a:pPr algn="l"/>
              <a:r>
                <a:rPr lang="en-US" sz="1000"/>
                <a:t>Control Ring</a:t>
              </a:r>
            </a:p>
          </p:txBody>
        </p:sp>
        <p:grpSp>
          <p:nvGrpSpPr>
            <p:cNvPr id="132" name="Group 131">
              <a:extLst>
                <a:ext uri="{FF2B5EF4-FFF2-40B4-BE49-F238E27FC236}">
                  <a16:creationId xmlns:a16="http://schemas.microsoft.com/office/drawing/2014/main" id="{747BF700-8F43-4A47-A0CA-A3E438508BEB}"/>
                </a:ext>
              </a:extLst>
            </p:cNvPr>
            <p:cNvGrpSpPr/>
            <p:nvPr/>
          </p:nvGrpSpPr>
          <p:grpSpPr>
            <a:xfrm>
              <a:off x="8539400" y="1903464"/>
              <a:ext cx="241171" cy="250651"/>
              <a:chOff x="13071009" y="3404199"/>
              <a:chExt cx="369615" cy="384144"/>
            </a:xfrm>
          </p:grpSpPr>
          <p:sp>
            <p:nvSpPr>
              <p:cNvPr id="133" name="Rectangle 132">
                <a:extLst>
                  <a:ext uri="{FF2B5EF4-FFF2-40B4-BE49-F238E27FC236}">
                    <a16:creationId xmlns:a16="http://schemas.microsoft.com/office/drawing/2014/main" id="{2F0EA2B5-E045-794E-9D2E-37798D43509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E8B03D1A-892C-B747-AD6A-1A4AF6E62A00}"/>
                  </a:ext>
                </a:extLst>
              </p:cNvPr>
              <p:cNvGrpSpPr/>
              <p:nvPr/>
            </p:nvGrpSpPr>
            <p:grpSpPr>
              <a:xfrm>
                <a:off x="13124976" y="3422562"/>
                <a:ext cx="263000" cy="365781"/>
                <a:chOff x="12590745" y="5672000"/>
                <a:chExt cx="522378" cy="726522"/>
              </a:xfrm>
            </p:grpSpPr>
            <p:sp>
              <p:nvSpPr>
                <p:cNvPr id="135" name="Freeform 134">
                  <a:extLst>
                    <a:ext uri="{FF2B5EF4-FFF2-40B4-BE49-F238E27FC236}">
                      <a16:creationId xmlns:a16="http://schemas.microsoft.com/office/drawing/2014/main" id="{DB591ABB-2511-F44F-8B73-FBE07F14041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Down Arrow 135">
                  <a:extLst>
                    <a:ext uri="{FF2B5EF4-FFF2-40B4-BE49-F238E27FC236}">
                      <a16:creationId xmlns:a16="http://schemas.microsoft.com/office/drawing/2014/main" id="{BC8408BA-1A46-6942-8B6F-F014E9E1904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CB4D5A20-64C9-FE42-B27D-1C78A6AE0D7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F420B167-9767-CC41-B841-01DD9FEDE4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8F403E28-1728-8C4A-BDF0-0F96CABA0B32}"/>
                </a:ext>
              </a:extLst>
            </p:cNvPr>
            <p:cNvGrpSpPr/>
            <p:nvPr/>
          </p:nvGrpSpPr>
          <p:grpSpPr>
            <a:xfrm>
              <a:off x="9116048" y="1821085"/>
              <a:ext cx="241171" cy="250651"/>
              <a:chOff x="13071009" y="3404199"/>
              <a:chExt cx="369615" cy="384144"/>
            </a:xfrm>
          </p:grpSpPr>
          <p:sp>
            <p:nvSpPr>
              <p:cNvPr id="140" name="Rectangle 139">
                <a:extLst>
                  <a:ext uri="{FF2B5EF4-FFF2-40B4-BE49-F238E27FC236}">
                    <a16:creationId xmlns:a16="http://schemas.microsoft.com/office/drawing/2014/main" id="{4F45E64D-F265-6C4F-B627-81B497C0496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E849ABE6-1BA8-6B44-A378-453E141DE6A3}"/>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42174187-0AC1-AF4A-AD22-2C1B52573A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DF4C9F28-69F9-B441-8647-07F5AD81399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CD1B134-75B1-C74F-B121-CF31913177B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5BB1F083-F2FB-0C4D-8C9E-A0B2C2AEDC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E44D831F-8092-064C-B5C8-C55D4A454ACE}"/>
                </a:ext>
              </a:extLst>
            </p:cNvPr>
            <p:cNvGrpSpPr/>
            <p:nvPr/>
          </p:nvGrpSpPr>
          <p:grpSpPr>
            <a:xfrm>
              <a:off x="9733886" y="1903464"/>
              <a:ext cx="241171" cy="250651"/>
              <a:chOff x="13071009" y="3404199"/>
              <a:chExt cx="369615" cy="384144"/>
            </a:xfrm>
          </p:grpSpPr>
          <p:sp>
            <p:nvSpPr>
              <p:cNvPr id="147" name="Rectangle 146">
                <a:extLst>
                  <a:ext uri="{FF2B5EF4-FFF2-40B4-BE49-F238E27FC236}">
                    <a16:creationId xmlns:a16="http://schemas.microsoft.com/office/drawing/2014/main" id="{CFDC8A59-B5D0-6840-A04D-007687B4D58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E6E66E71-EFE2-C24B-AA4D-F70BD57FD910}"/>
                  </a:ext>
                </a:extLst>
              </p:cNvPr>
              <p:cNvGrpSpPr/>
              <p:nvPr/>
            </p:nvGrpSpPr>
            <p:grpSpPr>
              <a:xfrm>
                <a:off x="13124976" y="3422562"/>
                <a:ext cx="263000" cy="365781"/>
                <a:chOff x="12590745" y="5672000"/>
                <a:chExt cx="522378" cy="726522"/>
              </a:xfrm>
            </p:grpSpPr>
            <p:sp>
              <p:nvSpPr>
                <p:cNvPr id="149" name="Freeform 148">
                  <a:extLst>
                    <a:ext uri="{FF2B5EF4-FFF2-40B4-BE49-F238E27FC236}">
                      <a16:creationId xmlns:a16="http://schemas.microsoft.com/office/drawing/2014/main" id="{700ADD0F-B28B-9141-891A-F2C894AE7B8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Down Arrow 149">
                  <a:extLst>
                    <a:ext uri="{FF2B5EF4-FFF2-40B4-BE49-F238E27FC236}">
                      <a16:creationId xmlns:a16="http://schemas.microsoft.com/office/drawing/2014/main" id="{C88939DD-14AE-2C4A-A144-56BE6ED29A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Down Arrow 150">
                  <a:extLst>
                    <a:ext uri="{FF2B5EF4-FFF2-40B4-BE49-F238E27FC236}">
                      <a16:creationId xmlns:a16="http://schemas.microsoft.com/office/drawing/2014/main" id="{F00D66DE-C447-874B-B7F6-E15B23504277}"/>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Down Arrow 151">
                  <a:extLst>
                    <a:ext uri="{FF2B5EF4-FFF2-40B4-BE49-F238E27FC236}">
                      <a16:creationId xmlns:a16="http://schemas.microsoft.com/office/drawing/2014/main" id="{95F53909-EA52-5E4B-9B1E-34E62ABF242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84" name="Straight Arrow Connector 83">
            <a:extLst>
              <a:ext uri="{FF2B5EF4-FFF2-40B4-BE49-F238E27FC236}">
                <a16:creationId xmlns:a16="http://schemas.microsoft.com/office/drawing/2014/main" id="{0D393668-B439-B64E-8D95-59DC031728CE}"/>
              </a:ext>
            </a:extLst>
          </p:cNvPr>
          <p:cNvCxnSpPr/>
          <p:nvPr/>
        </p:nvCxnSpPr>
        <p:spPr>
          <a:xfrm>
            <a:off x="6922094" y="2220055"/>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416C9A45-F09A-5F43-A9FD-0D78748010B8}"/>
              </a:ext>
            </a:extLst>
          </p:cNvPr>
          <p:cNvCxnSpPr>
            <a:cxnSpLocks/>
            <a:endCxn id="35" idx="0"/>
          </p:cNvCxnSpPr>
          <p:nvPr/>
        </p:nvCxnSpPr>
        <p:spPr>
          <a:xfrm>
            <a:off x="8210565" y="2915820"/>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C873136-A9AE-EE4C-96BF-666F1507FFCA}"/>
              </a:ext>
            </a:extLst>
          </p:cNvPr>
          <p:cNvSpPr/>
          <p:nvPr/>
        </p:nvSpPr>
        <p:spPr bwMode="auto">
          <a:xfrm>
            <a:off x="7352825" y="5014252"/>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5" name="Graphic 34">
            <a:extLst>
              <a:ext uri="{FF2B5EF4-FFF2-40B4-BE49-F238E27FC236}">
                <a16:creationId xmlns:a16="http://schemas.microsoft.com/office/drawing/2014/main" id="{CCDCF30E-E269-324D-BB35-2C6EC5B80B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94457" y="3136270"/>
            <a:ext cx="467684" cy="467684"/>
          </a:xfrm>
          <a:prstGeom prst="rect">
            <a:avLst/>
          </a:prstGeom>
        </p:spPr>
      </p:pic>
      <p:pic>
        <p:nvPicPr>
          <p:cNvPr id="34" name="Graphic 33">
            <a:extLst>
              <a:ext uri="{FF2B5EF4-FFF2-40B4-BE49-F238E27FC236}">
                <a16:creationId xmlns:a16="http://schemas.microsoft.com/office/drawing/2014/main" id="{2A2BA7F5-2AF7-C84D-8B99-0DB294FDE2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2716" y="3257293"/>
            <a:ext cx="467684" cy="467684"/>
          </a:xfrm>
          <a:prstGeom prst="rect">
            <a:avLst/>
          </a:prstGeom>
        </p:spPr>
      </p:pic>
      <p:sp>
        <p:nvSpPr>
          <p:cNvPr id="8" name="TextBox 7">
            <a:extLst>
              <a:ext uri="{FF2B5EF4-FFF2-40B4-BE49-F238E27FC236}">
                <a16:creationId xmlns:a16="http://schemas.microsoft.com/office/drawing/2014/main" id="{C56767AD-1FF7-4685-9BDC-A07F75CA922A}"/>
              </a:ext>
            </a:extLst>
          </p:cNvPr>
          <p:cNvSpPr txBox="1"/>
          <p:nvPr/>
        </p:nvSpPr>
        <p:spPr>
          <a:xfrm>
            <a:off x="601748" y="1191937"/>
            <a:ext cx="5021811" cy="3077766"/>
          </a:xfrm>
          <a:prstGeom prst="rect">
            <a:avLst/>
          </a:prstGeom>
          <a:noFill/>
        </p:spPr>
        <p:txBody>
          <a:bodyPr wrap="square" lIns="0" tIns="0" rIns="0" bIns="0" rtlCol="0">
            <a:spAutoFit/>
          </a:bodyPr>
          <a:lstStyle/>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Behaves like Failover Cluster Instance</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Remote storage provides data redundancy within a datacenter</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Backup files are in a different location with geo-redundancy</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Failover decisions based on SQL and Service Fabric</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Recovery time depends on spare capacity</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Connectivity redirection built-in</a:t>
            </a:r>
          </a:p>
        </p:txBody>
      </p:sp>
      <p:sp>
        <p:nvSpPr>
          <p:cNvPr id="2" name="Title 1">
            <a:extLst>
              <a:ext uri="{FF2B5EF4-FFF2-40B4-BE49-F238E27FC236}">
                <a16:creationId xmlns:a16="http://schemas.microsoft.com/office/drawing/2014/main" id="{BF9C4299-3C81-974F-973F-EB8236DC27F4}"/>
              </a:ext>
            </a:extLst>
          </p:cNvPr>
          <p:cNvSpPr>
            <a:spLocks noGrp="1"/>
          </p:cNvSpPr>
          <p:nvPr>
            <p:ph type="title"/>
          </p:nvPr>
        </p:nvSpPr>
        <p:spPr>
          <a:xfrm>
            <a:off x="588263" y="457200"/>
            <a:ext cx="11018520" cy="553998"/>
          </a:xfrm>
        </p:spPr>
        <p:txBody>
          <a:bodyPr/>
          <a:lstStyle/>
          <a:p>
            <a:r>
              <a:rPr lang="en-US" spc="0">
                <a:solidFill>
                  <a:prstClr val="black"/>
                </a:solidFill>
                <a:cs typeface="Segoe UI Semilight" panose="020B0402040204020203" pitchFamily="34" charset="0"/>
              </a:rPr>
              <a:t>General Purpose High Availability</a:t>
            </a:r>
            <a:endParaRPr lang="en-US"/>
          </a:p>
        </p:txBody>
      </p:sp>
      <p:grpSp>
        <p:nvGrpSpPr>
          <p:cNvPr id="6" name="Group 5">
            <a:extLst>
              <a:ext uri="{FF2B5EF4-FFF2-40B4-BE49-F238E27FC236}">
                <a16:creationId xmlns:a16="http://schemas.microsoft.com/office/drawing/2014/main" id="{B664AE82-FEAD-7748-8877-7174803BCFB3}"/>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6769238F-3C49-D24D-AA6B-6156F2779E18}"/>
                </a:ext>
              </a:extLst>
            </p:cNvPr>
            <p:cNvGrpSpPr/>
            <p:nvPr/>
          </p:nvGrpSpPr>
          <p:grpSpPr>
            <a:xfrm>
              <a:off x="662352" y="6399215"/>
              <a:ext cx="10356966" cy="138500"/>
              <a:chOff x="662352" y="6316085"/>
              <a:chExt cx="10356966" cy="138500"/>
            </a:xfrm>
          </p:grpSpPr>
          <p:sp>
            <p:nvSpPr>
              <p:cNvPr id="18" name="TextBox 17">
                <a:extLst>
                  <a:ext uri="{FF2B5EF4-FFF2-40B4-BE49-F238E27FC236}">
                    <a16:creationId xmlns:a16="http://schemas.microsoft.com/office/drawing/2014/main" id="{8D187387-D87B-4648-83E0-2D8089831F73}"/>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9" name="TextBox 18">
                <a:extLst>
                  <a:ext uri="{FF2B5EF4-FFF2-40B4-BE49-F238E27FC236}">
                    <a16:creationId xmlns:a16="http://schemas.microsoft.com/office/drawing/2014/main" id="{94187302-5E6F-9E46-B945-EFF0B5680F7F}"/>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0" name="TextBox 19">
                <a:extLst>
                  <a:ext uri="{FF2B5EF4-FFF2-40B4-BE49-F238E27FC236}">
                    <a16:creationId xmlns:a16="http://schemas.microsoft.com/office/drawing/2014/main" id="{92397477-1D50-E04A-9A5B-01BC86EDAF3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1" name="TextBox 20">
                <a:extLst>
                  <a:ext uri="{FF2B5EF4-FFF2-40B4-BE49-F238E27FC236}">
                    <a16:creationId xmlns:a16="http://schemas.microsoft.com/office/drawing/2014/main" id="{8B05C78E-EDBB-7642-BCB2-C11604A02D7A}"/>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2" name="TextBox 21">
                <a:extLst>
                  <a:ext uri="{FF2B5EF4-FFF2-40B4-BE49-F238E27FC236}">
                    <a16:creationId xmlns:a16="http://schemas.microsoft.com/office/drawing/2014/main" id="{9C5BA0E8-9E51-2244-BD70-950AB1B5155E}"/>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3" name="TextBox 22">
                <a:extLst>
                  <a:ext uri="{FF2B5EF4-FFF2-40B4-BE49-F238E27FC236}">
                    <a16:creationId xmlns:a16="http://schemas.microsoft.com/office/drawing/2014/main" id="{46E8AA65-04FE-3848-AC7A-909D2879C3DD}"/>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9" name="Group 8">
              <a:extLst>
                <a:ext uri="{FF2B5EF4-FFF2-40B4-BE49-F238E27FC236}">
                  <a16:creationId xmlns:a16="http://schemas.microsoft.com/office/drawing/2014/main" id="{E1C49594-4B91-E14A-A53A-BF27BEE0704B}"/>
                </a:ext>
              </a:extLst>
            </p:cNvPr>
            <p:cNvGrpSpPr/>
            <p:nvPr/>
          </p:nvGrpSpPr>
          <p:grpSpPr>
            <a:xfrm>
              <a:off x="0" y="6215635"/>
              <a:ext cx="11444140" cy="131976"/>
              <a:chOff x="0" y="6058468"/>
              <a:chExt cx="11444140" cy="131976"/>
            </a:xfrm>
          </p:grpSpPr>
          <p:cxnSp>
            <p:nvCxnSpPr>
              <p:cNvPr id="10" name="Straight Arrow Connector 9">
                <a:extLst>
                  <a:ext uri="{FF2B5EF4-FFF2-40B4-BE49-F238E27FC236}">
                    <a16:creationId xmlns:a16="http://schemas.microsoft.com/office/drawing/2014/main" id="{8A7F6FB8-0373-D14D-ABD8-DBBBDBDAE17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E9B25F4C-9649-5F46-A6DD-A9632C14486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F11529D9-43DD-C94F-9128-F776BADC66B0}"/>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7EC52797-AC7E-7341-A918-4AD88BE3B3D8}"/>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3BBBD6BB-A7DD-0143-935F-07874FABABA9}"/>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1FCBFBE2-8F02-F744-A264-A2FFA8CB1F7B}"/>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1B0CD196-F2E9-BB42-BAF9-BC7C5301860F}"/>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TextBox 2">
            <a:extLst>
              <a:ext uri="{FF2B5EF4-FFF2-40B4-BE49-F238E27FC236}">
                <a16:creationId xmlns:a16="http://schemas.microsoft.com/office/drawing/2014/main" id="{65084061-B9E4-E845-880B-1F73F4F16AB8}"/>
              </a:ext>
            </a:extLst>
          </p:cNvPr>
          <p:cNvSpPr txBox="1"/>
          <p:nvPr/>
        </p:nvSpPr>
        <p:spPr>
          <a:xfrm>
            <a:off x="7385924" y="1330963"/>
            <a:ext cx="966996" cy="184666"/>
          </a:xfrm>
          <a:prstGeom prst="rect">
            <a:avLst/>
          </a:prstGeom>
          <a:noFill/>
        </p:spPr>
        <p:txBody>
          <a:bodyPr wrap="none" lIns="0" tIns="0" rIns="0" bIns="0" rtlCol="0">
            <a:spAutoFit/>
          </a:bodyPr>
          <a:lstStyle/>
          <a:p>
            <a:pPr algn="l"/>
            <a:r>
              <a:rPr lang="en-US" sz="1200" b="1"/>
              <a:t>Azure Region</a:t>
            </a:r>
          </a:p>
        </p:txBody>
      </p:sp>
      <p:sp>
        <p:nvSpPr>
          <p:cNvPr id="24" name="TextBox 23">
            <a:extLst>
              <a:ext uri="{FF2B5EF4-FFF2-40B4-BE49-F238E27FC236}">
                <a16:creationId xmlns:a16="http://schemas.microsoft.com/office/drawing/2014/main" id="{1ADE47AA-F1F0-3E4E-BECF-C59924A6B32F}"/>
              </a:ext>
            </a:extLst>
          </p:cNvPr>
          <p:cNvSpPr txBox="1"/>
          <p:nvPr/>
        </p:nvSpPr>
        <p:spPr>
          <a:xfrm>
            <a:off x="6447009" y="1844632"/>
            <a:ext cx="641201" cy="153888"/>
          </a:xfrm>
          <a:prstGeom prst="rect">
            <a:avLst/>
          </a:prstGeom>
          <a:noFill/>
        </p:spPr>
        <p:txBody>
          <a:bodyPr wrap="none" lIns="0" tIns="0" rIns="0" bIns="0" rtlCol="0">
            <a:spAutoFit/>
          </a:bodyPr>
          <a:lstStyle/>
          <a:p>
            <a:r>
              <a:rPr lang="en-US" sz="1000"/>
              <a:t>Application</a:t>
            </a:r>
          </a:p>
        </p:txBody>
      </p:sp>
      <p:sp>
        <p:nvSpPr>
          <p:cNvPr id="25" name="TextBox 24">
            <a:extLst>
              <a:ext uri="{FF2B5EF4-FFF2-40B4-BE49-F238E27FC236}">
                <a16:creationId xmlns:a16="http://schemas.microsoft.com/office/drawing/2014/main" id="{68CFCADD-EFA0-864A-B127-96AD6FA3AC88}"/>
              </a:ext>
            </a:extLst>
          </p:cNvPr>
          <p:cNvSpPr txBox="1"/>
          <p:nvPr/>
        </p:nvSpPr>
        <p:spPr>
          <a:xfrm>
            <a:off x="7403375" y="2742812"/>
            <a:ext cx="466474" cy="307777"/>
          </a:xfrm>
          <a:prstGeom prst="rect">
            <a:avLst/>
          </a:prstGeom>
          <a:noFill/>
        </p:spPr>
        <p:txBody>
          <a:bodyPr wrap="none" lIns="0" tIns="0" rIns="0" bIns="0" rtlCol="0">
            <a:spAutoFit/>
          </a:bodyPr>
          <a:lstStyle/>
          <a:p>
            <a:pPr algn="l"/>
            <a:r>
              <a:rPr lang="en-US" sz="1000"/>
              <a:t>Primary </a:t>
            </a:r>
            <a:br>
              <a:rPr lang="en-US" sz="1000"/>
            </a:br>
            <a:r>
              <a:rPr lang="en-US" sz="1000"/>
              <a:t>Replica</a:t>
            </a:r>
          </a:p>
        </p:txBody>
      </p:sp>
      <p:sp>
        <p:nvSpPr>
          <p:cNvPr id="4" name="Rectangle 3">
            <a:extLst>
              <a:ext uri="{FF2B5EF4-FFF2-40B4-BE49-F238E27FC236}">
                <a16:creationId xmlns:a16="http://schemas.microsoft.com/office/drawing/2014/main" id="{E47BCA4B-5016-0C40-A2D3-3911249D4634}"/>
              </a:ext>
            </a:extLst>
          </p:cNvPr>
          <p:cNvSpPr/>
          <p:nvPr/>
        </p:nvSpPr>
        <p:spPr bwMode="auto">
          <a:xfrm>
            <a:off x="7692096" y="326980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a:t>
            </a:r>
            <a:r>
              <a:rPr lang="en-US" sz="1000" err="1">
                <a:solidFill>
                  <a:schemeClr val="tx1"/>
                </a:solidFill>
                <a:ea typeface="Segoe UI" pitchFamily="34" charset="0"/>
                <a:cs typeface="Segoe UI" pitchFamily="34" charset="0"/>
              </a:rPr>
              <a:t>tempdb</a:t>
            </a:r>
            <a:endParaRPr lang="en-US" sz="1000">
              <a:solidFill>
                <a:schemeClr val="tx1"/>
              </a:soli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FA96FDB7-8E25-CC41-99FD-544DA28EE244}"/>
              </a:ext>
            </a:extLst>
          </p:cNvPr>
          <p:cNvSpPr/>
          <p:nvPr/>
        </p:nvSpPr>
        <p:spPr bwMode="auto">
          <a:xfrm>
            <a:off x="9916519" y="38587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a:t>
            </a:r>
            <a:r>
              <a:rPr lang="en-US" sz="1000" err="1">
                <a:solidFill>
                  <a:schemeClr val="tx1"/>
                </a:solidFill>
                <a:ea typeface="Segoe UI" pitchFamily="34" charset="0"/>
                <a:cs typeface="Segoe UI" pitchFamily="34" charset="0"/>
              </a:rPr>
              <a:t>tempdb</a:t>
            </a:r>
            <a:endParaRPr lang="en-US" sz="1000">
              <a:solidFill>
                <a:schemeClr val="tx1"/>
              </a:solidFill>
              <a:ea typeface="Segoe UI" pitchFamily="34" charset="0"/>
              <a:cs typeface="Segoe UI" pitchFamily="34" charset="0"/>
            </a:endParaRPr>
          </a:p>
        </p:txBody>
      </p:sp>
      <p:pic>
        <p:nvPicPr>
          <p:cNvPr id="29" name="Graphic 28">
            <a:extLst>
              <a:ext uri="{FF2B5EF4-FFF2-40B4-BE49-F238E27FC236}">
                <a16:creationId xmlns:a16="http://schemas.microsoft.com/office/drawing/2014/main" id="{B73FCD15-3F75-C744-A7B0-BC4F8F1198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2165" y="2852964"/>
            <a:ext cx="467684" cy="467684"/>
          </a:xfrm>
          <a:prstGeom prst="rect">
            <a:avLst/>
          </a:prstGeom>
        </p:spPr>
      </p:pic>
      <p:pic>
        <p:nvPicPr>
          <p:cNvPr id="33" name="Graphic 32">
            <a:extLst>
              <a:ext uri="{FF2B5EF4-FFF2-40B4-BE49-F238E27FC236}">
                <a16:creationId xmlns:a16="http://schemas.microsoft.com/office/drawing/2014/main" id="{37D7B39F-9217-BA4A-814A-E7DCA57B63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7527" y="3418658"/>
            <a:ext cx="467684" cy="467684"/>
          </a:xfrm>
          <a:prstGeom prst="rect">
            <a:avLst/>
          </a:prstGeom>
        </p:spPr>
      </p:pic>
      <p:grpSp>
        <p:nvGrpSpPr>
          <p:cNvPr id="38" name="Group 37">
            <a:extLst>
              <a:ext uri="{FF2B5EF4-FFF2-40B4-BE49-F238E27FC236}">
                <a16:creationId xmlns:a16="http://schemas.microsoft.com/office/drawing/2014/main" id="{B867E2C1-9B88-E74F-8D17-0603692BE9DB}"/>
              </a:ext>
            </a:extLst>
          </p:cNvPr>
          <p:cNvGrpSpPr/>
          <p:nvPr/>
        </p:nvGrpSpPr>
        <p:grpSpPr>
          <a:xfrm>
            <a:off x="7559367" y="5191611"/>
            <a:ext cx="243058" cy="297536"/>
            <a:chOff x="965200" y="3436897"/>
            <a:chExt cx="528881" cy="647424"/>
          </a:xfrm>
        </p:grpSpPr>
        <p:grpSp>
          <p:nvGrpSpPr>
            <p:cNvPr id="39" name="Group 38">
              <a:extLst>
                <a:ext uri="{FF2B5EF4-FFF2-40B4-BE49-F238E27FC236}">
                  <a16:creationId xmlns:a16="http://schemas.microsoft.com/office/drawing/2014/main" id="{1488849C-55E3-F240-82FE-728B619A9D98}"/>
                </a:ext>
              </a:extLst>
            </p:cNvPr>
            <p:cNvGrpSpPr/>
            <p:nvPr/>
          </p:nvGrpSpPr>
          <p:grpSpPr>
            <a:xfrm flipH="1">
              <a:off x="965200" y="3436897"/>
              <a:ext cx="528881" cy="647424"/>
              <a:chOff x="3003960" y="3685414"/>
              <a:chExt cx="403310" cy="493707"/>
            </a:xfrm>
          </p:grpSpPr>
          <p:sp>
            <p:nvSpPr>
              <p:cNvPr id="44" name="Snip Single Corner Rectangle 26">
                <a:extLst>
                  <a:ext uri="{FF2B5EF4-FFF2-40B4-BE49-F238E27FC236}">
                    <a16:creationId xmlns:a16="http://schemas.microsoft.com/office/drawing/2014/main" id="{F7D652C0-E6BC-D844-8DD3-60EF0CBDED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5" name="Triangle 27">
                <a:extLst>
                  <a:ext uri="{FF2B5EF4-FFF2-40B4-BE49-F238E27FC236}">
                    <a16:creationId xmlns:a16="http://schemas.microsoft.com/office/drawing/2014/main" id="{72BB6EC9-74D8-BD40-B801-76D1420E05E9}"/>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0" name="Straight Connector 39">
              <a:extLst>
                <a:ext uri="{FF2B5EF4-FFF2-40B4-BE49-F238E27FC236}">
                  <a16:creationId xmlns:a16="http://schemas.microsoft.com/office/drawing/2014/main" id="{6B6AF930-0AB8-D846-9D3E-89D49376451F}"/>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7BACB1C-31B1-7146-96DA-2FAF4D6CA06E}"/>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3C89730-C305-3348-9361-C8FD54773B22}"/>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C579EF5-E96E-2242-8303-351D07917E97}"/>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B881D8-90F9-4648-9813-3ADEDB30DBAC}"/>
              </a:ext>
            </a:extLst>
          </p:cNvPr>
          <p:cNvGrpSpPr/>
          <p:nvPr/>
        </p:nvGrpSpPr>
        <p:grpSpPr>
          <a:xfrm>
            <a:off x="7658712" y="5303689"/>
            <a:ext cx="243058" cy="297536"/>
            <a:chOff x="965200" y="3436897"/>
            <a:chExt cx="528881" cy="647424"/>
          </a:xfrm>
        </p:grpSpPr>
        <p:grpSp>
          <p:nvGrpSpPr>
            <p:cNvPr id="47" name="Group 46">
              <a:extLst>
                <a:ext uri="{FF2B5EF4-FFF2-40B4-BE49-F238E27FC236}">
                  <a16:creationId xmlns:a16="http://schemas.microsoft.com/office/drawing/2014/main" id="{32F17F81-0D4E-9242-9D37-DE10F53B9C9A}"/>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DBE7B380-7E33-3745-B5B5-2198543E65E9}"/>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3" name="Triangle 27">
                <a:extLst>
                  <a:ext uri="{FF2B5EF4-FFF2-40B4-BE49-F238E27FC236}">
                    <a16:creationId xmlns:a16="http://schemas.microsoft.com/office/drawing/2014/main" id="{13C25D53-4CCC-3E45-9167-3440A249D33F}"/>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F83B8F89-1DC7-154D-88C0-6A7A92B2FF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33A93CB-9263-6A44-AD4A-66F19FAC18A8}"/>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3B241F4-B07C-AE40-A54E-9E6532D23DD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97501AF-E0F5-9446-BC76-9E7B0D456C9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DEEA897-0518-0D48-B201-6037418034E3}"/>
              </a:ext>
            </a:extLst>
          </p:cNvPr>
          <p:cNvGrpSpPr/>
          <p:nvPr/>
        </p:nvGrpSpPr>
        <p:grpSpPr>
          <a:xfrm>
            <a:off x="10882244" y="5275916"/>
            <a:ext cx="461466" cy="273112"/>
            <a:chOff x="1105279" y="2995020"/>
            <a:chExt cx="155575" cy="92075"/>
          </a:xfrm>
          <a:solidFill>
            <a:schemeClr val="accent1"/>
          </a:solidFill>
        </p:grpSpPr>
        <p:sp>
          <p:nvSpPr>
            <p:cNvPr id="54" name="Oval 19">
              <a:extLst>
                <a:ext uri="{FF2B5EF4-FFF2-40B4-BE49-F238E27FC236}">
                  <a16:creationId xmlns:a16="http://schemas.microsoft.com/office/drawing/2014/main" id="{9C83BFA0-3926-6449-8321-8A60FF198D12}"/>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
              <a:extLst>
                <a:ext uri="{FF2B5EF4-FFF2-40B4-BE49-F238E27FC236}">
                  <a16:creationId xmlns:a16="http://schemas.microsoft.com/office/drawing/2014/main" id="{F2178E40-F033-6142-9F6F-3A36D5089D3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21">
              <a:extLst>
                <a:ext uri="{FF2B5EF4-FFF2-40B4-BE49-F238E27FC236}">
                  <a16:creationId xmlns:a16="http://schemas.microsoft.com/office/drawing/2014/main" id="{7121E88B-EA6E-FD41-A013-5689C623BAA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3" name="Group 62">
            <a:extLst>
              <a:ext uri="{FF2B5EF4-FFF2-40B4-BE49-F238E27FC236}">
                <a16:creationId xmlns:a16="http://schemas.microsoft.com/office/drawing/2014/main" id="{9BEF5478-B49E-1D44-BF36-731DBD12B058}"/>
              </a:ext>
            </a:extLst>
          </p:cNvPr>
          <p:cNvGrpSpPr/>
          <p:nvPr/>
        </p:nvGrpSpPr>
        <p:grpSpPr>
          <a:xfrm>
            <a:off x="6568914" y="2016909"/>
            <a:ext cx="399480" cy="383886"/>
            <a:chOff x="6069106" y="2256333"/>
            <a:chExt cx="479511" cy="460793"/>
          </a:xfrm>
        </p:grpSpPr>
        <p:sp>
          <p:nvSpPr>
            <p:cNvPr id="57" name="Rounded Rectangle 56">
              <a:extLst>
                <a:ext uri="{FF2B5EF4-FFF2-40B4-BE49-F238E27FC236}">
                  <a16:creationId xmlns:a16="http://schemas.microsoft.com/office/drawing/2014/main" id="{A546666E-B27A-E646-AC95-C9BF3926722E}"/>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B9A38D5E-A97D-1249-A161-99342E51CAB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4DC35A5-CDAC-0F4F-BCDA-98338B582190}"/>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2302CA4-FB39-4646-9C56-62F4EC49286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D7CD5-49DC-1B45-9117-D3FEFD6B36EF}"/>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CF10F430-9942-254B-9E06-072FA1E4DBC0}"/>
              </a:ext>
            </a:extLst>
          </p:cNvPr>
          <p:cNvSpPr txBox="1"/>
          <p:nvPr/>
        </p:nvSpPr>
        <p:spPr>
          <a:xfrm>
            <a:off x="7994415" y="5312980"/>
            <a:ext cx="410369" cy="307777"/>
          </a:xfrm>
          <a:prstGeom prst="rect">
            <a:avLst/>
          </a:prstGeom>
          <a:noFill/>
        </p:spPr>
        <p:txBody>
          <a:bodyPr wrap="none" lIns="0" tIns="0" rIns="0" bIns="0" rtlCol="0">
            <a:spAutoFit/>
          </a:bodyPr>
          <a:lstStyle/>
          <a:p>
            <a:pPr algn="l"/>
            <a:r>
              <a:rPr lang="en-US" sz="1000"/>
              <a:t>Backup</a:t>
            </a:r>
            <a:br>
              <a:rPr lang="en-US" sz="1000"/>
            </a:br>
            <a:r>
              <a:rPr lang="en-US" sz="1000"/>
              <a:t>files</a:t>
            </a:r>
            <a:endParaRPr lang="en-US" sz="1200"/>
          </a:p>
        </p:txBody>
      </p:sp>
      <p:sp>
        <p:nvSpPr>
          <p:cNvPr id="73" name="TextBox 72">
            <a:extLst>
              <a:ext uri="{FF2B5EF4-FFF2-40B4-BE49-F238E27FC236}">
                <a16:creationId xmlns:a16="http://schemas.microsoft.com/office/drawing/2014/main" id="{3FCF4A62-3578-3A44-AAE9-79F2CCA50A16}"/>
              </a:ext>
            </a:extLst>
          </p:cNvPr>
          <p:cNvSpPr txBox="1"/>
          <p:nvPr/>
        </p:nvSpPr>
        <p:spPr>
          <a:xfrm>
            <a:off x="9024742" y="5243530"/>
            <a:ext cx="1681422" cy="369332"/>
          </a:xfrm>
          <a:prstGeom prst="rect">
            <a:avLst/>
          </a:prstGeom>
          <a:noFill/>
        </p:spPr>
        <p:txBody>
          <a:bodyPr wrap="none" lIns="0" tIns="0" rIns="0" bIns="0" rtlCol="0">
            <a:spAutoFit/>
          </a:bodyPr>
          <a:lstStyle/>
          <a:p>
            <a:pPr algn="ctr"/>
            <a:r>
              <a:rPr lang="en-US" sz="1200" b="1"/>
              <a:t>Azure standard storage</a:t>
            </a:r>
          </a:p>
          <a:p>
            <a:pPr algn="ctr"/>
            <a:r>
              <a:rPr lang="en-US" sz="1200" b="1"/>
              <a:t>(RA-GRS)</a:t>
            </a:r>
          </a:p>
        </p:txBody>
      </p:sp>
      <p:sp>
        <p:nvSpPr>
          <p:cNvPr id="75" name="Rectangle 74">
            <a:extLst>
              <a:ext uri="{FF2B5EF4-FFF2-40B4-BE49-F238E27FC236}">
                <a16:creationId xmlns:a16="http://schemas.microsoft.com/office/drawing/2014/main" id="{6028C4A0-F26B-C347-99E9-F16976C44C4B}"/>
              </a:ext>
            </a:extLst>
          </p:cNvPr>
          <p:cNvSpPr/>
          <p:nvPr/>
        </p:nvSpPr>
        <p:spPr bwMode="auto">
          <a:xfrm>
            <a:off x="7352825" y="4412220"/>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6" name="TextBox 75">
            <a:extLst>
              <a:ext uri="{FF2B5EF4-FFF2-40B4-BE49-F238E27FC236}">
                <a16:creationId xmlns:a16="http://schemas.microsoft.com/office/drawing/2014/main" id="{E260C45B-0D2F-654D-B1F7-FD5F85057A83}"/>
              </a:ext>
            </a:extLst>
          </p:cNvPr>
          <p:cNvSpPr txBox="1"/>
          <p:nvPr/>
        </p:nvSpPr>
        <p:spPr>
          <a:xfrm>
            <a:off x="10501836" y="3080254"/>
            <a:ext cx="804707" cy="307777"/>
          </a:xfrm>
          <a:prstGeom prst="rect">
            <a:avLst/>
          </a:prstGeom>
          <a:noFill/>
        </p:spPr>
        <p:txBody>
          <a:bodyPr wrap="none" lIns="0" tIns="0" rIns="0" bIns="0" rtlCol="0">
            <a:spAutoFit/>
          </a:bodyPr>
          <a:lstStyle/>
          <a:p>
            <a:pPr algn="l"/>
            <a:r>
              <a:rPr lang="en-US" sz="1000"/>
              <a:t>Nodes with </a:t>
            </a:r>
            <a:br>
              <a:rPr lang="en-US" sz="1000"/>
            </a:br>
            <a:r>
              <a:rPr lang="en-US" sz="1000"/>
              <a:t>spare capacity</a:t>
            </a:r>
          </a:p>
        </p:txBody>
      </p:sp>
      <p:sp>
        <p:nvSpPr>
          <p:cNvPr id="64" name="Rectangle 63">
            <a:extLst>
              <a:ext uri="{FF2B5EF4-FFF2-40B4-BE49-F238E27FC236}">
                <a16:creationId xmlns:a16="http://schemas.microsoft.com/office/drawing/2014/main" id="{83A551E5-6D9C-2D4B-A8F6-F6F1AAD3D8A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7" name="TextBox 76">
            <a:extLst>
              <a:ext uri="{FF2B5EF4-FFF2-40B4-BE49-F238E27FC236}">
                <a16:creationId xmlns:a16="http://schemas.microsoft.com/office/drawing/2014/main" id="{73217E27-EB55-2F40-A2EE-A4A548C903C6}"/>
              </a:ext>
            </a:extLst>
          </p:cNvPr>
          <p:cNvSpPr txBox="1"/>
          <p:nvPr/>
        </p:nvSpPr>
        <p:spPr>
          <a:xfrm>
            <a:off x="8320874" y="4619192"/>
            <a:ext cx="548227" cy="307777"/>
          </a:xfrm>
          <a:prstGeom prst="rect">
            <a:avLst/>
          </a:prstGeom>
          <a:noFill/>
        </p:spPr>
        <p:txBody>
          <a:bodyPr wrap="none" lIns="0" tIns="0" rIns="0" bIns="0" rtlCol="0">
            <a:spAutoFit/>
          </a:bodyPr>
          <a:lstStyle/>
          <a:p>
            <a:pPr algn="l"/>
            <a:r>
              <a:rPr lang="en-US" sz="1000"/>
              <a:t>Data and </a:t>
            </a:r>
            <a:br>
              <a:rPr lang="en-US" sz="1000"/>
            </a:br>
            <a:r>
              <a:rPr lang="en-US" sz="1000"/>
              <a:t>log files</a:t>
            </a:r>
            <a:endParaRPr lang="en-US" sz="1200"/>
          </a:p>
        </p:txBody>
      </p:sp>
      <p:sp>
        <p:nvSpPr>
          <p:cNvPr id="78" name="TextBox 77">
            <a:extLst>
              <a:ext uri="{FF2B5EF4-FFF2-40B4-BE49-F238E27FC236}">
                <a16:creationId xmlns:a16="http://schemas.microsoft.com/office/drawing/2014/main" id="{7393EBD8-88D5-7544-8979-B3E806D4A703}"/>
              </a:ext>
            </a:extLst>
          </p:cNvPr>
          <p:cNvSpPr txBox="1"/>
          <p:nvPr/>
        </p:nvSpPr>
        <p:spPr>
          <a:xfrm>
            <a:off x="8999004" y="4586911"/>
            <a:ext cx="1732898" cy="369332"/>
          </a:xfrm>
          <a:prstGeom prst="rect">
            <a:avLst/>
          </a:prstGeom>
          <a:noFill/>
        </p:spPr>
        <p:txBody>
          <a:bodyPr wrap="square" lIns="0" tIns="0" rIns="0" bIns="0" rtlCol="0">
            <a:spAutoFit/>
          </a:bodyPr>
          <a:lstStyle/>
          <a:p>
            <a:pPr algn="ctr"/>
            <a:r>
              <a:rPr lang="en-US" sz="1200" b="1"/>
              <a:t>Azure premium storage (LRS) data/log</a:t>
            </a:r>
          </a:p>
        </p:txBody>
      </p:sp>
      <p:grpSp>
        <p:nvGrpSpPr>
          <p:cNvPr id="79" name="Group 78">
            <a:extLst>
              <a:ext uri="{FF2B5EF4-FFF2-40B4-BE49-F238E27FC236}">
                <a16:creationId xmlns:a16="http://schemas.microsoft.com/office/drawing/2014/main" id="{44CF8429-6DA8-8145-9FAA-557755543237}"/>
              </a:ext>
            </a:extLst>
          </p:cNvPr>
          <p:cNvGrpSpPr/>
          <p:nvPr/>
        </p:nvGrpSpPr>
        <p:grpSpPr>
          <a:xfrm>
            <a:off x="10882244" y="4603563"/>
            <a:ext cx="461466" cy="273112"/>
            <a:chOff x="1105279" y="2995020"/>
            <a:chExt cx="155575" cy="92075"/>
          </a:xfrm>
          <a:solidFill>
            <a:schemeClr val="accent1"/>
          </a:solidFill>
        </p:grpSpPr>
        <p:sp>
          <p:nvSpPr>
            <p:cNvPr id="80" name="Oval 19">
              <a:extLst>
                <a:ext uri="{FF2B5EF4-FFF2-40B4-BE49-F238E27FC236}">
                  <a16:creationId xmlns:a16="http://schemas.microsoft.com/office/drawing/2014/main" id="{8C05729B-6627-8442-93A3-4273463B9CCF}"/>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20">
              <a:extLst>
                <a:ext uri="{FF2B5EF4-FFF2-40B4-BE49-F238E27FC236}">
                  <a16:creationId xmlns:a16="http://schemas.microsoft.com/office/drawing/2014/main" id="{D37E8E01-3674-3E4A-82A6-CB488A50E887}"/>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Oval 21">
              <a:extLst>
                <a:ext uri="{FF2B5EF4-FFF2-40B4-BE49-F238E27FC236}">
                  <a16:creationId xmlns:a16="http://schemas.microsoft.com/office/drawing/2014/main" id="{E75574F4-8BA8-DE4A-936B-DCA9E7D04E18}"/>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86" name="Elbow Connector 85">
            <a:extLst>
              <a:ext uri="{FF2B5EF4-FFF2-40B4-BE49-F238E27FC236}">
                <a16:creationId xmlns:a16="http://schemas.microsoft.com/office/drawing/2014/main" id="{328DD0DC-A5EE-1B45-9717-AEA4929074F2}"/>
              </a:ext>
            </a:extLst>
          </p:cNvPr>
          <p:cNvCxnSpPr>
            <a:cxnSpLocks/>
            <a:stCxn id="57" idx="2"/>
            <a:endCxn id="29" idx="1"/>
          </p:cNvCxnSpPr>
          <p:nvPr/>
        </p:nvCxnSpPr>
        <p:spPr>
          <a:xfrm rot="16200000" flipH="1">
            <a:off x="6984107" y="2188747"/>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152E99B-0D88-8546-B221-FAD4EB789643}"/>
              </a:ext>
            </a:extLst>
          </p:cNvPr>
          <p:cNvCxnSpPr>
            <a:cxnSpLocks/>
          </p:cNvCxnSpPr>
          <p:nvPr/>
        </p:nvCxnSpPr>
        <p:spPr>
          <a:xfrm>
            <a:off x="7914499" y="3661230"/>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5B0313E-0426-D54B-9C4A-88CD038C2B37}"/>
              </a:ext>
            </a:extLst>
          </p:cNvPr>
          <p:cNvSpPr txBox="1"/>
          <p:nvPr/>
        </p:nvSpPr>
        <p:spPr>
          <a:xfrm>
            <a:off x="9036860" y="2743800"/>
            <a:ext cx="437620" cy="153888"/>
          </a:xfrm>
          <a:prstGeom prst="rect">
            <a:avLst/>
          </a:prstGeom>
          <a:noFill/>
        </p:spPr>
        <p:txBody>
          <a:bodyPr wrap="none" lIns="0" tIns="0" rIns="0" bIns="0" rtlCol="0">
            <a:spAutoFit/>
          </a:bodyPr>
          <a:lstStyle/>
          <a:p>
            <a:pPr algn="l"/>
            <a:r>
              <a:rPr lang="en-US" sz="1000">
                <a:solidFill>
                  <a:srgbClr val="C00000"/>
                </a:solidFill>
              </a:rPr>
              <a:t>Failover</a:t>
            </a:r>
          </a:p>
        </p:txBody>
      </p:sp>
      <p:grpSp>
        <p:nvGrpSpPr>
          <p:cNvPr id="106" name="Group 105">
            <a:extLst>
              <a:ext uri="{FF2B5EF4-FFF2-40B4-BE49-F238E27FC236}">
                <a16:creationId xmlns:a16="http://schemas.microsoft.com/office/drawing/2014/main" id="{D3F86382-EA7C-C042-8A13-2CDAA129B1CC}"/>
              </a:ext>
            </a:extLst>
          </p:cNvPr>
          <p:cNvGrpSpPr/>
          <p:nvPr/>
        </p:nvGrpSpPr>
        <p:grpSpPr>
          <a:xfrm>
            <a:off x="7875363" y="4530101"/>
            <a:ext cx="392654" cy="388958"/>
            <a:chOff x="9550389" y="-1877079"/>
            <a:chExt cx="1688817" cy="1672922"/>
          </a:xfrm>
        </p:grpSpPr>
        <p:sp>
          <p:nvSpPr>
            <p:cNvPr id="95" name="Rounded Rectangle 94">
              <a:extLst>
                <a:ext uri="{FF2B5EF4-FFF2-40B4-BE49-F238E27FC236}">
                  <a16:creationId xmlns:a16="http://schemas.microsoft.com/office/drawing/2014/main" id="{B5921271-666A-1B4C-AFCE-A96B8ECCA483}"/>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3695ADD-8ED7-8845-BF99-B938594DF0AE}"/>
                </a:ext>
              </a:extLst>
            </p:cNvPr>
            <p:cNvCxnSpPr>
              <a:cxnSpLocks/>
              <a:stCxn id="95" idx="0"/>
              <a:endCxn id="95"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0AF07D0-530C-F342-88A2-C883DCBF9B15}"/>
                </a:ext>
              </a:extLst>
            </p:cNvPr>
            <p:cNvCxnSpPr>
              <a:stCxn id="95" idx="1"/>
              <a:endCxn id="95"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4" name="Teardrop 93">
              <a:extLst>
                <a:ext uri="{FF2B5EF4-FFF2-40B4-BE49-F238E27FC236}">
                  <a16:creationId xmlns:a16="http://schemas.microsoft.com/office/drawing/2014/main" id="{B8FF9F1E-D77E-344F-9FD8-AD7B9C208A16}"/>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CE4A691-F156-624A-8ECC-BB9CC04FE14E}"/>
                </a:ext>
              </a:extLst>
            </p:cNvPr>
            <p:cNvGrpSpPr/>
            <p:nvPr/>
          </p:nvGrpSpPr>
          <p:grpSpPr>
            <a:xfrm>
              <a:off x="10335217" y="-1604697"/>
              <a:ext cx="675097" cy="615517"/>
              <a:chOff x="10273507" y="-1596456"/>
              <a:chExt cx="675097" cy="694530"/>
            </a:xfrm>
          </p:grpSpPr>
          <p:sp>
            <p:nvSpPr>
              <p:cNvPr id="102" name="Rectangle 101">
                <a:extLst>
                  <a:ext uri="{FF2B5EF4-FFF2-40B4-BE49-F238E27FC236}">
                    <a16:creationId xmlns:a16="http://schemas.microsoft.com/office/drawing/2014/main" id="{AB6C64B7-276A-3E4F-B382-1078318A777A}"/>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5887E617-82B3-5242-95CB-CD3D272BB176}"/>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a:extLst>
                  <a:ext uri="{FF2B5EF4-FFF2-40B4-BE49-F238E27FC236}">
                    <a16:creationId xmlns:a16="http://schemas.microsoft.com/office/drawing/2014/main" id="{EA7BFE9F-6725-2A4F-B23D-8F9C852D3019}"/>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cxnSp>
        <p:nvCxnSpPr>
          <p:cNvPr id="115" name="Elbow Connector 114">
            <a:extLst>
              <a:ext uri="{FF2B5EF4-FFF2-40B4-BE49-F238E27FC236}">
                <a16:creationId xmlns:a16="http://schemas.microsoft.com/office/drawing/2014/main" id="{807E4A30-E75C-6D46-91CA-3ADCA384375D}"/>
              </a:ext>
            </a:extLst>
          </p:cNvPr>
          <p:cNvCxnSpPr>
            <a:cxnSpLocks/>
            <a:stCxn id="27" idx="1"/>
          </p:cNvCxnSpPr>
          <p:nvPr/>
        </p:nvCxnSpPr>
        <p:spPr>
          <a:xfrm rot="10800000" flipV="1">
            <a:off x="8183621" y="4054858"/>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Elbow Connector 159">
            <a:extLst>
              <a:ext uri="{FF2B5EF4-FFF2-40B4-BE49-F238E27FC236}">
                <a16:creationId xmlns:a16="http://schemas.microsoft.com/office/drawing/2014/main" id="{FC06AF7E-3F01-6348-9616-1F3D9777537A}"/>
              </a:ext>
            </a:extLst>
          </p:cNvPr>
          <p:cNvCxnSpPr>
            <a:cxnSpLocks/>
            <a:stCxn id="4" idx="1"/>
          </p:cNvCxnSpPr>
          <p:nvPr/>
        </p:nvCxnSpPr>
        <p:spPr>
          <a:xfrm rot="10800000" flipV="1">
            <a:off x="7597310" y="3465902"/>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577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500"/>
                                        <p:tgtEl>
                                          <p:spTgt spid="1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par>
                                <p:cTn id="43" presetID="10" presetClass="entr" presetSubtype="0" fill="hold" nodeType="withEffect">
                                  <p:stCondLst>
                                    <p:cond delay="0"/>
                                  </p:stCondLst>
                                  <p:childTnLst>
                                    <p:set>
                                      <p:cBhvr>
                                        <p:cTn id="44" dur="1" fill="hold">
                                          <p:stCondLst>
                                            <p:cond delay="0"/>
                                          </p:stCondLst>
                                        </p:cTn>
                                        <p:tgtEl>
                                          <p:spTgt spid="160"/>
                                        </p:tgtEl>
                                        <p:attrNameLst>
                                          <p:attrName>style.visibility</p:attrName>
                                        </p:attrNameLst>
                                      </p:cBhvr>
                                      <p:to>
                                        <p:strVal val="visible"/>
                                      </p:to>
                                    </p:set>
                                    <p:animEffect transition="in" filter="fade">
                                      <p:cBhvr>
                                        <p:cTn id="45" dur="500"/>
                                        <p:tgtEl>
                                          <p:spTgt spid="16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par>
                                <p:cTn id="51" presetID="10" presetClass="entr" presetSubtype="0" fill="hold" nodeType="withEffect">
                                  <p:stCondLst>
                                    <p:cond delay="0"/>
                                  </p:stCondLst>
                                  <p:childTnLst>
                                    <p:set>
                                      <p:cBhvr>
                                        <p:cTn id="52" dur="1" fill="hold">
                                          <p:stCondLst>
                                            <p:cond delay="0"/>
                                          </p:stCondLst>
                                        </p:cTn>
                                        <p:tgtEl>
                                          <p:spTgt spid="90"/>
                                        </p:tgtEl>
                                        <p:attrNameLst>
                                          <p:attrName>style.visibility</p:attrName>
                                        </p:attrNameLst>
                                      </p:cBhvr>
                                      <p:to>
                                        <p:strVal val="visible"/>
                                      </p:to>
                                    </p:set>
                                    <p:animEffect transition="in" filter="fade">
                                      <p:cBhvr>
                                        <p:cTn id="53" dur="500"/>
                                        <p:tgtEl>
                                          <p:spTgt spid="90"/>
                                        </p:tgtEl>
                                      </p:cBhvr>
                                    </p:animEffect>
                                  </p:childTnLst>
                                </p:cTn>
                              </p:par>
                              <p:par>
                                <p:cTn id="54" presetID="10" presetClass="entr" presetSubtype="0"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par>
                                <p:cTn id="57" presetID="10"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27" grpId="0" animBg="1"/>
      <p:bldP spid="72" grpId="0"/>
      <p:bldP spid="73" grpId="0"/>
      <p:bldP spid="75" grpId="0" animBg="1"/>
      <p:bldP spid="76" grpId="0"/>
      <p:bldP spid="77" grpId="0"/>
      <p:bldP spid="78" grpId="0"/>
      <p:bldP spid="9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7948365" y="2774687"/>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E95B10AC-D0CE-4A74-90A4-59E25D55300A}"/>
              </a:ext>
            </a:extLst>
          </p:cNvPr>
          <p:cNvSpPr txBox="1"/>
          <p:nvPr/>
        </p:nvSpPr>
        <p:spPr>
          <a:xfrm>
            <a:off x="595006" y="1188409"/>
            <a:ext cx="5089514" cy="4185761"/>
          </a:xfrm>
          <a:prstGeom prst="rect">
            <a:avLst/>
          </a:prstGeom>
          <a:noFill/>
        </p:spPr>
        <p:txBody>
          <a:bodyPr wrap="square" lIns="0" tIns="0" rIns="0" bIns="0" rtlCol="0">
            <a:spAutoFit/>
          </a:bodyPr>
          <a:lstStyle/>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Based on Always On Availability Groups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3 secondary replicas automatically created</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Four replicas kept available</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Backup files in a different location with geo-redundancy </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At least one secondary must sync for commits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Automatic failover based on SQL and Service Fabric</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Recovery time extremely fast</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Connectivity redirection built-in</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Read Scale-Out from one of the replicas</a:t>
            </a: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8263" y="457200"/>
            <a:ext cx="11018520" cy="553998"/>
          </a:xfrm>
        </p:spPr>
        <p:txBody>
          <a:bodyPr/>
          <a:lstStyle/>
          <a:p>
            <a:r>
              <a:rPr lang="en-US">
                <a:solidFill>
                  <a:srgbClr val="000000"/>
                </a:solidFill>
              </a:rPr>
              <a:t>Business Critical High Availability</a:t>
            </a:r>
            <a:endParaRPr lang="en-US"/>
          </a:p>
        </p:txBody>
      </p:sp>
      <p:grpSp>
        <p:nvGrpSpPr>
          <p:cNvPr id="6" name="Group 5">
            <a:extLst>
              <a:ext uri="{FF2B5EF4-FFF2-40B4-BE49-F238E27FC236}">
                <a16:creationId xmlns:a16="http://schemas.microsoft.com/office/drawing/2014/main" id="{701D656E-3FE5-6F40-8514-1200E94696DD}"/>
              </a:ext>
            </a:extLst>
          </p:cNvPr>
          <p:cNvGrpSpPr/>
          <p:nvPr/>
        </p:nvGrpSpPr>
        <p:grpSpPr>
          <a:xfrm>
            <a:off x="0" y="6215635"/>
            <a:ext cx="11444140" cy="322080"/>
            <a:chOff x="0" y="6215635"/>
            <a:chExt cx="11444140" cy="322080"/>
          </a:xfrm>
        </p:grpSpPr>
        <p:grpSp>
          <p:nvGrpSpPr>
            <p:cNvPr id="8" name="Group 7">
              <a:extLst>
                <a:ext uri="{FF2B5EF4-FFF2-40B4-BE49-F238E27FC236}">
                  <a16:creationId xmlns:a16="http://schemas.microsoft.com/office/drawing/2014/main" id="{2CE4DA4E-EEB8-1743-9F4B-C357B8F941E3}"/>
                </a:ext>
              </a:extLst>
            </p:cNvPr>
            <p:cNvGrpSpPr/>
            <p:nvPr/>
          </p:nvGrpSpPr>
          <p:grpSpPr>
            <a:xfrm>
              <a:off x="662352" y="6399215"/>
              <a:ext cx="10356966" cy="138500"/>
              <a:chOff x="662352" y="6316085"/>
              <a:chExt cx="10356966" cy="138500"/>
            </a:xfrm>
          </p:grpSpPr>
          <p:sp>
            <p:nvSpPr>
              <p:cNvPr id="17" name="TextBox 16">
                <a:extLst>
                  <a:ext uri="{FF2B5EF4-FFF2-40B4-BE49-F238E27FC236}">
                    <a16:creationId xmlns:a16="http://schemas.microsoft.com/office/drawing/2014/main" id="{72E0B8C9-F0ED-B948-A2C5-CC10F794A4AF}"/>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8" name="TextBox 17">
                <a:extLst>
                  <a:ext uri="{FF2B5EF4-FFF2-40B4-BE49-F238E27FC236}">
                    <a16:creationId xmlns:a16="http://schemas.microsoft.com/office/drawing/2014/main" id="{EDB20D19-808F-224E-A6B0-9F155B526E8A}"/>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9" name="TextBox 18">
                <a:extLst>
                  <a:ext uri="{FF2B5EF4-FFF2-40B4-BE49-F238E27FC236}">
                    <a16:creationId xmlns:a16="http://schemas.microsoft.com/office/drawing/2014/main" id="{3914046A-FE55-BC4C-A03E-E24548ADCB7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0" name="TextBox 19">
                <a:extLst>
                  <a:ext uri="{FF2B5EF4-FFF2-40B4-BE49-F238E27FC236}">
                    <a16:creationId xmlns:a16="http://schemas.microsoft.com/office/drawing/2014/main" id="{1ED4C9F1-EEDF-354D-B8D1-E6AD13FF6CC7}"/>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 name="TextBox 20">
                <a:extLst>
                  <a:ext uri="{FF2B5EF4-FFF2-40B4-BE49-F238E27FC236}">
                    <a16:creationId xmlns:a16="http://schemas.microsoft.com/office/drawing/2014/main" id="{9695C785-530D-C74F-B006-89F55B0A902D}"/>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2" name="TextBox 21">
                <a:extLst>
                  <a:ext uri="{FF2B5EF4-FFF2-40B4-BE49-F238E27FC236}">
                    <a16:creationId xmlns:a16="http://schemas.microsoft.com/office/drawing/2014/main" id="{35F65A44-5DCD-604A-9EF3-2D2EE054287B}"/>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9" name="Group 8">
              <a:extLst>
                <a:ext uri="{FF2B5EF4-FFF2-40B4-BE49-F238E27FC236}">
                  <a16:creationId xmlns:a16="http://schemas.microsoft.com/office/drawing/2014/main" id="{5C629AF5-E886-344E-BE10-01E013B68C51}"/>
                </a:ext>
              </a:extLst>
            </p:cNvPr>
            <p:cNvGrpSpPr/>
            <p:nvPr/>
          </p:nvGrpSpPr>
          <p:grpSpPr>
            <a:xfrm>
              <a:off x="0" y="6215635"/>
              <a:ext cx="11444140" cy="131976"/>
              <a:chOff x="0" y="6058468"/>
              <a:chExt cx="11444140" cy="131976"/>
            </a:xfrm>
          </p:grpSpPr>
          <p:cxnSp>
            <p:nvCxnSpPr>
              <p:cNvPr id="10" name="Straight Arrow Connector 9">
                <a:extLst>
                  <a:ext uri="{FF2B5EF4-FFF2-40B4-BE49-F238E27FC236}">
                    <a16:creationId xmlns:a16="http://schemas.microsoft.com/office/drawing/2014/main" id="{D61B19EC-9E99-1648-9A72-47996D3346C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ED06214-40B0-714E-8110-2B061A953D81}"/>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1767917-38E0-3D45-A743-040A3086A26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C0915EE7-212C-E24C-AB62-2A55E10DB185}"/>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3B9831B9-6373-D847-A91E-21F205E2DE6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DB25E491-C94C-364A-8FAD-7700D34B216C}"/>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8774F30C-493B-844C-9676-C0C1ABF7AD1A}"/>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5" name="Rectangle 24">
            <a:extLst>
              <a:ext uri="{FF2B5EF4-FFF2-40B4-BE49-F238E27FC236}">
                <a16:creationId xmlns:a16="http://schemas.microsoft.com/office/drawing/2014/main" id="{D3FC7A5D-5484-E448-9051-49EC9E7195C4}"/>
              </a:ext>
            </a:extLst>
          </p:cNvPr>
          <p:cNvSpPr/>
          <p:nvPr/>
        </p:nvSpPr>
        <p:spPr bwMode="auto">
          <a:xfrm>
            <a:off x="7352825" y="5067012"/>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385924" y="1330963"/>
            <a:ext cx="966996" cy="184666"/>
          </a:xfrm>
          <a:prstGeom prst="rect">
            <a:avLst/>
          </a:prstGeom>
          <a:noFill/>
        </p:spPr>
        <p:txBody>
          <a:bodyPr wrap="none" lIns="0" tIns="0" rIns="0" bIns="0" rtlCol="0">
            <a:spAutoFit/>
          </a:bodyPr>
          <a:lstStyle/>
          <a:p>
            <a:pPr algn="l"/>
            <a:r>
              <a:rPr lang="en-US" sz="1200" b="1"/>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447009" y="1835684"/>
            <a:ext cx="641201" cy="153888"/>
          </a:xfrm>
          <a:prstGeom prst="rect">
            <a:avLst/>
          </a:prstGeom>
          <a:noFill/>
        </p:spPr>
        <p:txBody>
          <a:bodyPr wrap="none" lIns="0" tIns="0" rIns="0" bIns="0" rtlCol="0">
            <a:spAutoFit/>
          </a:bodyPr>
          <a:lstStyle/>
          <a:p>
            <a:r>
              <a:rPr lang="en-US" sz="1000"/>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433237" y="3629491"/>
            <a:ext cx="466474" cy="307777"/>
          </a:xfrm>
          <a:prstGeom prst="rect">
            <a:avLst/>
          </a:prstGeom>
          <a:noFill/>
        </p:spPr>
        <p:txBody>
          <a:bodyPr wrap="none" lIns="0" tIns="0" rIns="0" bIns="0" rtlCol="0">
            <a:spAutoFit/>
          </a:bodyPr>
          <a:lstStyle/>
          <a:p>
            <a:pPr algn="l"/>
            <a:r>
              <a:rPr lang="en-US" sz="1000"/>
              <a:t>Primary </a:t>
            </a:r>
            <a:br>
              <a:rPr lang="en-US" sz="1000"/>
            </a:br>
            <a:r>
              <a:rPr lang="en-US" sz="1000"/>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744414" y="413677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671309" y="456771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4483" y="3719931"/>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6275" y="4143657"/>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559367" y="5191611"/>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568914" y="2016909"/>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7994415" y="5311528"/>
            <a:ext cx="410369" cy="307777"/>
          </a:xfrm>
          <a:prstGeom prst="rect">
            <a:avLst/>
          </a:prstGeom>
          <a:noFill/>
        </p:spPr>
        <p:txBody>
          <a:bodyPr wrap="none" lIns="0" tIns="0" rIns="0" bIns="0" rtlCol="0">
            <a:spAutoFit/>
          </a:bodyPr>
          <a:lstStyle/>
          <a:p>
            <a:pPr algn="l"/>
            <a:r>
              <a:rPr lang="en-US" sz="1000"/>
              <a:t>Backup</a:t>
            </a:r>
            <a:br>
              <a:rPr lang="en-US" sz="1000"/>
            </a:br>
            <a:r>
              <a:rPr lang="en-US" sz="1000"/>
              <a:t>files</a:t>
            </a:r>
            <a:endParaRPr lang="en-US" sz="1200"/>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6936310" y="2171929"/>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576782" y="2596072"/>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402167" y="3953773"/>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8905581" y="4013499"/>
            <a:ext cx="437620" cy="153888"/>
          </a:xfrm>
          <a:prstGeom prst="rect">
            <a:avLst/>
          </a:prstGeom>
          <a:noFill/>
        </p:spPr>
        <p:txBody>
          <a:bodyPr wrap="none" lIns="0" tIns="0" rIns="0" bIns="0" rtlCol="0">
            <a:spAutoFit/>
          </a:bodyPr>
          <a:lstStyle/>
          <a:p>
            <a:pPr algn="l"/>
            <a:r>
              <a:rPr lang="en-US" sz="1000">
                <a:solidFill>
                  <a:srgbClr val="C00000"/>
                </a:solidFill>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493005" y="4227712"/>
            <a:ext cx="866747" cy="304877"/>
          </a:xfrm>
          <a:prstGeom prst="rect">
            <a:avLst/>
          </a:prstGeom>
          <a:noFill/>
        </p:spPr>
        <p:txBody>
          <a:bodyPr wrap="square" lIns="0" tIns="0" rIns="0" bIns="0" rtlCol="0">
            <a:spAutoFit/>
          </a:bodyPr>
          <a:lstStyle/>
          <a:p>
            <a:pPr algn="l"/>
            <a:r>
              <a:rPr lang="en-US" sz="1000"/>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9815688" y="309354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0654" y="2669480"/>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577977" y="2661843"/>
            <a:ext cx="866747" cy="304877"/>
          </a:xfrm>
          <a:prstGeom prst="rect">
            <a:avLst/>
          </a:prstGeom>
          <a:noFill/>
        </p:spPr>
        <p:txBody>
          <a:bodyPr wrap="square" lIns="0" tIns="0" rIns="0" bIns="0" rtlCol="0">
            <a:spAutoFit/>
          </a:bodyPr>
          <a:lstStyle/>
          <a:p>
            <a:pPr algn="l"/>
            <a:r>
              <a:rPr lang="en-US" sz="1000"/>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513261" y="30454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8227" y="2621353"/>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353788" y="1656103"/>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algn="l"/>
              <a:r>
                <a:rPr lang="en-US" sz="1000"/>
                <a:t>GW</a:t>
              </a:r>
              <a:endParaRPr lang="en-US" sz="1200"/>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algn="l"/>
              <a:r>
                <a:rPr lang="en-US" sz="1000"/>
                <a:t>GW</a:t>
              </a:r>
              <a:endParaRPr lang="en-US" sz="1200"/>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algn="l"/>
              <a:r>
                <a:rPr lang="en-US" sz="1000"/>
                <a:t>GW</a:t>
              </a:r>
              <a:endParaRPr lang="en-US" sz="1200"/>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algn="l"/>
              <a:r>
                <a:rPr lang="en-US" sz="1000"/>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000282" y="2584032"/>
            <a:ext cx="665058" cy="307777"/>
          </a:xfrm>
          <a:prstGeom prst="rect">
            <a:avLst/>
          </a:prstGeom>
          <a:noFill/>
        </p:spPr>
        <p:txBody>
          <a:bodyPr wrap="square" lIns="0" tIns="0" rIns="0" bIns="0" rtlCol="0">
            <a:spAutoFit/>
          </a:bodyPr>
          <a:lstStyle/>
          <a:p>
            <a:pPr algn="r"/>
            <a:r>
              <a:rPr lang="en-US" sz="1000"/>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487922" y="3630030"/>
            <a:ext cx="2192867" cy="184666"/>
          </a:xfrm>
          <a:prstGeom prst="rect">
            <a:avLst/>
          </a:prstGeom>
          <a:noFill/>
        </p:spPr>
        <p:txBody>
          <a:bodyPr wrap="square" lIns="0" tIns="0" rIns="0" bIns="0" rtlCol="0">
            <a:spAutoFit/>
          </a:bodyPr>
          <a:lstStyle/>
          <a:p>
            <a:pPr algn="ctr"/>
            <a:r>
              <a:rPr lang="en-US" sz="1200" b="1" err="1"/>
              <a:t>AlwaysON</a:t>
            </a:r>
            <a:r>
              <a:rPr lang="en-US" sz="1200" b="1"/>
              <a:t>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597306" y="4332869"/>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024742" y="5243530"/>
            <a:ext cx="1681422" cy="369332"/>
          </a:xfrm>
          <a:prstGeom prst="rect">
            <a:avLst/>
          </a:prstGeom>
          <a:noFill/>
        </p:spPr>
        <p:txBody>
          <a:bodyPr wrap="none" lIns="0" tIns="0" rIns="0" bIns="0" rtlCol="0">
            <a:spAutoFit/>
          </a:bodyPr>
          <a:lstStyle/>
          <a:p>
            <a:pPr algn="ctr"/>
            <a:r>
              <a:rPr lang="en-US" sz="1200" b="1"/>
              <a:t>Azure standard storage</a:t>
            </a:r>
          </a:p>
          <a:p>
            <a:pPr algn="ctr"/>
            <a:r>
              <a:rPr lang="en-US" sz="1200" b="1"/>
              <a:t>(RA-GRS)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0882244" y="5275916"/>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36213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10" presetClass="entr" presetSubtype="0" fill="hold"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fade">
                                      <p:cBhvr>
                                        <p:cTn id="37" dur="500"/>
                                        <p:tgtEl>
                                          <p:spTgt spid="1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500"/>
                                        <p:tgtEl>
                                          <p:spTgt spid="6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9"/>
                                        </p:tgtEl>
                                        <p:attrNameLst>
                                          <p:attrName>style.visibility</p:attrName>
                                        </p:attrNameLst>
                                      </p:cBhvr>
                                      <p:to>
                                        <p:strVal val="visible"/>
                                      </p:to>
                                    </p:set>
                                    <p:animEffect transition="in" filter="fade">
                                      <p:cBhvr>
                                        <p:cTn id="51" dur="500"/>
                                        <p:tgtEl>
                                          <p:spTgt spid="139"/>
                                        </p:tgtEl>
                                      </p:cBhvr>
                                    </p:animEffect>
                                  </p:childTnLst>
                                </p:cTn>
                              </p:par>
                              <p:par>
                                <p:cTn id="52" presetID="10" presetClass="entr" presetSubtype="0" fill="hold" nodeType="with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fade">
                                      <p:cBhvr>
                                        <p:cTn id="54" dur="500"/>
                                        <p:tgtEl>
                                          <p:spTgt spid="140"/>
                                        </p:tgtEl>
                                      </p:cBhvr>
                                    </p:animEffect>
                                  </p:childTnLst>
                                </p:cTn>
                              </p:par>
                              <p:par>
                                <p:cTn id="55" presetID="10" presetClass="entr" presetSubtype="0" fill="hold" nodeType="with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fade">
                                      <p:cBhvr>
                                        <p:cTn id="57" dur="500"/>
                                        <p:tgtEl>
                                          <p:spTgt spid="1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4"/>
                                        </p:tgtEl>
                                        <p:attrNameLst>
                                          <p:attrName>style.visibility</p:attrName>
                                        </p:attrNameLst>
                                      </p:cBhvr>
                                      <p:to>
                                        <p:strVal val="visible"/>
                                      </p:to>
                                    </p:set>
                                    <p:animEffect transition="in" filter="fade">
                                      <p:cBhvr>
                                        <p:cTn id="62" dur="500"/>
                                        <p:tgtEl>
                                          <p:spTgt spid="84"/>
                                        </p:tgtEl>
                                      </p:cBhvr>
                                    </p:animEffect>
                                  </p:childTnLst>
                                </p:cTn>
                              </p:par>
                              <p:par>
                                <p:cTn id="63" presetID="10"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25" grpId="0" animBg="1"/>
      <p:bldP spid="34" grpId="0" animBg="1"/>
      <p:bldP spid="69" grpId="0"/>
      <p:bldP spid="84" grpId="0"/>
      <p:bldP spid="118" grpId="0"/>
      <p:bldP spid="119" grpId="0" animBg="1"/>
      <p:bldP spid="122" grpId="0"/>
      <p:bldP spid="123" grpId="0" animBg="1"/>
      <p:bldP spid="126" grpId="0"/>
      <p:bldP spid="133" grpId="0"/>
      <p:bldP spid="13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9" name="Straight Arrow Connector 218">
            <a:extLst>
              <a:ext uri="{FF2B5EF4-FFF2-40B4-BE49-F238E27FC236}">
                <a16:creationId xmlns:a16="http://schemas.microsoft.com/office/drawing/2014/main" id="{01193154-614F-B64B-B5ED-0611FEE829D6}"/>
              </a:ext>
            </a:extLst>
          </p:cNvPr>
          <p:cNvCxnSpPr/>
          <p:nvPr/>
        </p:nvCxnSpPr>
        <p:spPr>
          <a:xfrm flipV="1">
            <a:off x="6261053" y="2941379"/>
            <a:ext cx="0" cy="39860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4665292-B6FE-214B-876B-DF2B6F37D025}"/>
              </a:ext>
            </a:extLst>
          </p:cNvPr>
          <p:cNvSpPr/>
          <p:nvPr/>
        </p:nvSpPr>
        <p:spPr bwMode="auto">
          <a:xfrm>
            <a:off x="5668393" y="3270763"/>
            <a:ext cx="3724700" cy="10609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854574C9-B0DE-4248-9A3D-DD8C524C7881}"/>
              </a:ext>
            </a:extLst>
          </p:cNvPr>
          <p:cNvSpPr/>
          <p:nvPr/>
        </p:nvSpPr>
        <p:spPr bwMode="auto">
          <a:xfrm>
            <a:off x="5668392" y="1657239"/>
            <a:ext cx="3724701" cy="128414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2C034694-7B99-BA49-ACAF-D553969EFD7C}"/>
              </a:ext>
            </a:extLst>
          </p:cNvPr>
          <p:cNvSpPr/>
          <p:nvPr/>
        </p:nvSpPr>
        <p:spPr bwMode="auto">
          <a:xfrm>
            <a:off x="7020556" y="1761412"/>
            <a:ext cx="2257064" cy="109047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058C36D-EF5D-4169-801E-73EFF846FF70}"/>
              </a:ext>
            </a:extLst>
          </p:cNvPr>
          <p:cNvSpPr txBox="1"/>
          <p:nvPr/>
        </p:nvSpPr>
        <p:spPr>
          <a:xfrm>
            <a:off x="588263" y="1188207"/>
            <a:ext cx="4396491" cy="3754874"/>
          </a:xfrm>
          <a:prstGeom prst="rect">
            <a:avLst/>
          </a:prstGeom>
          <a:noFill/>
        </p:spPr>
        <p:txBody>
          <a:bodyPr wrap="square" lIns="0" tIns="0" rIns="0" bIns="0" rtlCol="0">
            <a:spAutoFit/>
          </a:bodyPr>
          <a:lstStyle/>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Paired page servers</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Redundant log and data through Azure Storage</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Backup/Restore snapshots</a:t>
            </a:r>
          </a:p>
          <a:p>
            <a:pPr marL="228556"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Log Service feeds replicas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0 to 4 secondary replicas for read scale and failover</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Automatic failover based on SQL and Service Fabric</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Recovery time depends on existence of replicas</a:t>
            </a:r>
          </a:p>
        </p:txBody>
      </p:sp>
      <p:sp>
        <p:nvSpPr>
          <p:cNvPr id="2" name="Title 1">
            <a:extLst>
              <a:ext uri="{FF2B5EF4-FFF2-40B4-BE49-F238E27FC236}">
                <a16:creationId xmlns:a16="http://schemas.microsoft.com/office/drawing/2014/main" id="{606E9E1A-992E-5B4A-898A-CE33DA0A20FE}"/>
              </a:ext>
            </a:extLst>
          </p:cNvPr>
          <p:cNvSpPr>
            <a:spLocks noGrp="1"/>
          </p:cNvSpPr>
          <p:nvPr>
            <p:ph type="title"/>
          </p:nvPr>
        </p:nvSpPr>
        <p:spPr>
          <a:xfrm>
            <a:off x="588263" y="457200"/>
            <a:ext cx="6017382" cy="553998"/>
          </a:xfrm>
        </p:spPr>
        <p:txBody>
          <a:bodyPr/>
          <a:lstStyle/>
          <a:p>
            <a:r>
              <a:rPr lang="en-US">
                <a:solidFill>
                  <a:srgbClr val="000000"/>
                </a:solidFill>
              </a:rPr>
              <a:t>Hyperscale High Availability</a:t>
            </a:r>
            <a:endParaRPr lang="en-US"/>
          </a:p>
        </p:txBody>
      </p:sp>
      <p:grpSp>
        <p:nvGrpSpPr>
          <p:cNvPr id="8" name="Group 7">
            <a:extLst>
              <a:ext uri="{FF2B5EF4-FFF2-40B4-BE49-F238E27FC236}">
                <a16:creationId xmlns:a16="http://schemas.microsoft.com/office/drawing/2014/main" id="{495481F4-D448-0742-AEAE-26C3706BEBA1}"/>
              </a:ext>
            </a:extLst>
          </p:cNvPr>
          <p:cNvGrpSpPr/>
          <p:nvPr/>
        </p:nvGrpSpPr>
        <p:grpSpPr>
          <a:xfrm>
            <a:off x="0" y="6215635"/>
            <a:ext cx="11444140" cy="322080"/>
            <a:chOff x="0" y="6215635"/>
            <a:chExt cx="11444140" cy="322080"/>
          </a:xfrm>
        </p:grpSpPr>
        <p:grpSp>
          <p:nvGrpSpPr>
            <p:cNvPr id="10" name="Group 9">
              <a:extLst>
                <a:ext uri="{FF2B5EF4-FFF2-40B4-BE49-F238E27FC236}">
                  <a16:creationId xmlns:a16="http://schemas.microsoft.com/office/drawing/2014/main" id="{7EE7F441-E18F-9A48-8D3A-2A299D6BF9CD}"/>
                </a:ext>
              </a:extLst>
            </p:cNvPr>
            <p:cNvGrpSpPr/>
            <p:nvPr/>
          </p:nvGrpSpPr>
          <p:grpSpPr>
            <a:xfrm>
              <a:off x="662352" y="6399215"/>
              <a:ext cx="10356966" cy="138500"/>
              <a:chOff x="662352" y="6316085"/>
              <a:chExt cx="10356966" cy="138500"/>
            </a:xfrm>
          </p:grpSpPr>
          <p:sp>
            <p:nvSpPr>
              <p:cNvPr id="19" name="TextBox 18">
                <a:extLst>
                  <a:ext uri="{FF2B5EF4-FFF2-40B4-BE49-F238E27FC236}">
                    <a16:creationId xmlns:a16="http://schemas.microsoft.com/office/drawing/2014/main" id="{78A7CF29-5E53-4444-962E-09836238C96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0" name="TextBox 19">
                <a:extLst>
                  <a:ext uri="{FF2B5EF4-FFF2-40B4-BE49-F238E27FC236}">
                    <a16:creationId xmlns:a16="http://schemas.microsoft.com/office/drawing/2014/main" id="{2CA4EEDB-0207-2445-9B48-7568A05A937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1" name="TextBox 20">
                <a:extLst>
                  <a:ext uri="{FF2B5EF4-FFF2-40B4-BE49-F238E27FC236}">
                    <a16:creationId xmlns:a16="http://schemas.microsoft.com/office/drawing/2014/main" id="{81F4C001-323D-904C-B82D-B0495C88E5C4}"/>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2" name="TextBox 21">
                <a:extLst>
                  <a:ext uri="{FF2B5EF4-FFF2-40B4-BE49-F238E27FC236}">
                    <a16:creationId xmlns:a16="http://schemas.microsoft.com/office/drawing/2014/main" id="{2E5FAAC0-BDFB-C54A-8D0C-37827F09CA8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3" name="TextBox 22">
                <a:extLst>
                  <a:ext uri="{FF2B5EF4-FFF2-40B4-BE49-F238E27FC236}">
                    <a16:creationId xmlns:a16="http://schemas.microsoft.com/office/drawing/2014/main" id="{E9D0DB2A-7ECA-914E-9F39-D618304DE494}"/>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4" name="TextBox 23">
                <a:extLst>
                  <a:ext uri="{FF2B5EF4-FFF2-40B4-BE49-F238E27FC236}">
                    <a16:creationId xmlns:a16="http://schemas.microsoft.com/office/drawing/2014/main" id="{F71CD873-A9A2-FE4F-8EB3-8CBE00CFFBD9}"/>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1" name="Group 10">
              <a:extLst>
                <a:ext uri="{FF2B5EF4-FFF2-40B4-BE49-F238E27FC236}">
                  <a16:creationId xmlns:a16="http://schemas.microsoft.com/office/drawing/2014/main" id="{5DBC3CAE-EDDD-D44E-A11D-429835D286C6}"/>
                </a:ext>
              </a:extLst>
            </p:cNvPr>
            <p:cNvGrpSpPr/>
            <p:nvPr/>
          </p:nvGrpSpPr>
          <p:grpSpPr>
            <a:xfrm>
              <a:off x="0" y="6215635"/>
              <a:ext cx="11444140" cy="131976"/>
              <a:chOff x="0" y="6058468"/>
              <a:chExt cx="11444140" cy="131976"/>
            </a:xfrm>
          </p:grpSpPr>
          <p:cxnSp>
            <p:nvCxnSpPr>
              <p:cNvPr id="12" name="Straight Arrow Connector 11">
                <a:extLst>
                  <a:ext uri="{FF2B5EF4-FFF2-40B4-BE49-F238E27FC236}">
                    <a16:creationId xmlns:a16="http://schemas.microsoft.com/office/drawing/2014/main" id="{D01D0DC1-7497-EA42-B9EB-997835BF988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212F5FAD-8B06-A843-9D37-76A5449F09B4}"/>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E97962F2-A155-9F42-9E47-B31A64260414}"/>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CD75DDC0-EE97-944B-BA87-C827A4FAC94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F69A8AA4-BB62-D042-8366-78156851B91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5E91B3BC-403A-8F42-9132-4ACDBD45040A}"/>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89F96FA6-17A7-2749-B2D4-4F944D84ED86}"/>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26" name="Rectangle 25">
            <a:extLst>
              <a:ext uri="{FF2B5EF4-FFF2-40B4-BE49-F238E27FC236}">
                <a16:creationId xmlns:a16="http://schemas.microsoft.com/office/drawing/2014/main" id="{A5BA5A17-5BF7-9C42-8E59-2769CA7B651F}"/>
              </a:ext>
            </a:extLst>
          </p:cNvPr>
          <p:cNvSpPr/>
          <p:nvPr/>
        </p:nvSpPr>
        <p:spPr bwMode="auto">
          <a:xfrm>
            <a:off x="5668392" y="4604971"/>
            <a:ext cx="3724699" cy="84269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448F98E8-87D4-2443-93CB-82B290857003}"/>
              </a:ext>
            </a:extLst>
          </p:cNvPr>
          <p:cNvSpPr/>
          <p:nvPr/>
        </p:nvSpPr>
        <p:spPr bwMode="auto">
          <a:xfrm>
            <a:off x="9530324" y="2387939"/>
            <a:ext cx="2301569" cy="169945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1DE63E7B-BA0B-354B-94E7-C933A93B6A51}"/>
              </a:ext>
            </a:extLst>
          </p:cNvPr>
          <p:cNvSpPr txBox="1"/>
          <p:nvPr/>
        </p:nvSpPr>
        <p:spPr>
          <a:xfrm>
            <a:off x="5668392" y="1338088"/>
            <a:ext cx="559449" cy="307777"/>
          </a:xfrm>
          <a:prstGeom prst="rect">
            <a:avLst/>
          </a:prstGeom>
          <a:noFill/>
        </p:spPr>
        <p:txBody>
          <a:bodyPr wrap="none" lIns="0" tIns="0" rIns="0" bIns="0" rtlCol="0">
            <a:spAutoFit/>
          </a:bodyPr>
          <a:lstStyle/>
          <a:p>
            <a:r>
              <a:rPr lang="en-US" sz="1000"/>
              <a:t>Compute </a:t>
            </a:r>
            <a:br>
              <a:rPr lang="en-US" sz="1000"/>
            </a:br>
            <a:r>
              <a:rPr lang="en-US" sz="1000"/>
              <a:t>nodes</a:t>
            </a:r>
          </a:p>
        </p:txBody>
      </p:sp>
      <p:sp>
        <p:nvSpPr>
          <p:cNvPr id="29" name="TextBox 28">
            <a:extLst>
              <a:ext uri="{FF2B5EF4-FFF2-40B4-BE49-F238E27FC236}">
                <a16:creationId xmlns:a16="http://schemas.microsoft.com/office/drawing/2014/main" id="{3D4E780B-6F88-1142-A6B6-F5B0DC04B365}"/>
              </a:ext>
            </a:extLst>
          </p:cNvPr>
          <p:cNvSpPr txBox="1"/>
          <p:nvPr/>
        </p:nvSpPr>
        <p:spPr>
          <a:xfrm>
            <a:off x="5668392" y="2949913"/>
            <a:ext cx="408766" cy="307777"/>
          </a:xfrm>
          <a:prstGeom prst="rect">
            <a:avLst/>
          </a:prstGeom>
          <a:noFill/>
        </p:spPr>
        <p:txBody>
          <a:bodyPr wrap="none" lIns="0" tIns="0" rIns="0" bIns="0" rtlCol="0">
            <a:spAutoFit/>
          </a:bodyPr>
          <a:lstStyle/>
          <a:p>
            <a:r>
              <a:rPr lang="en-US" sz="1000"/>
              <a:t>Page </a:t>
            </a:r>
            <a:br>
              <a:rPr lang="en-US" sz="1000"/>
            </a:br>
            <a:r>
              <a:rPr lang="en-US" sz="1000"/>
              <a:t>Servers</a:t>
            </a:r>
          </a:p>
        </p:txBody>
      </p:sp>
      <p:sp>
        <p:nvSpPr>
          <p:cNvPr id="30" name="TextBox 29">
            <a:extLst>
              <a:ext uri="{FF2B5EF4-FFF2-40B4-BE49-F238E27FC236}">
                <a16:creationId xmlns:a16="http://schemas.microsoft.com/office/drawing/2014/main" id="{3E1F85A0-B3F8-0E41-84CB-93B0A1D42C31}"/>
              </a:ext>
            </a:extLst>
          </p:cNvPr>
          <p:cNvSpPr txBox="1"/>
          <p:nvPr/>
        </p:nvSpPr>
        <p:spPr>
          <a:xfrm>
            <a:off x="5656818" y="5518430"/>
            <a:ext cx="1348126" cy="153888"/>
          </a:xfrm>
          <a:prstGeom prst="rect">
            <a:avLst/>
          </a:prstGeom>
          <a:noFill/>
        </p:spPr>
        <p:txBody>
          <a:bodyPr wrap="none" lIns="0" tIns="0" rIns="0" bIns="0" rtlCol="0">
            <a:spAutoFit/>
          </a:bodyPr>
          <a:lstStyle/>
          <a:p>
            <a:r>
              <a:rPr lang="en-US" sz="1000"/>
              <a:t>Azure Standard Storage</a:t>
            </a:r>
          </a:p>
        </p:txBody>
      </p:sp>
      <p:sp>
        <p:nvSpPr>
          <p:cNvPr id="32" name="TextBox 31">
            <a:extLst>
              <a:ext uri="{FF2B5EF4-FFF2-40B4-BE49-F238E27FC236}">
                <a16:creationId xmlns:a16="http://schemas.microsoft.com/office/drawing/2014/main" id="{FE638278-3E7C-5949-9FC5-AA44900E23C5}"/>
              </a:ext>
            </a:extLst>
          </p:cNvPr>
          <p:cNvSpPr txBox="1"/>
          <p:nvPr/>
        </p:nvSpPr>
        <p:spPr>
          <a:xfrm>
            <a:off x="7512151" y="1108452"/>
            <a:ext cx="597921" cy="153888"/>
          </a:xfrm>
          <a:prstGeom prst="rect">
            <a:avLst/>
          </a:prstGeom>
          <a:noFill/>
        </p:spPr>
        <p:txBody>
          <a:bodyPr wrap="none" lIns="0" tIns="0" rIns="0" bIns="0" rtlCol="0">
            <a:spAutoFit/>
          </a:bodyPr>
          <a:lstStyle/>
          <a:p>
            <a:r>
              <a:rPr lang="en-US" sz="1000"/>
              <a:t>Read-Only</a:t>
            </a:r>
          </a:p>
        </p:txBody>
      </p:sp>
      <p:grpSp>
        <p:nvGrpSpPr>
          <p:cNvPr id="6" name="Group 5">
            <a:extLst>
              <a:ext uri="{FF2B5EF4-FFF2-40B4-BE49-F238E27FC236}">
                <a16:creationId xmlns:a16="http://schemas.microsoft.com/office/drawing/2014/main" id="{F40E0301-BF34-D64B-9F8D-D94A8DC12264}"/>
              </a:ext>
            </a:extLst>
          </p:cNvPr>
          <p:cNvGrpSpPr/>
          <p:nvPr/>
        </p:nvGrpSpPr>
        <p:grpSpPr>
          <a:xfrm>
            <a:off x="5745793" y="1810067"/>
            <a:ext cx="1030521" cy="982434"/>
            <a:chOff x="7152780" y="1283161"/>
            <a:chExt cx="1030521" cy="982434"/>
          </a:xfrm>
        </p:grpSpPr>
        <p:sp>
          <p:nvSpPr>
            <p:cNvPr id="4" name="Rectangle 3">
              <a:extLst>
                <a:ext uri="{FF2B5EF4-FFF2-40B4-BE49-F238E27FC236}">
                  <a16:creationId xmlns:a16="http://schemas.microsoft.com/office/drawing/2014/main" id="{07B2BFDA-497D-9E46-A693-20C013EB1E36}"/>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B9D8011C-11DA-B646-9B56-3C45E8F47FCB}"/>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6C0D1A4E-B204-C64C-8A15-895EA76E54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34" name="TextBox 33">
              <a:extLst>
                <a:ext uri="{FF2B5EF4-FFF2-40B4-BE49-F238E27FC236}">
                  <a16:creationId xmlns:a16="http://schemas.microsoft.com/office/drawing/2014/main" id="{75C01047-4BB0-514E-B8DD-399F88C438E5}"/>
                </a:ext>
              </a:extLst>
            </p:cNvPr>
            <p:cNvSpPr txBox="1"/>
            <p:nvPr/>
          </p:nvSpPr>
          <p:spPr>
            <a:xfrm>
              <a:off x="7538368" y="1341033"/>
              <a:ext cx="471283" cy="276999"/>
            </a:xfrm>
            <a:prstGeom prst="rect">
              <a:avLst/>
            </a:prstGeom>
            <a:noFill/>
          </p:spPr>
          <p:txBody>
            <a:bodyPr wrap="none" lIns="0" tIns="0" rIns="0" bIns="0" rtlCol="0">
              <a:spAutoFit/>
            </a:bodyPr>
            <a:lstStyle/>
            <a:p>
              <a:r>
                <a:rPr lang="en-US" sz="900"/>
                <a:t>Primary</a:t>
              </a:r>
              <a:br>
                <a:rPr lang="en-US" sz="900"/>
              </a:br>
              <a:r>
                <a:rPr lang="en-US" sz="900"/>
                <a:t>Compute</a:t>
              </a:r>
            </a:p>
          </p:txBody>
        </p:sp>
        <p:sp>
          <p:nvSpPr>
            <p:cNvPr id="35" name="TextBox 34">
              <a:extLst>
                <a:ext uri="{FF2B5EF4-FFF2-40B4-BE49-F238E27FC236}">
                  <a16:creationId xmlns:a16="http://schemas.microsoft.com/office/drawing/2014/main" id="{10E1B956-65FB-514C-A762-0DC4F97E7042}"/>
                </a:ext>
              </a:extLst>
            </p:cNvPr>
            <p:cNvSpPr txBox="1"/>
            <p:nvPr/>
          </p:nvSpPr>
          <p:spPr>
            <a:xfrm>
              <a:off x="7371093" y="1711676"/>
              <a:ext cx="612347" cy="138499"/>
            </a:xfrm>
            <a:prstGeom prst="rect">
              <a:avLst/>
            </a:prstGeom>
            <a:noFill/>
          </p:spPr>
          <p:txBody>
            <a:bodyPr wrap="none" lIns="0" tIns="0" rIns="0" bIns="0" rtlCol="0">
              <a:spAutoFit/>
            </a:bodyPr>
            <a:lstStyle/>
            <a:p>
              <a:r>
                <a:rPr lang="en-US" sz="900"/>
                <a:t>SqlServr.exe</a:t>
              </a:r>
            </a:p>
          </p:txBody>
        </p:sp>
        <p:sp>
          <p:nvSpPr>
            <p:cNvPr id="36" name="TextBox 35">
              <a:extLst>
                <a:ext uri="{FF2B5EF4-FFF2-40B4-BE49-F238E27FC236}">
                  <a16:creationId xmlns:a16="http://schemas.microsoft.com/office/drawing/2014/main" id="{0CA2B48D-76DC-3D46-A3C3-5E42E8F3A474}"/>
                </a:ext>
              </a:extLst>
            </p:cNvPr>
            <p:cNvSpPr txBox="1"/>
            <p:nvPr/>
          </p:nvSpPr>
          <p:spPr>
            <a:xfrm>
              <a:off x="7538368" y="1949794"/>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37" name="Graphic 36">
              <a:extLst>
                <a:ext uri="{FF2B5EF4-FFF2-40B4-BE49-F238E27FC236}">
                  <a16:creationId xmlns:a16="http://schemas.microsoft.com/office/drawing/2014/main" id="{41A2A757-B14D-324E-A8C7-77DA7CE228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76" name="Group 75">
            <a:extLst>
              <a:ext uri="{FF2B5EF4-FFF2-40B4-BE49-F238E27FC236}">
                <a16:creationId xmlns:a16="http://schemas.microsoft.com/office/drawing/2014/main" id="{05BCB67A-3918-0745-877A-47BA4039D4CF}"/>
              </a:ext>
            </a:extLst>
          </p:cNvPr>
          <p:cNvGrpSpPr/>
          <p:nvPr/>
        </p:nvGrpSpPr>
        <p:grpSpPr>
          <a:xfrm>
            <a:off x="5745793" y="3373863"/>
            <a:ext cx="1058221" cy="870358"/>
            <a:chOff x="7227022" y="2929253"/>
            <a:chExt cx="1058221" cy="870358"/>
          </a:xfrm>
        </p:grpSpPr>
        <p:sp>
          <p:nvSpPr>
            <p:cNvPr id="75" name="Rectangle 74">
              <a:extLst>
                <a:ext uri="{FF2B5EF4-FFF2-40B4-BE49-F238E27FC236}">
                  <a16:creationId xmlns:a16="http://schemas.microsoft.com/office/drawing/2014/main" id="{F1FCB766-A2DF-6C46-B9AB-7E78641F39ED}"/>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74" name="Group 73">
              <a:extLst>
                <a:ext uri="{FF2B5EF4-FFF2-40B4-BE49-F238E27FC236}">
                  <a16:creationId xmlns:a16="http://schemas.microsoft.com/office/drawing/2014/main" id="{15DE47BC-007D-3446-8F4A-DFA04986B670}"/>
                </a:ext>
              </a:extLst>
            </p:cNvPr>
            <p:cNvGrpSpPr/>
            <p:nvPr/>
          </p:nvGrpSpPr>
          <p:grpSpPr>
            <a:xfrm>
              <a:off x="7254722" y="2969098"/>
              <a:ext cx="1030521" cy="830513"/>
              <a:chOff x="7152780" y="3032388"/>
              <a:chExt cx="1030521" cy="830513"/>
            </a:xfrm>
          </p:grpSpPr>
          <p:sp>
            <p:nvSpPr>
              <p:cNvPr id="56" name="Rectangle 55">
                <a:extLst>
                  <a:ext uri="{FF2B5EF4-FFF2-40B4-BE49-F238E27FC236}">
                    <a16:creationId xmlns:a16="http://schemas.microsoft.com/office/drawing/2014/main" id="{39EC722A-9596-E749-8A47-150C5F1B0CED}"/>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0F23B47E-569C-E54C-8492-5C4BFDA67B0B}"/>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a:extLst>
                  <a:ext uri="{FF2B5EF4-FFF2-40B4-BE49-F238E27FC236}">
                    <a16:creationId xmlns:a16="http://schemas.microsoft.com/office/drawing/2014/main" id="{F82AE27D-C46C-5D4E-8531-EDD4DB0B2939}"/>
                  </a:ext>
                </a:extLst>
              </p:cNvPr>
              <p:cNvSpPr txBox="1"/>
              <p:nvPr/>
            </p:nvSpPr>
            <p:spPr>
              <a:xfrm>
                <a:off x="7535502" y="3141650"/>
                <a:ext cx="317395" cy="276999"/>
              </a:xfrm>
              <a:prstGeom prst="rect">
                <a:avLst/>
              </a:prstGeom>
              <a:noFill/>
            </p:spPr>
            <p:txBody>
              <a:bodyPr wrap="none" lIns="0" tIns="0" rIns="0" bIns="0" rtlCol="0">
                <a:spAutoFit/>
              </a:bodyPr>
              <a:lstStyle/>
              <a:p>
                <a:r>
                  <a:rPr lang="en-US" sz="900"/>
                  <a:t>Page </a:t>
                </a:r>
                <a:br>
                  <a:rPr lang="en-US" sz="900"/>
                </a:br>
                <a:r>
                  <a:rPr lang="en-US" sz="900"/>
                  <a:t>Server</a:t>
                </a:r>
              </a:p>
            </p:txBody>
          </p:sp>
          <p:sp>
            <p:nvSpPr>
              <p:cNvPr id="61" name="TextBox 60">
                <a:extLst>
                  <a:ext uri="{FF2B5EF4-FFF2-40B4-BE49-F238E27FC236}">
                    <a16:creationId xmlns:a16="http://schemas.microsoft.com/office/drawing/2014/main" id="{E075BA0E-8DAC-E940-AD4F-8BA187F706C9}"/>
                  </a:ext>
                </a:extLst>
              </p:cNvPr>
              <p:cNvSpPr txBox="1"/>
              <p:nvPr/>
            </p:nvSpPr>
            <p:spPr>
              <a:xfrm>
                <a:off x="7538368" y="3552125"/>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62" name="Graphic 61">
                <a:extLst>
                  <a:ext uri="{FF2B5EF4-FFF2-40B4-BE49-F238E27FC236}">
                    <a16:creationId xmlns:a16="http://schemas.microsoft.com/office/drawing/2014/main" id="{D2B08CA8-629F-3C4F-BB0B-CA2C8BCF0A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72" name="Group 71">
                <a:extLst>
                  <a:ext uri="{FF2B5EF4-FFF2-40B4-BE49-F238E27FC236}">
                    <a16:creationId xmlns:a16="http://schemas.microsoft.com/office/drawing/2014/main" id="{9BEBBB75-EEEF-D94D-AE6A-B5E2380FE181}"/>
                  </a:ext>
                </a:extLst>
              </p:cNvPr>
              <p:cNvGrpSpPr/>
              <p:nvPr/>
            </p:nvGrpSpPr>
            <p:grpSpPr>
              <a:xfrm>
                <a:off x="7210831" y="3113915"/>
                <a:ext cx="277992" cy="334348"/>
                <a:chOff x="7523545" y="5146324"/>
                <a:chExt cx="378225" cy="454901"/>
              </a:xfrm>
            </p:grpSpPr>
            <p:sp>
              <p:nvSpPr>
                <p:cNvPr id="71" name="Freeform: Shape 149">
                  <a:extLst>
                    <a:ext uri="{FF2B5EF4-FFF2-40B4-BE49-F238E27FC236}">
                      <a16:creationId xmlns:a16="http://schemas.microsoft.com/office/drawing/2014/main" id="{50EFF1D0-C98A-7441-AC28-544D2184D74D}"/>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3" name="Group 62">
                  <a:extLst>
                    <a:ext uri="{FF2B5EF4-FFF2-40B4-BE49-F238E27FC236}">
                      <a16:creationId xmlns:a16="http://schemas.microsoft.com/office/drawing/2014/main" id="{F849C407-D7A7-554B-91EB-84F8DF63109C}"/>
                    </a:ext>
                  </a:extLst>
                </p:cNvPr>
                <p:cNvGrpSpPr/>
                <p:nvPr/>
              </p:nvGrpSpPr>
              <p:grpSpPr>
                <a:xfrm>
                  <a:off x="7658712" y="5303689"/>
                  <a:ext cx="243058" cy="297536"/>
                  <a:chOff x="965200" y="3436897"/>
                  <a:chExt cx="528881" cy="647424"/>
                </a:xfrm>
              </p:grpSpPr>
              <p:grpSp>
                <p:nvGrpSpPr>
                  <p:cNvPr id="64" name="Group 63">
                    <a:extLst>
                      <a:ext uri="{FF2B5EF4-FFF2-40B4-BE49-F238E27FC236}">
                        <a16:creationId xmlns:a16="http://schemas.microsoft.com/office/drawing/2014/main" id="{57A164C3-C770-964E-8417-372B8336705A}"/>
                      </a:ext>
                    </a:extLst>
                  </p:cNvPr>
                  <p:cNvGrpSpPr/>
                  <p:nvPr/>
                </p:nvGrpSpPr>
                <p:grpSpPr>
                  <a:xfrm flipH="1">
                    <a:off x="965200" y="3436897"/>
                    <a:ext cx="528881" cy="647424"/>
                    <a:chOff x="3003960" y="3685414"/>
                    <a:chExt cx="403310" cy="493707"/>
                  </a:xfrm>
                </p:grpSpPr>
                <p:sp>
                  <p:nvSpPr>
                    <p:cNvPr id="69" name="Snip Single Corner Rectangle 26">
                      <a:extLst>
                        <a:ext uri="{FF2B5EF4-FFF2-40B4-BE49-F238E27FC236}">
                          <a16:creationId xmlns:a16="http://schemas.microsoft.com/office/drawing/2014/main" id="{77083041-DF15-564E-AB0D-E359BBE72D4C}"/>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0" name="Triangle 27">
                      <a:extLst>
                        <a:ext uri="{FF2B5EF4-FFF2-40B4-BE49-F238E27FC236}">
                          <a16:creationId xmlns:a16="http://schemas.microsoft.com/office/drawing/2014/main" id="{7106952D-42F1-0D4A-BBCE-9163227C2D5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65" name="Straight Connector 64">
                    <a:extLst>
                      <a:ext uri="{FF2B5EF4-FFF2-40B4-BE49-F238E27FC236}">
                        <a16:creationId xmlns:a16="http://schemas.microsoft.com/office/drawing/2014/main" id="{C24B3A34-3BB4-F443-A559-83ACB65B1193}"/>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6D4DE20-6FFD-AD46-B663-EF418E6CBAB8}"/>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FFEA874-DAB5-FB48-A2F1-107F6FAE9C4F}"/>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EE5C063-E498-3843-AA83-3D43702CEA59}"/>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sp>
        <p:nvSpPr>
          <p:cNvPr id="131" name="TextBox 130">
            <a:extLst>
              <a:ext uri="{FF2B5EF4-FFF2-40B4-BE49-F238E27FC236}">
                <a16:creationId xmlns:a16="http://schemas.microsoft.com/office/drawing/2014/main" id="{330CBEF5-BE5E-6041-A463-E65F61C5B561}"/>
              </a:ext>
            </a:extLst>
          </p:cNvPr>
          <p:cNvSpPr txBox="1"/>
          <p:nvPr/>
        </p:nvSpPr>
        <p:spPr>
          <a:xfrm>
            <a:off x="7972119" y="3656423"/>
            <a:ext cx="187552" cy="246221"/>
          </a:xfrm>
          <a:prstGeom prst="rect">
            <a:avLst/>
          </a:prstGeom>
          <a:noFill/>
        </p:spPr>
        <p:txBody>
          <a:bodyPr wrap="none" lIns="0" tIns="0" rIns="0" bIns="0" rtlCol="0">
            <a:spAutoFit/>
          </a:bodyPr>
          <a:lstStyle/>
          <a:p>
            <a:pPr algn="l"/>
            <a:r>
              <a:rPr lang="en-US" sz="1600" b="1">
                <a:gradFill>
                  <a:gsLst>
                    <a:gs pos="2917">
                      <a:schemeClr val="tx1"/>
                    </a:gs>
                    <a:gs pos="30000">
                      <a:schemeClr val="tx1"/>
                    </a:gs>
                  </a:gsLst>
                  <a:lin ang="5400000" scaled="0"/>
                </a:gradFill>
              </a:rPr>
              <a:t>…</a:t>
            </a:r>
          </a:p>
        </p:txBody>
      </p:sp>
      <p:grpSp>
        <p:nvGrpSpPr>
          <p:cNvPr id="154" name="Group 153">
            <a:extLst>
              <a:ext uri="{FF2B5EF4-FFF2-40B4-BE49-F238E27FC236}">
                <a16:creationId xmlns:a16="http://schemas.microsoft.com/office/drawing/2014/main" id="{DCE787DB-5C41-6E4C-BD53-D3B6E21FEBB2}"/>
              </a:ext>
            </a:extLst>
          </p:cNvPr>
          <p:cNvGrpSpPr/>
          <p:nvPr/>
        </p:nvGrpSpPr>
        <p:grpSpPr>
          <a:xfrm>
            <a:off x="7228748" y="1139127"/>
            <a:ext cx="270329" cy="314543"/>
            <a:chOff x="6540332" y="1743740"/>
            <a:chExt cx="161793" cy="188256"/>
          </a:xfrm>
        </p:grpSpPr>
        <p:sp>
          <p:nvSpPr>
            <p:cNvPr id="152" name="Oval 69">
              <a:extLst>
                <a:ext uri="{FF2B5EF4-FFF2-40B4-BE49-F238E27FC236}">
                  <a16:creationId xmlns:a16="http://schemas.microsoft.com/office/drawing/2014/main" id="{80D312BF-EC09-4844-9956-729F8E52C06F}"/>
                </a:ext>
              </a:extLst>
            </p:cNvPr>
            <p:cNvSpPr>
              <a:spLocks noChangeArrowheads="1"/>
            </p:cNvSpPr>
            <p:nvPr/>
          </p:nvSpPr>
          <p:spPr bwMode="auto">
            <a:xfrm>
              <a:off x="6572251" y="1743740"/>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70">
              <a:extLst>
                <a:ext uri="{FF2B5EF4-FFF2-40B4-BE49-F238E27FC236}">
                  <a16:creationId xmlns:a16="http://schemas.microsoft.com/office/drawing/2014/main" id="{1E7204C9-C912-284E-A2C0-DC45F3AAC475}"/>
                </a:ext>
              </a:extLst>
            </p:cNvPr>
            <p:cNvSpPr>
              <a:spLocks/>
            </p:cNvSpPr>
            <p:nvPr/>
          </p:nvSpPr>
          <p:spPr bwMode="auto">
            <a:xfrm>
              <a:off x="6540332" y="1851791"/>
              <a:ext cx="161793" cy="8020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1" name="Group 160">
            <a:extLst>
              <a:ext uri="{FF2B5EF4-FFF2-40B4-BE49-F238E27FC236}">
                <a16:creationId xmlns:a16="http://schemas.microsoft.com/office/drawing/2014/main" id="{BC6BFE23-3FED-094A-B34A-6E0BE9195126}"/>
              </a:ext>
            </a:extLst>
          </p:cNvPr>
          <p:cNvGrpSpPr/>
          <p:nvPr/>
        </p:nvGrpSpPr>
        <p:grpSpPr>
          <a:xfrm>
            <a:off x="5805184" y="4700592"/>
            <a:ext cx="875212" cy="610732"/>
            <a:chOff x="7212171" y="4173686"/>
            <a:chExt cx="875212" cy="610732"/>
          </a:xfrm>
        </p:grpSpPr>
        <p:grpSp>
          <p:nvGrpSpPr>
            <p:cNvPr id="132" name="Group 131">
              <a:extLst>
                <a:ext uri="{FF2B5EF4-FFF2-40B4-BE49-F238E27FC236}">
                  <a16:creationId xmlns:a16="http://schemas.microsoft.com/office/drawing/2014/main" id="{EC50626E-A201-D645-998B-D8D57E9795FC}"/>
                </a:ext>
              </a:extLst>
            </p:cNvPr>
            <p:cNvGrpSpPr/>
            <p:nvPr/>
          </p:nvGrpSpPr>
          <p:grpSpPr>
            <a:xfrm>
              <a:off x="7212171" y="4189271"/>
              <a:ext cx="293304" cy="253559"/>
              <a:chOff x="6761691" y="4037934"/>
              <a:chExt cx="766400" cy="662548"/>
            </a:xfrm>
          </p:grpSpPr>
          <p:sp>
            <p:nvSpPr>
              <p:cNvPr id="133" name="Freeform: Shape 604">
                <a:extLst>
                  <a:ext uri="{FF2B5EF4-FFF2-40B4-BE49-F238E27FC236}">
                    <a16:creationId xmlns:a16="http://schemas.microsoft.com/office/drawing/2014/main" id="{2C2FB0D8-7543-C349-8A8D-9E7B1A9D1EBD}"/>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4" name="Freeform: Shape 610">
                <a:extLst>
                  <a:ext uri="{FF2B5EF4-FFF2-40B4-BE49-F238E27FC236}">
                    <a16:creationId xmlns:a16="http://schemas.microsoft.com/office/drawing/2014/main" id="{133F6EC4-1345-2748-B7FC-093A80CC954D}"/>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5" name="Freeform: Shape 612">
                <a:extLst>
                  <a:ext uri="{FF2B5EF4-FFF2-40B4-BE49-F238E27FC236}">
                    <a16:creationId xmlns:a16="http://schemas.microsoft.com/office/drawing/2014/main" id="{B7751617-3132-4640-85EA-EB8E43018324}"/>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black"/>
                  </a:solidFill>
                  <a:latin typeface="Arial" charset="0"/>
                  <a:cs typeface="Arial" charset="0"/>
                </a:endParaRPr>
              </a:p>
            </p:txBody>
          </p:sp>
          <p:sp>
            <p:nvSpPr>
              <p:cNvPr id="136" name="Freeform: Shape 611">
                <a:extLst>
                  <a:ext uri="{FF2B5EF4-FFF2-40B4-BE49-F238E27FC236}">
                    <a16:creationId xmlns:a16="http://schemas.microsoft.com/office/drawing/2014/main" id="{139F670A-4C46-9B47-B065-829716171F3C}"/>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38" name="TextBox 137">
              <a:extLst>
                <a:ext uri="{FF2B5EF4-FFF2-40B4-BE49-F238E27FC236}">
                  <a16:creationId xmlns:a16="http://schemas.microsoft.com/office/drawing/2014/main" id="{C86F67CF-D592-764E-B2A9-B1F58AF2AFC3}"/>
                </a:ext>
              </a:extLst>
            </p:cNvPr>
            <p:cNvSpPr txBox="1"/>
            <p:nvPr/>
          </p:nvSpPr>
          <p:spPr>
            <a:xfrm>
              <a:off x="7563201" y="4173686"/>
              <a:ext cx="237244" cy="276999"/>
            </a:xfrm>
            <a:prstGeom prst="rect">
              <a:avLst/>
            </a:prstGeom>
            <a:noFill/>
          </p:spPr>
          <p:txBody>
            <a:bodyPr wrap="none" lIns="0" tIns="0" rIns="0" bIns="0" rtlCol="0">
              <a:spAutoFit/>
            </a:bodyPr>
            <a:lstStyle/>
            <a:p>
              <a:r>
                <a:rPr lang="en-US" sz="900"/>
                <a:t>Data</a:t>
              </a:r>
              <a:br>
                <a:rPr lang="en-US" sz="900"/>
              </a:br>
              <a:r>
                <a:rPr lang="en-US" sz="900"/>
                <a:t>File</a:t>
              </a:r>
            </a:p>
          </p:txBody>
        </p:sp>
        <p:grpSp>
          <p:nvGrpSpPr>
            <p:cNvPr id="159" name="Group 158">
              <a:extLst>
                <a:ext uri="{FF2B5EF4-FFF2-40B4-BE49-F238E27FC236}">
                  <a16:creationId xmlns:a16="http://schemas.microsoft.com/office/drawing/2014/main" id="{3C301C7B-9E13-AF41-B969-B65141367695}"/>
                </a:ext>
              </a:extLst>
            </p:cNvPr>
            <p:cNvGrpSpPr/>
            <p:nvPr/>
          </p:nvGrpSpPr>
          <p:grpSpPr>
            <a:xfrm>
              <a:off x="7240026" y="4566063"/>
              <a:ext cx="237244" cy="218355"/>
              <a:chOff x="7547972" y="5352720"/>
              <a:chExt cx="237244" cy="218355"/>
            </a:xfrm>
          </p:grpSpPr>
          <p:sp>
            <p:nvSpPr>
              <p:cNvPr id="158" name="Rectangle 157">
                <a:extLst>
                  <a:ext uri="{FF2B5EF4-FFF2-40B4-BE49-F238E27FC236}">
                    <a16:creationId xmlns:a16="http://schemas.microsoft.com/office/drawing/2014/main" id="{E2FF7A1A-5ECB-F345-9B0A-4443BF5413DA}"/>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55" name="Group 154">
                <a:extLst>
                  <a:ext uri="{FF2B5EF4-FFF2-40B4-BE49-F238E27FC236}">
                    <a16:creationId xmlns:a16="http://schemas.microsoft.com/office/drawing/2014/main" id="{70142EB0-8514-FA44-859E-23D6AC4CB332}"/>
                  </a:ext>
                </a:extLst>
              </p:cNvPr>
              <p:cNvGrpSpPr>
                <a:grpSpLocks noChangeAspect="1"/>
              </p:cNvGrpSpPr>
              <p:nvPr/>
            </p:nvGrpSpPr>
            <p:grpSpPr>
              <a:xfrm>
                <a:off x="7547972" y="5352720"/>
                <a:ext cx="237244" cy="218355"/>
                <a:chOff x="9499303" y="4189382"/>
                <a:chExt cx="886033" cy="815488"/>
              </a:xfrm>
            </p:grpSpPr>
            <p:sp>
              <p:nvSpPr>
                <p:cNvPr id="156" name="Freeform: Shape 229">
                  <a:extLst>
                    <a:ext uri="{FF2B5EF4-FFF2-40B4-BE49-F238E27FC236}">
                      <a16:creationId xmlns:a16="http://schemas.microsoft.com/office/drawing/2014/main" id="{38CAFBB9-4628-0B40-A481-87510FCBDB73}"/>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eeform: Shape 230">
                  <a:extLst>
                    <a:ext uri="{FF2B5EF4-FFF2-40B4-BE49-F238E27FC236}">
                      <a16:creationId xmlns:a16="http://schemas.microsoft.com/office/drawing/2014/main" id="{7AFDB7B3-190B-AF46-BF4D-5DE02AB72AFE}"/>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E449F754-9473-6242-890A-7270EB521789}"/>
                  </a:ext>
                </a:extLst>
              </p:cNvPr>
              <p:cNvGrpSpPr>
                <a:grpSpLocks noChangeAspect="1"/>
              </p:cNvGrpSpPr>
              <p:nvPr/>
            </p:nvGrpSpPr>
            <p:grpSpPr>
              <a:xfrm>
                <a:off x="7574074" y="5385175"/>
                <a:ext cx="185706" cy="176273"/>
                <a:chOff x="6370637" y="1585912"/>
                <a:chExt cx="521807" cy="495301"/>
              </a:xfrm>
            </p:grpSpPr>
            <p:sp>
              <p:nvSpPr>
                <p:cNvPr id="145" name="AutoShape 59">
                  <a:extLst>
                    <a:ext uri="{FF2B5EF4-FFF2-40B4-BE49-F238E27FC236}">
                      <a16:creationId xmlns:a16="http://schemas.microsoft.com/office/drawing/2014/main" id="{EFE9BCCD-07E1-F94D-B865-B8A00C398353}"/>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Shape 337">
                  <a:extLst>
                    <a:ext uri="{FF2B5EF4-FFF2-40B4-BE49-F238E27FC236}">
                      <a16:creationId xmlns:a16="http://schemas.microsoft.com/office/drawing/2014/main" id="{7F8DC7B2-AF25-8E41-BAC5-19C4F82263D1}"/>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7" name="Freeform: Shape 338">
                  <a:extLst>
                    <a:ext uri="{FF2B5EF4-FFF2-40B4-BE49-F238E27FC236}">
                      <a16:creationId xmlns:a16="http://schemas.microsoft.com/office/drawing/2014/main" id="{26FB8B85-9EE1-E946-A043-6636B824DF54}"/>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8" name="Freeform: Shape 340">
                  <a:extLst>
                    <a:ext uri="{FF2B5EF4-FFF2-40B4-BE49-F238E27FC236}">
                      <a16:creationId xmlns:a16="http://schemas.microsoft.com/office/drawing/2014/main" id="{D6B4AA30-712E-0247-8341-68A2AEED573A}"/>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49" name="Freeform: Shape 339">
                  <a:extLst>
                    <a:ext uri="{FF2B5EF4-FFF2-40B4-BE49-F238E27FC236}">
                      <a16:creationId xmlns:a16="http://schemas.microsoft.com/office/drawing/2014/main" id="{3C2276A1-A426-2F4C-A13D-0F8D6319DDA7}"/>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160" name="TextBox 159">
              <a:extLst>
                <a:ext uri="{FF2B5EF4-FFF2-40B4-BE49-F238E27FC236}">
                  <a16:creationId xmlns:a16="http://schemas.microsoft.com/office/drawing/2014/main" id="{FAFCE31E-5AA9-E347-80AA-B26C537F39BB}"/>
                </a:ext>
              </a:extLst>
            </p:cNvPr>
            <p:cNvSpPr txBox="1"/>
            <p:nvPr/>
          </p:nvSpPr>
          <p:spPr>
            <a:xfrm>
              <a:off x="7563201" y="4598393"/>
              <a:ext cx="524182" cy="138499"/>
            </a:xfrm>
            <a:prstGeom prst="rect">
              <a:avLst/>
            </a:prstGeom>
            <a:noFill/>
          </p:spPr>
          <p:txBody>
            <a:bodyPr wrap="none" lIns="0" tIns="0" rIns="0" bIns="0" rtlCol="0">
              <a:spAutoFit/>
            </a:bodyPr>
            <a:lstStyle/>
            <a:p>
              <a:r>
                <a:rPr lang="en-US" sz="900"/>
                <a:t>Snapshots</a:t>
              </a:r>
            </a:p>
          </p:txBody>
        </p:sp>
      </p:grpSp>
      <p:grpSp>
        <p:nvGrpSpPr>
          <p:cNvPr id="162" name="Group 161">
            <a:extLst>
              <a:ext uri="{FF2B5EF4-FFF2-40B4-BE49-F238E27FC236}">
                <a16:creationId xmlns:a16="http://schemas.microsoft.com/office/drawing/2014/main" id="{36672132-07D2-2942-BC58-A6C5FF7A3557}"/>
              </a:ext>
            </a:extLst>
          </p:cNvPr>
          <p:cNvGrpSpPr/>
          <p:nvPr/>
        </p:nvGrpSpPr>
        <p:grpSpPr>
          <a:xfrm>
            <a:off x="6987079" y="4700592"/>
            <a:ext cx="875212" cy="610732"/>
            <a:chOff x="7212171" y="4173686"/>
            <a:chExt cx="875212" cy="610732"/>
          </a:xfrm>
        </p:grpSpPr>
        <p:grpSp>
          <p:nvGrpSpPr>
            <p:cNvPr id="163" name="Group 162">
              <a:extLst>
                <a:ext uri="{FF2B5EF4-FFF2-40B4-BE49-F238E27FC236}">
                  <a16:creationId xmlns:a16="http://schemas.microsoft.com/office/drawing/2014/main" id="{25582C2D-7B68-B14B-BED6-4AFC65259DFE}"/>
                </a:ext>
              </a:extLst>
            </p:cNvPr>
            <p:cNvGrpSpPr/>
            <p:nvPr/>
          </p:nvGrpSpPr>
          <p:grpSpPr>
            <a:xfrm>
              <a:off x="7212171" y="4189271"/>
              <a:ext cx="293304" cy="253559"/>
              <a:chOff x="6761691" y="4037934"/>
              <a:chExt cx="766400" cy="662548"/>
            </a:xfrm>
          </p:grpSpPr>
          <p:sp>
            <p:nvSpPr>
              <p:cNvPr id="177" name="Freeform: Shape 604">
                <a:extLst>
                  <a:ext uri="{FF2B5EF4-FFF2-40B4-BE49-F238E27FC236}">
                    <a16:creationId xmlns:a16="http://schemas.microsoft.com/office/drawing/2014/main" id="{519CF8BB-7002-F14E-8289-DFE1E3F82169}"/>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8" name="Freeform: Shape 610">
                <a:extLst>
                  <a:ext uri="{FF2B5EF4-FFF2-40B4-BE49-F238E27FC236}">
                    <a16:creationId xmlns:a16="http://schemas.microsoft.com/office/drawing/2014/main" id="{2E2AB26A-6A4F-0D45-9693-A3624D6AE1D0}"/>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9" name="Freeform: Shape 612">
                <a:extLst>
                  <a:ext uri="{FF2B5EF4-FFF2-40B4-BE49-F238E27FC236}">
                    <a16:creationId xmlns:a16="http://schemas.microsoft.com/office/drawing/2014/main" id="{F7167D2B-70BE-824E-BFE8-345995FD7457}"/>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black"/>
                  </a:solidFill>
                  <a:latin typeface="Arial" charset="0"/>
                  <a:cs typeface="Arial" charset="0"/>
                </a:endParaRPr>
              </a:p>
            </p:txBody>
          </p:sp>
          <p:sp>
            <p:nvSpPr>
              <p:cNvPr id="180" name="Freeform: Shape 611">
                <a:extLst>
                  <a:ext uri="{FF2B5EF4-FFF2-40B4-BE49-F238E27FC236}">
                    <a16:creationId xmlns:a16="http://schemas.microsoft.com/office/drawing/2014/main" id="{6249208C-24BF-5149-A5BD-FA262113812A}"/>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64" name="TextBox 163">
              <a:extLst>
                <a:ext uri="{FF2B5EF4-FFF2-40B4-BE49-F238E27FC236}">
                  <a16:creationId xmlns:a16="http://schemas.microsoft.com/office/drawing/2014/main" id="{0C64D30A-0552-7640-8B55-CD95EDC8C8ED}"/>
                </a:ext>
              </a:extLst>
            </p:cNvPr>
            <p:cNvSpPr txBox="1"/>
            <p:nvPr/>
          </p:nvSpPr>
          <p:spPr>
            <a:xfrm>
              <a:off x="7563201" y="4173686"/>
              <a:ext cx="237244" cy="276999"/>
            </a:xfrm>
            <a:prstGeom prst="rect">
              <a:avLst/>
            </a:prstGeom>
            <a:noFill/>
          </p:spPr>
          <p:txBody>
            <a:bodyPr wrap="none" lIns="0" tIns="0" rIns="0" bIns="0" rtlCol="0">
              <a:spAutoFit/>
            </a:bodyPr>
            <a:lstStyle/>
            <a:p>
              <a:r>
                <a:rPr lang="en-US" sz="900"/>
                <a:t>Data</a:t>
              </a:r>
              <a:br>
                <a:rPr lang="en-US" sz="900"/>
              </a:br>
              <a:r>
                <a:rPr lang="en-US" sz="900"/>
                <a:t>File</a:t>
              </a:r>
            </a:p>
          </p:txBody>
        </p:sp>
        <p:grpSp>
          <p:nvGrpSpPr>
            <p:cNvPr id="165" name="Group 164">
              <a:extLst>
                <a:ext uri="{FF2B5EF4-FFF2-40B4-BE49-F238E27FC236}">
                  <a16:creationId xmlns:a16="http://schemas.microsoft.com/office/drawing/2014/main" id="{458D1DD7-2717-D647-B306-7EA9455743FF}"/>
                </a:ext>
              </a:extLst>
            </p:cNvPr>
            <p:cNvGrpSpPr/>
            <p:nvPr/>
          </p:nvGrpSpPr>
          <p:grpSpPr>
            <a:xfrm>
              <a:off x="7240026" y="4566063"/>
              <a:ext cx="237244" cy="218355"/>
              <a:chOff x="7547972" y="5352720"/>
              <a:chExt cx="237244" cy="218355"/>
            </a:xfrm>
          </p:grpSpPr>
          <p:sp>
            <p:nvSpPr>
              <p:cNvPr id="167" name="Rectangle 166">
                <a:extLst>
                  <a:ext uri="{FF2B5EF4-FFF2-40B4-BE49-F238E27FC236}">
                    <a16:creationId xmlns:a16="http://schemas.microsoft.com/office/drawing/2014/main" id="{D7379866-D8F9-0E44-8B59-2FF05F122FB6}"/>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68" name="Group 167">
                <a:extLst>
                  <a:ext uri="{FF2B5EF4-FFF2-40B4-BE49-F238E27FC236}">
                    <a16:creationId xmlns:a16="http://schemas.microsoft.com/office/drawing/2014/main" id="{D2F4894B-1FBA-5A4D-A8A7-C72625F5E5F6}"/>
                  </a:ext>
                </a:extLst>
              </p:cNvPr>
              <p:cNvGrpSpPr>
                <a:grpSpLocks noChangeAspect="1"/>
              </p:cNvGrpSpPr>
              <p:nvPr/>
            </p:nvGrpSpPr>
            <p:grpSpPr>
              <a:xfrm>
                <a:off x="7547972" y="5352720"/>
                <a:ext cx="237244" cy="218355"/>
                <a:chOff x="9499303" y="4189382"/>
                <a:chExt cx="886033" cy="815488"/>
              </a:xfrm>
            </p:grpSpPr>
            <p:sp>
              <p:nvSpPr>
                <p:cNvPr id="175" name="Freeform: Shape 229">
                  <a:extLst>
                    <a:ext uri="{FF2B5EF4-FFF2-40B4-BE49-F238E27FC236}">
                      <a16:creationId xmlns:a16="http://schemas.microsoft.com/office/drawing/2014/main" id="{7B48FBDD-7492-C049-A7E7-58029A0652F7}"/>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Freeform: Shape 230">
                  <a:extLst>
                    <a:ext uri="{FF2B5EF4-FFF2-40B4-BE49-F238E27FC236}">
                      <a16:creationId xmlns:a16="http://schemas.microsoft.com/office/drawing/2014/main" id="{A62C6ADE-621A-0046-9B0D-C40FCF028EA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9" name="Group 168">
                <a:extLst>
                  <a:ext uri="{FF2B5EF4-FFF2-40B4-BE49-F238E27FC236}">
                    <a16:creationId xmlns:a16="http://schemas.microsoft.com/office/drawing/2014/main" id="{D03B5A84-E610-6D4A-9643-5E8AE25D9A7E}"/>
                  </a:ext>
                </a:extLst>
              </p:cNvPr>
              <p:cNvGrpSpPr>
                <a:grpSpLocks noChangeAspect="1"/>
              </p:cNvGrpSpPr>
              <p:nvPr/>
            </p:nvGrpSpPr>
            <p:grpSpPr>
              <a:xfrm>
                <a:off x="7574074" y="5385175"/>
                <a:ext cx="185706" cy="176273"/>
                <a:chOff x="6370637" y="1585912"/>
                <a:chExt cx="521807" cy="495301"/>
              </a:xfrm>
            </p:grpSpPr>
            <p:sp>
              <p:nvSpPr>
                <p:cNvPr id="170" name="AutoShape 59">
                  <a:extLst>
                    <a:ext uri="{FF2B5EF4-FFF2-40B4-BE49-F238E27FC236}">
                      <a16:creationId xmlns:a16="http://schemas.microsoft.com/office/drawing/2014/main" id="{9FDADCE0-30C8-4E42-9F80-F15097E732C5}"/>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Shape 337">
                  <a:extLst>
                    <a:ext uri="{FF2B5EF4-FFF2-40B4-BE49-F238E27FC236}">
                      <a16:creationId xmlns:a16="http://schemas.microsoft.com/office/drawing/2014/main" id="{CE010F12-BECC-FA45-9A6A-BDA063D4DF2A}"/>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2" name="Freeform: Shape 338">
                  <a:extLst>
                    <a:ext uri="{FF2B5EF4-FFF2-40B4-BE49-F238E27FC236}">
                      <a16:creationId xmlns:a16="http://schemas.microsoft.com/office/drawing/2014/main" id="{F1DA1AA7-E870-9E4C-A4BB-6CD48D9E5616}"/>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3" name="Freeform: Shape 340">
                  <a:extLst>
                    <a:ext uri="{FF2B5EF4-FFF2-40B4-BE49-F238E27FC236}">
                      <a16:creationId xmlns:a16="http://schemas.microsoft.com/office/drawing/2014/main" id="{1FC8BBF3-E3F0-AC43-834D-461A2C4C072B}"/>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74" name="Freeform: Shape 339">
                  <a:extLst>
                    <a:ext uri="{FF2B5EF4-FFF2-40B4-BE49-F238E27FC236}">
                      <a16:creationId xmlns:a16="http://schemas.microsoft.com/office/drawing/2014/main" id="{98106E75-0934-0F4D-BF4B-ED3F68BB14FF}"/>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166" name="TextBox 165">
              <a:extLst>
                <a:ext uri="{FF2B5EF4-FFF2-40B4-BE49-F238E27FC236}">
                  <a16:creationId xmlns:a16="http://schemas.microsoft.com/office/drawing/2014/main" id="{DA49D697-CB25-1044-BEC7-76797EEAD1AB}"/>
                </a:ext>
              </a:extLst>
            </p:cNvPr>
            <p:cNvSpPr txBox="1"/>
            <p:nvPr/>
          </p:nvSpPr>
          <p:spPr>
            <a:xfrm>
              <a:off x="7563201" y="4598393"/>
              <a:ext cx="524182" cy="138499"/>
            </a:xfrm>
            <a:prstGeom prst="rect">
              <a:avLst/>
            </a:prstGeom>
            <a:noFill/>
          </p:spPr>
          <p:txBody>
            <a:bodyPr wrap="none" lIns="0" tIns="0" rIns="0" bIns="0" rtlCol="0">
              <a:spAutoFit/>
            </a:bodyPr>
            <a:lstStyle/>
            <a:p>
              <a:r>
                <a:rPr lang="en-US" sz="900"/>
                <a:t>Snapshots</a:t>
              </a:r>
            </a:p>
          </p:txBody>
        </p:sp>
      </p:grpSp>
      <p:grpSp>
        <p:nvGrpSpPr>
          <p:cNvPr id="181" name="Group 180">
            <a:extLst>
              <a:ext uri="{FF2B5EF4-FFF2-40B4-BE49-F238E27FC236}">
                <a16:creationId xmlns:a16="http://schemas.microsoft.com/office/drawing/2014/main" id="{42FBC7BD-D117-A84D-8517-99C192A4FD41}"/>
              </a:ext>
            </a:extLst>
          </p:cNvPr>
          <p:cNvGrpSpPr/>
          <p:nvPr/>
        </p:nvGrpSpPr>
        <p:grpSpPr>
          <a:xfrm>
            <a:off x="8301496" y="4700592"/>
            <a:ext cx="875212" cy="610732"/>
            <a:chOff x="7212171" y="4173686"/>
            <a:chExt cx="875212" cy="610732"/>
          </a:xfrm>
        </p:grpSpPr>
        <p:grpSp>
          <p:nvGrpSpPr>
            <p:cNvPr id="182" name="Group 181">
              <a:extLst>
                <a:ext uri="{FF2B5EF4-FFF2-40B4-BE49-F238E27FC236}">
                  <a16:creationId xmlns:a16="http://schemas.microsoft.com/office/drawing/2014/main" id="{EE0328AD-F959-CE4E-8CBE-E3569EB1441A}"/>
                </a:ext>
              </a:extLst>
            </p:cNvPr>
            <p:cNvGrpSpPr/>
            <p:nvPr/>
          </p:nvGrpSpPr>
          <p:grpSpPr>
            <a:xfrm>
              <a:off x="7212171" y="4189271"/>
              <a:ext cx="293304" cy="253559"/>
              <a:chOff x="6761691" y="4037934"/>
              <a:chExt cx="766400" cy="662548"/>
            </a:xfrm>
          </p:grpSpPr>
          <p:sp>
            <p:nvSpPr>
              <p:cNvPr id="196" name="Freeform: Shape 604">
                <a:extLst>
                  <a:ext uri="{FF2B5EF4-FFF2-40B4-BE49-F238E27FC236}">
                    <a16:creationId xmlns:a16="http://schemas.microsoft.com/office/drawing/2014/main" id="{2FC98899-3DF0-EC4C-9E99-98EBE1A42B92}"/>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7" name="Freeform: Shape 610">
                <a:extLst>
                  <a:ext uri="{FF2B5EF4-FFF2-40B4-BE49-F238E27FC236}">
                    <a16:creationId xmlns:a16="http://schemas.microsoft.com/office/drawing/2014/main" id="{2344E9A4-C6D5-194B-9373-D5877DCFE166}"/>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8" name="Freeform: Shape 612">
                <a:extLst>
                  <a:ext uri="{FF2B5EF4-FFF2-40B4-BE49-F238E27FC236}">
                    <a16:creationId xmlns:a16="http://schemas.microsoft.com/office/drawing/2014/main" id="{856B21B9-EA22-0240-8C3D-F896DA762352}"/>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prstClr val="black"/>
                  </a:solidFill>
                  <a:latin typeface="Arial" charset="0"/>
                  <a:cs typeface="Arial" charset="0"/>
                </a:endParaRPr>
              </a:p>
            </p:txBody>
          </p:sp>
          <p:sp>
            <p:nvSpPr>
              <p:cNvPr id="199" name="Freeform: Shape 611">
                <a:extLst>
                  <a:ext uri="{FF2B5EF4-FFF2-40B4-BE49-F238E27FC236}">
                    <a16:creationId xmlns:a16="http://schemas.microsoft.com/office/drawing/2014/main" id="{64737F54-505E-8049-8D40-F73F5E8B779B}"/>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83" name="TextBox 182">
              <a:extLst>
                <a:ext uri="{FF2B5EF4-FFF2-40B4-BE49-F238E27FC236}">
                  <a16:creationId xmlns:a16="http://schemas.microsoft.com/office/drawing/2014/main" id="{61A970A4-82A0-7B47-B34B-A0868588CA08}"/>
                </a:ext>
              </a:extLst>
            </p:cNvPr>
            <p:cNvSpPr txBox="1"/>
            <p:nvPr/>
          </p:nvSpPr>
          <p:spPr>
            <a:xfrm>
              <a:off x="7563201" y="4173686"/>
              <a:ext cx="237244" cy="276999"/>
            </a:xfrm>
            <a:prstGeom prst="rect">
              <a:avLst/>
            </a:prstGeom>
            <a:noFill/>
          </p:spPr>
          <p:txBody>
            <a:bodyPr wrap="none" lIns="0" tIns="0" rIns="0" bIns="0" rtlCol="0">
              <a:spAutoFit/>
            </a:bodyPr>
            <a:lstStyle/>
            <a:p>
              <a:r>
                <a:rPr lang="en-US" sz="900"/>
                <a:t>Data</a:t>
              </a:r>
              <a:br>
                <a:rPr lang="en-US" sz="900"/>
              </a:br>
              <a:r>
                <a:rPr lang="en-US" sz="900"/>
                <a:t>File</a:t>
              </a:r>
            </a:p>
          </p:txBody>
        </p:sp>
        <p:grpSp>
          <p:nvGrpSpPr>
            <p:cNvPr id="184" name="Group 183">
              <a:extLst>
                <a:ext uri="{FF2B5EF4-FFF2-40B4-BE49-F238E27FC236}">
                  <a16:creationId xmlns:a16="http://schemas.microsoft.com/office/drawing/2014/main" id="{A09FF128-3A4F-164D-8DF0-61C43CA13701}"/>
                </a:ext>
              </a:extLst>
            </p:cNvPr>
            <p:cNvGrpSpPr/>
            <p:nvPr/>
          </p:nvGrpSpPr>
          <p:grpSpPr>
            <a:xfrm>
              <a:off x="7240026" y="4566063"/>
              <a:ext cx="237244" cy="218355"/>
              <a:chOff x="7547972" y="5352720"/>
              <a:chExt cx="237244" cy="218355"/>
            </a:xfrm>
          </p:grpSpPr>
          <p:sp>
            <p:nvSpPr>
              <p:cNvPr id="186" name="Rectangle 185">
                <a:extLst>
                  <a:ext uri="{FF2B5EF4-FFF2-40B4-BE49-F238E27FC236}">
                    <a16:creationId xmlns:a16="http://schemas.microsoft.com/office/drawing/2014/main" id="{3C246ABA-0943-CF45-98C5-1F74B765F749}"/>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87" name="Group 186">
                <a:extLst>
                  <a:ext uri="{FF2B5EF4-FFF2-40B4-BE49-F238E27FC236}">
                    <a16:creationId xmlns:a16="http://schemas.microsoft.com/office/drawing/2014/main" id="{ECD2EB40-04F3-9E4C-AF15-16017CE36F4A}"/>
                  </a:ext>
                </a:extLst>
              </p:cNvPr>
              <p:cNvGrpSpPr>
                <a:grpSpLocks noChangeAspect="1"/>
              </p:cNvGrpSpPr>
              <p:nvPr/>
            </p:nvGrpSpPr>
            <p:grpSpPr>
              <a:xfrm>
                <a:off x="7547972" y="5352720"/>
                <a:ext cx="237244" cy="218355"/>
                <a:chOff x="9499303" y="4189382"/>
                <a:chExt cx="886033" cy="815488"/>
              </a:xfrm>
            </p:grpSpPr>
            <p:sp>
              <p:nvSpPr>
                <p:cNvPr id="194" name="Freeform: Shape 229">
                  <a:extLst>
                    <a:ext uri="{FF2B5EF4-FFF2-40B4-BE49-F238E27FC236}">
                      <a16:creationId xmlns:a16="http://schemas.microsoft.com/office/drawing/2014/main" id="{0004B256-5AE7-364B-A0E6-58C591912B1A}"/>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Freeform: Shape 230">
                  <a:extLst>
                    <a:ext uri="{FF2B5EF4-FFF2-40B4-BE49-F238E27FC236}">
                      <a16:creationId xmlns:a16="http://schemas.microsoft.com/office/drawing/2014/main" id="{BC9E9CDF-1AE6-CB4F-97B4-DBF0647306D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DA511DE1-322B-C74F-99B3-C0E26091E94B}"/>
                  </a:ext>
                </a:extLst>
              </p:cNvPr>
              <p:cNvGrpSpPr>
                <a:grpSpLocks noChangeAspect="1"/>
              </p:cNvGrpSpPr>
              <p:nvPr/>
            </p:nvGrpSpPr>
            <p:grpSpPr>
              <a:xfrm>
                <a:off x="7574074" y="5385175"/>
                <a:ext cx="185706" cy="176273"/>
                <a:chOff x="6370637" y="1585912"/>
                <a:chExt cx="521807" cy="495301"/>
              </a:xfrm>
            </p:grpSpPr>
            <p:sp>
              <p:nvSpPr>
                <p:cNvPr id="189" name="AutoShape 59">
                  <a:extLst>
                    <a:ext uri="{FF2B5EF4-FFF2-40B4-BE49-F238E27FC236}">
                      <a16:creationId xmlns:a16="http://schemas.microsoft.com/office/drawing/2014/main" id="{F3EDD8AF-6273-CB4D-A32F-ACE40B4D0840}"/>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Shape 337">
                  <a:extLst>
                    <a:ext uri="{FF2B5EF4-FFF2-40B4-BE49-F238E27FC236}">
                      <a16:creationId xmlns:a16="http://schemas.microsoft.com/office/drawing/2014/main" id="{089CCF6B-D470-CB4B-BF7F-FC1E3D22F9C2}"/>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1" name="Freeform: Shape 338">
                  <a:extLst>
                    <a:ext uri="{FF2B5EF4-FFF2-40B4-BE49-F238E27FC236}">
                      <a16:creationId xmlns:a16="http://schemas.microsoft.com/office/drawing/2014/main" id="{241013C0-7A5B-FF49-A9D5-9B7D328C70F3}"/>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2" name="Freeform: Shape 340">
                  <a:extLst>
                    <a:ext uri="{FF2B5EF4-FFF2-40B4-BE49-F238E27FC236}">
                      <a16:creationId xmlns:a16="http://schemas.microsoft.com/office/drawing/2014/main" id="{60E1B9BB-8233-F141-B215-98CF32857CD0}"/>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193" name="Freeform: Shape 339">
                  <a:extLst>
                    <a:ext uri="{FF2B5EF4-FFF2-40B4-BE49-F238E27FC236}">
                      <a16:creationId xmlns:a16="http://schemas.microsoft.com/office/drawing/2014/main" id="{22AC9F99-B75E-5A49-9C76-E850F8A21621}"/>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grpSp>
        </p:grpSp>
        <p:sp>
          <p:nvSpPr>
            <p:cNvPr id="185" name="TextBox 184">
              <a:extLst>
                <a:ext uri="{FF2B5EF4-FFF2-40B4-BE49-F238E27FC236}">
                  <a16:creationId xmlns:a16="http://schemas.microsoft.com/office/drawing/2014/main" id="{5310F4CB-0998-A142-B1ED-A5A1ED84AEE6}"/>
                </a:ext>
              </a:extLst>
            </p:cNvPr>
            <p:cNvSpPr txBox="1"/>
            <p:nvPr/>
          </p:nvSpPr>
          <p:spPr>
            <a:xfrm>
              <a:off x="7563201" y="4598393"/>
              <a:ext cx="524182" cy="138499"/>
            </a:xfrm>
            <a:prstGeom prst="rect">
              <a:avLst/>
            </a:prstGeom>
            <a:noFill/>
          </p:spPr>
          <p:txBody>
            <a:bodyPr wrap="none" lIns="0" tIns="0" rIns="0" bIns="0" rtlCol="0">
              <a:spAutoFit/>
            </a:bodyPr>
            <a:lstStyle/>
            <a:p>
              <a:r>
                <a:rPr lang="en-US" sz="900"/>
                <a:t>Snapshots</a:t>
              </a:r>
            </a:p>
          </p:txBody>
        </p:sp>
      </p:grpSp>
      <p:cxnSp>
        <p:nvCxnSpPr>
          <p:cNvPr id="201" name="Elbow Connector 200">
            <a:extLst>
              <a:ext uri="{FF2B5EF4-FFF2-40B4-BE49-F238E27FC236}">
                <a16:creationId xmlns:a16="http://schemas.microsoft.com/office/drawing/2014/main" id="{094FE5BB-03B1-344B-9657-6C3EFEB3D455}"/>
              </a:ext>
            </a:extLst>
          </p:cNvPr>
          <p:cNvCxnSpPr>
            <a:cxnSpLocks/>
            <a:endCxn id="54" idx="0"/>
          </p:cNvCxnSpPr>
          <p:nvPr/>
        </p:nvCxnSpPr>
        <p:spPr>
          <a:xfrm>
            <a:off x="7455843" y="1291512"/>
            <a:ext cx="693245" cy="469900"/>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204">
            <a:extLst>
              <a:ext uri="{FF2B5EF4-FFF2-40B4-BE49-F238E27FC236}">
                <a16:creationId xmlns:a16="http://schemas.microsoft.com/office/drawing/2014/main" id="{395EE1F4-A93F-6246-8F34-A247E78756F8}"/>
              </a:ext>
            </a:extLst>
          </p:cNvPr>
          <p:cNvCxnSpPr>
            <a:cxnSpLocks/>
            <a:stCxn id="4" idx="0"/>
          </p:cNvCxnSpPr>
          <p:nvPr/>
        </p:nvCxnSpPr>
        <p:spPr>
          <a:xfrm rot="5400000" flipH="1" flipV="1">
            <a:off x="6497075" y="1056316"/>
            <a:ext cx="517731" cy="989773"/>
          </a:xfrm>
          <a:prstGeom prst="bentConnector3">
            <a:avLst>
              <a:gd name="adj1" fmla="val 99453"/>
            </a:avLst>
          </a:prstGeom>
          <a:ln w="127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B5341CDC-23F1-E040-918D-69CC56D0378D}"/>
              </a:ext>
            </a:extLst>
          </p:cNvPr>
          <p:cNvSpPr txBox="1"/>
          <p:nvPr/>
        </p:nvSpPr>
        <p:spPr>
          <a:xfrm>
            <a:off x="6406826" y="1111522"/>
            <a:ext cx="642805" cy="153888"/>
          </a:xfrm>
          <a:prstGeom prst="rect">
            <a:avLst/>
          </a:prstGeom>
          <a:noFill/>
        </p:spPr>
        <p:txBody>
          <a:bodyPr wrap="none" lIns="0" tIns="0" rIns="0" bIns="0" rtlCol="0">
            <a:spAutoFit/>
          </a:bodyPr>
          <a:lstStyle/>
          <a:p>
            <a:r>
              <a:rPr lang="en-US" sz="1000"/>
              <a:t>Read-Write</a:t>
            </a:r>
          </a:p>
        </p:txBody>
      </p:sp>
      <p:cxnSp>
        <p:nvCxnSpPr>
          <p:cNvPr id="220" name="Straight Arrow Connector 219">
            <a:extLst>
              <a:ext uri="{FF2B5EF4-FFF2-40B4-BE49-F238E27FC236}">
                <a16:creationId xmlns:a16="http://schemas.microsoft.com/office/drawing/2014/main" id="{7069D3ED-FD53-6C47-BE7E-1F2A30C3E149}"/>
              </a:ext>
            </a:extLst>
          </p:cNvPr>
          <p:cNvCxnSpPr>
            <a:cxnSpLocks/>
          </p:cNvCxnSpPr>
          <p:nvPr/>
        </p:nvCxnSpPr>
        <p:spPr>
          <a:xfrm flipV="1">
            <a:off x="5947277" y="4331666"/>
            <a:ext cx="0" cy="368926"/>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2F6590CB-A3E7-7946-BA39-8CCC12D6CA83}"/>
              </a:ext>
            </a:extLst>
          </p:cNvPr>
          <p:cNvCxnSpPr>
            <a:cxnSpLocks/>
          </p:cNvCxnSpPr>
          <p:nvPr/>
        </p:nvCxnSpPr>
        <p:spPr>
          <a:xfrm flipV="1">
            <a:off x="7129172"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356E628B-E372-554D-95F8-D54D2AD47FA4}"/>
              </a:ext>
            </a:extLst>
          </p:cNvPr>
          <p:cNvCxnSpPr>
            <a:cxnSpLocks/>
          </p:cNvCxnSpPr>
          <p:nvPr/>
        </p:nvCxnSpPr>
        <p:spPr>
          <a:xfrm flipV="1">
            <a:off x="8437593"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892EE95E-B990-5144-9B50-30371A3BC546}"/>
              </a:ext>
            </a:extLst>
          </p:cNvPr>
          <p:cNvSpPr txBox="1"/>
          <p:nvPr/>
        </p:nvSpPr>
        <p:spPr>
          <a:xfrm>
            <a:off x="9520301" y="2211640"/>
            <a:ext cx="646011" cy="153888"/>
          </a:xfrm>
          <a:prstGeom prst="rect">
            <a:avLst/>
          </a:prstGeom>
          <a:noFill/>
        </p:spPr>
        <p:txBody>
          <a:bodyPr wrap="none" lIns="0" tIns="0" rIns="0" bIns="0" rtlCol="0">
            <a:spAutoFit/>
          </a:bodyPr>
          <a:lstStyle/>
          <a:p>
            <a:r>
              <a:rPr lang="en-US" sz="1000"/>
              <a:t>Log Service</a:t>
            </a:r>
          </a:p>
        </p:txBody>
      </p:sp>
      <p:sp>
        <p:nvSpPr>
          <p:cNvPr id="230" name="Rectangle 229">
            <a:extLst>
              <a:ext uri="{FF2B5EF4-FFF2-40B4-BE49-F238E27FC236}">
                <a16:creationId xmlns:a16="http://schemas.microsoft.com/office/drawing/2014/main" id="{99FFA9BD-BCA4-4549-8796-A2AB525A0834}"/>
              </a:ext>
            </a:extLst>
          </p:cNvPr>
          <p:cNvSpPr/>
          <p:nvPr/>
        </p:nvSpPr>
        <p:spPr bwMode="auto">
          <a:xfrm>
            <a:off x="9608704" y="2477565"/>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Landing Zone</a:t>
            </a:r>
          </a:p>
          <a:p>
            <a:pPr algn="ctr" defTabSz="932472" fontAlgn="base">
              <a:spcBef>
                <a:spcPct val="0"/>
              </a:spcBef>
              <a:spcAft>
                <a:spcPct val="0"/>
              </a:spcAft>
            </a:pPr>
            <a:r>
              <a:rPr lang="en-US" sz="1000">
                <a:solidFill>
                  <a:schemeClr val="bg1"/>
                </a:solidFill>
                <a:ea typeface="Segoe UI" pitchFamily="34" charset="0"/>
                <a:cs typeface="Segoe UI" pitchFamily="34" charset="0"/>
              </a:rPr>
              <a:t>(Azure Premium Storage)</a:t>
            </a:r>
          </a:p>
        </p:txBody>
      </p:sp>
      <p:sp>
        <p:nvSpPr>
          <p:cNvPr id="231" name="Rectangle 230">
            <a:extLst>
              <a:ext uri="{FF2B5EF4-FFF2-40B4-BE49-F238E27FC236}">
                <a16:creationId xmlns:a16="http://schemas.microsoft.com/office/drawing/2014/main" id="{EDE452DE-9FAA-BF4E-A098-9CE6F27E7B5C}"/>
              </a:ext>
            </a:extLst>
          </p:cNvPr>
          <p:cNvSpPr/>
          <p:nvPr/>
        </p:nvSpPr>
        <p:spPr bwMode="auto">
          <a:xfrm>
            <a:off x="9617848" y="3328436"/>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Long term log storage for PITR (Azure Standard Storage)</a:t>
            </a:r>
          </a:p>
        </p:txBody>
      </p:sp>
      <p:sp>
        <p:nvSpPr>
          <p:cNvPr id="232" name="Rectangle 231">
            <a:extLst>
              <a:ext uri="{FF2B5EF4-FFF2-40B4-BE49-F238E27FC236}">
                <a16:creationId xmlns:a16="http://schemas.microsoft.com/office/drawing/2014/main" id="{BF42A768-4003-8442-8D1A-A56133D1CE5B}"/>
              </a:ext>
            </a:extLst>
          </p:cNvPr>
          <p:cNvSpPr/>
          <p:nvPr/>
        </p:nvSpPr>
        <p:spPr bwMode="auto">
          <a:xfrm>
            <a:off x="11065618" y="2851887"/>
            <a:ext cx="661386" cy="568618"/>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3" name="Rectangle 232">
            <a:extLst>
              <a:ext uri="{FF2B5EF4-FFF2-40B4-BE49-F238E27FC236}">
                <a16:creationId xmlns:a16="http://schemas.microsoft.com/office/drawing/2014/main" id="{1709C248-D197-3B4C-9BA2-4EB8A2981345}"/>
              </a:ext>
            </a:extLst>
          </p:cNvPr>
          <p:cNvSpPr/>
          <p:nvPr/>
        </p:nvSpPr>
        <p:spPr bwMode="auto">
          <a:xfrm>
            <a:off x="11089147" y="3191301"/>
            <a:ext cx="614329" cy="208995"/>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5" name="TextBox 234">
            <a:extLst>
              <a:ext uri="{FF2B5EF4-FFF2-40B4-BE49-F238E27FC236}">
                <a16:creationId xmlns:a16="http://schemas.microsoft.com/office/drawing/2014/main" id="{6BD7139C-9747-4244-8767-7DB5BDBD209E}"/>
              </a:ext>
            </a:extLst>
          </p:cNvPr>
          <p:cNvSpPr txBox="1"/>
          <p:nvPr/>
        </p:nvSpPr>
        <p:spPr>
          <a:xfrm>
            <a:off x="11137426" y="2941379"/>
            <a:ext cx="517770" cy="123111"/>
          </a:xfrm>
          <a:prstGeom prst="rect">
            <a:avLst/>
          </a:prstGeom>
          <a:noFill/>
        </p:spPr>
        <p:txBody>
          <a:bodyPr wrap="none" lIns="0" tIns="0" rIns="0" bIns="0" rtlCol="0">
            <a:spAutoFit/>
          </a:bodyPr>
          <a:lstStyle/>
          <a:p>
            <a:r>
              <a:rPr lang="en-US" sz="800"/>
              <a:t>Log Service</a:t>
            </a:r>
          </a:p>
        </p:txBody>
      </p:sp>
      <p:sp>
        <p:nvSpPr>
          <p:cNvPr id="236" name="TextBox 235">
            <a:extLst>
              <a:ext uri="{FF2B5EF4-FFF2-40B4-BE49-F238E27FC236}">
                <a16:creationId xmlns:a16="http://schemas.microsoft.com/office/drawing/2014/main" id="{74D5D2E0-965C-DC43-BC6E-DEE6A04168A7}"/>
              </a:ext>
            </a:extLst>
          </p:cNvPr>
          <p:cNvSpPr txBox="1"/>
          <p:nvPr/>
        </p:nvSpPr>
        <p:spPr>
          <a:xfrm>
            <a:off x="11159067" y="3232581"/>
            <a:ext cx="474489" cy="123111"/>
          </a:xfrm>
          <a:prstGeom prst="rect">
            <a:avLst/>
          </a:prstGeom>
          <a:noFill/>
        </p:spPr>
        <p:txBody>
          <a:bodyPr wrap="none" lIns="0" tIns="0" rIns="0" bIns="0" rtlCol="0">
            <a:spAutoFit/>
          </a:bodyPr>
          <a:lstStyle/>
          <a:p>
            <a:r>
              <a:rPr lang="en-US" sz="800"/>
              <a:t>Log Cache</a:t>
            </a:r>
          </a:p>
        </p:txBody>
      </p:sp>
      <p:grpSp>
        <p:nvGrpSpPr>
          <p:cNvPr id="237" name="Group 236">
            <a:extLst>
              <a:ext uri="{FF2B5EF4-FFF2-40B4-BE49-F238E27FC236}">
                <a16:creationId xmlns:a16="http://schemas.microsoft.com/office/drawing/2014/main" id="{DFB69C1E-964B-5D40-B7BA-4DD3E4C367CD}"/>
              </a:ext>
            </a:extLst>
          </p:cNvPr>
          <p:cNvGrpSpPr/>
          <p:nvPr/>
        </p:nvGrpSpPr>
        <p:grpSpPr>
          <a:xfrm>
            <a:off x="6866184" y="3373863"/>
            <a:ext cx="1058221" cy="870358"/>
            <a:chOff x="7227022" y="2929253"/>
            <a:chExt cx="1058221" cy="870358"/>
          </a:xfrm>
        </p:grpSpPr>
        <p:sp>
          <p:nvSpPr>
            <p:cNvPr id="238" name="Rectangle 237">
              <a:extLst>
                <a:ext uri="{FF2B5EF4-FFF2-40B4-BE49-F238E27FC236}">
                  <a16:creationId xmlns:a16="http://schemas.microsoft.com/office/drawing/2014/main" id="{E7607401-7F9E-8442-BD1A-BFD1A3A0F8FE}"/>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39" name="Group 238">
              <a:extLst>
                <a:ext uri="{FF2B5EF4-FFF2-40B4-BE49-F238E27FC236}">
                  <a16:creationId xmlns:a16="http://schemas.microsoft.com/office/drawing/2014/main" id="{6AD326F8-1163-3447-A3C3-D3D2B53D6EBD}"/>
                </a:ext>
              </a:extLst>
            </p:cNvPr>
            <p:cNvGrpSpPr/>
            <p:nvPr/>
          </p:nvGrpSpPr>
          <p:grpSpPr>
            <a:xfrm>
              <a:off x="7254722" y="2969098"/>
              <a:ext cx="1030521" cy="830513"/>
              <a:chOff x="7152780" y="3032388"/>
              <a:chExt cx="1030521" cy="830513"/>
            </a:xfrm>
          </p:grpSpPr>
          <p:sp>
            <p:nvSpPr>
              <p:cNvPr id="240" name="Rectangle 239">
                <a:extLst>
                  <a:ext uri="{FF2B5EF4-FFF2-40B4-BE49-F238E27FC236}">
                    <a16:creationId xmlns:a16="http://schemas.microsoft.com/office/drawing/2014/main" id="{9E65842F-2EE6-0843-8980-E0B3ABF99D4B}"/>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1" name="Rectangle 240">
                <a:extLst>
                  <a:ext uri="{FF2B5EF4-FFF2-40B4-BE49-F238E27FC236}">
                    <a16:creationId xmlns:a16="http://schemas.microsoft.com/office/drawing/2014/main" id="{42937F66-5C35-0242-A14F-F8EC40B407D4}"/>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2" name="TextBox 241">
                <a:extLst>
                  <a:ext uri="{FF2B5EF4-FFF2-40B4-BE49-F238E27FC236}">
                    <a16:creationId xmlns:a16="http://schemas.microsoft.com/office/drawing/2014/main" id="{F75B9F67-0936-E744-8867-179CDD194893}"/>
                  </a:ext>
                </a:extLst>
              </p:cNvPr>
              <p:cNvSpPr txBox="1"/>
              <p:nvPr/>
            </p:nvSpPr>
            <p:spPr>
              <a:xfrm>
                <a:off x="7535502" y="3141650"/>
                <a:ext cx="317395" cy="276999"/>
              </a:xfrm>
              <a:prstGeom prst="rect">
                <a:avLst/>
              </a:prstGeom>
              <a:noFill/>
            </p:spPr>
            <p:txBody>
              <a:bodyPr wrap="none" lIns="0" tIns="0" rIns="0" bIns="0" rtlCol="0">
                <a:spAutoFit/>
              </a:bodyPr>
              <a:lstStyle/>
              <a:p>
                <a:r>
                  <a:rPr lang="en-US" sz="900"/>
                  <a:t>Page </a:t>
                </a:r>
                <a:br>
                  <a:rPr lang="en-US" sz="900"/>
                </a:br>
                <a:r>
                  <a:rPr lang="en-US" sz="900"/>
                  <a:t>Server</a:t>
                </a:r>
              </a:p>
            </p:txBody>
          </p:sp>
          <p:sp>
            <p:nvSpPr>
              <p:cNvPr id="243" name="TextBox 242">
                <a:extLst>
                  <a:ext uri="{FF2B5EF4-FFF2-40B4-BE49-F238E27FC236}">
                    <a16:creationId xmlns:a16="http://schemas.microsoft.com/office/drawing/2014/main" id="{0365A179-A70D-1148-919D-D0942C8AE601}"/>
                  </a:ext>
                </a:extLst>
              </p:cNvPr>
              <p:cNvSpPr txBox="1"/>
              <p:nvPr/>
            </p:nvSpPr>
            <p:spPr>
              <a:xfrm>
                <a:off x="7538368" y="3552125"/>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44" name="Graphic 243">
                <a:extLst>
                  <a:ext uri="{FF2B5EF4-FFF2-40B4-BE49-F238E27FC236}">
                    <a16:creationId xmlns:a16="http://schemas.microsoft.com/office/drawing/2014/main" id="{833229B2-F63A-CA4E-B8AD-70667592CF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45" name="Group 244">
                <a:extLst>
                  <a:ext uri="{FF2B5EF4-FFF2-40B4-BE49-F238E27FC236}">
                    <a16:creationId xmlns:a16="http://schemas.microsoft.com/office/drawing/2014/main" id="{3A277D4A-BF32-F644-8360-EDD3179A839D}"/>
                  </a:ext>
                </a:extLst>
              </p:cNvPr>
              <p:cNvGrpSpPr/>
              <p:nvPr/>
            </p:nvGrpSpPr>
            <p:grpSpPr>
              <a:xfrm>
                <a:off x="7210831" y="3113915"/>
                <a:ext cx="277992" cy="334348"/>
                <a:chOff x="7523545" y="5146324"/>
                <a:chExt cx="378225" cy="454901"/>
              </a:xfrm>
            </p:grpSpPr>
            <p:sp>
              <p:nvSpPr>
                <p:cNvPr id="246" name="Freeform: Shape 149">
                  <a:extLst>
                    <a:ext uri="{FF2B5EF4-FFF2-40B4-BE49-F238E27FC236}">
                      <a16:creationId xmlns:a16="http://schemas.microsoft.com/office/drawing/2014/main" id="{75BA5BDA-4959-2245-AF6E-A461FA80438F}"/>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47" name="Group 246">
                  <a:extLst>
                    <a:ext uri="{FF2B5EF4-FFF2-40B4-BE49-F238E27FC236}">
                      <a16:creationId xmlns:a16="http://schemas.microsoft.com/office/drawing/2014/main" id="{16FF6009-FA15-E94B-A5BB-A9479F99D712}"/>
                    </a:ext>
                  </a:extLst>
                </p:cNvPr>
                <p:cNvGrpSpPr/>
                <p:nvPr/>
              </p:nvGrpSpPr>
              <p:grpSpPr>
                <a:xfrm>
                  <a:off x="7658712" y="5303689"/>
                  <a:ext cx="243058" cy="297536"/>
                  <a:chOff x="965200" y="3436897"/>
                  <a:chExt cx="528881" cy="647424"/>
                </a:xfrm>
              </p:grpSpPr>
              <p:grpSp>
                <p:nvGrpSpPr>
                  <p:cNvPr id="248" name="Group 247">
                    <a:extLst>
                      <a:ext uri="{FF2B5EF4-FFF2-40B4-BE49-F238E27FC236}">
                        <a16:creationId xmlns:a16="http://schemas.microsoft.com/office/drawing/2014/main" id="{A401B5DF-FD47-3945-BC1E-696184634A7C}"/>
                      </a:ext>
                    </a:extLst>
                  </p:cNvPr>
                  <p:cNvGrpSpPr/>
                  <p:nvPr/>
                </p:nvGrpSpPr>
                <p:grpSpPr>
                  <a:xfrm flipH="1">
                    <a:off x="965200" y="3436897"/>
                    <a:ext cx="528881" cy="647424"/>
                    <a:chOff x="3003960" y="3685414"/>
                    <a:chExt cx="403310" cy="493707"/>
                  </a:xfrm>
                </p:grpSpPr>
                <p:sp>
                  <p:nvSpPr>
                    <p:cNvPr id="253" name="Snip Single Corner Rectangle 26">
                      <a:extLst>
                        <a:ext uri="{FF2B5EF4-FFF2-40B4-BE49-F238E27FC236}">
                          <a16:creationId xmlns:a16="http://schemas.microsoft.com/office/drawing/2014/main" id="{1FEE4C06-0244-494A-B6B4-E2983D2E6CD8}"/>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54" name="Triangle 27">
                      <a:extLst>
                        <a:ext uri="{FF2B5EF4-FFF2-40B4-BE49-F238E27FC236}">
                          <a16:creationId xmlns:a16="http://schemas.microsoft.com/office/drawing/2014/main" id="{B2E4C648-D122-2442-A026-9BDCF2EDEA1B}"/>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249" name="Straight Connector 248">
                    <a:extLst>
                      <a:ext uri="{FF2B5EF4-FFF2-40B4-BE49-F238E27FC236}">
                        <a16:creationId xmlns:a16="http://schemas.microsoft.com/office/drawing/2014/main" id="{D571797E-44B5-5641-96ED-F0826E95C4E8}"/>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10EAA0A6-9689-DA47-9E2F-ED7E28393A7C}"/>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FFBB0F0-9919-5F4A-8A50-0C05C4859581}"/>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0503C92-5777-0B41-AEF1-23EBF2B16B82}"/>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55" name="Group 254">
            <a:extLst>
              <a:ext uri="{FF2B5EF4-FFF2-40B4-BE49-F238E27FC236}">
                <a16:creationId xmlns:a16="http://schemas.microsoft.com/office/drawing/2014/main" id="{82CCB2DB-1BF3-384F-B1EE-4AE4A398AA50}"/>
              </a:ext>
            </a:extLst>
          </p:cNvPr>
          <p:cNvGrpSpPr/>
          <p:nvPr/>
        </p:nvGrpSpPr>
        <p:grpSpPr>
          <a:xfrm>
            <a:off x="8212663" y="3373863"/>
            <a:ext cx="1058221" cy="870358"/>
            <a:chOff x="7227022" y="2929253"/>
            <a:chExt cx="1058221" cy="870358"/>
          </a:xfrm>
        </p:grpSpPr>
        <p:sp>
          <p:nvSpPr>
            <p:cNvPr id="256" name="Rectangle 255">
              <a:extLst>
                <a:ext uri="{FF2B5EF4-FFF2-40B4-BE49-F238E27FC236}">
                  <a16:creationId xmlns:a16="http://schemas.microsoft.com/office/drawing/2014/main" id="{DFE1B4B9-923E-CC4E-A70A-1976409BF9C3}"/>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57" name="Group 256">
              <a:extLst>
                <a:ext uri="{FF2B5EF4-FFF2-40B4-BE49-F238E27FC236}">
                  <a16:creationId xmlns:a16="http://schemas.microsoft.com/office/drawing/2014/main" id="{BE5BA0C1-CC27-6C4B-9AF8-3E697AF4EC5C}"/>
                </a:ext>
              </a:extLst>
            </p:cNvPr>
            <p:cNvGrpSpPr/>
            <p:nvPr/>
          </p:nvGrpSpPr>
          <p:grpSpPr>
            <a:xfrm>
              <a:off x="7254722" y="2969098"/>
              <a:ext cx="1030521" cy="830513"/>
              <a:chOff x="7152780" y="3032388"/>
              <a:chExt cx="1030521" cy="830513"/>
            </a:xfrm>
          </p:grpSpPr>
          <p:sp>
            <p:nvSpPr>
              <p:cNvPr id="258" name="Rectangle 257">
                <a:extLst>
                  <a:ext uri="{FF2B5EF4-FFF2-40B4-BE49-F238E27FC236}">
                    <a16:creationId xmlns:a16="http://schemas.microsoft.com/office/drawing/2014/main" id="{8E37108F-A5CD-EA44-8483-E4397C36A842}"/>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DEF9B57C-22F6-5E45-9032-45DED9F73A4D}"/>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0" name="TextBox 259">
                <a:extLst>
                  <a:ext uri="{FF2B5EF4-FFF2-40B4-BE49-F238E27FC236}">
                    <a16:creationId xmlns:a16="http://schemas.microsoft.com/office/drawing/2014/main" id="{A0735C9D-1C73-FC4A-90EC-908A1988EAA2}"/>
                  </a:ext>
                </a:extLst>
              </p:cNvPr>
              <p:cNvSpPr txBox="1"/>
              <p:nvPr/>
            </p:nvSpPr>
            <p:spPr>
              <a:xfrm>
                <a:off x="7535502" y="3141650"/>
                <a:ext cx="317395" cy="276999"/>
              </a:xfrm>
              <a:prstGeom prst="rect">
                <a:avLst/>
              </a:prstGeom>
              <a:noFill/>
            </p:spPr>
            <p:txBody>
              <a:bodyPr wrap="none" lIns="0" tIns="0" rIns="0" bIns="0" rtlCol="0">
                <a:spAutoFit/>
              </a:bodyPr>
              <a:lstStyle/>
              <a:p>
                <a:r>
                  <a:rPr lang="en-US" sz="900"/>
                  <a:t>Page </a:t>
                </a:r>
                <a:br>
                  <a:rPr lang="en-US" sz="900"/>
                </a:br>
                <a:r>
                  <a:rPr lang="en-US" sz="900"/>
                  <a:t>Server</a:t>
                </a:r>
              </a:p>
            </p:txBody>
          </p:sp>
          <p:sp>
            <p:nvSpPr>
              <p:cNvPr id="261" name="TextBox 260">
                <a:extLst>
                  <a:ext uri="{FF2B5EF4-FFF2-40B4-BE49-F238E27FC236}">
                    <a16:creationId xmlns:a16="http://schemas.microsoft.com/office/drawing/2014/main" id="{BA098A3B-FE1B-CE4E-B477-AAB831016C06}"/>
                  </a:ext>
                </a:extLst>
              </p:cNvPr>
              <p:cNvSpPr txBox="1"/>
              <p:nvPr/>
            </p:nvSpPr>
            <p:spPr>
              <a:xfrm>
                <a:off x="7538368" y="3552125"/>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62" name="Graphic 261">
                <a:extLst>
                  <a:ext uri="{FF2B5EF4-FFF2-40B4-BE49-F238E27FC236}">
                    <a16:creationId xmlns:a16="http://schemas.microsoft.com/office/drawing/2014/main" id="{D91826C8-E1A9-8241-9617-466815A735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63" name="Group 262">
                <a:extLst>
                  <a:ext uri="{FF2B5EF4-FFF2-40B4-BE49-F238E27FC236}">
                    <a16:creationId xmlns:a16="http://schemas.microsoft.com/office/drawing/2014/main" id="{FCA78532-378A-0443-B88C-4313D3FBECCC}"/>
                  </a:ext>
                </a:extLst>
              </p:cNvPr>
              <p:cNvGrpSpPr/>
              <p:nvPr/>
            </p:nvGrpSpPr>
            <p:grpSpPr>
              <a:xfrm>
                <a:off x="7210831" y="3113915"/>
                <a:ext cx="277992" cy="334348"/>
                <a:chOff x="7523545" y="5146324"/>
                <a:chExt cx="378225" cy="454901"/>
              </a:xfrm>
            </p:grpSpPr>
            <p:sp>
              <p:nvSpPr>
                <p:cNvPr id="264" name="Freeform: Shape 149">
                  <a:extLst>
                    <a:ext uri="{FF2B5EF4-FFF2-40B4-BE49-F238E27FC236}">
                      <a16:creationId xmlns:a16="http://schemas.microsoft.com/office/drawing/2014/main" id="{ABEFF3DF-C1A3-B64C-84B6-7BFA6199DED3}"/>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65" name="Group 264">
                  <a:extLst>
                    <a:ext uri="{FF2B5EF4-FFF2-40B4-BE49-F238E27FC236}">
                      <a16:creationId xmlns:a16="http://schemas.microsoft.com/office/drawing/2014/main" id="{188FB49F-092D-444A-A57B-51EC616E398F}"/>
                    </a:ext>
                  </a:extLst>
                </p:cNvPr>
                <p:cNvGrpSpPr/>
                <p:nvPr/>
              </p:nvGrpSpPr>
              <p:grpSpPr>
                <a:xfrm>
                  <a:off x="7658712" y="5303689"/>
                  <a:ext cx="243058" cy="297536"/>
                  <a:chOff x="965200" y="3436897"/>
                  <a:chExt cx="528881" cy="647424"/>
                </a:xfrm>
              </p:grpSpPr>
              <p:grpSp>
                <p:nvGrpSpPr>
                  <p:cNvPr id="266" name="Group 265">
                    <a:extLst>
                      <a:ext uri="{FF2B5EF4-FFF2-40B4-BE49-F238E27FC236}">
                        <a16:creationId xmlns:a16="http://schemas.microsoft.com/office/drawing/2014/main" id="{99BE62B0-C82C-374E-9021-83D52B93838D}"/>
                      </a:ext>
                    </a:extLst>
                  </p:cNvPr>
                  <p:cNvGrpSpPr/>
                  <p:nvPr/>
                </p:nvGrpSpPr>
                <p:grpSpPr>
                  <a:xfrm flipH="1">
                    <a:off x="965200" y="3436897"/>
                    <a:ext cx="528881" cy="647424"/>
                    <a:chOff x="3003960" y="3685414"/>
                    <a:chExt cx="403310" cy="493707"/>
                  </a:xfrm>
                </p:grpSpPr>
                <p:sp>
                  <p:nvSpPr>
                    <p:cNvPr id="271" name="Snip Single Corner Rectangle 26">
                      <a:extLst>
                        <a:ext uri="{FF2B5EF4-FFF2-40B4-BE49-F238E27FC236}">
                          <a16:creationId xmlns:a16="http://schemas.microsoft.com/office/drawing/2014/main" id="{CCCFEE7E-15FA-514F-9351-6D6F8BBA4B52}"/>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72" name="Triangle 27">
                      <a:extLst>
                        <a:ext uri="{FF2B5EF4-FFF2-40B4-BE49-F238E27FC236}">
                          <a16:creationId xmlns:a16="http://schemas.microsoft.com/office/drawing/2014/main" id="{821D46C0-53B9-7447-BA5A-DDC1F58DB806}"/>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267" name="Straight Connector 266">
                    <a:extLst>
                      <a:ext uri="{FF2B5EF4-FFF2-40B4-BE49-F238E27FC236}">
                        <a16:creationId xmlns:a16="http://schemas.microsoft.com/office/drawing/2014/main" id="{AC7BE9BE-4A9B-994C-9140-E632B4ACA8F1}"/>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735CECB-F262-834E-BB9E-015BFD2661C3}"/>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C63F2359-97B0-6041-8FFE-5E5A1E5B44CD}"/>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B8BDF05E-89D0-174E-A349-9E7E0CEB6211}"/>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73" name="Group 272">
            <a:extLst>
              <a:ext uri="{FF2B5EF4-FFF2-40B4-BE49-F238E27FC236}">
                <a16:creationId xmlns:a16="http://schemas.microsoft.com/office/drawing/2014/main" id="{A7EDD3E2-3768-B44F-95DA-F41C61A93B68}"/>
              </a:ext>
            </a:extLst>
          </p:cNvPr>
          <p:cNvGrpSpPr/>
          <p:nvPr/>
        </p:nvGrpSpPr>
        <p:grpSpPr>
          <a:xfrm>
            <a:off x="7082224" y="1810067"/>
            <a:ext cx="1030521" cy="982434"/>
            <a:chOff x="7152780" y="1283161"/>
            <a:chExt cx="1030521" cy="982434"/>
          </a:xfrm>
        </p:grpSpPr>
        <p:sp>
          <p:nvSpPr>
            <p:cNvPr id="274" name="Rectangle 273">
              <a:extLst>
                <a:ext uri="{FF2B5EF4-FFF2-40B4-BE49-F238E27FC236}">
                  <a16:creationId xmlns:a16="http://schemas.microsoft.com/office/drawing/2014/main" id="{49A3E354-94B5-4B41-88EE-748341E86CCF}"/>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7CB4A771-F317-C34C-9139-6B4F25740DFF}"/>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76" name="Graphic 275">
              <a:extLst>
                <a:ext uri="{FF2B5EF4-FFF2-40B4-BE49-F238E27FC236}">
                  <a16:creationId xmlns:a16="http://schemas.microsoft.com/office/drawing/2014/main" id="{ED94E285-2C41-5A41-836A-EF83CBD750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77" name="TextBox 276">
              <a:extLst>
                <a:ext uri="{FF2B5EF4-FFF2-40B4-BE49-F238E27FC236}">
                  <a16:creationId xmlns:a16="http://schemas.microsoft.com/office/drawing/2014/main" id="{A70A5E38-92DF-F045-833E-7F918143977A}"/>
                </a:ext>
              </a:extLst>
            </p:cNvPr>
            <p:cNvSpPr txBox="1"/>
            <p:nvPr/>
          </p:nvSpPr>
          <p:spPr>
            <a:xfrm>
              <a:off x="7538368" y="1341033"/>
              <a:ext cx="530594" cy="276999"/>
            </a:xfrm>
            <a:prstGeom prst="rect">
              <a:avLst/>
            </a:prstGeom>
            <a:noFill/>
          </p:spPr>
          <p:txBody>
            <a:bodyPr wrap="none" lIns="0" tIns="0" rIns="0" bIns="0" rtlCol="0">
              <a:spAutoFit/>
            </a:bodyPr>
            <a:lstStyle/>
            <a:p>
              <a:r>
                <a:rPr lang="en-US" sz="900"/>
                <a:t>Secondary</a:t>
              </a:r>
              <a:br>
                <a:rPr lang="en-US" sz="900"/>
              </a:br>
              <a:r>
                <a:rPr lang="en-US" sz="900"/>
                <a:t>Compute</a:t>
              </a:r>
            </a:p>
          </p:txBody>
        </p:sp>
        <p:sp>
          <p:nvSpPr>
            <p:cNvPr id="278" name="TextBox 277">
              <a:extLst>
                <a:ext uri="{FF2B5EF4-FFF2-40B4-BE49-F238E27FC236}">
                  <a16:creationId xmlns:a16="http://schemas.microsoft.com/office/drawing/2014/main" id="{472DFD01-0A10-9048-9535-977A819FE1C7}"/>
                </a:ext>
              </a:extLst>
            </p:cNvPr>
            <p:cNvSpPr txBox="1"/>
            <p:nvPr/>
          </p:nvSpPr>
          <p:spPr>
            <a:xfrm>
              <a:off x="7371093" y="1711676"/>
              <a:ext cx="612347" cy="138499"/>
            </a:xfrm>
            <a:prstGeom prst="rect">
              <a:avLst/>
            </a:prstGeom>
            <a:noFill/>
          </p:spPr>
          <p:txBody>
            <a:bodyPr wrap="none" lIns="0" tIns="0" rIns="0" bIns="0" rtlCol="0">
              <a:spAutoFit/>
            </a:bodyPr>
            <a:lstStyle/>
            <a:p>
              <a:r>
                <a:rPr lang="en-US" sz="900" err="1"/>
                <a:t>SqlServr.exe</a:t>
              </a:r>
              <a:endParaRPr lang="en-US" sz="900"/>
            </a:p>
          </p:txBody>
        </p:sp>
        <p:sp>
          <p:nvSpPr>
            <p:cNvPr id="279" name="TextBox 278">
              <a:extLst>
                <a:ext uri="{FF2B5EF4-FFF2-40B4-BE49-F238E27FC236}">
                  <a16:creationId xmlns:a16="http://schemas.microsoft.com/office/drawing/2014/main" id="{8B37ED45-1841-F048-93A3-8ECC6FD6F203}"/>
                </a:ext>
              </a:extLst>
            </p:cNvPr>
            <p:cNvSpPr txBox="1"/>
            <p:nvPr/>
          </p:nvSpPr>
          <p:spPr>
            <a:xfrm>
              <a:off x="7538368" y="1949794"/>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80" name="Graphic 279">
              <a:extLst>
                <a:ext uri="{FF2B5EF4-FFF2-40B4-BE49-F238E27FC236}">
                  <a16:creationId xmlns:a16="http://schemas.microsoft.com/office/drawing/2014/main" id="{424A4AAF-1EB8-7E48-A99C-189A134593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281" name="Group 280">
            <a:extLst>
              <a:ext uri="{FF2B5EF4-FFF2-40B4-BE49-F238E27FC236}">
                <a16:creationId xmlns:a16="http://schemas.microsoft.com/office/drawing/2014/main" id="{2EBAB680-DE3A-7046-B4EF-D49129BAA7DA}"/>
              </a:ext>
            </a:extLst>
          </p:cNvPr>
          <p:cNvGrpSpPr/>
          <p:nvPr/>
        </p:nvGrpSpPr>
        <p:grpSpPr>
          <a:xfrm>
            <a:off x="8197591" y="1810067"/>
            <a:ext cx="1030521" cy="982434"/>
            <a:chOff x="7152780" y="1283161"/>
            <a:chExt cx="1030521" cy="982434"/>
          </a:xfrm>
        </p:grpSpPr>
        <p:sp>
          <p:nvSpPr>
            <p:cNvPr id="282" name="Rectangle 281">
              <a:extLst>
                <a:ext uri="{FF2B5EF4-FFF2-40B4-BE49-F238E27FC236}">
                  <a16:creationId xmlns:a16="http://schemas.microsoft.com/office/drawing/2014/main" id="{3F187574-1362-784A-9A55-6B7250932D85}"/>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CDA0F38A-69B1-DF4E-B99E-68D181DA2B39}"/>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284" name="Graphic 283">
              <a:extLst>
                <a:ext uri="{FF2B5EF4-FFF2-40B4-BE49-F238E27FC236}">
                  <a16:creationId xmlns:a16="http://schemas.microsoft.com/office/drawing/2014/main" id="{5483F3C7-05C9-1B42-9355-11863A63FF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85" name="TextBox 284">
              <a:extLst>
                <a:ext uri="{FF2B5EF4-FFF2-40B4-BE49-F238E27FC236}">
                  <a16:creationId xmlns:a16="http://schemas.microsoft.com/office/drawing/2014/main" id="{ABB6EDE5-DE48-6D42-AF79-D5D3214DD6C0}"/>
                </a:ext>
              </a:extLst>
            </p:cNvPr>
            <p:cNvSpPr txBox="1"/>
            <p:nvPr/>
          </p:nvSpPr>
          <p:spPr>
            <a:xfrm>
              <a:off x="7538368" y="1341033"/>
              <a:ext cx="530594" cy="276999"/>
            </a:xfrm>
            <a:prstGeom prst="rect">
              <a:avLst/>
            </a:prstGeom>
            <a:noFill/>
          </p:spPr>
          <p:txBody>
            <a:bodyPr wrap="none" lIns="0" tIns="0" rIns="0" bIns="0" rtlCol="0">
              <a:spAutoFit/>
            </a:bodyPr>
            <a:lstStyle/>
            <a:p>
              <a:r>
                <a:rPr lang="en-US" sz="900"/>
                <a:t>Secondary</a:t>
              </a:r>
              <a:br>
                <a:rPr lang="en-US" sz="900"/>
              </a:br>
              <a:r>
                <a:rPr lang="en-US" sz="900"/>
                <a:t>Compute</a:t>
              </a:r>
            </a:p>
          </p:txBody>
        </p:sp>
        <p:sp>
          <p:nvSpPr>
            <p:cNvPr id="286" name="TextBox 285">
              <a:extLst>
                <a:ext uri="{FF2B5EF4-FFF2-40B4-BE49-F238E27FC236}">
                  <a16:creationId xmlns:a16="http://schemas.microsoft.com/office/drawing/2014/main" id="{7CE516B4-38AF-094E-9C2F-905CF257A269}"/>
                </a:ext>
              </a:extLst>
            </p:cNvPr>
            <p:cNvSpPr txBox="1"/>
            <p:nvPr/>
          </p:nvSpPr>
          <p:spPr>
            <a:xfrm>
              <a:off x="7371093" y="1711676"/>
              <a:ext cx="612347" cy="138499"/>
            </a:xfrm>
            <a:prstGeom prst="rect">
              <a:avLst/>
            </a:prstGeom>
            <a:noFill/>
          </p:spPr>
          <p:txBody>
            <a:bodyPr wrap="none" lIns="0" tIns="0" rIns="0" bIns="0" rtlCol="0">
              <a:spAutoFit/>
            </a:bodyPr>
            <a:lstStyle/>
            <a:p>
              <a:r>
                <a:rPr lang="en-US" sz="900" err="1"/>
                <a:t>SqlServr.exe</a:t>
              </a:r>
              <a:endParaRPr lang="en-US" sz="900"/>
            </a:p>
          </p:txBody>
        </p:sp>
        <p:sp>
          <p:nvSpPr>
            <p:cNvPr id="287" name="TextBox 286">
              <a:extLst>
                <a:ext uri="{FF2B5EF4-FFF2-40B4-BE49-F238E27FC236}">
                  <a16:creationId xmlns:a16="http://schemas.microsoft.com/office/drawing/2014/main" id="{CDC36DBF-F861-EB44-A955-4910C6641745}"/>
                </a:ext>
              </a:extLst>
            </p:cNvPr>
            <p:cNvSpPr txBox="1"/>
            <p:nvPr/>
          </p:nvSpPr>
          <p:spPr>
            <a:xfrm>
              <a:off x="7538368" y="1949794"/>
              <a:ext cx="580287" cy="276999"/>
            </a:xfrm>
            <a:prstGeom prst="rect">
              <a:avLst/>
            </a:prstGeom>
            <a:noFill/>
          </p:spPr>
          <p:txBody>
            <a:bodyPr wrap="none" lIns="0" tIns="0" rIns="0" bIns="0" rtlCol="0">
              <a:spAutoFit/>
            </a:bodyPr>
            <a:lstStyle/>
            <a:p>
              <a:r>
                <a:rPr lang="en-US" sz="900"/>
                <a:t>RBPEX</a:t>
              </a:r>
              <a:br>
                <a:rPr lang="en-US" sz="900"/>
              </a:br>
              <a:r>
                <a:rPr lang="en-US" sz="900"/>
                <a:t>Data Cache</a:t>
              </a:r>
            </a:p>
          </p:txBody>
        </p:sp>
        <p:pic>
          <p:nvPicPr>
            <p:cNvPr id="288" name="Graphic 287">
              <a:extLst>
                <a:ext uri="{FF2B5EF4-FFF2-40B4-BE49-F238E27FC236}">
                  <a16:creationId xmlns:a16="http://schemas.microsoft.com/office/drawing/2014/main" id="{43E53929-A41E-044E-9479-480A0B0BC2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cxnSp>
        <p:nvCxnSpPr>
          <p:cNvPr id="290" name="Elbow Connector 289">
            <a:extLst>
              <a:ext uri="{FF2B5EF4-FFF2-40B4-BE49-F238E27FC236}">
                <a16:creationId xmlns:a16="http://schemas.microsoft.com/office/drawing/2014/main" id="{B86C20D1-2A0F-C442-A1C3-1D663DF70529}"/>
              </a:ext>
            </a:extLst>
          </p:cNvPr>
          <p:cNvCxnSpPr>
            <a:cxnSpLocks/>
            <a:endCxn id="232" idx="0"/>
          </p:cNvCxnSpPr>
          <p:nvPr/>
        </p:nvCxnSpPr>
        <p:spPr>
          <a:xfrm>
            <a:off x="9277620" y="2002717"/>
            <a:ext cx="2118691" cy="849170"/>
          </a:xfrm>
          <a:prstGeom prst="bentConnector2">
            <a:avLst/>
          </a:prstGeom>
          <a:ln w="12700">
            <a:solidFill>
              <a:schemeClr val="accent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FA16C341-1255-1749-9C5B-854D1ECC2C12}"/>
              </a:ext>
            </a:extLst>
          </p:cNvPr>
          <p:cNvCxnSpPr/>
          <p:nvPr/>
        </p:nvCxnSpPr>
        <p:spPr>
          <a:xfrm>
            <a:off x="10880790" y="2991719"/>
            <a:ext cx="18482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E3010B34-2359-7649-9540-C85B09A15F19}"/>
              </a:ext>
            </a:extLst>
          </p:cNvPr>
          <p:cNvCxnSpPr/>
          <p:nvPr/>
        </p:nvCxnSpPr>
        <p:spPr>
          <a:xfrm>
            <a:off x="10249286" y="3098009"/>
            <a:ext cx="0" cy="23619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6" name="Elbow Connector 295">
            <a:extLst>
              <a:ext uri="{FF2B5EF4-FFF2-40B4-BE49-F238E27FC236}">
                <a16:creationId xmlns:a16="http://schemas.microsoft.com/office/drawing/2014/main" id="{9B028F61-B811-2D44-B8A3-A456D3DCF6BD}"/>
              </a:ext>
            </a:extLst>
          </p:cNvPr>
          <p:cNvCxnSpPr>
            <a:cxnSpLocks/>
            <a:stCxn id="232" idx="2"/>
          </p:cNvCxnSpPr>
          <p:nvPr/>
        </p:nvCxnSpPr>
        <p:spPr>
          <a:xfrm rot="5400000">
            <a:off x="9946568" y="2744830"/>
            <a:ext cx="774069" cy="2125419"/>
          </a:xfrm>
          <a:prstGeom prst="bent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1" name="Elbow Connector 300">
            <a:extLst>
              <a:ext uri="{FF2B5EF4-FFF2-40B4-BE49-F238E27FC236}">
                <a16:creationId xmlns:a16="http://schemas.microsoft.com/office/drawing/2014/main" id="{6BBEB868-E394-414B-A1FF-8D99597DAC34}"/>
              </a:ext>
            </a:extLst>
          </p:cNvPr>
          <p:cNvCxnSpPr/>
          <p:nvPr/>
        </p:nvCxnSpPr>
        <p:spPr>
          <a:xfrm>
            <a:off x="6455322" y="2949913"/>
            <a:ext cx="3157046" cy="50403"/>
          </a:xfrm>
          <a:prstGeom prst="bentConnector3">
            <a:avLst>
              <a:gd name="adj1" fmla="val -107"/>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14" name="Group 313">
            <a:extLst>
              <a:ext uri="{FF2B5EF4-FFF2-40B4-BE49-F238E27FC236}">
                <a16:creationId xmlns:a16="http://schemas.microsoft.com/office/drawing/2014/main" id="{767F1526-9731-C74E-8AAD-F4173FE7A6C9}"/>
              </a:ext>
            </a:extLst>
          </p:cNvPr>
          <p:cNvGrpSpPr/>
          <p:nvPr/>
        </p:nvGrpSpPr>
        <p:grpSpPr>
          <a:xfrm>
            <a:off x="9779032" y="4653795"/>
            <a:ext cx="1774507" cy="717471"/>
            <a:chOff x="9573222" y="4627577"/>
            <a:chExt cx="1774507" cy="717471"/>
          </a:xfrm>
        </p:grpSpPr>
        <p:cxnSp>
          <p:nvCxnSpPr>
            <p:cNvPr id="306" name="Straight Arrow Connector 305">
              <a:extLst>
                <a:ext uri="{FF2B5EF4-FFF2-40B4-BE49-F238E27FC236}">
                  <a16:creationId xmlns:a16="http://schemas.microsoft.com/office/drawing/2014/main" id="{1079AB85-B7EF-D947-8E7D-7683866F7041}"/>
                </a:ext>
              </a:extLst>
            </p:cNvPr>
            <p:cNvCxnSpPr/>
            <p:nvPr/>
          </p:nvCxnSpPr>
          <p:spPr>
            <a:xfrm>
              <a:off x="9573222" y="4697181"/>
              <a:ext cx="30030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AD7AC518-DACF-2949-9D12-CF10218CBC8B}"/>
                </a:ext>
              </a:extLst>
            </p:cNvPr>
            <p:cNvCxnSpPr/>
            <p:nvPr/>
          </p:nvCxnSpPr>
          <p:spPr>
            <a:xfrm>
              <a:off x="9573222" y="4889205"/>
              <a:ext cx="30030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8" name="Rectangle 307">
              <a:extLst>
                <a:ext uri="{FF2B5EF4-FFF2-40B4-BE49-F238E27FC236}">
                  <a16:creationId xmlns:a16="http://schemas.microsoft.com/office/drawing/2014/main" id="{2CB71C34-BB9C-2645-98BE-F4419736D61C}"/>
                </a:ext>
              </a:extLst>
            </p:cNvPr>
            <p:cNvSpPr/>
            <p:nvPr/>
          </p:nvSpPr>
          <p:spPr bwMode="auto">
            <a:xfrm>
              <a:off x="9573222" y="5039374"/>
              <a:ext cx="300308" cy="94866"/>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9" name="TextBox 308">
              <a:extLst>
                <a:ext uri="{FF2B5EF4-FFF2-40B4-BE49-F238E27FC236}">
                  <a16:creationId xmlns:a16="http://schemas.microsoft.com/office/drawing/2014/main" id="{98C3C627-F8C6-5649-A30A-1C966C21B861}"/>
                </a:ext>
              </a:extLst>
            </p:cNvPr>
            <p:cNvSpPr txBox="1"/>
            <p:nvPr/>
          </p:nvSpPr>
          <p:spPr>
            <a:xfrm>
              <a:off x="9975558" y="4627577"/>
              <a:ext cx="621965" cy="123111"/>
            </a:xfrm>
            <a:prstGeom prst="rect">
              <a:avLst/>
            </a:prstGeom>
            <a:noFill/>
          </p:spPr>
          <p:txBody>
            <a:bodyPr wrap="none" lIns="0" tIns="0" rIns="0" bIns="0" rtlCol="0">
              <a:spAutoFit/>
            </a:bodyPr>
            <a:lstStyle/>
            <a:p>
              <a:r>
                <a:rPr lang="en-US" sz="800"/>
                <a:t>Data Pathway</a:t>
              </a:r>
            </a:p>
          </p:txBody>
        </p:sp>
        <p:sp>
          <p:nvSpPr>
            <p:cNvPr id="310" name="TextBox 309">
              <a:extLst>
                <a:ext uri="{FF2B5EF4-FFF2-40B4-BE49-F238E27FC236}">
                  <a16:creationId xmlns:a16="http://schemas.microsoft.com/office/drawing/2014/main" id="{17B22D90-6F2C-A64E-8E5B-577FDBB49934}"/>
                </a:ext>
              </a:extLst>
            </p:cNvPr>
            <p:cNvSpPr txBox="1"/>
            <p:nvPr/>
          </p:nvSpPr>
          <p:spPr>
            <a:xfrm>
              <a:off x="9975558" y="4819601"/>
              <a:ext cx="578685" cy="123111"/>
            </a:xfrm>
            <a:prstGeom prst="rect">
              <a:avLst/>
            </a:prstGeom>
            <a:noFill/>
          </p:spPr>
          <p:txBody>
            <a:bodyPr wrap="none" lIns="0" tIns="0" rIns="0" bIns="0" rtlCol="0">
              <a:spAutoFit/>
            </a:bodyPr>
            <a:lstStyle/>
            <a:p>
              <a:r>
                <a:rPr lang="en-US" sz="800"/>
                <a:t>Log Pathway</a:t>
              </a:r>
            </a:p>
          </p:txBody>
        </p:sp>
        <p:sp>
          <p:nvSpPr>
            <p:cNvPr id="311" name="TextBox 310">
              <a:extLst>
                <a:ext uri="{FF2B5EF4-FFF2-40B4-BE49-F238E27FC236}">
                  <a16:creationId xmlns:a16="http://schemas.microsoft.com/office/drawing/2014/main" id="{BAE23A50-E13F-2D4D-BA40-8E0AA3C697BE}"/>
                </a:ext>
              </a:extLst>
            </p:cNvPr>
            <p:cNvSpPr txBox="1"/>
            <p:nvPr/>
          </p:nvSpPr>
          <p:spPr>
            <a:xfrm>
              <a:off x="9975558" y="5011625"/>
              <a:ext cx="750205" cy="123111"/>
            </a:xfrm>
            <a:prstGeom prst="rect">
              <a:avLst/>
            </a:prstGeom>
            <a:noFill/>
          </p:spPr>
          <p:txBody>
            <a:bodyPr wrap="none" lIns="0" tIns="0" rIns="0" bIns="0" rtlCol="0">
              <a:spAutoFit/>
            </a:bodyPr>
            <a:lstStyle/>
            <a:p>
              <a:r>
                <a:rPr lang="en-US" sz="800"/>
                <a:t>Local SSD Cache</a:t>
              </a:r>
            </a:p>
          </p:txBody>
        </p:sp>
        <p:sp>
          <p:nvSpPr>
            <p:cNvPr id="312" name="TextBox 311">
              <a:extLst>
                <a:ext uri="{FF2B5EF4-FFF2-40B4-BE49-F238E27FC236}">
                  <a16:creationId xmlns:a16="http://schemas.microsoft.com/office/drawing/2014/main" id="{21AC54D2-776F-8C42-A190-B2944012C1EB}"/>
                </a:ext>
              </a:extLst>
            </p:cNvPr>
            <p:cNvSpPr txBox="1"/>
            <p:nvPr/>
          </p:nvSpPr>
          <p:spPr>
            <a:xfrm>
              <a:off x="9975558" y="5221937"/>
              <a:ext cx="1372171" cy="123111"/>
            </a:xfrm>
            <a:prstGeom prst="rect">
              <a:avLst/>
            </a:prstGeom>
            <a:noFill/>
          </p:spPr>
          <p:txBody>
            <a:bodyPr wrap="none" lIns="0" tIns="0" rIns="0" bIns="0" rtlCol="0">
              <a:spAutoFit/>
            </a:bodyPr>
            <a:lstStyle/>
            <a:p>
              <a:r>
                <a:rPr lang="en-US" sz="800"/>
                <a:t>Resilient Buffer Pool Extension</a:t>
              </a:r>
            </a:p>
          </p:txBody>
        </p:sp>
        <p:sp>
          <p:nvSpPr>
            <p:cNvPr id="313" name="TextBox 312">
              <a:extLst>
                <a:ext uri="{FF2B5EF4-FFF2-40B4-BE49-F238E27FC236}">
                  <a16:creationId xmlns:a16="http://schemas.microsoft.com/office/drawing/2014/main" id="{BF89E9CA-83C4-5846-9129-A7B6D33A50BD}"/>
                </a:ext>
              </a:extLst>
            </p:cNvPr>
            <p:cNvSpPr txBox="1"/>
            <p:nvPr/>
          </p:nvSpPr>
          <p:spPr>
            <a:xfrm>
              <a:off x="9573222" y="5221937"/>
              <a:ext cx="290144" cy="123111"/>
            </a:xfrm>
            <a:prstGeom prst="rect">
              <a:avLst/>
            </a:prstGeom>
            <a:noFill/>
          </p:spPr>
          <p:txBody>
            <a:bodyPr wrap="none" lIns="0" tIns="0" rIns="0" bIns="0" rtlCol="0">
              <a:spAutoFit/>
            </a:bodyPr>
            <a:lstStyle/>
            <a:p>
              <a:r>
                <a:rPr lang="en-US" sz="800"/>
                <a:t>RBPEX</a:t>
              </a:r>
            </a:p>
          </p:txBody>
        </p:sp>
      </p:grpSp>
    </p:spTree>
    <p:extLst>
      <p:ext uri="{BB962C8B-B14F-4D97-AF65-F5344CB8AC3E}">
        <p14:creationId xmlns:p14="http://schemas.microsoft.com/office/powerpoint/2010/main" val="2181559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273"/>
                                        </p:tgtEl>
                                        <p:attrNameLst>
                                          <p:attrName>style.visibility</p:attrName>
                                        </p:attrNameLst>
                                      </p:cBhvr>
                                      <p:to>
                                        <p:strVal val="visible"/>
                                      </p:to>
                                    </p:set>
                                    <p:animEffect transition="in" filter="fade">
                                      <p:cBhvr>
                                        <p:cTn id="19" dur="500"/>
                                        <p:tgtEl>
                                          <p:spTgt spid="273"/>
                                        </p:tgtEl>
                                      </p:cBhvr>
                                    </p:animEffect>
                                  </p:childTnLst>
                                </p:cTn>
                              </p:par>
                              <p:par>
                                <p:cTn id="20" presetID="10" presetClass="entr" presetSubtype="0" fill="hold" nodeType="withEffect">
                                  <p:stCondLst>
                                    <p:cond delay="0"/>
                                  </p:stCondLst>
                                  <p:childTnLst>
                                    <p:set>
                                      <p:cBhvr>
                                        <p:cTn id="21" dur="1" fill="hold">
                                          <p:stCondLst>
                                            <p:cond delay="0"/>
                                          </p:stCondLst>
                                        </p:cTn>
                                        <p:tgtEl>
                                          <p:spTgt spid="281"/>
                                        </p:tgtEl>
                                        <p:attrNameLst>
                                          <p:attrName>style.visibility</p:attrName>
                                        </p:attrNameLst>
                                      </p:cBhvr>
                                      <p:to>
                                        <p:strVal val="visible"/>
                                      </p:to>
                                    </p:set>
                                    <p:animEffect transition="in" filter="fade">
                                      <p:cBhvr>
                                        <p:cTn id="22" dur="500"/>
                                        <p:tgtEl>
                                          <p:spTgt spid="281"/>
                                        </p:tgtEl>
                                      </p:cBhvr>
                                    </p:animEffect>
                                  </p:childTnLst>
                                </p:cTn>
                              </p:par>
                              <p:par>
                                <p:cTn id="23" presetID="10" presetClass="entr" presetSubtype="0" fill="hold" nodeType="withEffect">
                                  <p:stCondLst>
                                    <p:cond delay="0"/>
                                  </p:stCondLst>
                                  <p:childTnLst>
                                    <p:set>
                                      <p:cBhvr>
                                        <p:cTn id="24" dur="1" fill="hold">
                                          <p:stCondLst>
                                            <p:cond delay="0"/>
                                          </p:stCondLst>
                                        </p:cTn>
                                        <p:tgtEl>
                                          <p:spTgt spid="205"/>
                                        </p:tgtEl>
                                        <p:attrNameLst>
                                          <p:attrName>style.visibility</p:attrName>
                                        </p:attrNameLst>
                                      </p:cBhvr>
                                      <p:to>
                                        <p:strVal val="visible"/>
                                      </p:to>
                                    </p:set>
                                    <p:animEffect transition="in" filter="fade">
                                      <p:cBhvr>
                                        <p:cTn id="25" dur="500"/>
                                        <p:tgtEl>
                                          <p:spTgt spid="20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2"/>
                                        </p:tgtEl>
                                        <p:attrNameLst>
                                          <p:attrName>style.visibility</p:attrName>
                                        </p:attrNameLst>
                                      </p:cBhvr>
                                      <p:to>
                                        <p:strVal val="visible"/>
                                      </p:to>
                                    </p:set>
                                    <p:animEffect transition="in" filter="fade">
                                      <p:cBhvr>
                                        <p:cTn id="28" dur="500"/>
                                        <p:tgtEl>
                                          <p:spTgt spid="212"/>
                                        </p:tgtEl>
                                      </p:cBhvr>
                                    </p:animEffect>
                                  </p:childTnLst>
                                </p:cTn>
                              </p:par>
                              <p:par>
                                <p:cTn id="29" presetID="10" presetClass="entr" presetSubtype="0" fill="hold" nodeType="with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fade">
                                      <p:cBhvr>
                                        <p:cTn id="31" dur="500"/>
                                        <p:tgtEl>
                                          <p:spTgt spid="15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201"/>
                                        </p:tgtEl>
                                        <p:attrNameLst>
                                          <p:attrName>style.visibility</p:attrName>
                                        </p:attrNameLst>
                                      </p:cBhvr>
                                      <p:to>
                                        <p:strVal val="visible"/>
                                      </p:to>
                                    </p:set>
                                    <p:animEffect transition="in" filter="fade">
                                      <p:cBhvr>
                                        <p:cTn id="37" dur="500"/>
                                        <p:tgtEl>
                                          <p:spTgt spid="20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nodeType="with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fade">
                                      <p:cBhvr>
                                        <p:cTn id="45" dur="500"/>
                                        <p:tgtEl>
                                          <p:spTgt spid="2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1"/>
                                        </p:tgtEl>
                                        <p:attrNameLst>
                                          <p:attrName>style.visibility</p:attrName>
                                        </p:attrNameLst>
                                      </p:cBhvr>
                                      <p:to>
                                        <p:strVal val="visible"/>
                                      </p:to>
                                    </p:set>
                                    <p:animEffect transition="in" filter="fade">
                                      <p:cBhvr>
                                        <p:cTn id="54" dur="500"/>
                                        <p:tgtEl>
                                          <p:spTgt spid="131"/>
                                        </p:tgtEl>
                                      </p:cBhvr>
                                    </p:animEffect>
                                  </p:childTnLst>
                                </p:cTn>
                              </p:par>
                              <p:par>
                                <p:cTn id="55" presetID="10" presetClass="entr" presetSubtype="0" fill="hold" nodeType="withEffect">
                                  <p:stCondLst>
                                    <p:cond delay="0"/>
                                  </p:stCondLst>
                                  <p:childTnLst>
                                    <p:set>
                                      <p:cBhvr>
                                        <p:cTn id="56" dur="1" fill="hold">
                                          <p:stCondLst>
                                            <p:cond delay="0"/>
                                          </p:stCondLst>
                                        </p:cTn>
                                        <p:tgtEl>
                                          <p:spTgt spid="237"/>
                                        </p:tgtEl>
                                        <p:attrNameLst>
                                          <p:attrName>style.visibility</p:attrName>
                                        </p:attrNameLst>
                                      </p:cBhvr>
                                      <p:to>
                                        <p:strVal val="visible"/>
                                      </p:to>
                                    </p:set>
                                    <p:animEffect transition="in" filter="fade">
                                      <p:cBhvr>
                                        <p:cTn id="57" dur="500"/>
                                        <p:tgtEl>
                                          <p:spTgt spid="237"/>
                                        </p:tgtEl>
                                      </p:cBhvr>
                                    </p:animEffect>
                                  </p:childTnLst>
                                </p:cTn>
                              </p:par>
                              <p:par>
                                <p:cTn id="58" presetID="10" presetClass="entr" presetSubtype="0" fill="hold" nodeType="withEffect">
                                  <p:stCondLst>
                                    <p:cond delay="0"/>
                                  </p:stCondLst>
                                  <p:childTnLst>
                                    <p:set>
                                      <p:cBhvr>
                                        <p:cTn id="59" dur="1" fill="hold">
                                          <p:stCondLst>
                                            <p:cond delay="0"/>
                                          </p:stCondLst>
                                        </p:cTn>
                                        <p:tgtEl>
                                          <p:spTgt spid="255"/>
                                        </p:tgtEl>
                                        <p:attrNameLst>
                                          <p:attrName>style.visibility</p:attrName>
                                        </p:attrNameLst>
                                      </p:cBhvr>
                                      <p:to>
                                        <p:strVal val="visible"/>
                                      </p:to>
                                    </p:set>
                                    <p:animEffect transition="in" filter="fade">
                                      <p:cBhvr>
                                        <p:cTn id="60" dur="500"/>
                                        <p:tgtEl>
                                          <p:spTgt spid="25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161"/>
                                        </p:tgtEl>
                                        <p:attrNameLst>
                                          <p:attrName>style.visibility</p:attrName>
                                        </p:attrNameLst>
                                      </p:cBhvr>
                                      <p:to>
                                        <p:strVal val="visible"/>
                                      </p:to>
                                    </p:set>
                                    <p:animEffect transition="in" filter="fade">
                                      <p:cBhvr>
                                        <p:cTn id="71" dur="500"/>
                                        <p:tgtEl>
                                          <p:spTgt spid="161"/>
                                        </p:tgtEl>
                                      </p:cBhvr>
                                    </p:animEffect>
                                  </p:childTnLst>
                                </p:cTn>
                              </p:par>
                              <p:par>
                                <p:cTn id="72" presetID="10" presetClass="entr" presetSubtype="0" fill="hold" nodeType="withEffect">
                                  <p:stCondLst>
                                    <p:cond delay="0"/>
                                  </p:stCondLst>
                                  <p:childTnLst>
                                    <p:set>
                                      <p:cBhvr>
                                        <p:cTn id="73" dur="1" fill="hold">
                                          <p:stCondLst>
                                            <p:cond delay="0"/>
                                          </p:stCondLst>
                                        </p:cTn>
                                        <p:tgtEl>
                                          <p:spTgt spid="162"/>
                                        </p:tgtEl>
                                        <p:attrNameLst>
                                          <p:attrName>style.visibility</p:attrName>
                                        </p:attrNameLst>
                                      </p:cBhvr>
                                      <p:to>
                                        <p:strVal val="visible"/>
                                      </p:to>
                                    </p:set>
                                    <p:animEffect transition="in" filter="fade">
                                      <p:cBhvr>
                                        <p:cTn id="74" dur="500"/>
                                        <p:tgtEl>
                                          <p:spTgt spid="162"/>
                                        </p:tgtEl>
                                      </p:cBhvr>
                                    </p:animEffect>
                                  </p:childTnLst>
                                </p:cTn>
                              </p:par>
                              <p:par>
                                <p:cTn id="75" presetID="10" presetClass="entr" presetSubtype="0" fill="hold" nodeType="withEffect">
                                  <p:stCondLst>
                                    <p:cond delay="0"/>
                                  </p:stCondLst>
                                  <p:childTnLst>
                                    <p:set>
                                      <p:cBhvr>
                                        <p:cTn id="76" dur="1" fill="hold">
                                          <p:stCondLst>
                                            <p:cond delay="0"/>
                                          </p:stCondLst>
                                        </p:cTn>
                                        <p:tgtEl>
                                          <p:spTgt spid="181"/>
                                        </p:tgtEl>
                                        <p:attrNameLst>
                                          <p:attrName>style.visibility</p:attrName>
                                        </p:attrNameLst>
                                      </p:cBhvr>
                                      <p:to>
                                        <p:strVal val="visible"/>
                                      </p:to>
                                    </p:set>
                                    <p:animEffect transition="in" filter="fade">
                                      <p:cBhvr>
                                        <p:cTn id="77" dur="500"/>
                                        <p:tgtEl>
                                          <p:spTgt spid="181"/>
                                        </p:tgtEl>
                                      </p:cBhvr>
                                    </p:animEffect>
                                  </p:childTnLst>
                                </p:cTn>
                              </p:par>
                              <p:par>
                                <p:cTn id="78" presetID="10" presetClass="entr" presetSubtype="0" fill="hold" nodeType="withEffect">
                                  <p:stCondLst>
                                    <p:cond delay="0"/>
                                  </p:stCondLst>
                                  <p:childTnLst>
                                    <p:set>
                                      <p:cBhvr>
                                        <p:cTn id="79" dur="1" fill="hold">
                                          <p:stCondLst>
                                            <p:cond delay="0"/>
                                          </p:stCondLst>
                                        </p:cTn>
                                        <p:tgtEl>
                                          <p:spTgt spid="220"/>
                                        </p:tgtEl>
                                        <p:attrNameLst>
                                          <p:attrName>style.visibility</p:attrName>
                                        </p:attrNameLst>
                                      </p:cBhvr>
                                      <p:to>
                                        <p:strVal val="visible"/>
                                      </p:to>
                                    </p:set>
                                    <p:animEffect transition="in" filter="fade">
                                      <p:cBhvr>
                                        <p:cTn id="80" dur="500"/>
                                        <p:tgtEl>
                                          <p:spTgt spid="220"/>
                                        </p:tgtEl>
                                      </p:cBhvr>
                                    </p:animEffect>
                                  </p:childTnLst>
                                </p:cTn>
                              </p:par>
                              <p:par>
                                <p:cTn id="81" presetID="10" presetClass="entr" presetSubtype="0" fill="hold" nodeType="withEffect">
                                  <p:stCondLst>
                                    <p:cond delay="0"/>
                                  </p:stCondLst>
                                  <p:childTnLst>
                                    <p:set>
                                      <p:cBhvr>
                                        <p:cTn id="82" dur="1" fill="hold">
                                          <p:stCondLst>
                                            <p:cond delay="0"/>
                                          </p:stCondLst>
                                        </p:cTn>
                                        <p:tgtEl>
                                          <p:spTgt spid="223"/>
                                        </p:tgtEl>
                                        <p:attrNameLst>
                                          <p:attrName>style.visibility</p:attrName>
                                        </p:attrNameLst>
                                      </p:cBhvr>
                                      <p:to>
                                        <p:strVal val="visible"/>
                                      </p:to>
                                    </p:set>
                                    <p:animEffect transition="in" filter="fade">
                                      <p:cBhvr>
                                        <p:cTn id="83" dur="500"/>
                                        <p:tgtEl>
                                          <p:spTgt spid="223"/>
                                        </p:tgtEl>
                                      </p:cBhvr>
                                    </p:animEffect>
                                  </p:childTnLst>
                                </p:cTn>
                              </p:par>
                              <p:par>
                                <p:cTn id="84" presetID="10" presetClass="entr" presetSubtype="0" fill="hold" nodeType="withEffect">
                                  <p:stCondLst>
                                    <p:cond delay="0"/>
                                  </p:stCondLst>
                                  <p:childTnLst>
                                    <p:set>
                                      <p:cBhvr>
                                        <p:cTn id="85" dur="1" fill="hold">
                                          <p:stCondLst>
                                            <p:cond delay="0"/>
                                          </p:stCondLst>
                                        </p:cTn>
                                        <p:tgtEl>
                                          <p:spTgt spid="224"/>
                                        </p:tgtEl>
                                        <p:attrNameLst>
                                          <p:attrName>style.visibility</p:attrName>
                                        </p:attrNameLst>
                                      </p:cBhvr>
                                      <p:to>
                                        <p:strVal val="visible"/>
                                      </p:to>
                                    </p:set>
                                    <p:animEffect transition="in" filter="fade">
                                      <p:cBhvr>
                                        <p:cTn id="86" dur="500"/>
                                        <p:tgtEl>
                                          <p:spTgt spid="22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500"/>
                                        <p:tgtEl>
                                          <p:spTgt spid="2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9"/>
                                        </p:tgtEl>
                                        <p:attrNameLst>
                                          <p:attrName>style.visibility</p:attrName>
                                        </p:attrNameLst>
                                      </p:cBhvr>
                                      <p:to>
                                        <p:strVal val="visible"/>
                                      </p:to>
                                    </p:set>
                                    <p:animEffect transition="in" filter="fade">
                                      <p:cBhvr>
                                        <p:cTn id="94" dur="500"/>
                                        <p:tgtEl>
                                          <p:spTgt spid="22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30"/>
                                        </p:tgtEl>
                                        <p:attrNameLst>
                                          <p:attrName>style.visibility</p:attrName>
                                        </p:attrNameLst>
                                      </p:cBhvr>
                                      <p:to>
                                        <p:strVal val="visible"/>
                                      </p:to>
                                    </p:set>
                                    <p:animEffect transition="in" filter="fade">
                                      <p:cBhvr>
                                        <p:cTn id="97" dur="500"/>
                                        <p:tgtEl>
                                          <p:spTgt spid="2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31"/>
                                        </p:tgtEl>
                                        <p:attrNameLst>
                                          <p:attrName>style.visibility</p:attrName>
                                        </p:attrNameLst>
                                      </p:cBhvr>
                                      <p:to>
                                        <p:strVal val="visible"/>
                                      </p:to>
                                    </p:set>
                                    <p:animEffect transition="in" filter="fade">
                                      <p:cBhvr>
                                        <p:cTn id="100" dur="500"/>
                                        <p:tgtEl>
                                          <p:spTgt spid="23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32"/>
                                        </p:tgtEl>
                                        <p:attrNameLst>
                                          <p:attrName>style.visibility</p:attrName>
                                        </p:attrNameLst>
                                      </p:cBhvr>
                                      <p:to>
                                        <p:strVal val="visible"/>
                                      </p:to>
                                    </p:set>
                                    <p:animEffect transition="in" filter="fade">
                                      <p:cBhvr>
                                        <p:cTn id="103" dur="500"/>
                                        <p:tgtEl>
                                          <p:spTgt spid="23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33"/>
                                        </p:tgtEl>
                                        <p:attrNameLst>
                                          <p:attrName>style.visibility</p:attrName>
                                        </p:attrNameLst>
                                      </p:cBhvr>
                                      <p:to>
                                        <p:strVal val="visible"/>
                                      </p:to>
                                    </p:set>
                                    <p:animEffect transition="in" filter="fade">
                                      <p:cBhvr>
                                        <p:cTn id="106" dur="500"/>
                                        <p:tgtEl>
                                          <p:spTgt spid="23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35"/>
                                        </p:tgtEl>
                                        <p:attrNameLst>
                                          <p:attrName>style.visibility</p:attrName>
                                        </p:attrNameLst>
                                      </p:cBhvr>
                                      <p:to>
                                        <p:strVal val="visible"/>
                                      </p:to>
                                    </p:set>
                                    <p:animEffect transition="in" filter="fade">
                                      <p:cBhvr>
                                        <p:cTn id="109" dur="500"/>
                                        <p:tgtEl>
                                          <p:spTgt spid="23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36"/>
                                        </p:tgtEl>
                                        <p:attrNameLst>
                                          <p:attrName>style.visibility</p:attrName>
                                        </p:attrNameLst>
                                      </p:cBhvr>
                                      <p:to>
                                        <p:strVal val="visible"/>
                                      </p:to>
                                    </p:set>
                                    <p:animEffect transition="in" filter="fade">
                                      <p:cBhvr>
                                        <p:cTn id="112" dur="500"/>
                                        <p:tgtEl>
                                          <p:spTgt spid="236"/>
                                        </p:tgtEl>
                                      </p:cBhvr>
                                    </p:animEffect>
                                  </p:childTnLst>
                                </p:cTn>
                              </p:par>
                              <p:par>
                                <p:cTn id="113" presetID="10" presetClass="entr" presetSubtype="0" fill="hold" nodeType="withEffect">
                                  <p:stCondLst>
                                    <p:cond delay="0"/>
                                  </p:stCondLst>
                                  <p:childTnLst>
                                    <p:set>
                                      <p:cBhvr>
                                        <p:cTn id="114" dur="1" fill="hold">
                                          <p:stCondLst>
                                            <p:cond delay="0"/>
                                          </p:stCondLst>
                                        </p:cTn>
                                        <p:tgtEl>
                                          <p:spTgt spid="290"/>
                                        </p:tgtEl>
                                        <p:attrNameLst>
                                          <p:attrName>style.visibility</p:attrName>
                                        </p:attrNameLst>
                                      </p:cBhvr>
                                      <p:to>
                                        <p:strVal val="visible"/>
                                      </p:to>
                                    </p:set>
                                    <p:animEffect transition="in" filter="fade">
                                      <p:cBhvr>
                                        <p:cTn id="115" dur="500"/>
                                        <p:tgtEl>
                                          <p:spTgt spid="290"/>
                                        </p:tgtEl>
                                      </p:cBhvr>
                                    </p:animEffect>
                                  </p:childTnLst>
                                </p:cTn>
                              </p:par>
                              <p:par>
                                <p:cTn id="116" presetID="10" presetClass="entr" presetSubtype="0" fill="hold" nodeType="withEffect">
                                  <p:stCondLst>
                                    <p:cond delay="0"/>
                                  </p:stCondLst>
                                  <p:childTnLst>
                                    <p:set>
                                      <p:cBhvr>
                                        <p:cTn id="117" dur="1" fill="hold">
                                          <p:stCondLst>
                                            <p:cond delay="0"/>
                                          </p:stCondLst>
                                        </p:cTn>
                                        <p:tgtEl>
                                          <p:spTgt spid="292"/>
                                        </p:tgtEl>
                                        <p:attrNameLst>
                                          <p:attrName>style.visibility</p:attrName>
                                        </p:attrNameLst>
                                      </p:cBhvr>
                                      <p:to>
                                        <p:strVal val="visible"/>
                                      </p:to>
                                    </p:set>
                                    <p:animEffect transition="in" filter="fade">
                                      <p:cBhvr>
                                        <p:cTn id="118" dur="500"/>
                                        <p:tgtEl>
                                          <p:spTgt spid="292"/>
                                        </p:tgtEl>
                                      </p:cBhvr>
                                    </p:animEffect>
                                  </p:childTnLst>
                                </p:cTn>
                              </p:par>
                              <p:par>
                                <p:cTn id="119" presetID="10" presetClass="entr" presetSubtype="0" fill="hold" nodeType="withEffect">
                                  <p:stCondLst>
                                    <p:cond delay="0"/>
                                  </p:stCondLst>
                                  <p:childTnLst>
                                    <p:set>
                                      <p:cBhvr>
                                        <p:cTn id="120" dur="1" fill="hold">
                                          <p:stCondLst>
                                            <p:cond delay="0"/>
                                          </p:stCondLst>
                                        </p:cTn>
                                        <p:tgtEl>
                                          <p:spTgt spid="294"/>
                                        </p:tgtEl>
                                        <p:attrNameLst>
                                          <p:attrName>style.visibility</p:attrName>
                                        </p:attrNameLst>
                                      </p:cBhvr>
                                      <p:to>
                                        <p:strVal val="visible"/>
                                      </p:to>
                                    </p:set>
                                    <p:animEffect transition="in" filter="fade">
                                      <p:cBhvr>
                                        <p:cTn id="121" dur="500"/>
                                        <p:tgtEl>
                                          <p:spTgt spid="294"/>
                                        </p:tgtEl>
                                      </p:cBhvr>
                                    </p:animEffect>
                                  </p:childTnLst>
                                </p:cTn>
                              </p:par>
                              <p:par>
                                <p:cTn id="122" presetID="10" presetClass="entr" presetSubtype="0" fill="hold" nodeType="withEffect">
                                  <p:stCondLst>
                                    <p:cond delay="0"/>
                                  </p:stCondLst>
                                  <p:childTnLst>
                                    <p:set>
                                      <p:cBhvr>
                                        <p:cTn id="123" dur="1" fill="hold">
                                          <p:stCondLst>
                                            <p:cond delay="0"/>
                                          </p:stCondLst>
                                        </p:cTn>
                                        <p:tgtEl>
                                          <p:spTgt spid="296"/>
                                        </p:tgtEl>
                                        <p:attrNameLst>
                                          <p:attrName>style.visibility</p:attrName>
                                        </p:attrNameLst>
                                      </p:cBhvr>
                                      <p:to>
                                        <p:strVal val="visible"/>
                                      </p:to>
                                    </p:set>
                                    <p:animEffect transition="in" filter="fade">
                                      <p:cBhvr>
                                        <p:cTn id="124" dur="500"/>
                                        <p:tgtEl>
                                          <p:spTgt spid="296"/>
                                        </p:tgtEl>
                                      </p:cBhvr>
                                    </p:animEffect>
                                  </p:childTnLst>
                                </p:cTn>
                              </p:par>
                              <p:par>
                                <p:cTn id="125" presetID="10" presetClass="entr" presetSubtype="0" fill="hold" nodeType="withEffect">
                                  <p:stCondLst>
                                    <p:cond delay="0"/>
                                  </p:stCondLst>
                                  <p:childTnLst>
                                    <p:set>
                                      <p:cBhvr>
                                        <p:cTn id="126" dur="1" fill="hold">
                                          <p:stCondLst>
                                            <p:cond delay="0"/>
                                          </p:stCondLst>
                                        </p:cTn>
                                        <p:tgtEl>
                                          <p:spTgt spid="301"/>
                                        </p:tgtEl>
                                        <p:attrNameLst>
                                          <p:attrName>style.visibility</p:attrName>
                                        </p:attrNameLst>
                                      </p:cBhvr>
                                      <p:to>
                                        <p:strVal val="visible"/>
                                      </p:to>
                                    </p:set>
                                    <p:animEffect transition="in" filter="fade">
                                      <p:cBhvr>
                                        <p:cTn id="127" dur="5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animBg="1"/>
      <p:bldP spid="54" grpId="0" animBg="1"/>
      <p:bldP spid="26" grpId="0" animBg="1"/>
      <p:bldP spid="27" grpId="0" animBg="1"/>
      <p:bldP spid="28" grpId="0"/>
      <p:bldP spid="29" grpId="0"/>
      <p:bldP spid="30" grpId="0"/>
      <p:bldP spid="32" grpId="0"/>
      <p:bldP spid="131" grpId="0"/>
      <p:bldP spid="212" grpId="0"/>
      <p:bldP spid="229" grpId="0"/>
      <p:bldP spid="230" grpId="0" animBg="1"/>
      <p:bldP spid="231" grpId="0" animBg="1"/>
      <p:bldP spid="232" grpId="0" animBg="1"/>
      <p:bldP spid="233" grpId="0" animBg="1"/>
      <p:bldP spid="235" grpId="0"/>
      <p:bldP spid="23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FC994-3DDF-416E-A875-35E7864C0AA6}"/>
              </a:ext>
            </a:extLst>
          </p:cNvPr>
          <p:cNvSpPr txBox="1"/>
          <p:nvPr/>
        </p:nvSpPr>
        <p:spPr>
          <a:xfrm>
            <a:off x="601392" y="1196206"/>
            <a:ext cx="4380412" cy="1661993"/>
          </a:xfrm>
          <a:prstGeom prst="rect">
            <a:avLst/>
          </a:prstGeom>
          <a:noFill/>
        </p:spPr>
        <p:txBody>
          <a:bodyPr wrap="square" lIns="0" tIns="0" rIns="0" bIns="0" rtlCol="0">
            <a:spAutoFit/>
          </a:bodyPr>
          <a:lstStyle/>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Free for Business Critical</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Replicas are automatically created across zones</a:t>
            </a:r>
          </a:p>
          <a:p>
            <a:pPr marL="228556" lvl="0" indent="-228556" defTabSz="932563">
              <a:spcBef>
                <a:spcPct val="20000"/>
              </a:spcBef>
              <a:buClr>
                <a:schemeClr val="accent1"/>
              </a:buClr>
              <a:buSzPct val="100000"/>
              <a:buFont typeface="Arial" panose="020B0604020202020204" pitchFamily="34" charset="0"/>
              <a:buChar char="•"/>
              <a:defRPr/>
            </a:pPr>
            <a:r>
              <a:rPr lang="en-US" sz="2000">
                <a:cs typeface="Segoe UI Semilight" panose="020B0402040204020203" pitchFamily="34" charset="0"/>
              </a:rPr>
              <a:t>Could slow down latency sensitive OLTP applications</a:t>
            </a:r>
          </a:p>
        </p:txBody>
      </p:sp>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8263" y="457200"/>
            <a:ext cx="11018520" cy="553998"/>
          </a:xfrm>
        </p:spPr>
        <p:txBody>
          <a:bodyPr/>
          <a:lstStyle/>
          <a:p>
            <a:r>
              <a:rPr lang="en-US" spc="-49">
                <a:solidFill>
                  <a:srgbClr val="1A1A1A"/>
                </a:solidFill>
                <a:cs typeface="Segoe UI Semilight" panose="020B0402040204020203" pitchFamily="34" charset="0"/>
              </a:rPr>
              <a:t>Zone redundant configuration</a:t>
            </a:r>
            <a:endParaRPr lang="en-US"/>
          </a:p>
        </p:txBody>
      </p:sp>
      <p:grpSp>
        <p:nvGrpSpPr>
          <p:cNvPr id="6" name="Group 5">
            <a:extLst>
              <a:ext uri="{FF2B5EF4-FFF2-40B4-BE49-F238E27FC236}">
                <a16:creationId xmlns:a16="http://schemas.microsoft.com/office/drawing/2014/main" id="{C92ADCA4-83CB-414D-A1A4-10B4F2E50097}"/>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B89C20DA-CCAB-BA46-A7D8-7E3F8F4171C2}"/>
                </a:ext>
              </a:extLst>
            </p:cNvPr>
            <p:cNvGrpSpPr/>
            <p:nvPr/>
          </p:nvGrpSpPr>
          <p:grpSpPr>
            <a:xfrm>
              <a:off x="662352" y="6399215"/>
              <a:ext cx="10356966" cy="138500"/>
              <a:chOff x="662352" y="6316085"/>
              <a:chExt cx="10356966" cy="138500"/>
            </a:xfrm>
          </p:grpSpPr>
          <p:sp>
            <p:nvSpPr>
              <p:cNvPr id="17" name="TextBox 16">
                <a:extLst>
                  <a:ext uri="{FF2B5EF4-FFF2-40B4-BE49-F238E27FC236}">
                    <a16:creationId xmlns:a16="http://schemas.microsoft.com/office/drawing/2014/main" id="{FCB49EE8-41A6-A14E-91DD-A8ECDE656C14}"/>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8" name="TextBox 17">
                <a:extLst>
                  <a:ext uri="{FF2B5EF4-FFF2-40B4-BE49-F238E27FC236}">
                    <a16:creationId xmlns:a16="http://schemas.microsoft.com/office/drawing/2014/main" id="{0B3D2A20-9A06-5540-B4E0-F5084C7C027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9" name="TextBox 18">
                <a:extLst>
                  <a:ext uri="{FF2B5EF4-FFF2-40B4-BE49-F238E27FC236}">
                    <a16:creationId xmlns:a16="http://schemas.microsoft.com/office/drawing/2014/main" id="{6A42A0D2-E0DF-C549-BBAD-DD060E4D83A3}"/>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0" name="TextBox 19">
                <a:extLst>
                  <a:ext uri="{FF2B5EF4-FFF2-40B4-BE49-F238E27FC236}">
                    <a16:creationId xmlns:a16="http://schemas.microsoft.com/office/drawing/2014/main" id="{63DE3A10-0D68-AD43-A11D-DB92D8E58CA7}"/>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 name="TextBox 20">
                <a:extLst>
                  <a:ext uri="{FF2B5EF4-FFF2-40B4-BE49-F238E27FC236}">
                    <a16:creationId xmlns:a16="http://schemas.microsoft.com/office/drawing/2014/main" id="{682B46B4-2A4B-AE48-8E6D-7EBA8850C7E5}"/>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2" name="TextBox 21">
                <a:extLst>
                  <a:ext uri="{FF2B5EF4-FFF2-40B4-BE49-F238E27FC236}">
                    <a16:creationId xmlns:a16="http://schemas.microsoft.com/office/drawing/2014/main" id="{16978A0D-31C9-8B4E-8107-9D7D78C6A191}"/>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9" name="Group 8">
              <a:extLst>
                <a:ext uri="{FF2B5EF4-FFF2-40B4-BE49-F238E27FC236}">
                  <a16:creationId xmlns:a16="http://schemas.microsoft.com/office/drawing/2014/main" id="{C41D38ED-F06B-234E-986D-DBD9A29E9C8F}"/>
                </a:ext>
              </a:extLst>
            </p:cNvPr>
            <p:cNvGrpSpPr/>
            <p:nvPr/>
          </p:nvGrpSpPr>
          <p:grpSpPr>
            <a:xfrm>
              <a:off x="0" y="6215635"/>
              <a:ext cx="11444140" cy="131976"/>
              <a:chOff x="0" y="6058468"/>
              <a:chExt cx="11444140" cy="131976"/>
            </a:xfrm>
          </p:grpSpPr>
          <p:cxnSp>
            <p:nvCxnSpPr>
              <p:cNvPr id="10" name="Straight Arrow Connector 9">
                <a:extLst>
                  <a:ext uri="{FF2B5EF4-FFF2-40B4-BE49-F238E27FC236}">
                    <a16:creationId xmlns:a16="http://schemas.microsoft.com/office/drawing/2014/main" id="{2F66EB95-A98E-064A-8D3A-868B083A69BF}"/>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4164C811-EE13-AE49-821B-1E1EE23EF19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9F7897A6-3504-8F4A-95AD-FF558EB2F7F1}"/>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C5F598D7-F37A-4948-AC56-597D8D4F8E1C}"/>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1429552D-3355-FD4C-B812-D94EE06B837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D91D89CA-1D78-4243-AC43-7A55D8927D0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47D0DC3F-F7F4-0D41-B903-ACD3C16684BD}"/>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10" name="Rectangle 109">
            <a:extLst>
              <a:ext uri="{FF2B5EF4-FFF2-40B4-BE49-F238E27FC236}">
                <a16:creationId xmlns:a16="http://schemas.microsoft.com/office/drawing/2014/main" id="{2E556BFA-A6CA-F348-9375-5E903FC05C70}"/>
              </a:ext>
            </a:extLst>
          </p:cNvPr>
          <p:cNvSpPr/>
          <p:nvPr/>
        </p:nvSpPr>
        <p:spPr bwMode="auto">
          <a:xfrm>
            <a:off x="10046520"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a:extLst>
              <a:ext uri="{FF2B5EF4-FFF2-40B4-BE49-F238E27FC236}">
                <a16:creationId xmlns:a16="http://schemas.microsoft.com/office/drawing/2014/main" id="{4C7A1F04-9642-4042-A9B7-6555FC13B4A2}"/>
              </a:ext>
            </a:extLst>
          </p:cNvPr>
          <p:cNvSpPr/>
          <p:nvPr/>
        </p:nvSpPr>
        <p:spPr bwMode="auto">
          <a:xfrm>
            <a:off x="8404682"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F895926D-DD21-5E46-B7F1-1D4476F716B5}"/>
              </a:ext>
            </a:extLst>
          </p:cNvPr>
          <p:cNvSpPr/>
          <p:nvPr/>
        </p:nvSpPr>
        <p:spPr bwMode="auto">
          <a:xfrm>
            <a:off x="7358383" y="3031580"/>
            <a:ext cx="3938835" cy="1530239"/>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a:extLst>
              <a:ext uri="{FF2B5EF4-FFF2-40B4-BE49-F238E27FC236}">
                <a16:creationId xmlns:a16="http://schemas.microsoft.com/office/drawing/2014/main" id="{615E5C61-932C-4040-A381-2DD9493DC794}"/>
              </a:ext>
            </a:extLst>
          </p:cNvPr>
          <p:cNvSpPr txBox="1"/>
          <p:nvPr/>
        </p:nvSpPr>
        <p:spPr>
          <a:xfrm>
            <a:off x="9123122" y="1155931"/>
            <a:ext cx="1880942" cy="184666"/>
          </a:xfrm>
          <a:prstGeom prst="rect">
            <a:avLst/>
          </a:prstGeom>
          <a:noFill/>
        </p:spPr>
        <p:txBody>
          <a:bodyPr wrap="square" lIns="0" tIns="0" rIns="0" bIns="0" rtlCol="0">
            <a:spAutoFit/>
          </a:bodyPr>
          <a:lstStyle/>
          <a:p>
            <a:pPr algn="l"/>
            <a:r>
              <a:rPr lang="en-US" sz="1200" b="1"/>
              <a:t>Azure Traffic Manager</a:t>
            </a:r>
          </a:p>
        </p:txBody>
      </p:sp>
      <p:sp>
        <p:nvSpPr>
          <p:cNvPr id="26" name="TextBox 25">
            <a:extLst>
              <a:ext uri="{FF2B5EF4-FFF2-40B4-BE49-F238E27FC236}">
                <a16:creationId xmlns:a16="http://schemas.microsoft.com/office/drawing/2014/main" id="{56241EBB-11FE-BA4A-B295-EDD8BAEFF854}"/>
              </a:ext>
            </a:extLst>
          </p:cNvPr>
          <p:cNvSpPr txBox="1"/>
          <p:nvPr/>
        </p:nvSpPr>
        <p:spPr>
          <a:xfrm>
            <a:off x="6049700" y="1942243"/>
            <a:ext cx="641201" cy="153888"/>
          </a:xfrm>
          <a:prstGeom prst="rect">
            <a:avLst/>
          </a:prstGeom>
          <a:noFill/>
        </p:spPr>
        <p:txBody>
          <a:bodyPr wrap="none" lIns="0" tIns="0" rIns="0" bIns="0" rtlCol="0">
            <a:spAutoFit/>
          </a:bodyPr>
          <a:lstStyle/>
          <a:p>
            <a:r>
              <a:rPr lang="en-US" sz="1000"/>
              <a:t>Application</a:t>
            </a:r>
          </a:p>
        </p:txBody>
      </p:sp>
      <p:sp>
        <p:nvSpPr>
          <p:cNvPr id="27" name="TextBox 26">
            <a:extLst>
              <a:ext uri="{FF2B5EF4-FFF2-40B4-BE49-F238E27FC236}">
                <a16:creationId xmlns:a16="http://schemas.microsoft.com/office/drawing/2014/main" id="{07630FBC-41DD-DC46-8546-034EECD6F6B9}"/>
              </a:ext>
            </a:extLst>
          </p:cNvPr>
          <p:cNvSpPr txBox="1"/>
          <p:nvPr/>
        </p:nvSpPr>
        <p:spPr>
          <a:xfrm>
            <a:off x="6842653" y="3844921"/>
            <a:ext cx="466474" cy="307777"/>
          </a:xfrm>
          <a:prstGeom prst="rect">
            <a:avLst/>
          </a:prstGeom>
          <a:noFill/>
        </p:spPr>
        <p:txBody>
          <a:bodyPr wrap="none" lIns="0" tIns="0" rIns="0" bIns="0" rtlCol="0">
            <a:spAutoFit/>
          </a:bodyPr>
          <a:lstStyle/>
          <a:p>
            <a:pPr algn="l"/>
            <a:r>
              <a:rPr lang="en-US" sz="1000"/>
              <a:t>Primary </a:t>
            </a:r>
            <a:br>
              <a:rPr lang="en-US" sz="1000"/>
            </a:br>
            <a:r>
              <a:rPr lang="en-US" sz="1000"/>
              <a:t>Replica</a:t>
            </a:r>
          </a:p>
        </p:txBody>
      </p:sp>
      <p:sp>
        <p:nvSpPr>
          <p:cNvPr id="30" name="Rectangle 29">
            <a:extLst>
              <a:ext uri="{FF2B5EF4-FFF2-40B4-BE49-F238E27FC236}">
                <a16:creationId xmlns:a16="http://schemas.microsoft.com/office/drawing/2014/main" id="{23161305-3392-554B-89F8-265E31446D35}"/>
              </a:ext>
            </a:extLst>
          </p:cNvPr>
          <p:cNvSpPr/>
          <p:nvPr/>
        </p:nvSpPr>
        <p:spPr bwMode="auto">
          <a:xfrm>
            <a:off x="8569572" y="470433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32" name="Graphic 31">
            <a:extLst>
              <a:ext uri="{FF2B5EF4-FFF2-40B4-BE49-F238E27FC236}">
                <a16:creationId xmlns:a16="http://schemas.microsoft.com/office/drawing/2014/main" id="{FB48C2BB-74AB-D144-AFB4-97E354A1E7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94538" y="4280273"/>
            <a:ext cx="467684" cy="467684"/>
          </a:xfrm>
          <a:prstGeom prst="rect">
            <a:avLst/>
          </a:prstGeom>
        </p:spPr>
      </p:pic>
      <p:grpSp>
        <p:nvGrpSpPr>
          <p:cNvPr id="54" name="Group 53">
            <a:extLst>
              <a:ext uri="{FF2B5EF4-FFF2-40B4-BE49-F238E27FC236}">
                <a16:creationId xmlns:a16="http://schemas.microsoft.com/office/drawing/2014/main" id="{4A7749DD-C3A6-A041-A1EE-48CBBA329757}"/>
              </a:ext>
            </a:extLst>
          </p:cNvPr>
          <p:cNvGrpSpPr/>
          <p:nvPr/>
        </p:nvGrpSpPr>
        <p:grpSpPr>
          <a:xfrm>
            <a:off x="6162325" y="2144370"/>
            <a:ext cx="399480" cy="383886"/>
            <a:chOff x="6069106" y="2256333"/>
            <a:chExt cx="479511" cy="460793"/>
          </a:xfrm>
        </p:grpSpPr>
        <p:sp>
          <p:nvSpPr>
            <p:cNvPr id="55" name="Rounded Rectangle 54">
              <a:extLst>
                <a:ext uri="{FF2B5EF4-FFF2-40B4-BE49-F238E27FC236}">
                  <a16:creationId xmlns:a16="http://schemas.microsoft.com/office/drawing/2014/main" id="{93FE233F-3B62-7444-A56B-8EE3082D88F5}"/>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64349F0-7881-DC4E-BCEC-77BB1097A419}"/>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185002-494D-C145-BD8C-2472E443232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3B83270-5232-9742-BE10-77CCCE25F3F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655ABE-BF2F-D842-89F2-9FD89A967989}"/>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1266583B-857B-D74E-81D2-0ABE941EBBA9}"/>
              </a:ext>
            </a:extLst>
          </p:cNvPr>
          <p:cNvSpPr/>
          <p:nvPr/>
        </p:nvSpPr>
        <p:spPr bwMode="auto">
          <a:xfrm>
            <a:off x="6762843" y="171818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Elbow Connector 64">
            <a:extLst>
              <a:ext uri="{FF2B5EF4-FFF2-40B4-BE49-F238E27FC236}">
                <a16:creationId xmlns:a16="http://schemas.microsoft.com/office/drawing/2014/main" id="{881D3CC5-2CC9-5F45-A770-6C54BE89D0A7}"/>
              </a:ext>
            </a:extLst>
          </p:cNvPr>
          <p:cNvCxnSpPr>
            <a:cxnSpLocks/>
            <a:stCxn id="55" idx="2"/>
            <a:endCxn id="31" idx="1"/>
          </p:cNvCxnSpPr>
          <p:nvPr/>
        </p:nvCxnSpPr>
        <p:spPr>
          <a:xfrm rot="16200000" flipH="1">
            <a:off x="6025613" y="2868112"/>
            <a:ext cx="1662584" cy="98287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B88B1C76-F1FF-5649-9518-CB08C6D9D7B5}"/>
              </a:ext>
            </a:extLst>
          </p:cNvPr>
          <p:cNvCxnSpPr>
            <a:cxnSpLocks/>
            <a:endCxn id="32" idx="0"/>
          </p:cNvCxnSpPr>
          <p:nvPr/>
        </p:nvCxnSpPr>
        <p:spPr>
          <a:xfrm>
            <a:off x="7585900" y="4039006"/>
            <a:ext cx="1442480" cy="241267"/>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4BA84F3-B118-3A4B-8DBE-96196DED89A0}"/>
              </a:ext>
            </a:extLst>
          </p:cNvPr>
          <p:cNvSpPr txBox="1"/>
          <p:nvPr/>
        </p:nvSpPr>
        <p:spPr>
          <a:xfrm>
            <a:off x="7840198" y="4070413"/>
            <a:ext cx="437620" cy="153888"/>
          </a:xfrm>
          <a:prstGeom prst="rect">
            <a:avLst/>
          </a:prstGeom>
          <a:noFill/>
        </p:spPr>
        <p:txBody>
          <a:bodyPr wrap="none" lIns="0" tIns="0" rIns="0" bIns="0" rtlCol="0">
            <a:spAutoFit/>
          </a:bodyPr>
          <a:lstStyle/>
          <a:p>
            <a:pPr algn="l"/>
            <a:r>
              <a:rPr lang="en-US" sz="1000">
                <a:solidFill>
                  <a:srgbClr val="C00000"/>
                </a:solidFill>
              </a:rPr>
              <a:t>Failover</a:t>
            </a:r>
          </a:p>
        </p:txBody>
      </p:sp>
      <p:sp>
        <p:nvSpPr>
          <p:cNvPr id="69" name="TextBox 68">
            <a:extLst>
              <a:ext uri="{FF2B5EF4-FFF2-40B4-BE49-F238E27FC236}">
                <a16:creationId xmlns:a16="http://schemas.microsoft.com/office/drawing/2014/main" id="{82F93830-07E5-6D47-A119-D7808BE38AF9}"/>
              </a:ext>
            </a:extLst>
          </p:cNvPr>
          <p:cNvSpPr txBox="1"/>
          <p:nvPr/>
        </p:nvSpPr>
        <p:spPr>
          <a:xfrm>
            <a:off x="9302549" y="4220112"/>
            <a:ext cx="866747" cy="304877"/>
          </a:xfrm>
          <a:prstGeom prst="rect">
            <a:avLst/>
          </a:prstGeom>
          <a:noFill/>
        </p:spPr>
        <p:txBody>
          <a:bodyPr wrap="square" lIns="0" tIns="0" rIns="0" bIns="0" rtlCol="0">
            <a:spAutoFit/>
          </a:bodyPr>
          <a:lstStyle/>
          <a:p>
            <a:pPr algn="l"/>
            <a:r>
              <a:rPr lang="en-US" sz="1000"/>
              <a:t>Secondary Replica</a:t>
            </a:r>
          </a:p>
        </p:txBody>
      </p:sp>
      <p:sp>
        <p:nvSpPr>
          <p:cNvPr id="70" name="Rectangle 69">
            <a:extLst>
              <a:ext uri="{FF2B5EF4-FFF2-40B4-BE49-F238E27FC236}">
                <a16:creationId xmlns:a16="http://schemas.microsoft.com/office/drawing/2014/main" id="{499A04E5-DF9B-7E49-9616-D9B7483AA1CD}"/>
              </a:ext>
            </a:extLst>
          </p:cNvPr>
          <p:cNvSpPr/>
          <p:nvPr/>
        </p:nvSpPr>
        <p:spPr bwMode="auto">
          <a:xfrm>
            <a:off x="10209680" y="3442953"/>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71" name="Graphic 70">
            <a:extLst>
              <a:ext uri="{FF2B5EF4-FFF2-40B4-BE49-F238E27FC236}">
                <a16:creationId xmlns:a16="http://schemas.microsoft.com/office/drawing/2014/main" id="{8B88DF98-407A-3B45-9DAF-FE73C02AD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4646" y="3018892"/>
            <a:ext cx="467684" cy="467684"/>
          </a:xfrm>
          <a:prstGeom prst="rect">
            <a:avLst/>
          </a:prstGeom>
        </p:spPr>
      </p:pic>
      <p:sp>
        <p:nvSpPr>
          <p:cNvPr id="73" name="TextBox 72">
            <a:extLst>
              <a:ext uri="{FF2B5EF4-FFF2-40B4-BE49-F238E27FC236}">
                <a16:creationId xmlns:a16="http://schemas.microsoft.com/office/drawing/2014/main" id="{642D2E80-5A90-2242-B8CA-668CCA4AAA97}"/>
              </a:ext>
            </a:extLst>
          </p:cNvPr>
          <p:cNvSpPr txBox="1"/>
          <p:nvPr/>
        </p:nvSpPr>
        <p:spPr>
          <a:xfrm>
            <a:off x="10937244" y="3022830"/>
            <a:ext cx="866747" cy="304877"/>
          </a:xfrm>
          <a:prstGeom prst="rect">
            <a:avLst/>
          </a:prstGeom>
          <a:noFill/>
        </p:spPr>
        <p:txBody>
          <a:bodyPr wrap="square" lIns="0" tIns="0" rIns="0" bIns="0" rtlCol="0">
            <a:spAutoFit/>
          </a:bodyPr>
          <a:lstStyle/>
          <a:p>
            <a:pPr algn="l"/>
            <a:r>
              <a:rPr lang="en-US" sz="1000"/>
              <a:t>Secondary Replica</a:t>
            </a:r>
          </a:p>
        </p:txBody>
      </p:sp>
      <p:sp>
        <p:nvSpPr>
          <p:cNvPr id="74" name="Rectangle 73">
            <a:extLst>
              <a:ext uri="{FF2B5EF4-FFF2-40B4-BE49-F238E27FC236}">
                <a16:creationId xmlns:a16="http://schemas.microsoft.com/office/drawing/2014/main" id="{840800DD-3698-6248-9ED2-6CBA363EFBD0}"/>
              </a:ext>
            </a:extLst>
          </p:cNvPr>
          <p:cNvSpPr/>
          <p:nvPr/>
        </p:nvSpPr>
        <p:spPr bwMode="auto">
          <a:xfrm>
            <a:off x="7376671" y="342087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pic>
        <p:nvPicPr>
          <p:cNvPr id="75" name="Graphic 74">
            <a:extLst>
              <a:ext uri="{FF2B5EF4-FFF2-40B4-BE49-F238E27FC236}">
                <a16:creationId xmlns:a16="http://schemas.microsoft.com/office/drawing/2014/main" id="{276FF561-A687-9144-A471-D6FFA19F8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01637" y="2996810"/>
            <a:ext cx="467684" cy="467684"/>
          </a:xfrm>
          <a:prstGeom prst="rect">
            <a:avLst/>
          </a:prstGeom>
        </p:spPr>
      </p:pic>
      <p:grpSp>
        <p:nvGrpSpPr>
          <p:cNvPr id="4" name="Group 3">
            <a:extLst>
              <a:ext uri="{FF2B5EF4-FFF2-40B4-BE49-F238E27FC236}">
                <a16:creationId xmlns:a16="http://schemas.microsoft.com/office/drawing/2014/main" id="{A1CE25D9-645A-8A47-84DC-1E4456F889A5}"/>
              </a:ext>
            </a:extLst>
          </p:cNvPr>
          <p:cNvGrpSpPr/>
          <p:nvPr/>
        </p:nvGrpSpPr>
        <p:grpSpPr>
          <a:xfrm>
            <a:off x="6845404" y="2104361"/>
            <a:ext cx="1438611" cy="737094"/>
            <a:chOff x="7426628" y="1653795"/>
            <a:chExt cx="1438611" cy="737094"/>
          </a:xfrm>
        </p:grpSpPr>
        <p:sp>
          <p:nvSpPr>
            <p:cNvPr id="77" name="Oval 76">
              <a:extLst>
                <a:ext uri="{FF2B5EF4-FFF2-40B4-BE49-F238E27FC236}">
                  <a16:creationId xmlns:a16="http://schemas.microsoft.com/office/drawing/2014/main" id="{5D711D62-8A66-7B47-9694-8CCDAC80163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a:extLst>
                <a:ext uri="{FF2B5EF4-FFF2-40B4-BE49-F238E27FC236}">
                  <a16:creationId xmlns:a16="http://schemas.microsoft.com/office/drawing/2014/main" id="{2CD68D1A-12AB-594E-A4B4-C655F0FC4F7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9" name="Oval 78">
              <a:extLst>
                <a:ext uri="{FF2B5EF4-FFF2-40B4-BE49-F238E27FC236}">
                  <a16:creationId xmlns:a16="http://schemas.microsoft.com/office/drawing/2014/main" id="{1129E4F9-8671-1F4E-BE35-9A44BB65B766}"/>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0" name="TextBox 79">
              <a:extLst>
                <a:ext uri="{FF2B5EF4-FFF2-40B4-BE49-F238E27FC236}">
                  <a16:creationId xmlns:a16="http://schemas.microsoft.com/office/drawing/2014/main" id="{1C59A7BC-C015-5041-8134-B629FF75E8CB}"/>
                </a:ext>
              </a:extLst>
            </p:cNvPr>
            <p:cNvSpPr txBox="1"/>
            <p:nvPr/>
          </p:nvSpPr>
          <p:spPr>
            <a:xfrm>
              <a:off x="7426628" y="1748736"/>
              <a:ext cx="185638" cy="137086"/>
            </a:xfrm>
            <a:prstGeom prst="rect">
              <a:avLst/>
            </a:prstGeom>
            <a:noFill/>
          </p:spPr>
          <p:txBody>
            <a:bodyPr wrap="none" lIns="0" tIns="0" rIns="0" bIns="0" rtlCol="0">
              <a:spAutoFit/>
            </a:bodyPr>
            <a:lstStyle/>
            <a:p>
              <a:pPr algn="l"/>
              <a:r>
                <a:rPr lang="en-US" sz="1000"/>
                <a:t>GW</a:t>
              </a:r>
              <a:endParaRPr lang="en-US" sz="1200"/>
            </a:p>
          </p:txBody>
        </p:sp>
        <p:sp>
          <p:nvSpPr>
            <p:cNvPr id="81" name="TextBox 80">
              <a:extLst>
                <a:ext uri="{FF2B5EF4-FFF2-40B4-BE49-F238E27FC236}">
                  <a16:creationId xmlns:a16="http://schemas.microsoft.com/office/drawing/2014/main" id="{65A4ABFB-1EAE-8546-A4C4-64E0F1B70292}"/>
                </a:ext>
              </a:extLst>
            </p:cNvPr>
            <p:cNvSpPr txBox="1"/>
            <p:nvPr/>
          </p:nvSpPr>
          <p:spPr>
            <a:xfrm>
              <a:off x="7854156" y="1653795"/>
              <a:ext cx="185638" cy="137086"/>
            </a:xfrm>
            <a:prstGeom prst="rect">
              <a:avLst/>
            </a:prstGeom>
            <a:noFill/>
          </p:spPr>
          <p:txBody>
            <a:bodyPr wrap="none" lIns="0" tIns="0" rIns="0" bIns="0" rtlCol="0">
              <a:spAutoFit/>
            </a:bodyPr>
            <a:lstStyle/>
            <a:p>
              <a:pPr algn="l"/>
              <a:r>
                <a:rPr lang="en-US" sz="1000"/>
                <a:t>GW</a:t>
              </a:r>
              <a:endParaRPr lang="en-US" sz="1200"/>
            </a:p>
          </p:txBody>
        </p:sp>
        <p:sp>
          <p:nvSpPr>
            <p:cNvPr id="82" name="TextBox 81">
              <a:extLst>
                <a:ext uri="{FF2B5EF4-FFF2-40B4-BE49-F238E27FC236}">
                  <a16:creationId xmlns:a16="http://schemas.microsoft.com/office/drawing/2014/main" id="{153B47D2-87C2-0E4B-ABD8-3466F9AFAC01}"/>
                </a:ext>
              </a:extLst>
            </p:cNvPr>
            <p:cNvSpPr txBox="1"/>
            <p:nvPr/>
          </p:nvSpPr>
          <p:spPr>
            <a:xfrm>
              <a:off x="8269272" y="1663321"/>
              <a:ext cx="185638" cy="137086"/>
            </a:xfrm>
            <a:prstGeom prst="rect">
              <a:avLst/>
            </a:prstGeom>
            <a:noFill/>
          </p:spPr>
          <p:txBody>
            <a:bodyPr wrap="none" lIns="0" tIns="0" rIns="0" bIns="0" rtlCol="0">
              <a:spAutoFit/>
            </a:bodyPr>
            <a:lstStyle/>
            <a:p>
              <a:pPr algn="l"/>
              <a:r>
                <a:rPr lang="en-US" sz="1000"/>
                <a:t>GW</a:t>
              </a:r>
              <a:endParaRPr lang="en-US" sz="1200"/>
            </a:p>
          </p:txBody>
        </p:sp>
        <p:sp>
          <p:nvSpPr>
            <p:cNvPr id="83" name="TextBox 82">
              <a:extLst>
                <a:ext uri="{FF2B5EF4-FFF2-40B4-BE49-F238E27FC236}">
                  <a16:creationId xmlns:a16="http://schemas.microsoft.com/office/drawing/2014/main" id="{7A902C98-805A-2F40-A86F-D3AD64D028EA}"/>
                </a:ext>
              </a:extLst>
            </p:cNvPr>
            <p:cNvSpPr txBox="1"/>
            <p:nvPr/>
          </p:nvSpPr>
          <p:spPr>
            <a:xfrm>
              <a:off x="7814342" y="2088626"/>
              <a:ext cx="634025" cy="137086"/>
            </a:xfrm>
            <a:prstGeom prst="rect">
              <a:avLst/>
            </a:prstGeom>
            <a:noFill/>
          </p:spPr>
          <p:txBody>
            <a:bodyPr wrap="none" lIns="0" tIns="0" rIns="0" bIns="0" rtlCol="0">
              <a:spAutoFit/>
            </a:bodyPr>
            <a:lstStyle/>
            <a:p>
              <a:pPr algn="l"/>
              <a:r>
                <a:rPr lang="en-US" sz="1000"/>
                <a:t>Control Ring</a:t>
              </a:r>
            </a:p>
          </p:txBody>
        </p:sp>
        <p:grpSp>
          <p:nvGrpSpPr>
            <p:cNvPr id="84" name="Group 83">
              <a:extLst>
                <a:ext uri="{FF2B5EF4-FFF2-40B4-BE49-F238E27FC236}">
                  <a16:creationId xmlns:a16="http://schemas.microsoft.com/office/drawing/2014/main" id="{65310411-9EFD-0442-A26E-E450B0448FAF}"/>
                </a:ext>
              </a:extLst>
            </p:cNvPr>
            <p:cNvGrpSpPr/>
            <p:nvPr/>
          </p:nvGrpSpPr>
          <p:grpSpPr>
            <a:xfrm>
              <a:off x="7608266" y="1838124"/>
              <a:ext cx="214840" cy="223285"/>
              <a:chOff x="13071009" y="3404199"/>
              <a:chExt cx="369615" cy="384144"/>
            </a:xfrm>
          </p:grpSpPr>
          <p:sp>
            <p:nvSpPr>
              <p:cNvPr id="100" name="Rectangle 99">
                <a:extLst>
                  <a:ext uri="{FF2B5EF4-FFF2-40B4-BE49-F238E27FC236}">
                    <a16:creationId xmlns:a16="http://schemas.microsoft.com/office/drawing/2014/main" id="{ABF60600-6DA7-4749-8A78-07CD4E6CD8E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B758FBEA-1536-9F4F-AEA7-5A425F3A5AEF}"/>
                  </a:ext>
                </a:extLst>
              </p:cNvPr>
              <p:cNvGrpSpPr/>
              <p:nvPr/>
            </p:nvGrpSpPr>
            <p:grpSpPr>
              <a:xfrm>
                <a:off x="13124976" y="3422562"/>
                <a:ext cx="263000" cy="365781"/>
                <a:chOff x="12590745" y="5672000"/>
                <a:chExt cx="522378" cy="726522"/>
              </a:xfrm>
            </p:grpSpPr>
            <p:sp>
              <p:nvSpPr>
                <p:cNvPr id="102" name="Freeform 101">
                  <a:extLst>
                    <a:ext uri="{FF2B5EF4-FFF2-40B4-BE49-F238E27FC236}">
                      <a16:creationId xmlns:a16="http://schemas.microsoft.com/office/drawing/2014/main" id="{8A7B32F8-A438-3A4E-96E6-E7F53C95D85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02">
                  <a:extLst>
                    <a:ext uri="{FF2B5EF4-FFF2-40B4-BE49-F238E27FC236}">
                      <a16:creationId xmlns:a16="http://schemas.microsoft.com/office/drawing/2014/main" id="{4B8BD096-A242-0C45-B3BE-BC88ED56FA0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03">
                  <a:extLst>
                    <a:ext uri="{FF2B5EF4-FFF2-40B4-BE49-F238E27FC236}">
                      <a16:creationId xmlns:a16="http://schemas.microsoft.com/office/drawing/2014/main" id="{68B953C0-4752-A842-9803-9FC2E1F04B9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Down Arrow 104">
                  <a:extLst>
                    <a:ext uri="{FF2B5EF4-FFF2-40B4-BE49-F238E27FC236}">
                      <a16:creationId xmlns:a16="http://schemas.microsoft.com/office/drawing/2014/main" id="{8EC69784-6C5C-4240-9082-80320818E3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95C07D3-000C-F94F-802E-55DEC91000F6}"/>
                </a:ext>
              </a:extLst>
            </p:cNvPr>
            <p:cNvGrpSpPr/>
            <p:nvPr/>
          </p:nvGrpSpPr>
          <p:grpSpPr>
            <a:xfrm>
              <a:off x="8009735" y="1787294"/>
              <a:ext cx="214840" cy="223285"/>
              <a:chOff x="13071009" y="3404199"/>
              <a:chExt cx="369615" cy="384144"/>
            </a:xfrm>
          </p:grpSpPr>
          <p:sp>
            <p:nvSpPr>
              <p:cNvPr id="94" name="Rectangle 93">
                <a:extLst>
                  <a:ext uri="{FF2B5EF4-FFF2-40B4-BE49-F238E27FC236}">
                    <a16:creationId xmlns:a16="http://schemas.microsoft.com/office/drawing/2014/main" id="{A1BD3E34-BB38-4547-BFCD-FC5A54672B1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9AAAA5A1-6A40-044D-A9D5-81685DFEA316}"/>
                  </a:ext>
                </a:extLst>
              </p:cNvPr>
              <p:cNvGrpSpPr/>
              <p:nvPr/>
            </p:nvGrpSpPr>
            <p:grpSpPr>
              <a:xfrm>
                <a:off x="13124976" y="3422562"/>
                <a:ext cx="263000" cy="365781"/>
                <a:chOff x="12590745" y="5672000"/>
                <a:chExt cx="522378" cy="726522"/>
              </a:xfrm>
            </p:grpSpPr>
            <p:sp>
              <p:nvSpPr>
                <p:cNvPr id="96" name="Freeform 95">
                  <a:extLst>
                    <a:ext uri="{FF2B5EF4-FFF2-40B4-BE49-F238E27FC236}">
                      <a16:creationId xmlns:a16="http://schemas.microsoft.com/office/drawing/2014/main" id="{6D021827-A39C-5143-89AD-05D5EF782A3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Down Arrow 96">
                  <a:extLst>
                    <a:ext uri="{FF2B5EF4-FFF2-40B4-BE49-F238E27FC236}">
                      <a16:creationId xmlns:a16="http://schemas.microsoft.com/office/drawing/2014/main" id="{864B026D-B51A-334D-862B-15714C58531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Down Arrow 97">
                  <a:extLst>
                    <a:ext uri="{FF2B5EF4-FFF2-40B4-BE49-F238E27FC236}">
                      <a16:creationId xmlns:a16="http://schemas.microsoft.com/office/drawing/2014/main" id="{03E82CA1-5F7E-5B44-88A8-320E119FF95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Down Arrow 98">
                  <a:extLst>
                    <a:ext uri="{FF2B5EF4-FFF2-40B4-BE49-F238E27FC236}">
                      <a16:creationId xmlns:a16="http://schemas.microsoft.com/office/drawing/2014/main" id="{8AE01682-C5AC-4144-8F61-BBA10CD645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6" name="Group 85">
              <a:extLst>
                <a:ext uri="{FF2B5EF4-FFF2-40B4-BE49-F238E27FC236}">
                  <a16:creationId xmlns:a16="http://schemas.microsoft.com/office/drawing/2014/main" id="{D71DA13D-34BA-9941-936D-10E0CE575917}"/>
                </a:ext>
              </a:extLst>
            </p:cNvPr>
            <p:cNvGrpSpPr/>
            <p:nvPr/>
          </p:nvGrpSpPr>
          <p:grpSpPr>
            <a:xfrm>
              <a:off x="8433705" y="1791360"/>
              <a:ext cx="214840" cy="223285"/>
              <a:chOff x="13071009" y="3404199"/>
              <a:chExt cx="369615" cy="384144"/>
            </a:xfrm>
          </p:grpSpPr>
          <p:sp>
            <p:nvSpPr>
              <p:cNvPr id="88" name="Rectangle 87">
                <a:extLst>
                  <a:ext uri="{FF2B5EF4-FFF2-40B4-BE49-F238E27FC236}">
                    <a16:creationId xmlns:a16="http://schemas.microsoft.com/office/drawing/2014/main" id="{C8651297-03FC-164C-B0A7-9D183251EDD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0CFB6FCF-F502-7D42-974C-93040C16ABA6}"/>
                  </a:ext>
                </a:extLst>
              </p:cNvPr>
              <p:cNvGrpSpPr/>
              <p:nvPr/>
            </p:nvGrpSpPr>
            <p:grpSpPr>
              <a:xfrm>
                <a:off x="13124976" y="3422562"/>
                <a:ext cx="263000" cy="365781"/>
                <a:chOff x="12590745" y="5672000"/>
                <a:chExt cx="522378" cy="726522"/>
              </a:xfrm>
            </p:grpSpPr>
            <p:sp>
              <p:nvSpPr>
                <p:cNvPr id="90" name="Freeform 89">
                  <a:extLst>
                    <a:ext uri="{FF2B5EF4-FFF2-40B4-BE49-F238E27FC236}">
                      <a16:creationId xmlns:a16="http://schemas.microsoft.com/office/drawing/2014/main" id="{1C23ABD5-8667-CD44-BB78-2ED6B738880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Down Arrow 90">
                  <a:extLst>
                    <a:ext uri="{FF2B5EF4-FFF2-40B4-BE49-F238E27FC236}">
                      <a16:creationId xmlns:a16="http://schemas.microsoft.com/office/drawing/2014/main" id="{F20192E9-94D7-8146-A28E-BC184AA3601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Down Arrow 91">
                  <a:extLst>
                    <a:ext uri="{FF2B5EF4-FFF2-40B4-BE49-F238E27FC236}">
                      <a16:creationId xmlns:a16="http://schemas.microsoft.com/office/drawing/2014/main" id="{AE544E35-B0A7-5D46-82F6-05E065286F6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Down Arrow 92">
                  <a:extLst>
                    <a:ext uri="{FF2B5EF4-FFF2-40B4-BE49-F238E27FC236}">
                      <a16:creationId xmlns:a16="http://schemas.microsoft.com/office/drawing/2014/main" id="{1D4DC5C6-E338-E944-9D95-B39DAB031B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06" name="TextBox 105">
            <a:extLst>
              <a:ext uri="{FF2B5EF4-FFF2-40B4-BE49-F238E27FC236}">
                <a16:creationId xmlns:a16="http://schemas.microsoft.com/office/drawing/2014/main" id="{4E4EE495-92FF-FE4D-9605-BA3AC678AFA5}"/>
              </a:ext>
            </a:extLst>
          </p:cNvPr>
          <p:cNvSpPr txBox="1"/>
          <p:nvPr/>
        </p:nvSpPr>
        <p:spPr>
          <a:xfrm>
            <a:off x="6863692" y="2959489"/>
            <a:ext cx="665058" cy="307777"/>
          </a:xfrm>
          <a:prstGeom prst="rect">
            <a:avLst/>
          </a:prstGeom>
          <a:noFill/>
        </p:spPr>
        <p:txBody>
          <a:bodyPr wrap="square" lIns="0" tIns="0" rIns="0" bIns="0" rtlCol="0">
            <a:spAutoFit/>
          </a:bodyPr>
          <a:lstStyle/>
          <a:p>
            <a:pPr algn="r"/>
            <a:r>
              <a:rPr lang="en-US" sz="1000"/>
              <a:t>Secondary Replica</a:t>
            </a:r>
          </a:p>
        </p:txBody>
      </p:sp>
      <p:sp>
        <p:nvSpPr>
          <p:cNvPr id="107" name="TextBox 106">
            <a:extLst>
              <a:ext uri="{FF2B5EF4-FFF2-40B4-BE49-F238E27FC236}">
                <a16:creationId xmlns:a16="http://schemas.microsoft.com/office/drawing/2014/main" id="{69949680-F5E9-5142-A484-38A1660F11E9}"/>
              </a:ext>
            </a:extLst>
          </p:cNvPr>
          <p:cNvSpPr txBox="1"/>
          <p:nvPr/>
        </p:nvSpPr>
        <p:spPr>
          <a:xfrm>
            <a:off x="8560594" y="3399881"/>
            <a:ext cx="1294890" cy="369332"/>
          </a:xfrm>
          <a:prstGeom prst="rect">
            <a:avLst/>
          </a:prstGeom>
          <a:noFill/>
        </p:spPr>
        <p:txBody>
          <a:bodyPr wrap="square" lIns="0" tIns="0" rIns="0" bIns="0" rtlCol="0">
            <a:spAutoFit/>
          </a:bodyPr>
          <a:lstStyle/>
          <a:p>
            <a:pPr algn="ctr"/>
            <a:r>
              <a:rPr lang="en-US" sz="1200" b="1" err="1"/>
              <a:t>AlwaysON</a:t>
            </a:r>
            <a:r>
              <a:rPr lang="en-US" sz="1200" b="1"/>
              <a:t> Availability Group</a:t>
            </a:r>
          </a:p>
        </p:txBody>
      </p:sp>
      <p:sp>
        <p:nvSpPr>
          <p:cNvPr id="24" name="Rectangle 23">
            <a:extLst>
              <a:ext uri="{FF2B5EF4-FFF2-40B4-BE49-F238E27FC236}">
                <a16:creationId xmlns:a16="http://schemas.microsoft.com/office/drawing/2014/main" id="{C30DF2D9-2178-2B43-9689-EDA02DC5F208}"/>
              </a:ext>
            </a:extLst>
          </p:cNvPr>
          <p:cNvSpPr/>
          <p:nvPr/>
        </p:nvSpPr>
        <p:spPr bwMode="auto">
          <a:xfrm>
            <a:off x="6762844" y="5194473"/>
            <a:ext cx="4831300" cy="657723"/>
          </a:xfrm>
          <a:prstGeom prst="rect">
            <a:avLst/>
          </a:prstGeom>
          <a:solidFill>
            <a:schemeClr val="accent1">
              <a:lumMod val="20000"/>
              <a:lumOff val="80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a:extLst>
              <a:ext uri="{FF2B5EF4-FFF2-40B4-BE49-F238E27FC236}">
                <a16:creationId xmlns:a16="http://schemas.microsoft.com/office/drawing/2014/main" id="{2D6B19B8-62A5-2644-8770-34E316C70C79}"/>
              </a:ext>
            </a:extLst>
          </p:cNvPr>
          <p:cNvGrpSpPr/>
          <p:nvPr/>
        </p:nvGrpSpPr>
        <p:grpSpPr>
          <a:xfrm>
            <a:off x="6969385" y="5319072"/>
            <a:ext cx="342403" cy="409614"/>
            <a:chOff x="6191877" y="4806490"/>
            <a:chExt cx="413768" cy="494987"/>
          </a:xfrm>
        </p:grpSpPr>
        <p:grpSp>
          <p:nvGrpSpPr>
            <p:cNvPr id="34" name="Group 33">
              <a:extLst>
                <a:ext uri="{FF2B5EF4-FFF2-40B4-BE49-F238E27FC236}">
                  <a16:creationId xmlns:a16="http://schemas.microsoft.com/office/drawing/2014/main" id="{7ABED663-6858-7F48-BEA5-C1ABC147D046}"/>
                </a:ext>
              </a:extLst>
            </p:cNvPr>
            <p:cNvGrpSpPr/>
            <p:nvPr/>
          </p:nvGrpSpPr>
          <p:grpSpPr>
            <a:xfrm>
              <a:off x="6191877" y="4806490"/>
              <a:ext cx="293717" cy="359549"/>
              <a:chOff x="965200" y="3436897"/>
              <a:chExt cx="528881" cy="647424"/>
            </a:xfrm>
          </p:grpSpPr>
          <p:grpSp>
            <p:nvGrpSpPr>
              <p:cNvPr id="43" name="Group 42">
                <a:extLst>
                  <a:ext uri="{FF2B5EF4-FFF2-40B4-BE49-F238E27FC236}">
                    <a16:creationId xmlns:a16="http://schemas.microsoft.com/office/drawing/2014/main" id="{694D8971-8F12-6D42-A3CA-A7C17259A22B}"/>
                  </a:ext>
                </a:extLst>
              </p:cNvPr>
              <p:cNvGrpSpPr/>
              <p:nvPr/>
            </p:nvGrpSpPr>
            <p:grpSpPr>
              <a:xfrm flipH="1">
                <a:off x="965200" y="3436897"/>
                <a:ext cx="528881" cy="647424"/>
                <a:chOff x="3003960" y="3685414"/>
                <a:chExt cx="403310" cy="493707"/>
              </a:xfrm>
            </p:grpSpPr>
            <p:sp>
              <p:nvSpPr>
                <p:cNvPr id="48" name="Snip Single Corner Rectangle 26">
                  <a:extLst>
                    <a:ext uri="{FF2B5EF4-FFF2-40B4-BE49-F238E27FC236}">
                      <a16:creationId xmlns:a16="http://schemas.microsoft.com/office/drawing/2014/main" id="{64C6C64C-B37F-0947-A525-640A6DE6683A}"/>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9" name="Triangle 27">
                  <a:extLst>
                    <a:ext uri="{FF2B5EF4-FFF2-40B4-BE49-F238E27FC236}">
                      <a16:creationId xmlns:a16="http://schemas.microsoft.com/office/drawing/2014/main" id="{9E41372D-D79C-5F4A-B5C1-015CF03924E0}"/>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B9F2426B-DB00-D34C-9E13-7F2FCF544B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0A45F7-1ADC-0848-B9C8-745A3944F9EA}"/>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E128EC-4BA5-3449-A1E6-9ABA039C7D1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F571A4B-5E7C-D74C-9067-0E4A80F0BEB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76DA1C-2605-B947-94E8-630D0E9C40DF}"/>
                </a:ext>
              </a:extLst>
            </p:cNvPr>
            <p:cNvGrpSpPr/>
            <p:nvPr/>
          </p:nvGrpSpPr>
          <p:grpSpPr>
            <a:xfrm>
              <a:off x="6311928" y="4941928"/>
              <a:ext cx="293717" cy="359549"/>
              <a:chOff x="965200" y="3436897"/>
              <a:chExt cx="528881" cy="647424"/>
            </a:xfrm>
          </p:grpSpPr>
          <p:grpSp>
            <p:nvGrpSpPr>
              <p:cNvPr id="36" name="Group 35">
                <a:extLst>
                  <a:ext uri="{FF2B5EF4-FFF2-40B4-BE49-F238E27FC236}">
                    <a16:creationId xmlns:a16="http://schemas.microsoft.com/office/drawing/2014/main" id="{A51B71D8-115B-D84E-9AF1-8C27EB8171B8}"/>
                  </a:ext>
                </a:extLst>
              </p:cNvPr>
              <p:cNvGrpSpPr/>
              <p:nvPr/>
            </p:nvGrpSpPr>
            <p:grpSpPr>
              <a:xfrm flipH="1">
                <a:off x="965200" y="3436897"/>
                <a:ext cx="528881" cy="647424"/>
                <a:chOff x="3003960" y="3685414"/>
                <a:chExt cx="403310" cy="493707"/>
              </a:xfrm>
            </p:grpSpPr>
            <p:sp>
              <p:nvSpPr>
                <p:cNvPr id="41" name="Snip Single Corner Rectangle 26">
                  <a:extLst>
                    <a:ext uri="{FF2B5EF4-FFF2-40B4-BE49-F238E27FC236}">
                      <a16:creationId xmlns:a16="http://schemas.microsoft.com/office/drawing/2014/main" id="{926A6900-F56B-9F44-9882-9369DF79082B}"/>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2" name="Triangle 27">
                  <a:extLst>
                    <a:ext uri="{FF2B5EF4-FFF2-40B4-BE49-F238E27FC236}">
                      <a16:creationId xmlns:a16="http://schemas.microsoft.com/office/drawing/2014/main" id="{98229226-4805-CA4D-A820-F163AE0F92E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cxnSp>
            <p:nvCxnSpPr>
              <p:cNvPr id="37" name="Straight Connector 36">
                <a:extLst>
                  <a:ext uri="{FF2B5EF4-FFF2-40B4-BE49-F238E27FC236}">
                    <a16:creationId xmlns:a16="http://schemas.microsoft.com/office/drawing/2014/main" id="{0298BA37-4BAB-FB4C-B38E-F9CB76E0D81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D2E334-6185-BD4A-8283-F565D92623B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F40CDE-547A-B342-8AA8-03741AEE343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66D28C-7A96-C445-BF22-AE9BBA99D4E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5A27F9AC-7EE1-F748-A6EF-2B3F47C6A613}"/>
              </a:ext>
            </a:extLst>
          </p:cNvPr>
          <p:cNvGrpSpPr/>
          <p:nvPr/>
        </p:nvGrpSpPr>
        <p:grpSpPr>
          <a:xfrm>
            <a:off x="10633938" y="5404066"/>
            <a:ext cx="461466" cy="273112"/>
            <a:chOff x="1105279" y="2995020"/>
            <a:chExt cx="155575" cy="92075"/>
          </a:xfrm>
          <a:solidFill>
            <a:schemeClr val="accent1"/>
          </a:solidFill>
        </p:grpSpPr>
        <p:sp>
          <p:nvSpPr>
            <p:cNvPr id="51" name="Oval 19">
              <a:extLst>
                <a:ext uri="{FF2B5EF4-FFF2-40B4-BE49-F238E27FC236}">
                  <a16:creationId xmlns:a16="http://schemas.microsoft.com/office/drawing/2014/main" id="{D80B75EC-3884-EF41-81CB-C2933801A571}"/>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0">
              <a:extLst>
                <a:ext uri="{FF2B5EF4-FFF2-40B4-BE49-F238E27FC236}">
                  <a16:creationId xmlns:a16="http://schemas.microsoft.com/office/drawing/2014/main" id="{C040F6CB-7687-9446-99B4-2BE378C0FB5C}"/>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21">
              <a:extLst>
                <a:ext uri="{FF2B5EF4-FFF2-40B4-BE49-F238E27FC236}">
                  <a16:creationId xmlns:a16="http://schemas.microsoft.com/office/drawing/2014/main" id="{1802195B-4754-BD40-BF09-AF37FC057C4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1" name="TextBox 60">
            <a:extLst>
              <a:ext uri="{FF2B5EF4-FFF2-40B4-BE49-F238E27FC236}">
                <a16:creationId xmlns:a16="http://schemas.microsoft.com/office/drawing/2014/main" id="{45184968-8AAA-9A4D-BCBF-CD16E0F33B60}"/>
              </a:ext>
            </a:extLst>
          </p:cNvPr>
          <p:cNvSpPr txBox="1"/>
          <p:nvPr/>
        </p:nvSpPr>
        <p:spPr>
          <a:xfrm>
            <a:off x="7392270" y="5440088"/>
            <a:ext cx="410369" cy="307777"/>
          </a:xfrm>
          <a:prstGeom prst="rect">
            <a:avLst/>
          </a:prstGeom>
          <a:noFill/>
        </p:spPr>
        <p:txBody>
          <a:bodyPr wrap="none" lIns="0" tIns="0" rIns="0" bIns="0" rtlCol="0">
            <a:spAutoFit/>
          </a:bodyPr>
          <a:lstStyle/>
          <a:p>
            <a:pPr algn="l"/>
            <a:r>
              <a:rPr lang="en-US" sz="1000"/>
              <a:t>Backup</a:t>
            </a:r>
            <a:br>
              <a:rPr lang="en-US" sz="1000"/>
            </a:br>
            <a:r>
              <a:rPr lang="en-US" sz="1000"/>
              <a:t>files</a:t>
            </a:r>
            <a:endParaRPr lang="en-US" sz="1200"/>
          </a:p>
        </p:txBody>
      </p:sp>
      <p:sp>
        <p:nvSpPr>
          <p:cNvPr id="62" name="TextBox 61">
            <a:extLst>
              <a:ext uri="{FF2B5EF4-FFF2-40B4-BE49-F238E27FC236}">
                <a16:creationId xmlns:a16="http://schemas.microsoft.com/office/drawing/2014/main" id="{B17871E2-DAD2-0448-B2C7-C5CCF2D6F796}"/>
              </a:ext>
            </a:extLst>
          </p:cNvPr>
          <p:cNvSpPr txBox="1"/>
          <p:nvPr/>
        </p:nvSpPr>
        <p:spPr>
          <a:xfrm>
            <a:off x="8414943" y="5370991"/>
            <a:ext cx="1681422" cy="369332"/>
          </a:xfrm>
          <a:prstGeom prst="rect">
            <a:avLst/>
          </a:prstGeom>
          <a:noFill/>
        </p:spPr>
        <p:txBody>
          <a:bodyPr wrap="none" lIns="0" tIns="0" rIns="0" bIns="0" rtlCol="0">
            <a:spAutoFit/>
          </a:bodyPr>
          <a:lstStyle/>
          <a:p>
            <a:pPr algn="ctr"/>
            <a:r>
              <a:rPr lang="en-US" sz="1200" b="1"/>
              <a:t>Azure standard storage</a:t>
            </a:r>
          </a:p>
          <a:p>
            <a:pPr algn="ctr"/>
            <a:r>
              <a:rPr lang="en-US" sz="1200" b="1"/>
              <a:t>(RA-GRS)</a:t>
            </a:r>
            <a:endParaRPr lang="en-US" sz="1800" b="1"/>
          </a:p>
        </p:txBody>
      </p:sp>
      <p:pic>
        <p:nvPicPr>
          <p:cNvPr id="31" name="Graphic 30">
            <a:extLst>
              <a:ext uri="{FF2B5EF4-FFF2-40B4-BE49-F238E27FC236}">
                <a16:creationId xmlns:a16="http://schemas.microsoft.com/office/drawing/2014/main" id="{270FC0EC-A1D2-3547-9076-12075F2ABE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8341" y="3956998"/>
            <a:ext cx="467684" cy="467684"/>
          </a:xfrm>
          <a:prstGeom prst="rect">
            <a:avLst/>
          </a:prstGeom>
        </p:spPr>
      </p:pic>
      <p:sp>
        <p:nvSpPr>
          <p:cNvPr id="29" name="Rectangle 28">
            <a:extLst>
              <a:ext uri="{FF2B5EF4-FFF2-40B4-BE49-F238E27FC236}">
                <a16:creationId xmlns:a16="http://schemas.microsoft.com/office/drawing/2014/main" id="{0885E805-8A5E-EB47-B49E-7A4D0B19799E}"/>
              </a:ext>
            </a:extLst>
          </p:cNvPr>
          <p:cNvSpPr/>
          <p:nvPr/>
        </p:nvSpPr>
        <p:spPr bwMode="auto">
          <a:xfrm>
            <a:off x="7158272" y="439212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tx1"/>
                </a:solidFill>
                <a:ea typeface="Segoe UI" pitchFamily="34" charset="0"/>
                <a:cs typeface="Segoe UI" pitchFamily="34" charset="0"/>
              </a:rPr>
              <a:t>SSD, data, log</a:t>
            </a:r>
          </a:p>
        </p:txBody>
      </p:sp>
      <p:grpSp>
        <p:nvGrpSpPr>
          <p:cNvPr id="117" name="Group 116">
            <a:extLst>
              <a:ext uri="{FF2B5EF4-FFF2-40B4-BE49-F238E27FC236}">
                <a16:creationId xmlns:a16="http://schemas.microsoft.com/office/drawing/2014/main" id="{EC539C04-AA86-6F4F-B194-19A1ACEE109C}"/>
              </a:ext>
            </a:extLst>
          </p:cNvPr>
          <p:cNvGrpSpPr/>
          <p:nvPr/>
        </p:nvGrpSpPr>
        <p:grpSpPr>
          <a:xfrm>
            <a:off x="8473036" y="2104361"/>
            <a:ext cx="1438611" cy="737094"/>
            <a:chOff x="7426628" y="1653795"/>
            <a:chExt cx="1438611" cy="737094"/>
          </a:xfrm>
        </p:grpSpPr>
        <p:sp>
          <p:nvSpPr>
            <p:cNvPr id="118" name="Oval 117">
              <a:extLst>
                <a:ext uri="{FF2B5EF4-FFF2-40B4-BE49-F238E27FC236}">
                  <a16:creationId xmlns:a16="http://schemas.microsoft.com/office/drawing/2014/main" id="{5C477431-D1AB-9148-9D36-34E3C455B49B}"/>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118">
              <a:extLst>
                <a:ext uri="{FF2B5EF4-FFF2-40B4-BE49-F238E27FC236}">
                  <a16:creationId xmlns:a16="http://schemas.microsoft.com/office/drawing/2014/main" id="{F37EC9DA-22FD-4245-A662-C2B476F5A874}"/>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0" name="Oval 119">
              <a:extLst>
                <a:ext uri="{FF2B5EF4-FFF2-40B4-BE49-F238E27FC236}">
                  <a16:creationId xmlns:a16="http://schemas.microsoft.com/office/drawing/2014/main" id="{4C5C020A-BE4E-CD42-8234-0DA27558C6C4}"/>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1" name="TextBox 120">
              <a:extLst>
                <a:ext uri="{FF2B5EF4-FFF2-40B4-BE49-F238E27FC236}">
                  <a16:creationId xmlns:a16="http://schemas.microsoft.com/office/drawing/2014/main" id="{2A8A8E96-6974-1749-A525-C21FB558C10A}"/>
                </a:ext>
              </a:extLst>
            </p:cNvPr>
            <p:cNvSpPr txBox="1"/>
            <p:nvPr/>
          </p:nvSpPr>
          <p:spPr>
            <a:xfrm>
              <a:off x="7426628" y="1748736"/>
              <a:ext cx="185638" cy="137086"/>
            </a:xfrm>
            <a:prstGeom prst="rect">
              <a:avLst/>
            </a:prstGeom>
            <a:noFill/>
          </p:spPr>
          <p:txBody>
            <a:bodyPr wrap="none" lIns="0" tIns="0" rIns="0" bIns="0" rtlCol="0">
              <a:spAutoFit/>
            </a:bodyPr>
            <a:lstStyle/>
            <a:p>
              <a:pPr algn="l"/>
              <a:r>
                <a:rPr lang="en-US" sz="1000"/>
                <a:t>GW</a:t>
              </a:r>
              <a:endParaRPr lang="en-US" sz="1200"/>
            </a:p>
          </p:txBody>
        </p:sp>
        <p:sp>
          <p:nvSpPr>
            <p:cNvPr id="122" name="TextBox 121">
              <a:extLst>
                <a:ext uri="{FF2B5EF4-FFF2-40B4-BE49-F238E27FC236}">
                  <a16:creationId xmlns:a16="http://schemas.microsoft.com/office/drawing/2014/main" id="{FFF60876-35A6-1940-AA6B-A01B34924169}"/>
                </a:ext>
              </a:extLst>
            </p:cNvPr>
            <p:cNvSpPr txBox="1"/>
            <p:nvPr/>
          </p:nvSpPr>
          <p:spPr>
            <a:xfrm>
              <a:off x="7854156" y="1653795"/>
              <a:ext cx="185638" cy="137086"/>
            </a:xfrm>
            <a:prstGeom prst="rect">
              <a:avLst/>
            </a:prstGeom>
            <a:noFill/>
          </p:spPr>
          <p:txBody>
            <a:bodyPr wrap="none" lIns="0" tIns="0" rIns="0" bIns="0" rtlCol="0">
              <a:spAutoFit/>
            </a:bodyPr>
            <a:lstStyle/>
            <a:p>
              <a:pPr algn="l"/>
              <a:r>
                <a:rPr lang="en-US" sz="1000"/>
                <a:t>GW</a:t>
              </a:r>
              <a:endParaRPr lang="en-US" sz="1200"/>
            </a:p>
          </p:txBody>
        </p:sp>
        <p:sp>
          <p:nvSpPr>
            <p:cNvPr id="123" name="TextBox 122">
              <a:extLst>
                <a:ext uri="{FF2B5EF4-FFF2-40B4-BE49-F238E27FC236}">
                  <a16:creationId xmlns:a16="http://schemas.microsoft.com/office/drawing/2014/main" id="{30A8E0AB-783F-2F49-9A9A-114EB3305DF5}"/>
                </a:ext>
              </a:extLst>
            </p:cNvPr>
            <p:cNvSpPr txBox="1"/>
            <p:nvPr/>
          </p:nvSpPr>
          <p:spPr>
            <a:xfrm>
              <a:off x="8269272" y="1663321"/>
              <a:ext cx="185638" cy="137086"/>
            </a:xfrm>
            <a:prstGeom prst="rect">
              <a:avLst/>
            </a:prstGeom>
            <a:noFill/>
          </p:spPr>
          <p:txBody>
            <a:bodyPr wrap="none" lIns="0" tIns="0" rIns="0" bIns="0" rtlCol="0">
              <a:spAutoFit/>
            </a:bodyPr>
            <a:lstStyle/>
            <a:p>
              <a:pPr algn="l"/>
              <a:r>
                <a:rPr lang="en-US" sz="1000"/>
                <a:t>GW</a:t>
              </a:r>
              <a:endParaRPr lang="en-US" sz="1200"/>
            </a:p>
          </p:txBody>
        </p:sp>
        <p:sp>
          <p:nvSpPr>
            <p:cNvPr id="124" name="TextBox 123">
              <a:extLst>
                <a:ext uri="{FF2B5EF4-FFF2-40B4-BE49-F238E27FC236}">
                  <a16:creationId xmlns:a16="http://schemas.microsoft.com/office/drawing/2014/main" id="{1E420951-92F8-004F-8C5D-4E0923FCCD96}"/>
                </a:ext>
              </a:extLst>
            </p:cNvPr>
            <p:cNvSpPr txBox="1"/>
            <p:nvPr/>
          </p:nvSpPr>
          <p:spPr>
            <a:xfrm>
              <a:off x="7814342" y="2088626"/>
              <a:ext cx="634025" cy="137086"/>
            </a:xfrm>
            <a:prstGeom prst="rect">
              <a:avLst/>
            </a:prstGeom>
            <a:noFill/>
          </p:spPr>
          <p:txBody>
            <a:bodyPr wrap="none" lIns="0" tIns="0" rIns="0" bIns="0" rtlCol="0">
              <a:spAutoFit/>
            </a:bodyPr>
            <a:lstStyle/>
            <a:p>
              <a:pPr algn="l"/>
              <a:r>
                <a:rPr lang="en-US" sz="1000"/>
                <a:t>Control Ring</a:t>
              </a:r>
            </a:p>
          </p:txBody>
        </p:sp>
        <p:grpSp>
          <p:nvGrpSpPr>
            <p:cNvPr id="125" name="Group 124">
              <a:extLst>
                <a:ext uri="{FF2B5EF4-FFF2-40B4-BE49-F238E27FC236}">
                  <a16:creationId xmlns:a16="http://schemas.microsoft.com/office/drawing/2014/main" id="{36719804-92AB-EE4E-B251-383C14D6BD8B}"/>
                </a:ext>
              </a:extLst>
            </p:cNvPr>
            <p:cNvGrpSpPr/>
            <p:nvPr/>
          </p:nvGrpSpPr>
          <p:grpSpPr>
            <a:xfrm>
              <a:off x="7608266" y="1838124"/>
              <a:ext cx="214840" cy="223285"/>
              <a:chOff x="13071009" y="3404199"/>
              <a:chExt cx="369615" cy="384144"/>
            </a:xfrm>
          </p:grpSpPr>
          <p:sp>
            <p:nvSpPr>
              <p:cNvPr id="140" name="Rectangle 139">
                <a:extLst>
                  <a:ext uri="{FF2B5EF4-FFF2-40B4-BE49-F238E27FC236}">
                    <a16:creationId xmlns:a16="http://schemas.microsoft.com/office/drawing/2014/main" id="{46199421-74AF-BB4A-84A0-6989F1A16E0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EE9241E-07F4-B643-A5E4-2B6639A88AD9}"/>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5AD021A1-418F-5B47-B194-34632AEAAEE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554C7123-2C0C-964B-9082-EDC6C67B49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309533D-9B3A-D241-B768-5509BB65A4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EA5869FA-5EA3-8A4F-B2AA-D59785B7EF3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56805750-7177-3743-B8AF-6C915331B094}"/>
                </a:ext>
              </a:extLst>
            </p:cNvPr>
            <p:cNvGrpSpPr/>
            <p:nvPr/>
          </p:nvGrpSpPr>
          <p:grpSpPr>
            <a:xfrm>
              <a:off x="8009735" y="1787294"/>
              <a:ext cx="214840" cy="223285"/>
              <a:chOff x="13071009" y="3404199"/>
              <a:chExt cx="369615" cy="384144"/>
            </a:xfrm>
          </p:grpSpPr>
          <p:sp>
            <p:nvSpPr>
              <p:cNvPr id="134" name="Rectangle 133">
                <a:extLst>
                  <a:ext uri="{FF2B5EF4-FFF2-40B4-BE49-F238E27FC236}">
                    <a16:creationId xmlns:a16="http://schemas.microsoft.com/office/drawing/2014/main" id="{2C770039-1962-724D-98C8-F8940FE233E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7B9646DD-1D34-D144-BE54-2000DE2E0907}"/>
                  </a:ext>
                </a:extLst>
              </p:cNvPr>
              <p:cNvGrpSpPr/>
              <p:nvPr/>
            </p:nvGrpSpPr>
            <p:grpSpPr>
              <a:xfrm>
                <a:off x="13124976" y="3422562"/>
                <a:ext cx="263000" cy="365781"/>
                <a:chOff x="12590745" y="5672000"/>
                <a:chExt cx="522378" cy="726522"/>
              </a:xfrm>
            </p:grpSpPr>
            <p:sp>
              <p:nvSpPr>
                <p:cNvPr id="136" name="Freeform 135">
                  <a:extLst>
                    <a:ext uri="{FF2B5EF4-FFF2-40B4-BE49-F238E27FC236}">
                      <a16:creationId xmlns:a16="http://schemas.microsoft.com/office/drawing/2014/main" id="{236E660F-BE28-A44E-867A-073440B75C9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19140EE1-4C4B-C14D-A04C-C0824D86D28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E5C45C6C-9EED-8F46-8F99-182CF8EA9F0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Down Arrow 138">
                  <a:extLst>
                    <a:ext uri="{FF2B5EF4-FFF2-40B4-BE49-F238E27FC236}">
                      <a16:creationId xmlns:a16="http://schemas.microsoft.com/office/drawing/2014/main" id="{0745770A-2459-2246-B03D-E10DBE21201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E46F4EDE-A621-AF42-A59E-F6C8003156FC}"/>
                </a:ext>
              </a:extLst>
            </p:cNvPr>
            <p:cNvGrpSpPr/>
            <p:nvPr/>
          </p:nvGrpSpPr>
          <p:grpSpPr>
            <a:xfrm>
              <a:off x="8433705" y="1791360"/>
              <a:ext cx="214840" cy="223285"/>
              <a:chOff x="13071009" y="3404199"/>
              <a:chExt cx="369615" cy="384144"/>
            </a:xfrm>
          </p:grpSpPr>
          <p:sp>
            <p:nvSpPr>
              <p:cNvPr id="128" name="Rectangle 127">
                <a:extLst>
                  <a:ext uri="{FF2B5EF4-FFF2-40B4-BE49-F238E27FC236}">
                    <a16:creationId xmlns:a16="http://schemas.microsoft.com/office/drawing/2014/main" id="{9CA91E30-13F6-C54B-92C1-F3FD788BB01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3D05FC8-BDB5-E04E-9B52-7F3451065DB8}"/>
                  </a:ext>
                </a:extLst>
              </p:cNvPr>
              <p:cNvGrpSpPr/>
              <p:nvPr/>
            </p:nvGrpSpPr>
            <p:grpSpPr>
              <a:xfrm>
                <a:off x="13124976" y="3422562"/>
                <a:ext cx="263000" cy="365781"/>
                <a:chOff x="12590745" y="5672000"/>
                <a:chExt cx="522378" cy="726522"/>
              </a:xfrm>
            </p:grpSpPr>
            <p:sp>
              <p:nvSpPr>
                <p:cNvPr id="130" name="Freeform 129">
                  <a:extLst>
                    <a:ext uri="{FF2B5EF4-FFF2-40B4-BE49-F238E27FC236}">
                      <a16:creationId xmlns:a16="http://schemas.microsoft.com/office/drawing/2014/main" id="{B30D51BA-E5FE-AD42-8A37-2CDDB74DD8B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Down Arrow 130">
                  <a:extLst>
                    <a:ext uri="{FF2B5EF4-FFF2-40B4-BE49-F238E27FC236}">
                      <a16:creationId xmlns:a16="http://schemas.microsoft.com/office/drawing/2014/main" id="{F1493A97-E00E-EA44-8331-2A7183207F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Down Arrow 131">
                  <a:extLst>
                    <a:ext uri="{FF2B5EF4-FFF2-40B4-BE49-F238E27FC236}">
                      <a16:creationId xmlns:a16="http://schemas.microsoft.com/office/drawing/2014/main" id="{C77B1E47-458F-5244-AC88-9E8ACDAD579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Down Arrow 132">
                  <a:extLst>
                    <a:ext uri="{FF2B5EF4-FFF2-40B4-BE49-F238E27FC236}">
                      <a16:creationId xmlns:a16="http://schemas.microsoft.com/office/drawing/2014/main" id="{87037962-C015-E947-9B84-4D039A3B59D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6" name="Group 145">
            <a:extLst>
              <a:ext uri="{FF2B5EF4-FFF2-40B4-BE49-F238E27FC236}">
                <a16:creationId xmlns:a16="http://schemas.microsoft.com/office/drawing/2014/main" id="{0B72F872-9EFB-FB4B-9D11-7E72F89C1510}"/>
              </a:ext>
            </a:extLst>
          </p:cNvPr>
          <p:cNvGrpSpPr/>
          <p:nvPr/>
        </p:nvGrpSpPr>
        <p:grpSpPr>
          <a:xfrm>
            <a:off x="10155532" y="2104361"/>
            <a:ext cx="1438611" cy="737094"/>
            <a:chOff x="7426628" y="1653795"/>
            <a:chExt cx="1438611" cy="737094"/>
          </a:xfrm>
        </p:grpSpPr>
        <p:sp>
          <p:nvSpPr>
            <p:cNvPr id="147" name="Oval 146">
              <a:extLst>
                <a:ext uri="{FF2B5EF4-FFF2-40B4-BE49-F238E27FC236}">
                  <a16:creationId xmlns:a16="http://schemas.microsoft.com/office/drawing/2014/main" id="{2BC83719-8D9F-6041-BBD9-3E3F8B4E663C}"/>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147">
              <a:extLst>
                <a:ext uri="{FF2B5EF4-FFF2-40B4-BE49-F238E27FC236}">
                  <a16:creationId xmlns:a16="http://schemas.microsoft.com/office/drawing/2014/main" id="{9723D8C7-ABD0-1A40-9CA4-38AA60F1F352}"/>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9" name="Oval 148">
              <a:extLst>
                <a:ext uri="{FF2B5EF4-FFF2-40B4-BE49-F238E27FC236}">
                  <a16:creationId xmlns:a16="http://schemas.microsoft.com/office/drawing/2014/main" id="{AD96EBAD-6282-E841-B7FB-6D5093B83B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0" name="TextBox 149">
              <a:extLst>
                <a:ext uri="{FF2B5EF4-FFF2-40B4-BE49-F238E27FC236}">
                  <a16:creationId xmlns:a16="http://schemas.microsoft.com/office/drawing/2014/main" id="{7B8A0731-D69B-2D41-AA23-30BE757E1B53}"/>
                </a:ext>
              </a:extLst>
            </p:cNvPr>
            <p:cNvSpPr txBox="1"/>
            <p:nvPr/>
          </p:nvSpPr>
          <p:spPr>
            <a:xfrm>
              <a:off x="7426628" y="1748736"/>
              <a:ext cx="185638" cy="137086"/>
            </a:xfrm>
            <a:prstGeom prst="rect">
              <a:avLst/>
            </a:prstGeom>
            <a:noFill/>
          </p:spPr>
          <p:txBody>
            <a:bodyPr wrap="none" lIns="0" tIns="0" rIns="0" bIns="0" rtlCol="0">
              <a:spAutoFit/>
            </a:bodyPr>
            <a:lstStyle/>
            <a:p>
              <a:pPr algn="l"/>
              <a:r>
                <a:rPr lang="en-US" sz="1000"/>
                <a:t>GW</a:t>
              </a:r>
              <a:endParaRPr lang="en-US" sz="1200"/>
            </a:p>
          </p:txBody>
        </p:sp>
        <p:sp>
          <p:nvSpPr>
            <p:cNvPr id="151" name="TextBox 150">
              <a:extLst>
                <a:ext uri="{FF2B5EF4-FFF2-40B4-BE49-F238E27FC236}">
                  <a16:creationId xmlns:a16="http://schemas.microsoft.com/office/drawing/2014/main" id="{E3148104-9B07-1E40-A0EF-ED543405625A}"/>
                </a:ext>
              </a:extLst>
            </p:cNvPr>
            <p:cNvSpPr txBox="1"/>
            <p:nvPr/>
          </p:nvSpPr>
          <p:spPr>
            <a:xfrm>
              <a:off x="7854156" y="1653795"/>
              <a:ext cx="185638" cy="137086"/>
            </a:xfrm>
            <a:prstGeom prst="rect">
              <a:avLst/>
            </a:prstGeom>
            <a:noFill/>
          </p:spPr>
          <p:txBody>
            <a:bodyPr wrap="none" lIns="0" tIns="0" rIns="0" bIns="0" rtlCol="0">
              <a:spAutoFit/>
            </a:bodyPr>
            <a:lstStyle/>
            <a:p>
              <a:pPr algn="l"/>
              <a:r>
                <a:rPr lang="en-US" sz="1000"/>
                <a:t>GW</a:t>
              </a:r>
              <a:endParaRPr lang="en-US" sz="1200"/>
            </a:p>
          </p:txBody>
        </p:sp>
        <p:sp>
          <p:nvSpPr>
            <p:cNvPr id="152" name="TextBox 151">
              <a:extLst>
                <a:ext uri="{FF2B5EF4-FFF2-40B4-BE49-F238E27FC236}">
                  <a16:creationId xmlns:a16="http://schemas.microsoft.com/office/drawing/2014/main" id="{F6325A8B-2CCB-8345-9660-0DCB39EF6C59}"/>
                </a:ext>
              </a:extLst>
            </p:cNvPr>
            <p:cNvSpPr txBox="1"/>
            <p:nvPr/>
          </p:nvSpPr>
          <p:spPr>
            <a:xfrm>
              <a:off x="8269272" y="1663321"/>
              <a:ext cx="185638" cy="137086"/>
            </a:xfrm>
            <a:prstGeom prst="rect">
              <a:avLst/>
            </a:prstGeom>
            <a:noFill/>
          </p:spPr>
          <p:txBody>
            <a:bodyPr wrap="none" lIns="0" tIns="0" rIns="0" bIns="0" rtlCol="0">
              <a:spAutoFit/>
            </a:bodyPr>
            <a:lstStyle/>
            <a:p>
              <a:pPr algn="l"/>
              <a:r>
                <a:rPr lang="en-US" sz="1000"/>
                <a:t>GW</a:t>
              </a:r>
              <a:endParaRPr lang="en-US" sz="1200"/>
            </a:p>
          </p:txBody>
        </p:sp>
        <p:sp>
          <p:nvSpPr>
            <p:cNvPr id="153" name="TextBox 152">
              <a:extLst>
                <a:ext uri="{FF2B5EF4-FFF2-40B4-BE49-F238E27FC236}">
                  <a16:creationId xmlns:a16="http://schemas.microsoft.com/office/drawing/2014/main" id="{683226B1-7938-1A49-8AD1-452AA8DC6353}"/>
                </a:ext>
              </a:extLst>
            </p:cNvPr>
            <p:cNvSpPr txBox="1"/>
            <p:nvPr/>
          </p:nvSpPr>
          <p:spPr>
            <a:xfrm>
              <a:off x="7814342" y="2088626"/>
              <a:ext cx="634025" cy="137086"/>
            </a:xfrm>
            <a:prstGeom prst="rect">
              <a:avLst/>
            </a:prstGeom>
            <a:noFill/>
          </p:spPr>
          <p:txBody>
            <a:bodyPr wrap="none" lIns="0" tIns="0" rIns="0" bIns="0" rtlCol="0">
              <a:spAutoFit/>
            </a:bodyPr>
            <a:lstStyle/>
            <a:p>
              <a:pPr algn="l"/>
              <a:r>
                <a:rPr lang="en-US" sz="1000"/>
                <a:t>Control Ring</a:t>
              </a:r>
            </a:p>
          </p:txBody>
        </p:sp>
        <p:grpSp>
          <p:nvGrpSpPr>
            <p:cNvPr id="154" name="Group 153">
              <a:extLst>
                <a:ext uri="{FF2B5EF4-FFF2-40B4-BE49-F238E27FC236}">
                  <a16:creationId xmlns:a16="http://schemas.microsoft.com/office/drawing/2014/main" id="{A5481BAE-EBF7-E347-86E7-C20A683CA0C9}"/>
                </a:ext>
              </a:extLst>
            </p:cNvPr>
            <p:cNvGrpSpPr/>
            <p:nvPr/>
          </p:nvGrpSpPr>
          <p:grpSpPr>
            <a:xfrm>
              <a:off x="7608266" y="1838124"/>
              <a:ext cx="214840" cy="223285"/>
              <a:chOff x="13071009" y="3404199"/>
              <a:chExt cx="369615" cy="384144"/>
            </a:xfrm>
          </p:grpSpPr>
          <p:sp>
            <p:nvSpPr>
              <p:cNvPr id="169" name="Rectangle 168">
                <a:extLst>
                  <a:ext uri="{FF2B5EF4-FFF2-40B4-BE49-F238E27FC236}">
                    <a16:creationId xmlns:a16="http://schemas.microsoft.com/office/drawing/2014/main" id="{14DF7D79-F3B7-AA4B-AA07-EFEDB6879E6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0" name="Group 169">
                <a:extLst>
                  <a:ext uri="{FF2B5EF4-FFF2-40B4-BE49-F238E27FC236}">
                    <a16:creationId xmlns:a16="http://schemas.microsoft.com/office/drawing/2014/main" id="{0C68D612-E0C0-9641-88C1-025A2F78D002}"/>
                  </a:ext>
                </a:extLst>
              </p:cNvPr>
              <p:cNvGrpSpPr/>
              <p:nvPr/>
            </p:nvGrpSpPr>
            <p:grpSpPr>
              <a:xfrm>
                <a:off x="13124976" y="3422562"/>
                <a:ext cx="263000" cy="365781"/>
                <a:chOff x="12590745" y="5672000"/>
                <a:chExt cx="522378" cy="726522"/>
              </a:xfrm>
            </p:grpSpPr>
            <p:sp>
              <p:nvSpPr>
                <p:cNvPr id="171" name="Freeform 170">
                  <a:extLst>
                    <a:ext uri="{FF2B5EF4-FFF2-40B4-BE49-F238E27FC236}">
                      <a16:creationId xmlns:a16="http://schemas.microsoft.com/office/drawing/2014/main" id="{CD501186-5B44-6341-A610-5939740EBB3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Down Arrow 171">
                  <a:extLst>
                    <a:ext uri="{FF2B5EF4-FFF2-40B4-BE49-F238E27FC236}">
                      <a16:creationId xmlns:a16="http://schemas.microsoft.com/office/drawing/2014/main" id="{E3AEA828-87BC-4341-920E-8D006E2E116A}"/>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Down Arrow 172">
                  <a:extLst>
                    <a:ext uri="{FF2B5EF4-FFF2-40B4-BE49-F238E27FC236}">
                      <a16:creationId xmlns:a16="http://schemas.microsoft.com/office/drawing/2014/main" id="{E5A4D36B-FC6A-7C46-BA54-200634EFBFE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Down Arrow 173">
                  <a:extLst>
                    <a:ext uri="{FF2B5EF4-FFF2-40B4-BE49-F238E27FC236}">
                      <a16:creationId xmlns:a16="http://schemas.microsoft.com/office/drawing/2014/main" id="{72E30864-CCDB-A443-A22D-9E9B25A74F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13689815-0CD2-7146-B9EB-ACDC02D695A2}"/>
                </a:ext>
              </a:extLst>
            </p:cNvPr>
            <p:cNvGrpSpPr/>
            <p:nvPr/>
          </p:nvGrpSpPr>
          <p:grpSpPr>
            <a:xfrm>
              <a:off x="8009735" y="1787294"/>
              <a:ext cx="214840" cy="223285"/>
              <a:chOff x="13071009" y="3404199"/>
              <a:chExt cx="369615" cy="384144"/>
            </a:xfrm>
          </p:grpSpPr>
          <p:sp>
            <p:nvSpPr>
              <p:cNvPr id="163" name="Rectangle 162">
                <a:extLst>
                  <a:ext uri="{FF2B5EF4-FFF2-40B4-BE49-F238E27FC236}">
                    <a16:creationId xmlns:a16="http://schemas.microsoft.com/office/drawing/2014/main" id="{F0D84191-E0A0-884C-97F8-E062BAC7522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4" name="Group 163">
                <a:extLst>
                  <a:ext uri="{FF2B5EF4-FFF2-40B4-BE49-F238E27FC236}">
                    <a16:creationId xmlns:a16="http://schemas.microsoft.com/office/drawing/2014/main" id="{3D99F4AE-73A0-2647-B44F-A4045D110F67}"/>
                  </a:ext>
                </a:extLst>
              </p:cNvPr>
              <p:cNvGrpSpPr/>
              <p:nvPr/>
            </p:nvGrpSpPr>
            <p:grpSpPr>
              <a:xfrm>
                <a:off x="13124976" y="3422562"/>
                <a:ext cx="263000" cy="365781"/>
                <a:chOff x="12590745" y="5672000"/>
                <a:chExt cx="522378" cy="726522"/>
              </a:xfrm>
            </p:grpSpPr>
            <p:sp>
              <p:nvSpPr>
                <p:cNvPr id="165" name="Freeform 164">
                  <a:extLst>
                    <a:ext uri="{FF2B5EF4-FFF2-40B4-BE49-F238E27FC236}">
                      <a16:creationId xmlns:a16="http://schemas.microsoft.com/office/drawing/2014/main" id="{B8B7412F-848C-B94F-A93E-9F873956463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Down Arrow 165">
                  <a:extLst>
                    <a:ext uri="{FF2B5EF4-FFF2-40B4-BE49-F238E27FC236}">
                      <a16:creationId xmlns:a16="http://schemas.microsoft.com/office/drawing/2014/main" id="{FE5ACA94-BF07-644A-BDFB-FD7A9F0A955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Down Arrow 166">
                  <a:extLst>
                    <a:ext uri="{FF2B5EF4-FFF2-40B4-BE49-F238E27FC236}">
                      <a16:creationId xmlns:a16="http://schemas.microsoft.com/office/drawing/2014/main" id="{C6026FC2-FFCE-0F47-9EF0-DE5BEFA4919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Down Arrow 167">
                  <a:extLst>
                    <a:ext uri="{FF2B5EF4-FFF2-40B4-BE49-F238E27FC236}">
                      <a16:creationId xmlns:a16="http://schemas.microsoft.com/office/drawing/2014/main" id="{E9916D7A-3887-1B4F-9CE2-412A08F4A08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33AEF15-7063-DD41-AFD5-F0C7AC36F2C9}"/>
                </a:ext>
              </a:extLst>
            </p:cNvPr>
            <p:cNvGrpSpPr/>
            <p:nvPr/>
          </p:nvGrpSpPr>
          <p:grpSpPr>
            <a:xfrm>
              <a:off x="8433705" y="1791360"/>
              <a:ext cx="214840" cy="223285"/>
              <a:chOff x="13071009" y="3404199"/>
              <a:chExt cx="369615" cy="384144"/>
            </a:xfrm>
          </p:grpSpPr>
          <p:sp>
            <p:nvSpPr>
              <p:cNvPr id="157" name="Rectangle 156">
                <a:extLst>
                  <a:ext uri="{FF2B5EF4-FFF2-40B4-BE49-F238E27FC236}">
                    <a16:creationId xmlns:a16="http://schemas.microsoft.com/office/drawing/2014/main" id="{5C187B93-8380-D945-B453-736B2EE73F7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64E1198B-5862-AE44-A8B0-CAF01FC639CF}"/>
                  </a:ext>
                </a:extLst>
              </p:cNvPr>
              <p:cNvGrpSpPr/>
              <p:nvPr/>
            </p:nvGrpSpPr>
            <p:grpSpPr>
              <a:xfrm>
                <a:off x="13124976" y="3422562"/>
                <a:ext cx="263000" cy="365781"/>
                <a:chOff x="12590745" y="5672000"/>
                <a:chExt cx="522378" cy="726522"/>
              </a:xfrm>
            </p:grpSpPr>
            <p:sp>
              <p:nvSpPr>
                <p:cNvPr id="159" name="Freeform 158">
                  <a:extLst>
                    <a:ext uri="{FF2B5EF4-FFF2-40B4-BE49-F238E27FC236}">
                      <a16:creationId xmlns:a16="http://schemas.microsoft.com/office/drawing/2014/main" id="{E6C5CDBB-FC37-D64D-96AD-D849620543D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Down Arrow 159">
                  <a:extLst>
                    <a:ext uri="{FF2B5EF4-FFF2-40B4-BE49-F238E27FC236}">
                      <a16:creationId xmlns:a16="http://schemas.microsoft.com/office/drawing/2014/main" id="{F1FA4B80-50B9-5444-93CC-7935EEB7721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Down Arrow 160">
                  <a:extLst>
                    <a:ext uri="{FF2B5EF4-FFF2-40B4-BE49-F238E27FC236}">
                      <a16:creationId xmlns:a16="http://schemas.microsoft.com/office/drawing/2014/main" id="{EB0E2B68-9573-634B-BAC7-0D592A679DC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Down Arrow 161">
                  <a:extLst>
                    <a:ext uri="{FF2B5EF4-FFF2-40B4-BE49-F238E27FC236}">
                      <a16:creationId xmlns:a16="http://schemas.microsoft.com/office/drawing/2014/main" id="{17E8593C-E88C-8641-AA7F-C9BFC55621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5" name="Left Brace 174">
            <a:extLst>
              <a:ext uri="{FF2B5EF4-FFF2-40B4-BE49-F238E27FC236}">
                <a16:creationId xmlns:a16="http://schemas.microsoft.com/office/drawing/2014/main" id="{78AC5D48-6C13-F648-9B14-5AAC84D65CAA}"/>
              </a:ext>
            </a:extLst>
          </p:cNvPr>
          <p:cNvSpPr/>
          <p:nvPr/>
        </p:nvSpPr>
        <p:spPr>
          <a:xfrm rot="5400000">
            <a:off x="9080186" y="-129897"/>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7" name="Straight Arrow Connector 176">
            <a:extLst>
              <a:ext uri="{FF2B5EF4-FFF2-40B4-BE49-F238E27FC236}">
                <a16:creationId xmlns:a16="http://schemas.microsoft.com/office/drawing/2014/main" id="{618F38D8-1BFB-0342-B163-8D4AE12514D6}"/>
              </a:ext>
            </a:extLst>
          </p:cNvPr>
          <p:cNvCxnSpPr>
            <a:stCxn id="175" idx="1"/>
          </p:cNvCxnSpPr>
          <p:nvPr/>
        </p:nvCxnSpPr>
        <p:spPr>
          <a:xfrm>
            <a:off x="9232101" y="1414358"/>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778B41D7-2BE8-9448-ACC5-7006A2B93DC0}"/>
              </a:ext>
            </a:extLst>
          </p:cNvPr>
          <p:cNvCxnSpPr>
            <a:cxnSpLocks/>
            <a:stCxn id="26" idx="0"/>
          </p:cNvCxnSpPr>
          <p:nvPr/>
        </p:nvCxnSpPr>
        <p:spPr>
          <a:xfrm rot="5400000" flipH="1" flipV="1">
            <a:off x="7154014" y="486078"/>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D05D99-5CF6-9F4A-A842-77909CB373B4}"/>
              </a:ext>
            </a:extLst>
          </p:cNvPr>
          <p:cNvSpPr txBox="1"/>
          <p:nvPr/>
        </p:nvSpPr>
        <p:spPr>
          <a:xfrm>
            <a:off x="7378901" y="1819238"/>
            <a:ext cx="333553" cy="184666"/>
          </a:xfrm>
          <a:prstGeom prst="rect">
            <a:avLst/>
          </a:prstGeom>
          <a:noFill/>
        </p:spPr>
        <p:txBody>
          <a:bodyPr wrap="none" lIns="0" tIns="0" rIns="0" bIns="0" rtlCol="0">
            <a:spAutoFit/>
          </a:bodyPr>
          <a:lstStyle/>
          <a:p>
            <a:pPr algn="l"/>
            <a:r>
              <a:rPr lang="en-US" sz="1200" b="1"/>
              <a:t>AZ 1</a:t>
            </a:r>
          </a:p>
        </p:txBody>
      </p:sp>
      <p:sp>
        <p:nvSpPr>
          <p:cNvPr id="182" name="TextBox 181">
            <a:extLst>
              <a:ext uri="{FF2B5EF4-FFF2-40B4-BE49-F238E27FC236}">
                <a16:creationId xmlns:a16="http://schemas.microsoft.com/office/drawing/2014/main" id="{25CD815D-11E1-6543-BF92-F62C68BD6C17}"/>
              </a:ext>
            </a:extLst>
          </p:cNvPr>
          <p:cNvSpPr txBox="1"/>
          <p:nvPr/>
        </p:nvSpPr>
        <p:spPr>
          <a:xfrm>
            <a:off x="9065301" y="1819238"/>
            <a:ext cx="333553" cy="184666"/>
          </a:xfrm>
          <a:prstGeom prst="rect">
            <a:avLst/>
          </a:prstGeom>
          <a:noFill/>
        </p:spPr>
        <p:txBody>
          <a:bodyPr wrap="none" lIns="0" tIns="0" rIns="0" bIns="0" rtlCol="0">
            <a:spAutoFit/>
          </a:bodyPr>
          <a:lstStyle/>
          <a:p>
            <a:pPr algn="l"/>
            <a:r>
              <a:rPr lang="en-US" sz="1200" b="1"/>
              <a:t>AZ 2</a:t>
            </a:r>
          </a:p>
        </p:txBody>
      </p:sp>
      <p:sp>
        <p:nvSpPr>
          <p:cNvPr id="183" name="TextBox 182">
            <a:extLst>
              <a:ext uri="{FF2B5EF4-FFF2-40B4-BE49-F238E27FC236}">
                <a16:creationId xmlns:a16="http://schemas.microsoft.com/office/drawing/2014/main" id="{5BD4F994-0723-164E-948F-0902648B29D2}"/>
              </a:ext>
            </a:extLst>
          </p:cNvPr>
          <p:cNvSpPr txBox="1"/>
          <p:nvPr/>
        </p:nvSpPr>
        <p:spPr>
          <a:xfrm>
            <a:off x="10768698" y="1819238"/>
            <a:ext cx="333553" cy="184666"/>
          </a:xfrm>
          <a:prstGeom prst="rect">
            <a:avLst/>
          </a:prstGeom>
          <a:noFill/>
        </p:spPr>
        <p:txBody>
          <a:bodyPr wrap="none" lIns="0" tIns="0" rIns="0" bIns="0" rtlCol="0">
            <a:spAutoFit/>
          </a:bodyPr>
          <a:lstStyle/>
          <a:p>
            <a:pPr algn="l"/>
            <a:r>
              <a:rPr lang="en-US" sz="1200" b="1"/>
              <a:t>AZ 3</a:t>
            </a:r>
          </a:p>
        </p:txBody>
      </p:sp>
      <p:cxnSp>
        <p:nvCxnSpPr>
          <p:cNvPr id="186" name="Elbow Connector 185">
            <a:extLst>
              <a:ext uri="{FF2B5EF4-FFF2-40B4-BE49-F238E27FC236}">
                <a16:creationId xmlns:a16="http://schemas.microsoft.com/office/drawing/2014/main" id="{897B3B60-6E1A-8A4E-96E0-FA5F45F15D7A}"/>
              </a:ext>
            </a:extLst>
          </p:cNvPr>
          <p:cNvCxnSpPr>
            <a:stCxn id="29" idx="1"/>
          </p:cNvCxnSpPr>
          <p:nvPr/>
        </p:nvCxnSpPr>
        <p:spPr>
          <a:xfrm rot="10800000" flipV="1">
            <a:off x="7031042" y="4588220"/>
            <a:ext cx="127230" cy="701549"/>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Freeform 186">
            <a:extLst>
              <a:ext uri="{FF2B5EF4-FFF2-40B4-BE49-F238E27FC236}">
                <a16:creationId xmlns:a16="http://schemas.microsoft.com/office/drawing/2014/main" id="{0E44CF2F-548F-9C42-B46A-F2D7A82ED259}"/>
              </a:ext>
            </a:extLst>
          </p:cNvPr>
          <p:cNvSpPr/>
          <p:nvPr/>
        </p:nvSpPr>
        <p:spPr bwMode="auto">
          <a:xfrm>
            <a:off x="8698431" y="1091395"/>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1498053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921E677-9A01-47ED-A436-D813AD1DE7CC}"/>
              </a:ext>
            </a:extLst>
          </p:cNvPr>
          <p:cNvSpPr txBox="1"/>
          <p:nvPr/>
        </p:nvSpPr>
        <p:spPr>
          <a:xfrm>
            <a:off x="521412" y="5429250"/>
            <a:ext cx="30842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n-NO" sz="1600" b="0" i="0" u="sng" strike="noStrike" kern="1200" cap="none" spc="0" normalizeH="0" baseline="0" noProof="0">
                <a:ln>
                  <a:noFill/>
                </a:ln>
                <a:solidFill>
                  <a:schemeClr val="accent1"/>
                </a:solidFill>
                <a:effectLst/>
                <a:uLnTx/>
                <a:uFillTx/>
                <a:latin typeface="Segoe UI" panose="020B0502040204020203" pitchFamily="34" charset="0"/>
                <a:ea typeface="+mn-ea"/>
                <a:cs typeface="+mn-cs"/>
                <a:hlinkClick r:id="rId3">
                  <a:extLst>
                    <a:ext uri="{A12FA001-AC4F-418D-AE19-62706E023703}">
                      <ahyp:hlinkClr xmlns:ahyp="http://schemas.microsoft.com/office/drawing/2018/hyperlinkcolor" val="tx"/>
                    </a:ext>
                  </a:extLst>
                </a:hlinkClick>
              </a:rPr>
              <a:t>SLA for Azure SQL Database</a:t>
            </a:r>
            <a:endParaRPr kumimoji="0" lang="en-US" sz="1600" b="0" i="0" u="none" strike="noStrike" kern="1200" cap="none" spc="0" normalizeH="0" baseline="0" noProof="0">
              <a:ln>
                <a:noFill/>
              </a:ln>
              <a:solidFill>
                <a:schemeClr val="accent1"/>
              </a:solidFill>
              <a:effectLst/>
              <a:uLnTx/>
              <a:uFillTx/>
              <a:latin typeface="Segoe UI"/>
              <a:ea typeface="+mn-ea"/>
              <a:cs typeface="+mn-cs"/>
            </a:endParaRPr>
          </a:p>
        </p:txBody>
      </p:sp>
      <p:graphicFrame>
        <p:nvGraphicFramePr>
          <p:cNvPr id="13" name="Table 12">
            <a:extLst>
              <a:ext uri="{FF2B5EF4-FFF2-40B4-BE49-F238E27FC236}">
                <a16:creationId xmlns:a16="http://schemas.microsoft.com/office/drawing/2014/main" id="{8020B885-FA76-44B9-833D-B8367ABC8B4D}"/>
              </a:ext>
            </a:extLst>
          </p:cNvPr>
          <p:cNvGraphicFramePr>
            <a:graphicFrameLocks noGrp="1"/>
          </p:cNvGraphicFramePr>
          <p:nvPr>
            <p:extLst>
              <p:ext uri="{D42A27DB-BD31-4B8C-83A1-F6EECF244321}">
                <p14:modId xmlns:p14="http://schemas.microsoft.com/office/powerpoint/2010/main" val="3965590796"/>
              </p:ext>
            </p:extLst>
          </p:nvPr>
        </p:nvGraphicFramePr>
        <p:xfrm>
          <a:off x="588263" y="1428750"/>
          <a:ext cx="5507737" cy="3621552"/>
        </p:xfrm>
        <a:graphic>
          <a:graphicData uri="http://schemas.openxmlformats.org/drawingml/2006/table">
            <a:tbl>
              <a:tblPr firstRow="1" bandRow="1">
                <a:effectLst/>
                <a:tableStyleId>{1E171933-4619-4E11-9A3F-F7608DF75F80}</a:tableStyleId>
              </a:tblPr>
              <a:tblGrid>
                <a:gridCol w="2592127">
                  <a:extLst>
                    <a:ext uri="{9D8B030D-6E8A-4147-A177-3AD203B41FA5}">
                      <a16:colId xmlns:a16="http://schemas.microsoft.com/office/drawing/2014/main" val="175544209"/>
                    </a:ext>
                  </a:extLst>
                </a:gridCol>
                <a:gridCol w="1353670">
                  <a:extLst>
                    <a:ext uri="{9D8B030D-6E8A-4147-A177-3AD203B41FA5}">
                      <a16:colId xmlns:a16="http://schemas.microsoft.com/office/drawing/2014/main" val="2670637766"/>
                    </a:ext>
                  </a:extLst>
                </a:gridCol>
                <a:gridCol w="1561940">
                  <a:extLst>
                    <a:ext uri="{9D8B030D-6E8A-4147-A177-3AD203B41FA5}">
                      <a16:colId xmlns:a16="http://schemas.microsoft.com/office/drawing/2014/main" val="1485367133"/>
                    </a:ext>
                  </a:extLst>
                </a:gridCol>
              </a:tblGrid>
              <a:tr h="785506">
                <a:tc>
                  <a:txBody>
                    <a:bodyPr/>
                    <a:lstStyle/>
                    <a:p>
                      <a:pPr marL="0" marR="0">
                        <a:spcBef>
                          <a:spcPts val="900"/>
                        </a:spcBef>
                        <a:spcAft>
                          <a:spcPts val="900"/>
                        </a:spcAft>
                      </a:pPr>
                      <a:r>
                        <a:rPr lang="en-US" sz="2000" cap="none">
                          <a:solidFill>
                            <a:schemeClr val="accent1"/>
                          </a:solidFill>
                          <a:effectLst/>
                          <a:latin typeface="+mj-lt"/>
                        </a:rPr>
                        <a:t>Service tier </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a:spcBef>
                          <a:spcPts val="900"/>
                        </a:spcBef>
                        <a:spcAft>
                          <a:spcPts val="900"/>
                        </a:spcAft>
                      </a:pPr>
                      <a:r>
                        <a:rPr lang="en-US" sz="2000" cap="none">
                          <a:solidFill>
                            <a:schemeClr val="accent1"/>
                          </a:solidFill>
                          <a:effectLst/>
                          <a:latin typeface="+mj-lt"/>
                        </a:rPr>
                        <a:t>Single zone SLA</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marL="0" marR="0">
                        <a:spcBef>
                          <a:spcPts val="900"/>
                        </a:spcBef>
                        <a:spcAft>
                          <a:spcPts val="900"/>
                        </a:spcAft>
                      </a:pPr>
                      <a:r>
                        <a:rPr lang="en-US" sz="2000" cap="none">
                          <a:solidFill>
                            <a:schemeClr val="accent1"/>
                          </a:solidFill>
                          <a:effectLst/>
                          <a:latin typeface="+mj-lt"/>
                        </a:rPr>
                        <a:t>Multiple zones SLA</a:t>
                      </a:r>
                      <a:endParaRPr lang="en-US" sz="2000">
                        <a:solidFill>
                          <a:schemeClr val="accent1"/>
                        </a:solidFill>
                        <a:effectLst/>
                        <a:latin typeface="+mj-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3673782329"/>
                  </a:ext>
                </a:extLst>
              </a:tr>
              <a:tr h="785506">
                <a:tc>
                  <a:txBody>
                    <a:bodyPr/>
                    <a:lstStyle/>
                    <a:p>
                      <a:pPr marL="0" marR="0">
                        <a:spcBef>
                          <a:spcPts val="900"/>
                        </a:spcBef>
                        <a:spcAft>
                          <a:spcPts val="900"/>
                        </a:spcAft>
                      </a:pPr>
                      <a:r>
                        <a:rPr lang="en-US" sz="1600">
                          <a:effectLst/>
                        </a:rPr>
                        <a:t>Basic, Standard, General Purpose</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effectLst/>
                        </a:rPr>
                        <a:t>N/A</a:t>
                      </a:r>
                      <a:endParaRPr lang="en-US" sz="1600">
                        <a:effectLst/>
                        <a:latin typeface="+mn-lt"/>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22857682"/>
                  </a:ext>
                </a:extLst>
              </a:tr>
              <a:tr h="512635">
                <a:tc>
                  <a:txBody>
                    <a:bodyPr/>
                    <a:lstStyle/>
                    <a:p>
                      <a:pPr marL="0" marR="0">
                        <a:spcBef>
                          <a:spcPts val="900"/>
                        </a:spcBef>
                        <a:spcAft>
                          <a:spcPts val="900"/>
                        </a:spcAft>
                      </a:pPr>
                      <a:r>
                        <a:rPr lang="en-US" sz="1600">
                          <a:effectLst/>
                        </a:rPr>
                        <a:t>Premium, Business critical</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99.995%</a:t>
                      </a:r>
                      <a:endParaRPr lang="en-US" sz="1600">
                        <a:solidFill>
                          <a:schemeClr val="tx1"/>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39257867"/>
                  </a:ext>
                </a:extLst>
              </a:tr>
              <a:tr h="512635">
                <a:tc>
                  <a:txBody>
                    <a:bodyPr/>
                    <a:lstStyle/>
                    <a:p>
                      <a:pPr marL="0" marR="0">
                        <a:spcBef>
                          <a:spcPts val="900"/>
                        </a:spcBef>
                        <a:spcAft>
                          <a:spcPts val="900"/>
                        </a:spcAft>
                      </a:pPr>
                      <a:r>
                        <a:rPr lang="en-US" sz="1600">
                          <a:effectLst/>
                        </a:rPr>
                        <a:t>Hyperscale w/ 0 replicas</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99.5%</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a:effectLst/>
                        </a:rPr>
                        <a:t>N/A</a:t>
                      </a:r>
                      <a:endParaRPr lang="en-US" sz="1600">
                        <a:effectLst/>
                        <a:latin typeface="+mn-lt"/>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0341922"/>
                  </a:ext>
                </a:extLst>
              </a:tr>
              <a:tr h="512635">
                <a:tc>
                  <a:txBody>
                    <a:bodyPr/>
                    <a:lstStyle/>
                    <a:p>
                      <a:pPr marL="0" marR="0">
                        <a:spcBef>
                          <a:spcPts val="900"/>
                        </a:spcBef>
                        <a:spcAft>
                          <a:spcPts val="900"/>
                        </a:spcAft>
                      </a:pPr>
                      <a:r>
                        <a:rPr lang="en-US" sz="1600">
                          <a:effectLst/>
                        </a:rPr>
                        <a:t>Hyperscale w/ 1 replica</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600" i="0">
                          <a:solidFill>
                            <a:schemeClr val="tx1"/>
                          </a:solidFill>
                          <a:effectLst/>
                          <a:latin typeface="+mn-lt"/>
                          <a:cs typeface="Times New Roman" panose="02020603050405020304" pitchFamily="18" charset="0"/>
                        </a:rPr>
                        <a:t>N/A</a:t>
                      </a: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314048"/>
                  </a:ext>
                </a:extLst>
              </a:tr>
              <a:tr h="512635">
                <a:tc>
                  <a:txBody>
                    <a:bodyPr/>
                    <a:lstStyle/>
                    <a:p>
                      <a:pPr marL="0" marR="0">
                        <a:spcBef>
                          <a:spcPts val="900"/>
                        </a:spcBef>
                        <a:spcAft>
                          <a:spcPts val="900"/>
                        </a:spcAft>
                      </a:pPr>
                      <a:r>
                        <a:rPr lang="en-US" sz="1600">
                          <a:effectLst/>
                        </a:rPr>
                        <a:t>Hyperscale w/ 2+ replica</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spcBef>
                          <a:spcPts val="900"/>
                        </a:spcBef>
                        <a:spcAft>
                          <a:spcPts val="900"/>
                        </a:spcAft>
                      </a:pPr>
                      <a:r>
                        <a:rPr lang="en-US" sz="1600">
                          <a:effectLst/>
                        </a:rPr>
                        <a:t>99.99%</a:t>
                      </a:r>
                      <a:endParaRPr lang="en-US" sz="1600">
                        <a:solidFill>
                          <a:srgbClr val="323237"/>
                        </a:solidFill>
                        <a:effectLst/>
                        <a:latin typeface="+mn-lt"/>
                        <a:ea typeface="Times New Roman" panose="02020603050405020304" pitchFamily="18" charset="0"/>
                        <a:cs typeface="Times New Roman" panose="02020603050405020304" pitchFamily="18" charset="0"/>
                      </a:endParaRP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900"/>
                        </a:spcBef>
                        <a:spcAft>
                          <a:spcPts val="900"/>
                        </a:spcAft>
                        <a:buClrTx/>
                        <a:buSzTx/>
                        <a:buFontTx/>
                        <a:buNone/>
                        <a:tabLst/>
                        <a:defRPr/>
                      </a:pPr>
                      <a:r>
                        <a:rPr lang="en-US" sz="1600" i="0">
                          <a:solidFill>
                            <a:schemeClr val="tx1"/>
                          </a:solidFill>
                          <a:effectLst/>
                          <a:latin typeface="+mn-lt"/>
                          <a:cs typeface="Times New Roman" panose="02020603050405020304" pitchFamily="18" charset="0"/>
                        </a:rPr>
                        <a:t>N/A</a:t>
                      </a:r>
                    </a:p>
                  </a:txBody>
                  <a:tcPr marR="55333"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7967417"/>
                  </a:ext>
                </a:extLst>
              </a:tr>
            </a:tbl>
          </a:graphicData>
        </a:graphic>
      </p:graphicFrame>
      <p:graphicFrame>
        <p:nvGraphicFramePr>
          <p:cNvPr id="2" name="Table 1">
            <a:extLst>
              <a:ext uri="{FF2B5EF4-FFF2-40B4-BE49-F238E27FC236}">
                <a16:creationId xmlns:a16="http://schemas.microsoft.com/office/drawing/2014/main" id="{75A3F311-F75B-46FA-8F47-D23EF10D7224}"/>
              </a:ext>
            </a:extLst>
          </p:cNvPr>
          <p:cNvGraphicFramePr>
            <a:graphicFrameLocks noGrp="1"/>
          </p:cNvGraphicFramePr>
          <p:nvPr>
            <p:extLst>
              <p:ext uri="{D42A27DB-BD31-4B8C-83A1-F6EECF244321}">
                <p14:modId xmlns:p14="http://schemas.microsoft.com/office/powerpoint/2010/main" val="907493289"/>
              </p:ext>
            </p:extLst>
          </p:nvPr>
        </p:nvGraphicFramePr>
        <p:xfrm>
          <a:off x="6605645" y="1432366"/>
          <a:ext cx="5166145" cy="1935868"/>
        </p:xfrm>
        <a:graphic>
          <a:graphicData uri="http://schemas.openxmlformats.org/drawingml/2006/table">
            <a:tbl>
              <a:tblPr firstRow="1" bandRow="1">
                <a:effectLst/>
                <a:tableStyleId>{1E171933-4619-4E11-9A3F-F7608DF75F80}</a:tableStyleId>
              </a:tblPr>
              <a:tblGrid>
                <a:gridCol w="2600499">
                  <a:extLst>
                    <a:ext uri="{9D8B030D-6E8A-4147-A177-3AD203B41FA5}">
                      <a16:colId xmlns:a16="http://schemas.microsoft.com/office/drawing/2014/main" val="3082614996"/>
                    </a:ext>
                  </a:extLst>
                </a:gridCol>
                <a:gridCol w="1618283">
                  <a:extLst>
                    <a:ext uri="{9D8B030D-6E8A-4147-A177-3AD203B41FA5}">
                      <a16:colId xmlns:a16="http://schemas.microsoft.com/office/drawing/2014/main" val="1402056957"/>
                    </a:ext>
                  </a:extLst>
                </a:gridCol>
                <a:gridCol w="947363">
                  <a:extLst>
                    <a:ext uri="{9D8B030D-6E8A-4147-A177-3AD203B41FA5}">
                      <a16:colId xmlns:a16="http://schemas.microsoft.com/office/drawing/2014/main" val="1487958803"/>
                    </a:ext>
                  </a:extLst>
                </a:gridCol>
              </a:tblGrid>
              <a:tr h="558542">
                <a:tc>
                  <a:txBody>
                    <a:bodyPr/>
                    <a:lstStyle/>
                    <a:p>
                      <a:pPr marL="0" marR="0" lvl="0" indent="0" algn="l" defTabSz="932563" rtl="0" eaLnBrk="1" fontAlgn="auto" latinLnBrk="0" hangingPunct="1">
                        <a:lnSpc>
                          <a:spcPct val="100000"/>
                        </a:lnSpc>
                        <a:spcBef>
                          <a:spcPts val="900"/>
                        </a:spcBef>
                        <a:spcAft>
                          <a:spcPts val="900"/>
                        </a:spcAft>
                        <a:buClrTx/>
                        <a:buSzTx/>
                        <a:buFontTx/>
                        <a:buNone/>
                        <a:tabLst/>
                        <a:defRPr/>
                      </a:pPr>
                      <a:r>
                        <a:rPr lang="en-US" sz="2000" b="1" kern="1200" cap="none">
                          <a:solidFill>
                            <a:schemeClr val="accent1"/>
                          </a:solidFill>
                          <a:effectLst/>
                          <a:latin typeface="+mj-lt"/>
                          <a:ea typeface="+mn-ea"/>
                          <a:cs typeface="+mn-cs"/>
                        </a:rPr>
                        <a:t>Business continuity</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pPr marL="0" marR="0" algn="l" defTabSz="932563" rtl="0" eaLnBrk="1" latinLnBrk="0" hangingPunct="1">
                        <a:spcBef>
                          <a:spcPts val="900"/>
                        </a:spcBef>
                        <a:spcAft>
                          <a:spcPts val="900"/>
                        </a:spcAft>
                      </a:pPr>
                      <a:r>
                        <a:rPr lang="en-US" sz="2000" b="1" kern="1200" cap="none">
                          <a:solidFill>
                            <a:schemeClr val="accent1"/>
                          </a:solidFill>
                          <a:effectLst/>
                          <a:latin typeface="+mj-lt"/>
                          <a:ea typeface="+mn-ea"/>
                          <a:cs typeface="+mn-cs"/>
                        </a:rPr>
                        <a:t>Service tier</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pPr marL="0" marR="0" algn="l" defTabSz="932563" rtl="0" eaLnBrk="1" latinLnBrk="0" hangingPunct="1">
                        <a:spcBef>
                          <a:spcPts val="900"/>
                        </a:spcBef>
                        <a:spcAft>
                          <a:spcPts val="900"/>
                        </a:spcAft>
                      </a:pPr>
                      <a:r>
                        <a:rPr lang="en-US" sz="2000" b="1" kern="1200" cap="none">
                          <a:solidFill>
                            <a:schemeClr val="accent1"/>
                          </a:solidFill>
                          <a:effectLst/>
                          <a:latin typeface="+mj-lt"/>
                          <a:ea typeface="+mn-ea"/>
                          <a:cs typeface="+mn-cs"/>
                        </a:rPr>
                        <a:t>SLA</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extLst>
                  <a:ext uri="{0D108BD9-81ED-4DB2-BD59-A6C34878D82A}">
                    <a16:rowId xmlns:a16="http://schemas.microsoft.com/office/drawing/2014/main" val="1390222055"/>
                  </a:ext>
                </a:extLst>
              </a:tr>
              <a:tr h="688663">
                <a:tc>
                  <a:txBody>
                    <a:bodyPr/>
                    <a:lstStyle/>
                    <a:p>
                      <a:pPr marL="0" marR="0">
                        <a:spcBef>
                          <a:spcPts val="900"/>
                        </a:spcBef>
                        <a:spcAft>
                          <a:spcPts val="900"/>
                        </a:spcAft>
                      </a:pPr>
                      <a:r>
                        <a:rPr lang="en-US" sz="1600">
                          <a:effectLst/>
                        </a:rPr>
                        <a:t>Recovery point objective (RPO)</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effectLst/>
                        </a:rPr>
                        <a:t>Business critical</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effectLst/>
                        </a:rPr>
                        <a:t>5 sec</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4114027063"/>
                  </a:ext>
                </a:extLst>
              </a:tr>
              <a:tr h="688663">
                <a:tc>
                  <a:txBody>
                    <a:bodyPr/>
                    <a:lstStyle/>
                    <a:p>
                      <a:pPr marL="0" marR="0">
                        <a:spcBef>
                          <a:spcPts val="900"/>
                        </a:spcBef>
                        <a:spcAft>
                          <a:spcPts val="900"/>
                        </a:spcAft>
                      </a:pPr>
                      <a:r>
                        <a:rPr lang="en-US" sz="1600">
                          <a:effectLst/>
                        </a:rPr>
                        <a:t>Recovery Time Objective (RTO)</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solidFill>
                            <a:srgbClr val="323237"/>
                          </a:solidFill>
                          <a:effectLst/>
                          <a:latin typeface="&amp;quot"/>
                          <a:ea typeface="Times New Roman" panose="02020603050405020304" pitchFamily="18" charset="0"/>
                          <a:cs typeface="Times New Roman" panose="02020603050405020304" pitchFamily="18" charset="0"/>
                        </a:rPr>
                        <a:t>Business critical</a:t>
                      </a: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pPr marL="0" marR="0">
                        <a:spcBef>
                          <a:spcPts val="900"/>
                        </a:spcBef>
                        <a:spcAft>
                          <a:spcPts val="900"/>
                        </a:spcAft>
                      </a:pPr>
                      <a:r>
                        <a:rPr lang="en-US" sz="1600">
                          <a:effectLst/>
                        </a:rPr>
                        <a:t>30 sec</a:t>
                      </a:r>
                      <a:endParaRPr lang="en-US" sz="1600">
                        <a:solidFill>
                          <a:srgbClr val="323237"/>
                        </a:solidFill>
                        <a:effectLst/>
                        <a:latin typeface="&amp;quot"/>
                        <a:ea typeface="Times New Roman" panose="02020603050405020304" pitchFamily="18" charset="0"/>
                        <a:cs typeface="Times New Roman" panose="02020603050405020304" pitchFamily="18" charset="0"/>
                      </a:endParaRPr>
                    </a:p>
                  </a:txBody>
                  <a:tcPr marR="23088" marT="91440" marB="0">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723279572"/>
                  </a:ext>
                </a:extLst>
              </a:tr>
            </a:tbl>
          </a:graphicData>
        </a:graphic>
      </p:graphicFrame>
      <p:sp>
        <p:nvSpPr>
          <p:cNvPr id="3" name="Title 2">
            <a:extLst>
              <a:ext uri="{FF2B5EF4-FFF2-40B4-BE49-F238E27FC236}">
                <a16:creationId xmlns:a16="http://schemas.microsoft.com/office/drawing/2014/main" id="{FBD793B3-C871-9D4C-8E9C-4A97FBD100CD}"/>
              </a:ext>
            </a:extLst>
          </p:cNvPr>
          <p:cNvSpPr>
            <a:spLocks noGrp="1"/>
          </p:cNvSpPr>
          <p:nvPr>
            <p:ph type="title"/>
          </p:nvPr>
        </p:nvSpPr>
        <p:spPr/>
        <p:txBody>
          <a:bodyPr/>
          <a:lstStyle/>
          <a:p>
            <a:r>
              <a:rPr lang="en-US"/>
              <a:t>Service Level Agreement (SLA)</a:t>
            </a:r>
          </a:p>
        </p:txBody>
      </p:sp>
      <p:grpSp>
        <p:nvGrpSpPr>
          <p:cNvPr id="10" name="Group 9">
            <a:extLst>
              <a:ext uri="{FF2B5EF4-FFF2-40B4-BE49-F238E27FC236}">
                <a16:creationId xmlns:a16="http://schemas.microsoft.com/office/drawing/2014/main" id="{57C3C0EE-6365-764D-95C3-1D45A13DAE1A}"/>
              </a:ext>
            </a:extLst>
          </p:cNvPr>
          <p:cNvGrpSpPr/>
          <p:nvPr/>
        </p:nvGrpSpPr>
        <p:grpSpPr>
          <a:xfrm>
            <a:off x="0" y="6215635"/>
            <a:ext cx="11444140" cy="322080"/>
            <a:chOff x="0" y="6215635"/>
            <a:chExt cx="11444140" cy="322080"/>
          </a:xfrm>
        </p:grpSpPr>
        <p:grpSp>
          <p:nvGrpSpPr>
            <p:cNvPr id="11" name="Group 10">
              <a:extLst>
                <a:ext uri="{FF2B5EF4-FFF2-40B4-BE49-F238E27FC236}">
                  <a16:creationId xmlns:a16="http://schemas.microsoft.com/office/drawing/2014/main" id="{F044D1BF-85AD-5D47-811E-0761C6333C50}"/>
                </a:ext>
              </a:extLst>
            </p:cNvPr>
            <p:cNvGrpSpPr/>
            <p:nvPr/>
          </p:nvGrpSpPr>
          <p:grpSpPr>
            <a:xfrm>
              <a:off x="662352" y="6399215"/>
              <a:ext cx="10356966" cy="138500"/>
              <a:chOff x="662352" y="6316085"/>
              <a:chExt cx="10356966" cy="138500"/>
            </a:xfrm>
          </p:grpSpPr>
          <p:sp>
            <p:nvSpPr>
              <p:cNvPr id="21" name="TextBox 20">
                <a:extLst>
                  <a:ext uri="{FF2B5EF4-FFF2-40B4-BE49-F238E27FC236}">
                    <a16:creationId xmlns:a16="http://schemas.microsoft.com/office/drawing/2014/main" id="{746CC323-308A-D64F-BD7D-9EDB9C1543E4}"/>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2" name="TextBox 21">
                <a:extLst>
                  <a:ext uri="{FF2B5EF4-FFF2-40B4-BE49-F238E27FC236}">
                    <a16:creationId xmlns:a16="http://schemas.microsoft.com/office/drawing/2014/main" id="{0A9AEA97-CF2A-EA4A-AF30-E2C00EB2B747}"/>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3" name="TextBox 22">
                <a:extLst>
                  <a:ext uri="{FF2B5EF4-FFF2-40B4-BE49-F238E27FC236}">
                    <a16:creationId xmlns:a16="http://schemas.microsoft.com/office/drawing/2014/main" id="{CACAEFA6-E406-3446-B70D-1C27E6C2DD7F}"/>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4" name="TextBox 23">
                <a:extLst>
                  <a:ext uri="{FF2B5EF4-FFF2-40B4-BE49-F238E27FC236}">
                    <a16:creationId xmlns:a16="http://schemas.microsoft.com/office/drawing/2014/main" id="{DE2E975C-B4C1-8246-AB20-115D332E0EF8}"/>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5" name="TextBox 24">
                <a:extLst>
                  <a:ext uri="{FF2B5EF4-FFF2-40B4-BE49-F238E27FC236}">
                    <a16:creationId xmlns:a16="http://schemas.microsoft.com/office/drawing/2014/main" id="{589706E3-DF27-8041-8B38-7E6F0301962F}"/>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6" name="TextBox 25">
                <a:extLst>
                  <a:ext uri="{FF2B5EF4-FFF2-40B4-BE49-F238E27FC236}">
                    <a16:creationId xmlns:a16="http://schemas.microsoft.com/office/drawing/2014/main" id="{DA9895DB-F0B0-D24D-8E9F-4C3BC49945C5}"/>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2" name="Group 11">
              <a:extLst>
                <a:ext uri="{FF2B5EF4-FFF2-40B4-BE49-F238E27FC236}">
                  <a16:creationId xmlns:a16="http://schemas.microsoft.com/office/drawing/2014/main" id="{16D8C730-47A8-4C41-853C-473CAC831FCF}"/>
                </a:ext>
              </a:extLst>
            </p:cNvPr>
            <p:cNvGrpSpPr/>
            <p:nvPr/>
          </p:nvGrpSpPr>
          <p:grpSpPr>
            <a:xfrm>
              <a:off x="0" y="6215635"/>
              <a:ext cx="11444140" cy="131976"/>
              <a:chOff x="0" y="6058468"/>
              <a:chExt cx="11444140" cy="131976"/>
            </a:xfrm>
          </p:grpSpPr>
          <p:cxnSp>
            <p:nvCxnSpPr>
              <p:cNvPr id="14" name="Straight Arrow Connector 13">
                <a:extLst>
                  <a:ext uri="{FF2B5EF4-FFF2-40B4-BE49-F238E27FC236}">
                    <a16:creationId xmlns:a16="http://schemas.microsoft.com/office/drawing/2014/main" id="{ECB5754A-3BBB-FE4A-9B67-8D7D6D330DE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162D4415-CFA8-2C4A-AC4A-10C0F8FD8A7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5FD558A0-F861-CB48-B87B-497AEDDDF708}"/>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C35C1E7B-C208-D346-BCBC-636CC4838528}"/>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BE37E3D7-349A-6A47-9C31-9680AF2786FC}"/>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BB3C4B91-B390-A442-B03C-E67431DA3ED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0B71CAC2-F160-4442-A325-7925A970D8FD}"/>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97319187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FC0B2-9A20-0742-AD60-AE4810D5C3EB}"/>
              </a:ext>
            </a:extLst>
          </p:cNvPr>
          <p:cNvSpPr>
            <a:spLocks noGrp="1"/>
          </p:cNvSpPr>
          <p:nvPr>
            <p:ph type="title"/>
          </p:nvPr>
        </p:nvSpPr>
        <p:spPr>
          <a:xfrm>
            <a:off x="588263" y="457200"/>
            <a:ext cx="11018520" cy="553998"/>
          </a:xfrm>
        </p:spPr>
        <p:txBody>
          <a:bodyPr/>
          <a:lstStyle/>
          <a:p>
            <a:r>
              <a:rPr lang="en-US" spc="-51">
                <a:solidFill>
                  <a:srgbClr val="000000"/>
                </a:solidFill>
              </a:rPr>
              <a:t>Active geo-replication vs auto-failover groups</a:t>
            </a:r>
            <a:endParaRPr lang="en-US"/>
          </a:p>
        </p:txBody>
      </p:sp>
      <p:graphicFrame>
        <p:nvGraphicFramePr>
          <p:cNvPr id="5" name="Table 6">
            <a:extLst>
              <a:ext uri="{FF2B5EF4-FFF2-40B4-BE49-F238E27FC236}">
                <a16:creationId xmlns:a16="http://schemas.microsoft.com/office/drawing/2014/main" id="{D99B9DEF-6CBD-4024-AC33-4B0DFE02775F}"/>
              </a:ext>
            </a:extLst>
          </p:cNvPr>
          <p:cNvGraphicFramePr>
            <a:graphicFrameLocks noGrp="1"/>
          </p:cNvGraphicFramePr>
          <p:nvPr>
            <p:extLst>
              <p:ext uri="{D42A27DB-BD31-4B8C-83A1-F6EECF244321}">
                <p14:modId xmlns:p14="http://schemas.microsoft.com/office/powerpoint/2010/main" val="2526235044"/>
              </p:ext>
            </p:extLst>
          </p:nvPr>
        </p:nvGraphicFramePr>
        <p:xfrm>
          <a:off x="1241136" y="1530002"/>
          <a:ext cx="9709727" cy="4029136"/>
        </p:xfrm>
        <a:graphic>
          <a:graphicData uri="http://schemas.openxmlformats.org/drawingml/2006/table">
            <a:tbl>
              <a:tblPr firstRow="1" bandRow="1">
                <a:effectLst/>
                <a:tableStyleId>{B301B821-A1FF-4177-AEE7-76D212191A09}</a:tableStyleId>
              </a:tblPr>
              <a:tblGrid>
                <a:gridCol w="4435764">
                  <a:extLst>
                    <a:ext uri="{9D8B030D-6E8A-4147-A177-3AD203B41FA5}">
                      <a16:colId xmlns:a16="http://schemas.microsoft.com/office/drawing/2014/main" val="922719815"/>
                    </a:ext>
                  </a:extLst>
                </a:gridCol>
                <a:gridCol w="2305050">
                  <a:extLst>
                    <a:ext uri="{9D8B030D-6E8A-4147-A177-3AD203B41FA5}">
                      <a16:colId xmlns:a16="http://schemas.microsoft.com/office/drawing/2014/main" val="2323727097"/>
                    </a:ext>
                  </a:extLst>
                </a:gridCol>
                <a:gridCol w="2968913">
                  <a:extLst>
                    <a:ext uri="{9D8B030D-6E8A-4147-A177-3AD203B41FA5}">
                      <a16:colId xmlns:a16="http://schemas.microsoft.com/office/drawing/2014/main" val="1599690250"/>
                    </a:ext>
                  </a:extLst>
                </a:gridCol>
              </a:tblGrid>
              <a:tr h="503642">
                <a:tc>
                  <a:txBody>
                    <a:bodyPr/>
                    <a:lstStyle/>
                    <a:p>
                      <a:endParaRPr lang="en-US" sz="2000" b="0">
                        <a:solidFill>
                          <a:schemeClr val="accent1"/>
                        </a:solidFill>
                        <a:latin typeface="+mj-lt"/>
                      </a:endParaRP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r>
                        <a:rPr lang="en-US" sz="2000" b="0">
                          <a:solidFill>
                            <a:schemeClr val="accent1"/>
                          </a:solidFill>
                          <a:latin typeface="+mj-lt"/>
                        </a:rPr>
                        <a:t>Geo-replication</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tc>
                  <a:txBody>
                    <a:bodyPr/>
                    <a:lstStyle/>
                    <a:p>
                      <a:r>
                        <a:rPr lang="en-US" sz="2000" b="0">
                          <a:solidFill>
                            <a:schemeClr val="accent1"/>
                          </a:solidFill>
                          <a:latin typeface="+mj-lt"/>
                        </a:rPr>
                        <a:t>Auto-failover groups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solidFill>
                  </a:tcPr>
                </a:tc>
                <a:extLst>
                  <a:ext uri="{0D108BD9-81ED-4DB2-BD59-A6C34878D82A}">
                    <a16:rowId xmlns:a16="http://schemas.microsoft.com/office/drawing/2014/main" val="207072008"/>
                  </a:ext>
                </a:extLst>
              </a:tr>
              <a:tr h="503642">
                <a:tc>
                  <a:txBody>
                    <a:bodyPr/>
                    <a:lstStyle/>
                    <a:p>
                      <a:r>
                        <a:rPr lang="en-US" sz="1600"/>
                        <a:t>Automatic failover</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2681232239"/>
                  </a:ext>
                </a:extLst>
              </a:tr>
              <a:tr h="503642">
                <a:tc>
                  <a:txBody>
                    <a:bodyPr/>
                    <a:lstStyle/>
                    <a:p>
                      <a:r>
                        <a:rPr lang="en-US" sz="1600"/>
                        <a:t>Fail over multiple databases simultaneously</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921628128"/>
                  </a:ext>
                </a:extLst>
              </a:tr>
              <a:tr h="503642">
                <a:tc>
                  <a:txBody>
                    <a:bodyPr/>
                    <a:lstStyle/>
                    <a:p>
                      <a:r>
                        <a:rPr lang="en-US" sz="1600"/>
                        <a:t>Update connection string after failover</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502745651"/>
                  </a:ext>
                </a:extLst>
              </a:tr>
              <a:tr h="503642">
                <a:tc>
                  <a:txBody>
                    <a:bodyPr/>
                    <a:lstStyle/>
                    <a:p>
                      <a:r>
                        <a:rPr lang="en-US" sz="1600"/>
                        <a:t>Managed instance supported</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377569258"/>
                  </a:ext>
                </a:extLst>
              </a:tr>
              <a:tr h="503642">
                <a:tc>
                  <a:txBody>
                    <a:bodyPr/>
                    <a:lstStyle/>
                    <a:p>
                      <a:r>
                        <a:rPr lang="en-US" sz="1600"/>
                        <a:t>Can be in same region as primary</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121388472"/>
                  </a:ext>
                </a:extLst>
              </a:tr>
              <a:tr h="503642">
                <a:tc>
                  <a:txBody>
                    <a:bodyPr/>
                    <a:lstStyle/>
                    <a:p>
                      <a:r>
                        <a:rPr lang="en-US" sz="1600"/>
                        <a:t>Multiple replicas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t>No</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164118322"/>
                  </a:ext>
                </a:extLst>
              </a:tr>
              <a:tr h="503642">
                <a:tc>
                  <a:txBody>
                    <a:bodyPr/>
                    <a:lstStyle/>
                    <a:p>
                      <a:r>
                        <a:rPr lang="en-US" sz="1600"/>
                        <a:t>Supports read-scale</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tc>
                  <a:txBody>
                    <a:bodyPr/>
                    <a:lstStyle/>
                    <a:p>
                      <a:r>
                        <a:rPr lang="en-US" sz="1600">
                          <a:solidFill>
                            <a:schemeClr val="accent1"/>
                          </a:solidFill>
                        </a:rPr>
                        <a:t>Yes</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bg1"/>
                    </a:solidFill>
                  </a:tcPr>
                </a:tc>
                <a:extLst>
                  <a:ext uri="{0D108BD9-81ED-4DB2-BD59-A6C34878D82A}">
                    <a16:rowId xmlns:a16="http://schemas.microsoft.com/office/drawing/2014/main" val="3749103147"/>
                  </a:ext>
                </a:extLst>
              </a:tr>
            </a:tbl>
          </a:graphicData>
        </a:graphic>
      </p:graphicFrame>
      <p:grpSp>
        <p:nvGrpSpPr>
          <p:cNvPr id="6" name="Group 5">
            <a:extLst>
              <a:ext uri="{FF2B5EF4-FFF2-40B4-BE49-F238E27FC236}">
                <a16:creationId xmlns:a16="http://schemas.microsoft.com/office/drawing/2014/main" id="{1489CD6C-95EF-284B-AF47-A88727509FF3}"/>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836552AC-8CC7-E646-A173-CB5B478B8B1E}"/>
                </a:ext>
              </a:extLst>
            </p:cNvPr>
            <p:cNvGrpSpPr/>
            <p:nvPr/>
          </p:nvGrpSpPr>
          <p:grpSpPr>
            <a:xfrm>
              <a:off x="662352" y="6399215"/>
              <a:ext cx="10356966" cy="138500"/>
              <a:chOff x="662352" y="6316085"/>
              <a:chExt cx="10356966" cy="138500"/>
            </a:xfrm>
          </p:grpSpPr>
          <p:sp>
            <p:nvSpPr>
              <p:cNvPr id="17" name="TextBox 16">
                <a:extLst>
                  <a:ext uri="{FF2B5EF4-FFF2-40B4-BE49-F238E27FC236}">
                    <a16:creationId xmlns:a16="http://schemas.microsoft.com/office/drawing/2014/main" id="{15E38511-6DD7-054C-A90B-A511847E16F1}"/>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8" name="TextBox 17">
                <a:extLst>
                  <a:ext uri="{FF2B5EF4-FFF2-40B4-BE49-F238E27FC236}">
                    <a16:creationId xmlns:a16="http://schemas.microsoft.com/office/drawing/2014/main" id="{DB37F6A7-4F36-F847-80FE-D5D21C7F8BF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9" name="TextBox 18">
                <a:extLst>
                  <a:ext uri="{FF2B5EF4-FFF2-40B4-BE49-F238E27FC236}">
                    <a16:creationId xmlns:a16="http://schemas.microsoft.com/office/drawing/2014/main" id="{58C567BB-F8E8-384D-87F3-CC48CCFCA910}"/>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0" name="TextBox 19">
                <a:extLst>
                  <a:ext uri="{FF2B5EF4-FFF2-40B4-BE49-F238E27FC236}">
                    <a16:creationId xmlns:a16="http://schemas.microsoft.com/office/drawing/2014/main" id="{0439869A-FC21-C541-BBA0-D307ADFAAA86}"/>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1" name="TextBox 20">
                <a:extLst>
                  <a:ext uri="{FF2B5EF4-FFF2-40B4-BE49-F238E27FC236}">
                    <a16:creationId xmlns:a16="http://schemas.microsoft.com/office/drawing/2014/main" id="{E6D965E4-3B22-F047-86E2-34785C01595B}"/>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2" name="TextBox 21">
                <a:extLst>
                  <a:ext uri="{FF2B5EF4-FFF2-40B4-BE49-F238E27FC236}">
                    <a16:creationId xmlns:a16="http://schemas.microsoft.com/office/drawing/2014/main" id="{3244C536-8268-0C43-AD51-9C80EABFD16E}"/>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8" name="Group 7">
              <a:extLst>
                <a:ext uri="{FF2B5EF4-FFF2-40B4-BE49-F238E27FC236}">
                  <a16:creationId xmlns:a16="http://schemas.microsoft.com/office/drawing/2014/main" id="{33A02149-BC1E-F946-AAEA-F52010B23893}"/>
                </a:ext>
              </a:extLst>
            </p:cNvPr>
            <p:cNvGrpSpPr/>
            <p:nvPr/>
          </p:nvGrpSpPr>
          <p:grpSpPr>
            <a:xfrm>
              <a:off x="0" y="6215635"/>
              <a:ext cx="11444140" cy="131976"/>
              <a:chOff x="0" y="6058468"/>
              <a:chExt cx="11444140" cy="131976"/>
            </a:xfrm>
          </p:grpSpPr>
          <p:cxnSp>
            <p:nvCxnSpPr>
              <p:cNvPr id="9" name="Straight Arrow Connector 8">
                <a:extLst>
                  <a:ext uri="{FF2B5EF4-FFF2-40B4-BE49-F238E27FC236}">
                    <a16:creationId xmlns:a16="http://schemas.microsoft.com/office/drawing/2014/main" id="{14F41EA2-EB9D-6540-8F18-5E6478C55666}"/>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A120EF30-4A74-7C42-A5F9-FA26C260670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CE7209BB-A135-9847-9D02-2E93FE27862B}"/>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348183D1-710E-9343-869A-AADC74BD3DA7}"/>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C7FF9E08-C5CE-B74C-8DF5-5F664B91585D}"/>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50382C61-A570-C14A-AC15-9220734F8130}"/>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3F681076-D731-3749-89C2-23ADA23B9E2F}"/>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02252652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44" name="Group 5143">
            <a:extLst>
              <a:ext uri="{FF2B5EF4-FFF2-40B4-BE49-F238E27FC236}">
                <a16:creationId xmlns:a16="http://schemas.microsoft.com/office/drawing/2014/main" id="{6AB43A5C-E8B2-C74E-ADF5-01D73620BB47}"/>
              </a:ext>
            </a:extLst>
          </p:cNvPr>
          <p:cNvGrpSpPr/>
          <p:nvPr/>
        </p:nvGrpSpPr>
        <p:grpSpPr>
          <a:xfrm>
            <a:off x="6352988" y="1178648"/>
            <a:ext cx="5306074" cy="4273024"/>
            <a:chOff x="6352988" y="1178648"/>
            <a:chExt cx="5306074" cy="4273024"/>
          </a:xfrm>
        </p:grpSpPr>
        <p:sp>
          <p:nvSpPr>
            <p:cNvPr id="5142" name="Rounded Rectangle 5141">
              <a:extLst>
                <a:ext uri="{FF2B5EF4-FFF2-40B4-BE49-F238E27FC236}">
                  <a16:creationId xmlns:a16="http://schemas.microsoft.com/office/drawing/2014/main" id="{F0F9F8FB-5692-BF4C-97E2-F3DC3EBFDFE8}"/>
                </a:ext>
              </a:extLst>
            </p:cNvPr>
            <p:cNvSpPr/>
            <p:nvPr/>
          </p:nvSpPr>
          <p:spPr bwMode="auto">
            <a:xfrm>
              <a:off x="7622898" y="3216692"/>
              <a:ext cx="2732735" cy="693205"/>
            </a:xfrm>
            <a:prstGeom prst="roundRect">
              <a:avLst>
                <a:gd name="adj" fmla="val 50000"/>
              </a:avLst>
            </a:prstGeom>
            <a:noFill/>
            <a:ln>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a:extLst>
                <a:ext uri="{FF2B5EF4-FFF2-40B4-BE49-F238E27FC236}">
                  <a16:creationId xmlns:a16="http://schemas.microsoft.com/office/drawing/2014/main" id="{55303F08-0ECB-7541-92F1-BDD77B4D2005}"/>
                </a:ext>
              </a:extLst>
            </p:cNvPr>
            <p:cNvSpPr/>
            <p:nvPr/>
          </p:nvSpPr>
          <p:spPr bwMode="auto">
            <a:xfrm>
              <a:off x="6352988"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a:extLst>
                <a:ext uri="{FF2B5EF4-FFF2-40B4-BE49-F238E27FC236}">
                  <a16:creationId xmlns:a16="http://schemas.microsoft.com/office/drawing/2014/main" id="{49066A6B-0CFE-9040-872F-F6C84403F742}"/>
                </a:ext>
              </a:extLst>
            </p:cNvPr>
            <p:cNvSpPr/>
            <p:nvPr/>
          </p:nvSpPr>
          <p:spPr bwMode="auto">
            <a:xfrm>
              <a:off x="654386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a:extLst>
                <a:ext uri="{FF2B5EF4-FFF2-40B4-BE49-F238E27FC236}">
                  <a16:creationId xmlns:a16="http://schemas.microsoft.com/office/drawing/2014/main" id="{974533C9-571C-4A4D-BA4B-C65042900DB1}"/>
                </a:ext>
              </a:extLst>
            </p:cNvPr>
            <p:cNvSpPr/>
            <p:nvPr/>
          </p:nvSpPr>
          <p:spPr bwMode="auto">
            <a:xfrm>
              <a:off x="9101463" y="2562041"/>
              <a:ext cx="2335491" cy="2747190"/>
            </a:xfrm>
            <a:prstGeom prst="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4" name="TextBox 123">
              <a:extLst>
                <a:ext uri="{FF2B5EF4-FFF2-40B4-BE49-F238E27FC236}">
                  <a16:creationId xmlns:a16="http://schemas.microsoft.com/office/drawing/2014/main" id="{A7B998E8-CBDA-B64D-9A79-0FD86CC58370}"/>
                </a:ext>
              </a:extLst>
            </p:cNvPr>
            <p:cNvSpPr txBox="1"/>
            <p:nvPr/>
          </p:nvSpPr>
          <p:spPr>
            <a:xfrm>
              <a:off x="9230198" y="1725555"/>
              <a:ext cx="1880942" cy="184666"/>
            </a:xfrm>
            <a:prstGeom prst="rect">
              <a:avLst/>
            </a:prstGeom>
            <a:noFill/>
          </p:spPr>
          <p:txBody>
            <a:bodyPr wrap="square" lIns="0" tIns="0" rIns="0" bIns="0" rtlCol="0">
              <a:spAutoFit/>
            </a:bodyPr>
            <a:lstStyle/>
            <a:p>
              <a:pPr algn="l"/>
              <a:r>
                <a:rPr lang="en-US" sz="1200" b="1"/>
                <a:t>Azure Traffic Manager</a:t>
              </a:r>
            </a:p>
          </p:txBody>
        </p:sp>
        <p:sp>
          <p:nvSpPr>
            <p:cNvPr id="125" name="Freeform 124">
              <a:extLst>
                <a:ext uri="{FF2B5EF4-FFF2-40B4-BE49-F238E27FC236}">
                  <a16:creationId xmlns:a16="http://schemas.microsoft.com/office/drawing/2014/main" id="{58B9359D-3780-9C4D-BB2D-366FF5726496}"/>
                </a:ext>
              </a:extLst>
            </p:cNvPr>
            <p:cNvSpPr/>
            <p:nvPr/>
          </p:nvSpPr>
          <p:spPr bwMode="auto">
            <a:xfrm>
              <a:off x="8805507"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7" name="Freeform 5">
              <a:extLst>
                <a:ext uri="{FF2B5EF4-FFF2-40B4-BE49-F238E27FC236}">
                  <a16:creationId xmlns:a16="http://schemas.microsoft.com/office/drawing/2014/main" id="{FFD77B33-7C8B-F649-9B40-E75185A93199}"/>
                </a:ext>
              </a:extLst>
            </p:cNvPr>
            <p:cNvSpPr>
              <a:spLocks noEditPoints="1"/>
            </p:cNvSpPr>
            <p:nvPr/>
          </p:nvSpPr>
          <p:spPr bwMode="auto">
            <a:xfrm>
              <a:off x="9172613"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5">
              <a:extLst>
                <a:ext uri="{FF2B5EF4-FFF2-40B4-BE49-F238E27FC236}">
                  <a16:creationId xmlns:a16="http://schemas.microsoft.com/office/drawing/2014/main" id="{1AD7F112-0EC5-9A48-8E3E-6862777AC790}"/>
                </a:ext>
              </a:extLst>
            </p:cNvPr>
            <p:cNvSpPr>
              <a:spLocks noEditPoints="1"/>
            </p:cNvSpPr>
            <p:nvPr/>
          </p:nvSpPr>
          <p:spPr bwMode="auto">
            <a:xfrm>
              <a:off x="6663850"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28">
              <a:extLst>
                <a:ext uri="{FF2B5EF4-FFF2-40B4-BE49-F238E27FC236}">
                  <a16:creationId xmlns:a16="http://schemas.microsoft.com/office/drawing/2014/main" id="{9FCFA0D7-043A-954A-9F1B-218D6E88D0F0}"/>
                </a:ext>
              </a:extLst>
            </p:cNvPr>
            <p:cNvSpPr>
              <a:spLocks noChangeAspect="1"/>
            </p:cNvSpPr>
            <p:nvPr/>
          </p:nvSpPr>
          <p:spPr bwMode="black">
            <a:xfrm>
              <a:off x="6639875"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TextBox 129">
              <a:extLst>
                <a:ext uri="{FF2B5EF4-FFF2-40B4-BE49-F238E27FC236}">
                  <a16:creationId xmlns:a16="http://schemas.microsoft.com/office/drawing/2014/main" id="{BC000528-B42D-984F-BE0D-238F51543E60}"/>
                </a:ext>
              </a:extLst>
            </p:cNvPr>
            <p:cNvSpPr txBox="1"/>
            <p:nvPr/>
          </p:nvSpPr>
          <p:spPr>
            <a:xfrm>
              <a:off x="7245417" y="5090028"/>
              <a:ext cx="1099015" cy="153888"/>
            </a:xfrm>
            <a:prstGeom prst="rect">
              <a:avLst/>
            </a:prstGeom>
            <a:noFill/>
          </p:spPr>
          <p:txBody>
            <a:bodyPr wrap="square" lIns="0" tIns="0" rIns="0" bIns="0" rtlCol="0">
              <a:spAutoFit/>
            </a:bodyPr>
            <a:lstStyle/>
            <a:p>
              <a:pPr algn="l"/>
              <a:r>
                <a:rPr lang="en-US" sz="1000"/>
                <a:t>Primary region</a:t>
              </a:r>
            </a:p>
          </p:txBody>
        </p:sp>
        <p:sp>
          <p:nvSpPr>
            <p:cNvPr id="131" name="TextBox 130">
              <a:extLst>
                <a:ext uri="{FF2B5EF4-FFF2-40B4-BE49-F238E27FC236}">
                  <a16:creationId xmlns:a16="http://schemas.microsoft.com/office/drawing/2014/main" id="{05AEDB6D-9566-F843-89B3-76DB9D21241B}"/>
                </a:ext>
              </a:extLst>
            </p:cNvPr>
            <p:cNvSpPr txBox="1"/>
            <p:nvPr/>
          </p:nvSpPr>
          <p:spPr>
            <a:xfrm>
              <a:off x="9711362" y="5074791"/>
              <a:ext cx="1099015" cy="153888"/>
            </a:xfrm>
            <a:prstGeom prst="rect">
              <a:avLst/>
            </a:prstGeom>
            <a:noFill/>
          </p:spPr>
          <p:txBody>
            <a:bodyPr wrap="square" lIns="0" tIns="0" rIns="0" bIns="0" rtlCol="0">
              <a:spAutoFit/>
            </a:bodyPr>
            <a:lstStyle/>
            <a:p>
              <a:pPr algn="l"/>
              <a:r>
                <a:rPr lang="en-US" sz="1000"/>
                <a:t>Secondary region</a:t>
              </a:r>
            </a:p>
          </p:txBody>
        </p:sp>
        <p:sp>
          <p:nvSpPr>
            <p:cNvPr id="132" name="Rectangle 131">
              <a:extLst>
                <a:ext uri="{FF2B5EF4-FFF2-40B4-BE49-F238E27FC236}">
                  <a16:creationId xmlns:a16="http://schemas.microsoft.com/office/drawing/2014/main" id="{D06A15A2-1871-EB49-9577-B8F131309B8C}"/>
                </a:ext>
              </a:extLst>
            </p:cNvPr>
            <p:cNvSpPr/>
            <p:nvPr/>
          </p:nvSpPr>
          <p:spPr bwMode="auto">
            <a:xfrm>
              <a:off x="77116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3" name="TextBox 132">
              <a:extLst>
                <a:ext uri="{FF2B5EF4-FFF2-40B4-BE49-F238E27FC236}">
                  <a16:creationId xmlns:a16="http://schemas.microsoft.com/office/drawing/2014/main" id="{72EC917D-1952-994E-A806-34822B23B219}"/>
                </a:ext>
              </a:extLst>
            </p:cNvPr>
            <p:cNvSpPr txBox="1"/>
            <p:nvPr/>
          </p:nvSpPr>
          <p:spPr>
            <a:xfrm>
              <a:off x="7780787" y="2727688"/>
              <a:ext cx="778808" cy="307777"/>
            </a:xfrm>
            <a:prstGeom prst="rect">
              <a:avLst/>
            </a:prstGeom>
            <a:noFill/>
          </p:spPr>
          <p:txBody>
            <a:bodyPr wrap="square" lIns="0" tIns="0" rIns="0" bIns="0" rtlCol="0">
              <a:spAutoFit/>
            </a:bodyPr>
            <a:lstStyle/>
            <a:p>
              <a:pPr algn="ctr"/>
              <a:r>
                <a:rPr lang="en-US" sz="1000"/>
                <a:t>Primary logical server</a:t>
              </a:r>
            </a:p>
          </p:txBody>
        </p:sp>
        <p:sp>
          <p:nvSpPr>
            <p:cNvPr id="134" name="TextBox 133">
              <a:extLst>
                <a:ext uri="{FF2B5EF4-FFF2-40B4-BE49-F238E27FC236}">
                  <a16:creationId xmlns:a16="http://schemas.microsoft.com/office/drawing/2014/main" id="{65469123-87C8-294D-95FC-0BEECD734C15}"/>
                </a:ext>
              </a:extLst>
            </p:cNvPr>
            <p:cNvSpPr txBox="1"/>
            <p:nvPr/>
          </p:nvSpPr>
          <p:spPr>
            <a:xfrm>
              <a:off x="6529295"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sp>
          <p:nvSpPr>
            <p:cNvPr id="137" name="TextBox 136">
              <a:extLst>
                <a:ext uri="{FF2B5EF4-FFF2-40B4-BE49-F238E27FC236}">
                  <a16:creationId xmlns:a16="http://schemas.microsoft.com/office/drawing/2014/main" id="{7620E353-2402-7041-840A-CB5266DC1591}"/>
                </a:ext>
              </a:extLst>
            </p:cNvPr>
            <p:cNvSpPr txBox="1"/>
            <p:nvPr/>
          </p:nvSpPr>
          <p:spPr>
            <a:xfrm>
              <a:off x="7657693" y="4314050"/>
              <a:ext cx="778808" cy="153888"/>
            </a:xfrm>
            <a:prstGeom prst="rect">
              <a:avLst/>
            </a:prstGeom>
            <a:noFill/>
          </p:spPr>
          <p:txBody>
            <a:bodyPr wrap="square" lIns="0" tIns="0" rIns="0" bIns="0" rtlCol="0">
              <a:spAutoFit/>
            </a:bodyPr>
            <a:lstStyle/>
            <a:p>
              <a:pPr algn="ctr"/>
              <a:r>
                <a:rPr lang="en-US" sz="1000"/>
                <a:t>DB traffic</a:t>
              </a:r>
            </a:p>
          </p:txBody>
        </p:sp>
        <p:grpSp>
          <p:nvGrpSpPr>
            <p:cNvPr id="138" name="Group 137">
              <a:extLst>
                <a:ext uri="{FF2B5EF4-FFF2-40B4-BE49-F238E27FC236}">
                  <a16:creationId xmlns:a16="http://schemas.microsoft.com/office/drawing/2014/main" id="{370287F5-3B7C-684B-9D26-EAE5C28F3BF3}"/>
                </a:ext>
              </a:extLst>
            </p:cNvPr>
            <p:cNvGrpSpPr/>
            <p:nvPr/>
          </p:nvGrpSpPr>
          <p:grpSpPr>
            <a:xfrm>
              <a:off x="7184231" y="2945924"/>
              <a:ext cx="360168" cy="328739"/>
              <a:chOff x="2916319" y="-749395"/>
              <a:chExt cx="591617" cy="539991"/>
            </a:xfrm>
          </p:grpSpPr>
          <p:sp>
            <p:nvSpPr>
              <p:cNvPr id="139" name="Rectangle 138">
                <a:extLst>
                  <a:ext uri="{FF2B5EF4-FFF2-40B4-BE49-F238E27FC236}">
                    <a16:creationId xmlns:a16="http://schemas.microsoft.com/office/drawing/2014/main" id="{90F97A1B-3ED0-A443-8F23-D3FB104133D0}"/>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40" name="Straight Arrow Connector 139">
                <a:extLst>
                  <a:ext uri="{FF2B5EF4-FFF2-40B4-BE49-F238E27FC236}">
                    <a16:creationId xmlns:a16="http://schemas.microsoft.com/office/drawing/2014/main" id="{CE6A60D1-40D1-8E43-A471-3A736C05096B}"/>
                  </a:ext>
                </a:extLst>
              </p:cNvPr>
              <p:cNvCxnSpPr>
                <a:cxnSpLocks/>
                <a:stCxn id="144"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8739DE5-EAAD-1941-A0FC-B9CADE668495}"/>
                  </a:ext>
                </a:extLst>
              </p:cNvPr>
              <p:cNvCxnSpPr>
                <a:cxnSpLocks/>
                <a:stCxn id="144"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7674DF76-8111-3D45-80BB-27D5A4FCABE1}"/>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BE1B3A70-E8C5-F14F-A81B-7EF0AD1A0AE6}"/>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79F67A1C-94E2-AA47-92D4-4BDE4122B35D}"/>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145" name="Straight Arrow Connector 144">
              <a:extLst>
                <a:ext uri="{FF2B5EF4-FFF2-40B4-BE49-F238E27FC236}">
                  <a16:creationId xmlns:a16="http://schemas.microsoft.com/office/drawing/2014/main" id="{BFEFBAFD-7136-8241-9530-5B41F85113E2}"/>
                </a:ext>
              </a:extLst>
            </p:cNvPr>
            <p:cNvCxnSpPr/>
            <p:nvPr/>
          </p:nvCxnSpPr>
          <p:spPr>
            <a:xfrm>
              <a:off x="7017473"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CCC8FB10-A601-E747-B87C-802807F9D8E5}"/>
                </a:ext>
              </a:extLst>
            </p:cNvPr>
            <p:cNvSpPr txBox="1"/>
            <p:nvPr/>
          </p:nvSpPr>
          <p:spPr>
            <a:xfrm>
              <a:off x="6429449" y="2011670"/>
              <a:ext cx="778808" cy="153888"/>
            </a:xfrm>
            <a:prstGeom prst="rect">
              <a:avLst/>
            </a:prstGeom>
            <a:noFill/>
          </p:spPr>
          <p:txBody>
            <a:bodyPr wrap="square" lIns="0" tIns="0" rIns="0" bIns="0" rtlCol="0">
              <a:spAutoFit/>
            </a:bodyPr>
            <a:lstStyle/>
            <a:p>
              <a:pPr algn="ctr"/>
              <a:r>
                <a:rPr lang="en-US" sz="1000"/>
                <a:t>User device</a:t>
              </a:r>
            </a:p>
          </p:txBody>
        </p:sp>
        <p:sp>
          <p:nvSpPr>
            <p:cNvPr id="147" name="TextBox 146">
              <a:extLst>
                <a:ext uri="{FF2B5EF4-FFF2-40B4-BE49-F238E27FC236}">
                  <a16:creationId xmlns:a16="http://schemas.microsoft.com/office/drawing/2014/main" id="{7B0E27A3-D254-CC49-9D59-51D2AD1B009F}"/>
                </a:ext>
              </a:extLst>
            </p:cNvPr>
            <p:cNvSpPr txBox="1"/>
            <p:nvPr/>
          </p:nvSpPr>
          <p:spPr>
            <a:xfrm>
              <a:off x="7346271" y="1993012"/>
              <a:ext cx="656668" cy="307777"/>
            </a:xfrm>
            <a:prstGeom prst="rect">
              <a:avLst/>
            </a:prstGeom>
            <a:noFill/>
          </p:spPr>
          <p:txBody>
            <a:bodyPr wrap="square" lIns="0" tIns="0" rIns="0" bIns="0" rtlCol="0">
              <a:spAutoFit/>
            </a:bodyPr>
            <a:lstStyle/>
            <a:p>
              <a:pPr algn="ctr"/>
              <a:r>
                <a:rPr lang="en-US" sz="1000"/>
                <a:t>End user </a:t>
              </a:r>
            </a:p>
            <a:p>
              <a:pPr algn="ctr"/>
              <a:r>
                <a:rPr lang="en-US" sz="1000"/>
                <a:t>traffic</a:t>
              </a:r>
            </a:p>
          </p:txBody>
        </p:sp>
        <p:cxnSp>
          <p:nvCxnSpPr>
            <p:cNvPr id="148" name="Elbow Connector 147">
              <a:extLst>
                <a:ext uri="{FF2B5EF4-FFF2-40B4-BE49-F238E27FC236}">
                  <a16:creationId xmlns:a16="http://schemas.microsoft.com/office/drawing/2014/main" id="{AA636298-A92B-E94E-A51A-24C3126B0F90}"/>
                </a:ext>
              </a:extLst>
            </p:cNvPr>
            <p:cNvCxnSpPr>
              <a:cxnSpLocks/>
            </p:cNvCxnSpPr>
            <p:nvPr/>
          </p:nvCxnSpPr>
          <p:spPr>
            <a:xfrm rot="10800000" flipV="1">
              <a:off x="7360823"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61C0FFB7-F1B1-344F-84DF-D09E4E9636A7}"/>
                </a:ext>
              </a:extLst>
            </p:cNvPr>
            <p:cNvCxnSpPr/>
            <p:nvPr/>
          </p:nvCxnSpPr>
          <p:spPr>
            <a:xfrm>
              <a:off x="7359703"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0482E0A6-1D85-544A-A2ED-1E3B94DCA11E}"/>
                </a:ext>
              </a:extLst>
            </p:cNvPr>
            <p:cNvSpPr/>
            <p:nvPr/>
          </p:nvSpPr>
          <p:spPr bwMode="auto">
            <a:xfrm>
              <a:off x="9330099"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3" name="TextBox 152">
              <a:extLst>
                <a:ext uri="{FF2B5EF4-FFF2-40B4-BE49-F238E27FC236}">
                  <a16:creationId xmlns:a16="http://schemas.microsoft.com/office/drawing/2014/main" id="{C8686693-D394-514F-A02B-4B6465439A0F}"/>
                </a:ext>
              </a:extLst>
            </p:cNvPr>
            <p:cNvSpPr txBox="1"/>
            <p:nvPr/>
          </p:nvSpPr>
          <p:spPr>
            <a:xfrm>
              <a:off x="9399275" y="2727688"/>
              <a:ext cx="778808" cy="307777"/>
            </a:xfrm>
            <a:prstGeom prst="rect">
              <a:avLst/>
            </a:prstGeom>
            <a:noFill/>
          </p:spPr>
          <p:txBody>
            <a:bodyPr wrap="square" lIns="0" tIns="0" rIns="0" bIns="0" rtlCol="0">
              <a:spAutoFit/>
            </a:bodyPr>
            <a:lstStyle/>
            <a:p>
              <a:pPr algn="ctr"/>
              <a:r>
                <a:rPr lang="en-US" sz="1000"/>
                <a:t>Secondary logical server</a:t>
              </a:r>
            </a:p>
          </p:txBody>
        </p:sp>
        <p:sp>
          <p:nvSpPr>
            <p:cNvPr id="154" name="TextBox 153">
              <a:extLst>
                <a:ext uri="{FF2B5EF4-FFF2-40B4-BE49-F238E27FC236}">
                  <a16:creationId xmlns:a16="http://schemas.microsoft.com/office/drawing/2014/main" id="{660086DC-5088-F540-B3A5-0B8260EF8A76}"/>
                </a:ext>
              </a:extLst>
            </p:cNvPr>
            <p:cNvSpPr txBox="1"/>
            <p:nvPr/>
          </p:nvSpPr>
          <p:spPr>
            <a:xfrm>
              <a:off x="10687313"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grpSp>
          <p:nvGrpSpPr>
            <p:cNvPr id="155" name="Group 154">
              <a:extLst>
                <a:ext uri="{FF2B5EF4-FFF2-40B4-BE49-F238E27FC236}">
                  <a16:creationId xmlns:a16="http://schemas.microsoft.com/office/drawing/2014/main" id="{D9FAB8B1-F0D2-8846-BA9D-095F0ADDF2AE}"/>
                </a:ext>
              </a:extLst>
            </p:cNvPr>
            <p:cNvGrpSpPr/>
            <p:nvPr/>
          </p:nvGrpSpPr>
          <p:grpSpPr>
            <a:xfrm>
              <a:off x="10441124" y="2945924"/>
              <a:ext cx="360168" cy="328739"/>
              <a:chOff x="2916319" y="-749395"/>
              <a:chExt cx="591617" cy="539991"/>
            </a:xfrm>
          </p:grpSpPr>
          <p:sp>
            <p:nvSpPr>
              <p:cNvPr id="156" name="Rectangle 155">
                <a:extLst>
                  <a:ext uri="{FF2B5EF4-FFF2-40B4-BE49-F238E27FC236}">
                    <a16:creationId xmlns:a16="http://schemas.microsoft.com/office/drawing/2014/main" id="{11C1127F-5B0A-D042-966B-1361B3A4A4F9}"/>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57" name="Straight Arrow Connector 156">
                <a:extLst>
                  <a:ext uri="{FF2B5EF4-FFF2-40B4-BE49-F238E27FC236}">
                    <a16:creationId xmlns:a16="http://schemas.microsoft.com/office/drawing/2014/main" id="{8CCAE92B-95C8-084F-9E48-B56D74082E5A}"/>
                  </a:ext>
                </a:extLst>
              </p:cNvPr>
              <p:cNvCxnSpPr>
                <a:cxnSpLocks/>
                <a:stCxn id="161"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5707C60-D99B-B34D-A24F-D858C38F2B4D}"/>
                  </a:ext>
                </a:extLst>
              </p:cNvPr>
              <p:cNvCxnSpPr>
                <a:cxnSpLocks/>
                <a:stCxn id="161"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E7395771-EA62-FC4B-AFF9-20F2ACEE87EE}"/>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B4CFD586-D8D0-6548-86C8-0CB0A9D36A38}"/>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45C7E84F-A51B-B645-9061-382FA63268C3}"/>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163" name="Elbow Connector 162">
              <a:extLst>
                <a:ext uri="{FF2B5EF4-FFF2-40B4-BE49-F238E27FC236}">
                  <a16:creationId xmlns:a16="http://schemas.microsoft.com/office/drawing/2014/main" id="{3F2A0E5D-07C6-C342-8CC6-102AD089E035}"/>
                </a:ext>
              </a:extLst>
            </p:cNvPr>
            <p:cNvCxnSpPr>
              <a:cxnSpLocks/>
            </p:cNvCxnSpPr>
            <p:nvPr/>
          </p:nvCxnSpPr>
          <p:spPr>
            <a:xfrm rot="10800000" flipH="1" flipV="1">
              <a:off x="9161471" y="1944572"/>
              <a:ext cx="1444684" cy="964212"/>
            </a:xfrm>
            <a:prstGeom prst="bentConnector3">
              <a:avLst>
                <a:gd name="adj1" fmla="val 100002"/>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F3E06A3-53F6-3C4F-8E49-8073C3B7CE32}"/>
                </a:ext>
              </a:extLst>
            </p:cNvPr>
            <p:cNvCxnSpPr/>
            <p:nvPr/>
          </p:nvCxnSpPr>
          <p:spPr>
            <a:xfrm>
              <a:off x="10616596"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A3C245B3-313D-8D4A-AE4C-6C63149A6020}"/>
                </a:ext>
              </a:extLst>
            </p:cNvPr>
            <p:cNvCxnSpPr>
              <a:cxnSpLocks/>
            </p:cNvCxnSpPr>
            <p:nvPr/>
          </p:nvCxnSpPr>
          <p:spPr>
            <a:xfrm>
              <a:off x="8486734" y="3695016"/>
              <a:ext cx="1074449"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481BDFA7-C7CA-1D4F-983D-4AF88E3C146C}"/>
                </a:ext>
              </a:extLst>
            </p:cNvPr>
            <p:cNvSpPr txBox="1"/>
            <p:nvPr/>
          </p:nvSpPr>
          <p:spPr>
            <a:xfrm>
              <a:off x="8649915" y="3437409"/>
              <a:ext cx="651823" cy="246221"/>
            </a:xfrm>
            <a:prstGeom prst="rect">
              <a:avLst/>
            </a:prstGeom>
            <a:solidFill>
              <a:schemeClr val="bg1"/>
            </a:solidFill>
          </p:spPr>
          <p:txBody>
            <a:bodyPr wrap="square" lIns="0" tIns="0" rIns="0" bIns="0" rtlCol="0">
              <a:spAutoFit/>
            </a:bodyPr>
            <a:lstStyle/>
            <a:p>
              <a:pPr algn="ctr"/>
              <a:r>
                <a:rPr lang="en-US" sz="800"/>
                <a:t>Geo-replication</a:t>
              </a:r>
            </a:p>
          </p:txBody>
        </p:sp>
        <p:pic>
          <p:nvPicPr>
            <p:cNvPr id="173" name="Graphic 172">
              <a:extLst>
                <a:ext uri="{FF2B5EF4-FFF2-40B4-BE49-F238E27FC236}">
                  <a16:creationId xmlns:a16="http://schemas.microsoft.com/office/drawing/2014/main" id="{B3C0533B-80F9-1E44-9B97-1DAEFF9CFB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5441" y="3330114"/>
              <a:ext cx="411067" cy="408773"/>
            </a:xfrm>
            <a:prstGeom prst="rect">
              <a:avLst/>
            </a:prstGeom>
          </p:spPr>
        </p:pic>
        <p:pic>
          <p:nvPicPr>
            <p:cNvPr id="126" name="Graphic 125">
              <a:extLst>
                <a:ext uri="{FF2B5EF4-FFF2-40B4-BE49-F238E27FC236}">
                  <a16:creationId xmlns:a16="http://schemas.microsoft.com/office/drawing/2014/main" id="{BFCB7E1C-49D4-9044-86AB-2703C09F9F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34703" y="3396219"/>
              <a:ext cx="411067" cy="408773"/>
            </a:xfrm>
            <a:prstGeom prst="rect">
              <a:avLst/>
            </a:prstGeom>
          </p:spPr>
        </p:pic>
        <p:sp>
          <p:nvSpPr>
            <p:cNvPr id="181" name="Rectangle 180">
              <a:extLst>
                <a:ext uri="{FF2B5EF4-FFF2-40B4-BE49-F238E27FC236}">
                  <a16:creationId xmlns:a16="http://schemas.microsoft.com/office/drawing/2014/main" id="{E7A122DB-2E3A-4043-91A0-2FB8BDEA392A}"/>
                </a:ext>
              </a:extLst>
            </p:cNvPr>
            <p:cNvSpPr/>
            <p:nvPr/>
          </p:nvSpPr>
          <p:spPr bwMode="auto">
            <a:xfrm>
              <a:off x="8555287" y="4495473"/>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Read-only</a:t>
              </a:r>
            </a:p>
            <a:p>
              <a:pPr algn="ctr" defTabSz="932472" fontAlgn="base">
                <a:spcBef>
                  <a:spcPct val="0"/>
                </a:spcBef>
                <a:spcAft>
                  <a:spcPct val="0"/>
                </a:spcAft>
              </a:pPr>
              <a:r>
                <a:rPr lang="en-US" sz="800">
                  <a:solidFill>
                    <a:schemeClr val="tx1"/>
                  </a:solidFill>
                  <a:ea typeface="Segoe UI" pitchFamily="34" charset="0"/>
                  <a:cs typeface="Segoe UI" pitchFamily="34" charset="0"/>
                </a:rPr>
                <a:t>listener</a:t>
              </a:r>
            </a:p>
          </p:txBody>
        </p:sp>
        <p:grpSp>
          <p:nvGrpSpPr>
            <p:cNvPr id="183" name="Group 182">
              <a:extLst>
                <a:ext uri="{FF2B5EF4-FFF2-40B4-BE49-F238E27FC236}">
                  <a16:creationId xmlns:a16="http://schemas.microsoft.com/office/drawing/2014/main" id="{9E9F98BD-70FC-604D-97C0-31C4C819BF51}"/>
                </a:ext>
              </a:extLst>
            </p:cNvPr>
            <p:cNvGrpSpPr/>
            <p:nvPr/>
          </p:nvGrpSpPr>
          <p:grpSpPr>
            <a:xfrm>
              <a:off x="9579880" y="3367898"/>
              <a:ext cx="574543" cy="446578"/>
              <a:chOff x="9447253" y="3346538"/>
              <a:chExt cx="574543" cy="446578"/>
            </a:xfrm>
          </p:grpSpPr>
          <p:pic>
            <p:nvPicPr>
              <p:cNvPr id="182" name="Graphic 181">
                <a:extLst>
                  <a:ext uri="{FF2B5EF4-FFF2-40B4-BE49-F238E27FC236}">
                    <a16:creationId xmlns:a16="http://schemas.microsoft.com/office/drawing/2014/main" id="{3319FEA2-9FDA-264D-972E-31077ECF6E1A}"/>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0729" y="3346538"/>
                <a:ext cx="411067" cy="408773"/>
              </a:xfrm>
              <a:prstGeom prst="rect">
                <a:avLst/>
              </a:prstGeom>
            </p:spPr>
          </p:pic>
          <p:sp>
            <p:nvSpPr>
              <p:cNvPr id="180" name="Rectangle 179">
                <a:extLst>
                  <a:ext uri="{FF2B5EF4-FFF2-40B4-BE49-F238E27FC236}">
                    <a16:creationId xmlns:a16="http://schemas.microsoft.com/office/drawing/2014/main" id="{FB23217C-6C3E-C842-821F-13FBC52087B8}"/>
                  </a:ext>
                </a:extLst>
              </p:cNvPr>
              <p:cNvSpPr/>
              <p:nvPr/>
            </p:nvSpPr>
            <p:spPr bwMode="auto">
              <a:xfrm>
                <a:off x="9640212" y="3428715"/>
                <a:ext cx="156027" cy="3101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151" name="Graphic 150">
                <a:extLst>
                  <a:ext uri="{FF2B5EF4-FFF2-40B4-BE49-F238E27FC236}">
                    <a16:creationId xmlns:a16="http://schemas.microsoft.com/office/drawing/2014/main" id="{4AA851FB-47C6-F242-838A-7180E890C5F2}"/>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7253" y="3384343"/>
                <a:ext cx="411067" cy="408773"/>
              </a:xfrm>
              <a:prstGeom prst="rect">
                <a:avLst/>
              </a:prstGeom>
            </p:spPr>
          </p:pic>
        </p:grpSp>
        <p:cxnSp>
          <p:nvCxnSpPr>
            <p:cNvPr id="185" name="Straight Arrow Connector 184">
              <a:extLst>
                <a:ext uri="{FF2B5EF4-FFF2-40B4-BE49-F238E27FC236}">
                  <a16:creationId xmlns:a16="http://schemas.microsoft.com/office/drawing/2014/main" id="{971C0E98-45DE-FD49-89AF-B5DF3544938A}"/>
                </a:ext>
              </a:extLst>
            </p:cNvPr>
            <p:cNvCxnSpPr/>
            <p:nvPr/>
          </p:nvCxnSpPr>
          <p:spPr>
            <a:xfrm>
              <a:off x="7635090" y="4624587"/>
              <a:ext cx="920197"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622D8EAC-7762-874E-8E81-0EA0B4B04BF0}"/>
                </a:ext>
              </a:extLst>
            </p:cNvPr>
            <p:cNvCxnSpPr>
              <a:cxnSpLocks/>
            </p:cNvCxnSpPr>
            <p:nvPr/>
          </p:nvCxnSpPr>
          <p:spPr>
            <a:xfrm>
              <a:off x="7419156" y="4196219"/>
              <a:ext cx="113613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A619BFE1-462B-8147-95B0-D48282FBD634}"/>
                </a:ext>
              </a:extLst>
            </p:cNvPr>
            <p:cNvGrpSpPr/>
            <p:nvPr/>
          </p:nvGrpSpPr>
          <p:grpSpPr>
            <a:xfrm>
              <a:off x="6715044" y="3872805"/>
              <a:ext cx="920046" cy="867466"/>
              <a:chOff x="6715044" y="3872805"/>
              <a:chExt cx="920046" cy="867466"/>
            </a:xfrm>
          </p:grpSpPr>
          <p:sp>
            <p:nvSpPr>
              <p:cNvPr id="47" name="Rectangle 46">
                <a:extLst>
                  <a:ext uri="{FF2B5EF4-FFF2-40B4-BE49-F238E27FC236}">
                    <a16:creationId xmlns:a16="http://schemas.microsoft.com/office/drawing/2014/main" id="{B324E3A8-91E4-4E4B-9CB6-117A6CE52103}"/>
                  </a:ext>
                </a:extLst>
              </p:cNvPr>
              <p:cNvSpPr/>
              <p:nvPr/>
            </p:nvSpPr>
            <p:spPr bwMode="auto">
              <a:xfrm>
                <a:off x="6793331" y="4346509"/>
                <a:ext cx="760737" cy="335031"/>
              </a:xfrm>
              <a:prstGeom prst="rect">
                <a:avLst/>
              </a:prstGeom>
              <a:solidFill>
                <a:schemeClr val="accent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1165B4FB-9811-C541-9961-D3F618C5032F}"/>
                  </a:ext>
                </a:extLst>
              </p:cNvPr>
              <p:cNvSpPr/>
              <p:nvPr/>
            </p:nvSpPr>
            <p:spPr bwMode="auto">
              <a:xfrm>
                <a:off x="6874353" y="440524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(read-only)</a:t>
                </a:r>
              </a:p>
            </p:txBody>
          </p:sp>
          <p:sp>
            <p:nvSpPr>
              <p:cNvPr id="49" name="Rectangle 48">
                <a:extLst>
                  <a:ext uri="{FF2B5EF4-FFF2-40B4-BE49-F238E27FC236}">
                    <a16:creationId xmlns:a16="http://schemas.microsoft.com/office/drawing/2014/main" id="{8B56DCD3-60B2-6B44-B2E8-B871EA49B269}"/>
                  </a:ext>
                </a:extLst>
              </p:cNvPr>
              <p:cNvSpPr/>
              <p:nvPr/>
            </p:nvSpPr>
            <p:spPr bwMode="auto">
              <a:xfrm>
                <a:off x="6715044" y="3872805"/>
                <a:ext cx="760737" cy="3350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FE2B4920-5F76-6B4B-9784-4C843A31532A}"/>
                  </a:ext>
                </a:extLst>
              </p:cNvPr>
              <p:cNvSpPr/>
              <p:nvPr/>
            </p:nvSpPr>
            <p:spPr bwMode="auto">
              <a:xfrm>
                <a:off x="6761343" y="3942253"/>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(read-write)</a:t>
                </a:r>
              </a:p>
            </p:txBody>
          </p:sp>
        </p:grpSp>
        <p:cxnSp>
          <p:nvCxnSpPr>
            <p:cNvPr id="190" name="Straight Arrow Connector 189">
              <a:extLst>
                <a:ext uri="{FF2B5EF4-FFF2-40B4-BE49-F238E27FC236}">
                  <a16:creationId xmlns:a16="http://schemas.microsoft.com/office/drawing/2014/main" id="{01EB7728-897D-AF4B-ACA8-8766D4F0D2DB}"/>
                </a:ext>
              </a:extLst>
            </p:cNvPr>
            <p:cNvCxnSpPr>
              <a:cxnSpLocks/>
            </p:cNvCxnSpPr>
            <p:nvPr/>
          </p:nvCxnSpPr>
          <p:spPr>
            <a:xfrm flipH="1">
              <a:off x="9355051" y="4624587"/>
              <a:ext cx="1012774"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7E8FD36-B71A-6541-99A5-41274CC9073D}"/>
                </a:ext>
              </a:extLst>
            </p:cNvPr>
            <p:cNvCxnSpPr>
              <a:cxnSpLocks/>
            </p:cNvCxnSpPr>
            <p:nvPr/>
          </p:nvCxnSpPr>
          <p:spPr>
            <a:xfrm flipH="1">
              <a:off x="9355050" y="4196219"/>
              <a:ext cx="1136131"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120" name="Group 5119">
              <a:extLst>
                <a:ext uri="{FF2B5EF4-FFF2-40B4-BE49-F238E27FC236}">
                  <a16:creationId xmlns:a16="http://schemas.microsoft.com/office/drawing/2014/main" id="{9F5FFACB-9979-994C-854D-C5E274333E4C}"/>
                </a:ext>
              </a:extLst>
            </p:cNvPr>
            <p:cNvGrpSpPr/>
            <p:nvPr/>
          </p:nvGrpSpPr>
          <p:grpSpPr>
            <a:xfrm>
              <a:off x="10367825" y="3897519"/>
              <a:ext cx="865336" cy="842752"/>
              <a:chOff x="10367825" y="3897519"/>
              <a:chExt cx="865336" cy="842752"/>
            </a:xfrm>
          </p:grpSpPr>
          <p:sp>
            <p:nvSpPr>
              <p:cNvPr id="176" name="Rectangle 175">
                <a:extLst>
                  <a:ext uri="{FF2B5EF4-FFF2-40B4-BE49-F238E27FC236}">
                    <a16:creationId xmlns:a16="http://schemas.microsoft.com/office/drawing/2014/main" id="{7AC690C0-5F35-B14F-9497-48E1D2E72861}"/>
                  </a:ext>
                </a:extLst>
              </p:cNvPr>
              <p:cNvSpPr/>
              <p:nvPr/>
            </p:nvSpPr>
            <p:spPr bwMode="auto">
              <a:xfrm>
                <a:off x="10411297" y="4354747"/>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chemeClr val="tx1"/>
                  </a:solidFill>
                  <a:ea typeface="Segoe UI" pitchFamily="34" charset="0"/>
                  <a:cs typeface="Segoe UI" pitchFamily="34" charset="0"/>
                </a:endParaRPr>
              </a:p>
            </p:txBody>
          </p:sp>
          <p:sp>
            <p:nvSpPr>
              <p:cNvPr id="177" name="Rectangle 176">
                <a:extLst>
                  <a:ext uri="{FF2B5EF4-FFF2-40B4-BE49-F238E27FC236}">
                    <a16:creationId xmlns:a16="http://schemas.microsoft.com/office/drawing/2014/main" id="{F26591CC-1997-944C-8ACF-E5AE85AC2164}"/>
                  </a:ext>
                </a:extLst>
              </p:cNvPr>
              <p:cNvSpPr/>
              <p:nvPr/>
            </p:nvSpPr>
            <p:spPr bwMode="auto">
              <a:xfrm>
                <a:off x="10367825" y="4405240"/>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(read-only)</a:t>
                </a:r>
              </a:p>
            </p:txBody>
          </p:sp>
          <p:sp>
            <p:nvSpPr>
              <p:cNvPr id="178" name="Rectangle 177">
                <a:extLst>
                  <a:ext uri="{FF2B5EF4-FFF2-40B4-BE49-F238E27FC236}">
                    <a16:creationId xmlns:a16="http://schemas.microsoft.com/office/drawing/2014/main" id="{212C0141-CC0B-CD4B-96EC-E786FD7F63A6}"/>
                  </a:ext>
                </a:extLst>
              </p:cNvPr>
              <p:cNvSpPr/>
              <p:nvPr/>
            </p:nvSpPr>
            <p:spPr bwMode="auto">
              <a:xfrm>
                <a:off x="10472424" y="3897519"/>
                <a:ext cx="760737" cy="335031"/>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chemeClr val="tx1"/>
                  </a:solidFill>
                  <a:ea typeface="Segoe UI" pitchFamily="34" charset="0"/>
                  <a:cs typeface="Segoe UI" pitchFamily="34" charset="0"/>
                </a:endParaRPr>
              </a:p>
            </p:txBody>
          </p:sp>
          <p:sp>
            <p:nvSpPr>
              <p:cNvPr id="179" name="Rectangle 178">
                <a:extLst>
                  <a:ext uri="{FF2B5EF4-FFF2-40B4-BE49-F238E27FC236}">
                    <a16:creationId xmlns:a16="http://schemas.microsoft.com/office/drawing/2014/main" id="{A5034F95-D9D2-3B40-A0D9-101E95BF3B29}"/>
                  </a:ext>
                </a:extLst>
              </p:cNvPr>
              <p:cNvSpPr/>
              <p:nvPr/>
            </p:nvSpPr>
            <p:spPr bwMode="auto">
              <a:xfrm>
                <a:off x="10418943" y="3942253"/>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(read-write)</a:t>
                </a:r>
              </a:p>
            </p:txBody>
          </p:sp>
        </p:grpSp>
        <p:sp>
          <p:nvSpPr>
            <p:cNvPr id="194" name="TextBox 193">
              <a:extLst>
                <a:ext uri="{FF2B5EF4-FFF2-40B4-BE49-F238E27FC236}">
                  <a16:creationId xmlns:a16="http://schemas.microsoft.com/office/drawing/2014/main" id="{370849F2-45D7-D24C-865C-5E1A57FB62FF}"/>
                </a:ext>
              </a:extLst>
            </p:cNvPr>
            <p:cNvSpPr txBox="1"/>
            <p:nvPr/>
          </p:nvSpPr>
          <p:spPr>
            <a:xfrm>
              <a:off x="8649915" y="3067829"/>
              <a:ext cx="651823" cy="215444"/>
            </a:xfrm>
            <a:prstGeom prst="rect">
              <a:avLst/>
            </a:prstGeom>
            <a:solidFill>
              <a:schemeClr val="bg1"/>
            </a:solidFill>
          </p:spPr>
          <p:txBody>
            <a:bodyPr wrap="square" lIns="0" tIns="45720" rIns="0" bIns="45720" rtlCol="0">
              <a:spAutoFit/>
            </a:bodyPr>
            <a:lstStyle/>
            <a:p>
              <a:pPr algn="ctr"/>
              <a:r>
                <a:rPr lang="en-US" sz="800"/>
                <a:t>Failover group</a:t>
              </a:r>
            </a:p>
          </p:txBody>
        </p:sp>
        <p:cxnSp>
          <p:nvCxnSpPr>
            <p:cNvPr id="5125" name="Straight Connector 5124">
              <a:extLst>
                <a:ext uri="{FF2B5EF4-FFF2-40B4-BE49-F238E27FC236}">
                  <a16:creationId xmlns:a16="http://schemas.microsoft.com/office/drawing/2014/main" id="{8465E70A-54B7-E747-BF4E-29190DA6D6CC}"/>
                </a:ext>
              </a:extLst>
            </p:cNvPr>
            <p:cNvCxnSpPr>
              <a:cxnSpLocks/>
            </p:cNvCxnSpPr>
            <p:nvPr/>
          </p:nvCxnSpPr>
          <p:spPr>
            <a:xfrm>
              <a:off x="8957035" y="4356912"/>
              <a:ext cx="0" cy="13856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31" name="Elbow Connector 5130">
              <a:extLst>
                <a:ext uri="{FF2B5EF4-FFF2-40B4-BE49-F238E27FC236}">
                  <a16:creationId xmlns:a16="http://schemas.microsoft.com/office/drawing/2014/main" id="{E4D3D325-ACBA-A747-83EC-345604FC6E04}"/>
                </a:ext>
              </a:extLst>
            </p:cNvPr>
            <p:cNvCxnSpPr>
              <a:cxnSpLocks/>
              <a:stCxn id="174" idx="0"/>
            </p:cNvCxnSpPr>
            <p:nvPr/>
          </p:nvCxnSpPr>
          <p:spPr>
            <a:xfrm rot="5400000" flipH="1" flipV="1">
              <a:off x="9122748" y="3614107"/>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1" name="Elbow Connector 210">
              <a:extLst>
                <a:ext uri="{FF2B5EF4-FFF2-40B4-BE49-F238E27FC236}">
                  <a16:creationId xmlns:a16="http://schemas.microsoft.com/office/drawing/2014/main" id="{29C40471-0794-6141-BE77-5E57C414A1C1}"/>
                </a:ext>
              </a:extLst>
            </p:cNvPr>
            <p:cNvCxnSpPr>
              <a:cxnSpLocks/>
            </p:cNvCxnSpPr>
            <p:nvPr/>
          </p:nvCxnSpPr>
          <p:spPr>
            <a:xfrm flipV="1">
              <a:off x="8994739" y="3874952"/>
              <a:ext cx="566444" cy="240049"/>
            </a:xfrm>
            <a:prstGeom prst="bentConnector3">
              <a:avLst>
                <a:gd name="adj1" fmla="val 2008"/>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12F196C8-9D0F-BD45-93D2-F5361A1A661C}"/>
                </a:ext>
              </a:extLst>
            </p:cNvPr>
            <p:cNvSpPr/>
            <p:nvPr/>
          </p:nvSpPr>
          <p:spPr bwMode="auto">
            <a:xfrm>
              <a:off x="8555287" y="4052542"/>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Read-write</a:t>
              </a:r>
            </a:p>
            <a:p>
              <a:pPr algn="ctr" defTabSz="932472" fontAlgn="base">
                <a:spcBef>
                  <a:spcPct val="0"/>
                </a:spcBef>
                <a:spcAft>
                  <a:spcPct val="0"/>
                </a:spcAft>
              </a:pPr>
              <a:r>
                <a:rPr lang="en-US" sz="800">
                  <a:solidFill>
                    <a:schemeClr val="tx1"/>
                  </a:solidFill>
                  <a:ea typeface="Segoe UI" pitchFamily="34" charset="0"/>
                  <a:cs typeface="Segoe UI" pitchFamily="34" charset="0"/>
                </a:rPr>
                <a:t>listener</a:t>
              </a:r>
            </a:p>
          </p:txBody>
        </p:sp>
        <p:cxnSp>
          <p:nvCxnSpPr>
            <p:cNvPr id="215" name="Elbow Connector 214">
              <a:extLst>
                <a:ext uri="{FF2B5EF4-FFF2-40B4-BE49-F238E27FC236}">
                  <a16:creationId xmlns:a16="http://schemas.microsoft.com/office/drawing/2014/main" id="{AF791170-30B3-9F4D-8171-275910DFF818}"/>
                </a:ext>
              </a:extLst>
            </p:cNvPr>
            <p:cNvCxnSpPr>
              <a:cxnSpLocks/>
            </p:cNvCxnSpPr>
            <p:nvPr/>
          </p:nvCxnSpPr>
          <p:spPr>
            <a:xfrm rot="16200000" flipV="1">
              <a:off x="8376528" y="3625466"/>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908E4C44-9D99-E74C-A833-B0ABA0D21B15}"/>
                </a:ext>
              </a:extLst>
            </p:cNvPr>
            <p:cNvSpPr txBox="1"/>
            <p:nvPr/>
          </p:nvSpPr>
          <p:spPr>
            <a:xfrm>
              <a:off x="6432142" y="1178648"/>
              <a:ext cx="2789831" cy="307777"/>
            </a:xfrm>
            <a:prstGeom prst="rect">
              <a:avLst/>
            </a:prstGeom>
            <a:noFill/>
          </p:spPr>
          <p:txBody>
            <a:bodyPr wrap="square" lIns="0" tIns="0" rIns="0" bIns="0" rtlCol="0">
              <a:spAutoFit/>
            </a:bodyPr>
            <a:lstStyle/>
            <a:p>
              <a:pPr>
                <a:defRPr/>
              </a:pPr>
              <a:r>
                <a:rPr lang="en-US" sz="2000">
                  <a:solidFill>
                    <a:schemeClr val="accent1"/>
                  </a:solidFill>
                  <a:latin typeface="+mj-lt"/>
                </a:rPr>
                <a:t>Auto-failover groups</a:t>
              </a:r>
            </a:p>
          </p:txBody>
        </p:sp>
      </p:grpSp>
      <p:sp>
        <p:nvSpPr>
          <p:cNvPr id="2" name="Title 1">
            <a:extLst>
              <a:ext uri="{FF2B5EF4-FFF2-40B4-BE49-F238E27FC236}">
                <a16:creationId xmlns:a16="http://schemas.microsoft.com/office/drawing/2014/main" id="{9DE9DA1C-8C54-6945-8C59-E843761EF439}"/>
              </a:ext>
            </a:extLst>
          </p:cNvPr>
          <p:cNvSpPr>
            <a:spLocks noGrp="1"/>
          </p:cNvSpPr>
          <p:nvPr>
            <p:ph type="title"/>
          </p:nvPr>
        </p:nvSpPr>
        <p:spPr>
          <a:xfrm>
            <a:off x="588263" y="457200"/>
            <a:ext cx="11018520" cy="553998"/>
          </a:xfrm>
        </p:spPr>
        <p:txBody>
          <a:bodyPr/>
          <a:lstStyle/>
          <a:p>
            <a:r>
              <a:rPr lang="en-US" spc="-51">
                <a:solidFill>
                  <a:srgbClr val="000000"/>
                </a:solidFill>
              </a:rPr>
              <a:t>Active geo-replication vs auto-failover groups</a:t>
            </a:r>
            <a:endParaRPr lang="en-US"/>
          </a:p>
        </p:txBody>
      </p:sp>
      <p:grpSp>
        <p:nvGrpSpPr>
          <p:cNvPr id="13" name="Group 12">
            <a:extLst>
              <a:ext uri="{FF2B5EF4-FFF2-40B4-BE49-F238E27FC236}">
                <a16:creationId xmlns:a16="http://schemas.microsoft.com/office/drawing/2014/main" id="{1C6D5AF1-6CE9-8E46-AF2B-CE1DD0EBBA2D}"/>
              </a:ext>
            </a:extLst>
          </p:cNvPr>
          <p:cNvGrpSpPr/>
          <p:nvPr/>
        </p:nvGrpSpPr>
        <p:grpSpPr>
          <a:xfrm>
            <a:off x="0" y="6215635"/>
            <a:ext cx="11444140" cy="322080"/>
            <a:chOff x="0" y="6215635"/>
            <a:chExt cx="11444140" cy="322080"/>
          </a:xfrm>
        </p:grpSpPr>
        <p:grpSp>
          <p:nvGrpSpPr>
            <p:cNvPr id="14" name="Group 13">
              <a:extLst>
                <a:ext uri="{FF2B5EF4-FFF2-40B4-BE49-F238E27FC236}">
                  <a16:creationId xmlns:a16="http://schemas.microsoft.com/office/drawing/2014/main" id="{A96F9C47-C798-2C4D-B464-7A87A28BA9F3}"/>
                </a:ext>
              </a:extLst>
            </p:cNvPr>
            <p:cNvGrpSpPr/>
            <p:nvPr/>
          </p:nvGrpSpPr>
          <p:grpSpPr>
            <a:xfrm>
              <a:off x="662352" y="6399215"/>
              <a:ext cx="10356966" cy="138500"/>
              <a:chOff x="662352" y="6316085"/>
              <a:chExt cx="10356966" cy="138500"/>
            </a:xfrm>
          </p:grpSpPr>
          <p:sp>
            <p:nvSpPr>
              <p:cNvPr id="23" name="TextBox 22">
                <a:extLst>
                  <a:ext uri="{FF2B5EF4-FFF2-40B4-BE49-F238E27FC236}">
                    <a16:creationId xmlns:a16="http://schemas.microsoft.com/office/drawing/2014/main" id="{D78B6C38-4DEF-F74B-9C71-59A2E43D33D8}"/>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4" name="TextBox 23">
                <a:extLst>
                  <a:ext uri="{FF2B5EF4-FFF2-40B4-BE49-F238E27FC236}">
                    <a16:creationId xmlns:a16="http://schemas.microsoft.com/office/drawing/2014/main" id="{83E7A020-4A60-804E-84A2-F9CC3CF2D66F}"/>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5" name="TextBox 24">
                <a:extLst>
                  <a:ext uri="{FF2B5EF4-FFF2-40B4-BE49-F238E27FC236}">
                    <a16:creationId xmlns:a16="http://schemas.microsoft.com/office/drawing/2014/main" id="{541C0679-0201-5F43-B54E-5508F2BD3F14}"/>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Built-in HA/DR</a:t>
                </a:r>
              </a:p>
            </p:txBody>
          </p:sp>
          <p:sp>
            <p:nvSpPr>
              <p:cNvPr id="26" name="TextBox 25">
                <a:extLst>
                  <a:ext uri="{FF2B5EF4-FFF2-40B4-BE49-F238E27FC236}">
                    <a16:creationId xmlns:a16="http://schemas.microsoft.com/office/drawing/2014/main" id="{16EE2BE7-D991-9844-98AF-CA1CD1E97200}"/>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7" name="TextBox 26">
                <a:extLst>
                  <a:ext uri="{FF2B5EF4-FFF2-40B4-BE49-F238E27FC236}">
                    <a16:creationId xmlns:a16="http://schemas.microsoft.com/office/drawing/2014/main" id="{B3506A5A-E621-C54B-90F1-278281996715}"/>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8" name="TextBox 27">
                <a:extLst>
                  <a:ext uri="{FF2B5EF4-FFF2-40B4-BE49-F238E27FC236}">
                    <a16:creationId xmlns:a16="http://schemas.microsoft.com/office/drawing/2014/main" id="{1F121133-38FA-4B41-B6B4-D5B874F8954E}"/>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5" name="Group 14">
              <a:extLst>
                <a:ext uri="{FF2B5EF4-FFF2-40B4-BE49-F238E27FC236}">
                  <a16:creationId xmlns:a16="http://schemas.microsoft.com/office/drawing/2014/main" id="{F00B31C8-7B32-1C41-A236-350582E9E54D}"/>
                </a:ext>
              </a:extLst>
            </p:cNvPr>
            <p:cNvGrpSpPr/>
            <p:nvPr/>
          </p:nvGrpSpPr>
          <p:grpSpPr>
            <a:xfrm>
              <a:off x="0" y="6215635"/>
              <a:ext cx="11444140" cy="131976"/>
              <a:chOff x="0" y="6058468"/>
              <a:chExt cx="11444140" cy="131976"/>
            </a:xfrm>
          </p:grpSpPr>
          <p:cxnSp>
            <p:nvCxnSpPr>
              <p:cNvPr id="16" name="Straight Arrow Connector 15">
                <a:extLst>
                  <a:ext uri="{FF2B5EF4-FFF2-40B4-BE49-F238E27FC236}">
                    <a16:creationId xmlns:a16="http://schemas.microsoft.com/office/drawing/2014/main" id="{68873E22-5629-C349-981C-33F7F6DE932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1F37C2A5-7BAB-F942-A6E6-FFACC573A71A}"/>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C2A6485E-6412-E84A-BD77-8F97DB796837}"/>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70E4A883-19FA-524C-97CE-939B9D6B019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856E800A-4BDE-1040-9C1A-5A385882E520}"/>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F386C861-FA20-F341-8567-0552A5C6044A}"/>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7632A3D9-7025-F947-AAC6-7BE15A3FD5EF}"/>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5143" name="Group 5142">
            <a:extLst>
              <a:ext uri="{FF2B5EF4-FFF2-40B4-BE49-F238E27FC236}">
                <a16:creationId xmlns:a16="http://schemas.microsoft.com/office/drawing/2014/main" id="{27C989B1-0005-1140-85BF-29AC4308EE18}"/>
              </a:ext>
            </a:extLst>
          </p:cNvPr>
          <p:cNvGrpSpPr/>
          <p:nvPr/>
        </p:nvGrpSpPr>
        <p:grpSpPr>
          <a:xfrm>
            <a:off x="584200" y="1123704"/>
            <a:ext cx="5306074" cy="4327968"/>
            <a:chOff x="584200" y="1123704"/>
            <a:chExt cx="5306074" cy="4327968"/>
          </a:xfrm>
        </p:grpSpPr>
        <p:sp>
          <p:nvSpPr>
            <p:cNvPr id="3" name="Rectangle 2">
              <a:extLst>
                <a:ext uri="{FF2B5EF4-FFF2-40B4-BE49-F238E27FC236}">
                  <a16:creationId xmlns:a16="http://schemas.microsoft.com/office/drawing/2014/main" id="{A40D1F44-9DCD-1D40-B957-3C8FDEB7B86E}"/>
                </a:ext>
              </a:extLst>
            </p:cNvPr>
            <p:cNvSpPr/>
            <p:nvPr/>
          </p:nvSpPr>
          <p:spPr bwMode="auto">
            <a:xfrm>
              <a:off x="584200"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FB9186CF-3B94-E440-B900-7CFB16EF63CC}"/>
                </a:ext>
              </a:extLst>
            </p:cNvPr>
            <p:cNvSpPr/>
            <p:nvPr/>
          </p:nvSpPr>
          <p:spPr bwMode="auto">
            <a:xfrm>
              <a:off x="775077"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238B0BD0-BD63-8045-8D69-157804DD7E32}"/>
                </a:ext>
              </a:extLst>
            </p:cNvPr>
            <p:cNvSpPr/>
            <p:nvPr/>
          </p:nvSpPr>
          <p:spPr bwMode="auto">
            <a:xfrm>
              <a:off x="333267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a:extLst>
                <a:ext uri="{FF2B5EF4-FFF2-40B4-BE49-F238E27FC236}">
                  <a16:creationId xmlns:a16="http://schemas.microsoft.com/office/drawing/2014/main" id="{2C27181C-4ED4-914A-8FC4-DA798317D271}"/>
                </a:ext>
              </a:extLst>
            </p:cNvPr>
            <p:cNvSpPr txBox="1"/>
            <p:nvPr/>
          </p:nvSpPr>
          <p:spPr>
            <a:xfrm>
              <a:off x="3461410" y="1725555"/>
              <a:ext cx="1880942" cy="184666"/>
            </a:xfrm>
            <a:prstGeom prst="rect">
              <a:avLst/>
            </a:prstGeom>
            <a:noFill/>
          </p:spPr>
          <p:txBody>
            <a:bodyPr wrap="square" lIns="0" tIns="0" rIns="0" bIns="0" rtlCol="0">
              <a:spAutoFit/>
            </a:bodyPr>
            <a:lstStyle/>
            <a:p>
              <a:pPr algn="l"/>
              <a:r>
                <a:rPr lang="en-US" sz="1200" b="1"/>
                <a:t>Azure Traffic Manager</a:t>
              </a:r>
            </a:p>
          </p:txBody>
        </p:sp>
        <p:sp>
          <p:nvSpPr>
            <p:cNvPr id="31" name="Freeform 30">
              <a:extLst>
                <a:ext uri="{FF2B5EF4-FFF2-40B4-BE49-F238E27FC236}">
                  <a16:creationId xmlns:a16="http://schemas.microsoft.com/office/drawing/2014/main" id="{22C20FFB-6A93-B049-A339-CDDF4552557A}"/>
                </a:ext>
              </a:extLst>
            </p:cNvPr>
            <p:cNvSpPr/>
            <p:nvPr/>
          </p:nvSpPr>
          <p:spPr bwMode="auto">
            <a:xfrm>
              <a:off x="3036719"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32" name="Graphic 31">
              <a:extLst>
                <a:ext uri="{FF2B5EF4-FFF2-40B4-BE49-F238E27FC236}">
                  <a16:creationId xmlns:a16="http://schemas.microsoft.com/office/drawing/2014/main" id="{9FE79A0C-04A0-2A43-BFCB-7B2719875F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915" y="3396219"/>
              <a:ext cx="411067" cy="408773"/>
            </a:xfrm>
            <a:prstGeom prst="rect">
              <a:avLst/>
            </a:prstGeom>
          </p:spPr>
        </p:pic>
        <p:sp>
          <p:nvSpPr>
            <p:cNvPr id="34" name="Freeform 5">
              <a:extLst>
                <a:ext uri="{FF2B5EF4-FFF2-40B4-BE49-F238E27FC236}">
                  <a16:creationId xmlns:a16="http://schemas.microsoft.com/office/drawing/2014/main" id="{A2D05FCF-B639-524C-B448-8F9036991BD8}"/>
                </a:ext>
              </a:extLst>
            </p:cNvPr>
            <p:cNvSpPr>
              <a:spLocks noEditPoints="1"/>
            </p:cNvSpPr>
            <p:nvPr/>
          </p:nvSpPr>
          <p:spPr bwMode="auto">
            <a:xfrm>
              <a:off x="3403825"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5">
              <a:extLst>
                <a:ext uri="{FF2B5EF4-FFF2-40B4-BE49-F238E27FC236}">
                  <a16:creationId xmlns:a16="http://schemas.microsoft.com/office/drawing/2014/main" id="{80924247-7772-EC43-9121-0D6982FFA60A}"/>
                </a:ext>
              </a:extLst>
            </p:cNvPr>
            <p:cNvSpPr>
              <a:spLocks noEditPoints="1"/>
            </p:cNvSpPr>
            <p:nvPr/>
          </p:nvSpPr>
          <p:spPr bwMode="auto">
            <a:xfrm>
              <a:off x="895062"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35">
              <a:extLst>
                <a:ext uri="{FF2B5EF4-FFF2-40B4-BE49-F238E27FC236}">
                  <a16:creationId xmlns:a16="http://schemas.microsoft.com/office/drawing/2014/main" id="{5BA1872F-6279-D540-991C-D641EAE69EE4}"/>
                </a:ext>
              </a:extLst>
            </p:cNvPr>
            <p:cNvSpPr>
              <a:spLocks noChangeAspect="1"/>
            </p:cNvSpPr>
            <p:nvPr/>
          </p:nvSpPr>
          <p:spPr bwMode="black">
            <a:xfrm>
              <a:off x="871087"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5D74466-B53F-2E4C-B241-00BF85E30B4C}"/>
                </a:ext>
              </a:extLst>
            </p:cNvPr>
            <p:cNvSpPr txBox="1"/>
            <p:nvPr/>
          </p:nvSpPr>
          <p:spPr>
            <a:xfrm>
              <a:off x="1476629" y="5090028"/>
              <a:ext cx="1099015" cy="153888"/>
            </a:xfrm>
            <a:prstGeom prst="rect">
              <a:avLst/>
            </a:prstGeom>
            <a:noFill/>
          </p:spPr>
          <p:txBody>
            <a:bodyPr wrap="square" lIns="0" tIns="0" rIns="0" bIns="0" rtlCol="0">
              <a:spAutoFit/>
            </a:bodyPr>
            <a:lstStyle/>
            <a:p>
              <a:pPr algn="l"/>
              <a:r>
                <a:rPr lang="en-US" sz="1000"/>
                <a:t>Primary region</a:t>
              </a:r>
            </a:p>
          </p:txBody>
        </p:sp>
        <p:sp>
          <p:nvSpPr>
            <p:cNvPr id="38" name="TextBox 37">
              <a:extLst>
                <a:ext uri="{FF2B5EF4-FFF2-40B4-BE49-F238E27FC236}">
                  <a16:creationId xmlns:a16="http://schemas.microsoft.com/office/drawing/2014/main" id="{7DE4D2BD-F8FA-B443-9F50-F9B8641ECDA7}"/>
                </a:ext>
              </a:extLst>
            </p:cNvPr>
            <p:cNvSpPr txBox="1"/>
            <p:nvPr/>
          </p:nvSpPr>
          <p:spPr>
            <a:xfrm>
              <a:off x="3942574" y="5074791"/>
              <a:ext cx="1099015" cy="153888"/>
            </a:xfrm>
            <a:prstGeom prst="rect">
              <a:avLst/>
            </a:prstGeom>
            <a:noFill/>
          </p:spPr>
          <p:txBody>
            <a:bodyPr wrap="square" lIns="0" tIns="0" rIns="0" bIns="0" rtlCol="0">
              <a:spAutoFit/>
            </a:bodyPr>
            <a:lstStyle/>
            <a:p>
              <a:pPr algn="l"/>
              <a:r>
                <a:rPr lang="en-US" sz="1000"/>
                <a:t>Secondary region</a:t>
              </a:r>
            </a:p>
          </p:txBody>
        </p:sp>
        <p:sp>
          <p:nvSpPr>
            <p:cNvPr id="5" name="Rectangle 4">
              <a:extLst>
                <a:ext uri="{FF2B5EF4-FFF2-40B4-BE49-F238E27FC236}">
                  <a16:creationId xmlns:a16="http://schemas.microsoft.com/office/drawing/2014/main" id="{0E977E1D-2A5A-DC41-AE3F-3B5DA3070B58}"/>
                </a:ext>
              </a:extLst>
            </p:cNvPr>
            <p:cNvSpPr/>
            <p:nvPr/>
          </p:nvSpPr>
          <p:spPr bwMode="auto">
            <a:xfrm>
              <a:off x="1942823"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8EF1AAC3-BC26-4E46-9ACF-0224010C2311}"/>
                </a:ext>
              </a:extLst>
            </p:cNvPr>
            <p:cNvSpPr txBox="1"/>
            <p:nvPr/>
          </p:nvSpPr>
          <p:spPr>
            <a:xfrm>
              <a:off x="2011999" y="2727688"/>
              <a:ext cx="778808" cy="307777"/>
            </a:xfrm>
            <a:prstGeom prst="rect">
              <a:avLst/>
            </a:prstGeom>
            <a:noFill/>
          </p:spPr>
          <p:txBody>
            <a:bodyPr wrap="square" lIns="0" tIns="0" rIns="0" bIns="0" rtlCol="0">
              <a:spAutoFit/>
            </a:bodyPr>
            <a:lstStyle/>
            <a:p>
              <a:pPr algn="ctr"/>
              <a:r>
                <a:rPr lang="en-US" sz="1000"/>
                <a:t>Primary logical server</a:t>
              </a:r>
            </a:p>
          </p:txBody>
        </p:sp>
        <p:sp>
          <p:nvSpPr>
            <p:cNvPr id="41" name="TextBox 40">
              <a:extLst>
                <a:ext uri="{FF2B5EF4-FFF2-40B4-BE49-F238E27FC236}">
                  <a16:creationId xmlns:a16="http://schemas.microsoft.com/office/drawing/2014/main" id="{135E3093-AF94-4442-8C30-04B49863F9E3}"/>
                </a:ext>
              </a:extLst>
            </p:cNvPr>
            <p:cNvSpPr txBox="1"/>
            <p:nvPr/>
          </p:nvSpPr>
          <p:spPr>
            <a:xfrm>
              <a:off x="760507"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sp>
          <p:nvSpPr>
            <p:cNvPr id="43" name="Rectangle 42">
              <a:extLst>
                <a:ext uri="{FF2B5EF4-FFF2-40B4-BE49-F238E27FC236}">
                  <a16:creationId xmlns:a16="http://schemas.microsoft.com/office/drawing/2014/main" id="{DA3D7005-9BE2-DD4F-B8E8-6B71E639CC5B}"/>
                </a:ext>
              </a:extLst>
            </p:cNvPr>
            <p:cNvSpPr/>
            <p:nvPr/>
          </p:nvSpPr>
          <p:spPr bwMode="auto">
            <a:xfrm>
              <a:off x="1094202" y="4241828"/>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(read-only)</a:t>
              </a:r>
            </a:p>
          </p:txBody>
        </p:sp>
        <p:sp>
          <p:nvSpPr>
            <p:cNvPr id="8" name="Rectangle 7">
              <a:extLst>
                <a:ext uri="{FF2B5EF4-FFF2-40B4-BE49-F238E27FC236}">
                  <a16:creationId xmlns:a16="http://schemas.microsoft.com/office/drawing/2014/main" id="{BF5D4730-98A4-E843-B4C5-83A94F710E28}"/>
                </a:ext>
              </a:extLst>
            </p:cNvPr>
            <p:cNvSpPr/>
            <p:nvPr/>
          </p:nvSpPr>
          <p:spPr bwMode="auto">
            <a:xfrm>
              <a:off x="940123" y="385035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(read-write)</a:t>
              </a:r>
            </a:p>
          </p:txBody>
        </p:sp>
        <p:sp>
          <p:nvSpPr>
            <p:cNvPr id="46" name="TextBox 45">
              <a:extLst>
                <a:ext uri="{FF2B5EF4-FFF2-40B4-BE49-F238E27FC236}">
                  <a16:creationId xmlns:a16="http://schemas.microsoft.com/office/drawing/2014/main" id="{0E72F256-603B-B043-8699-E628BF7959DB}"/>
                </a:ext>
              </a:extLst>
            </p:cNvPr>
            <p:cNvSpPr txBox="1"/>
            <p:nvPr/>
          </p:nvSpPr>
          <p:spPr>
            <a:xfrm>
              <a:off x="1921925" y="4172268"/>
              <a:ext cx="778808" cy="153888"/>
            </a:xfrm>
            <a:prstGeom prst="rect">
              <a:avLst/>
            </a:prstGeom>
            <a:noFill/>
          </p:spPr>
          <p:txBody>
            <a:bodyPr wrap="square" lIns="0" tIns="0" rIns="0" bIns="0" rtlCol="0">
              <a:spAutoFit/>
            </a:bodyPr>
            <a:lstStyle/>
            <a:p>
              <a:pPr algn="ctr"/>
              <a:r>
                <a:rPr lang="en-US" sz="1000"/>
                <a:t>DB traffic</a:t>
              </a:r>
            </a:p>
          </p:txBody>
        </p:sp>
        <p:grpSp>
          <p:nvGrpSpPr>
            <p:cNvPr id="66" name="Group 65">
              <a:extLst>
                <a:ext uri="{FF2B5EF4-FFF2-40B4-BE49-F238E27FC236}">
                  <a16:creationId xmlns:a16="http://schemas.microsoft.com/office/drawing/2014/main" id="{4821F286-6EF4-694D-AD03-2E2D6383AA54}"/>
                </a:ext>
              </a:extLst>
            </p:cNvPr>
            <p:cNvGrpSpPr/>
            <p:nvPr/>
          </p:nvGrpSpPr>
          <p:grpSpPr>
            <a:xfrm>
              <a:off x="1415443" y="2945924"/>
              <a:ext cx="360168" cy="328739"/>
              <a:chOff x="2916319" y="-749395"/>
              <a:chExt cx="591617" cy="539991"/>
            </a:xfrm>
          </p:grpSpPr>
          <p:sp>
            <p:nvSpPr>
              <p:cNvPr id="11" name="Rectangle 10">
                <a:extLst>
                  <a:ext uri="{FF2B5EF4-FFF2-40B4-BE49-F238E27FC236}">
                    <a16:creationId xmlns:a16="http://schemas.microsoft.com/office/drawing/2014/main" id="{0226FA53-83E0-004C-BBB8-4668E0543E5F}"/>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51" name="Straight Arrow Connector 50">
                <a:extLst>
                  <a:ext uri="{FF2B5EF4-FFF2-40B4-BE49-F238E27FC236}">
                    <a16:creationId xmlns:a16="http://schemas.microsoft.com/office/drawing/2014/main" id="{554080CD-71DF-7149-ADB6-F873F476EDB9}"/>
                  </a:ext>
                </a:extLst>
              </p:cNvPr>
              <p:cNvCxnSpPr>
                <a:cxnSpLocks/>
                <a:stCxn id="3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F469215-17B0-A940-98EB-4E42B39D3B9E}"/>
                  </a:ext>
                </a:extLst>
              </p:cNvPr>
              <p:cNvCxnSpPr>
                <a:cxnSpLocks/>
                <a:stCxn id="3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ADD1A6F-DA07-E946-981A-AC9ED98FADF4}"/>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245BCC2-251D-814C-B9EA-D3674F32A6B1}"/>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75783E1-E6F6-4D47-85C9-0D16F2585AD9}"/>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69" name="Straight Arrow Connector 68">
              <a:extLst>
                <a:ext uri="{FF2B5EF4-FFF2-40B4-BE49-F238E27FC236}">
                  <a16:creationId xmlns:a16="http://schemas.microsoft.com/office/drawing/2014/main" id="{49DC53DF-C614-9548-A5CA-FB2B3E92D5D9}"/>
                </a:ext>
              </a:extLst>
            </p:cNvPr>
            <p:cNvCxnSpPr/>
            <p:nvPr/>
          </p:nvCxnSpPr>
          <p:spPr>
            <a:xfrm>
              <a:off x="1248685"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A9262C9E-0C41-F34E-A068-FD8EEA8BF3FA}"/>
                </a:ext>
              </a:extLst>
            </p:cNvPr>
            <p:cNvSpPr txBox="1"/>
            <p:nvPr/>
          </p:nvSpPr>
          <p:spPr>
            <a:xfrm>
              <a:off x="660661" y="2011670"/>
              <a:ext cx="778808" cy="153888"/>
            </a:xfrm>
            <a:prstGeom prst="rect">
              <a:avLst/>
            </a:prstGeom>
            <a:noFill/>
          </p:spPr>
          <p:txBody>
            <a:bodyPr wrap="square" lIns="0" tIns="0" rIns="0" bIns="0" rtlCol="0">
              <a:spAutoFit/>
            </a:bodyPr>
            <a:lstStyle/>
            <a:p>
              <a:pPr algn="ctr"/>
              <a:r>
                <a:rPr lang="en-US" sz="1000"/>
                <a:t>User device</a:t>
              </a:r>
            </a:p>
          </p:txBody>
        </p:sp>
        <p:sp>
          <p:nvSpPr>
            <p:cNvPr id="76" name="TextBox 75">
              <a:extLst>
                <a:ext uri="{FF2B5EF4-FFF2-40B4-BE49-F238E27FC236}">
                  <a16:creationId xmlns:a16="http://schemas.microsoft.com/office/drawing/2014/main" id="{E132CC2B-6444-BC4D-A262-464D7FEBFCAC}"/>
                </a:ext>
              </a:extLst>
            </p:cNvPr>
            <p:cNvSpPr txBox="1"/>
            <p:nvPr/>
          </p:nvSpPr>
          <p:spPr>
            <a:xfrm>
              <a:off x="1577483" y="1993012"/>
              <a:ext cx="656668" cy="307777"/>
            </a:xfrm>
            <a:prstGeom prst="rect">
              <a:avLst/>
            </a:prstGeom>
            <a:noFill/>
          </p:spPr>
          <p:txBody>
            <a:bodyPr wrap="square" lIns="0" tIns="0" rIns="0" bIns="0" rtlCol="0">
              <a:spAutoFit/>
            </a:bodyPr>
            <a:lstStyle/>
            <a:p>
              <a:pPr algn="ctr"/>
              <a:r>
                <a:rPr lang="en-US" sz="1000"/>
                <a:t>End user </a:t>
              </a:r>
            </a:p>
            <a:p>
              <a:pPr algn="ctr"/>
              <a:r>
                <a:rPr lang="en-US" sz="1000"/>
                <a:t>traffic</a:t>
              </a:r>
            </a:p>
          </p:txBody>
        </p:sp>
        <p:cxnSp>
          <p:nvCxnSpPr>
            <p:cNvPr id="72" name="Elbow Connector 71">
              <a:extLst>
                <a:ext uri="{FF2B5EF4-FFF2-40B4-BE49-F238E27FC236}">
                  <a16:creationId xmlns:a16="http://schemas.microsoft.com/office/drawing/2014/main" id="{DC8CC00D-1747-7B4C-9F0C-D92010AFF59C}"/>
                </a:ext>
              </a:extLst>
            </p:cNvPr>
            <p:cNvCxnSpPr>
              <a:cxnSpLocks/>
            </p:cNvCxnSpPr>
            <p:nvPr/>
          </p:nvCxnSpPr>
          <p:spPr>
            <a:xfrm rot="10800000" flipV="1">
              <a:off x="1592035"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630D178-FD05-A048-81AE-5374431237E6}"/>
                </a:ext>
              </a:extLst>
            </p:cNvPr>
            <p:cNvCxnSpPr/>
            <p:nvPr/>
          </p:nvCxnSpPr>
          <p:spPr>
            <a:xfrm>
              <a:off x="1590915"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600D2FF6-016F-6844-B624-62CEA7B9E558}"/>
                </a:ext>
              </a:extLst>
            </p:cNvPr>
            <p:cNvCxnSpPr>
              <a:stCxn id="8" idx="3"/>
              <a:endCxn id="32" idx="2"/>
            </p:cNvCxnSpPr>
            <p:nvPr/>
          </p:nvCxnSpPr>
          <p:spPr>
            <a:xfrm flipV="1">
              <a:off x="1700860" y="3804992"/>
              <a:ext cx="570589" cy="21287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19F71D02-09C5-B34A-95FA-9317BF2C28C5}"/>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4403" y="3396219"/>
              <a:ext cx="411067" cy="408773"/>
            </a:xfrm>
            <a:prstGeom prst="rect">
              <a:avLst/>
            </a:prstGeom>
          </p:spPr>
        </p:pic>
        <p:sp>
          <p:nvSpPr>
            <p:cNvPr id="90" name="Rectangle 89">
              <a:extLst>
                <a:ext uri="{FF2B5EF4-FFF2-40B4-BE49-F238E27FC236}">
                  <a16:creationId xmlns:a16="http://schemas.microsoft.com/office/drawing/2014/main" id="{A4CC5C61-05D2-C846-8F14-4BEEFF42A066}"/>
                </a:ext>
              </a:extLst>
            </p:cNvPr>
            <p:cNvSpPr/>
            <p:nvPr/>
          </p:nvSpPr>
          <p:spPr bwMode="auto">
            <a:xfrm>
              <a:off x="35613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1" name="TextBox 90">
              <a:extLst>
                <a:ext uri="{FF2B5EF4-FFF2-40B4-BE49-F238E27FC236}">
                  <a16:creationId xmlns:a16="http://schemas.microsoft.com/office/drawing/2014/main" id="{005144C7-D72A-7E4B-BB20-497A9F8CBF08}"/>
                </a:ext>
              </a:extLst>
            </p:cNvPr>
            <p:cNvSpPr txBox="1"/>
            <p:nvPr/>
          </p:nvSpPr>
          <p:spPr>
            <a:xfrm>
              <a:off x="3630487" y="2727688"/>
              <a:ext cx="778808" cy="307777"/>
            </a:xfrm>
            <a:prstGeom prst="rect">
              <a:avLst/>
            </a:prstGeom>
            <a:noFill/>
          </p:spPr>
          <p:txBody>
            <a:bodyPr wrap="square" lIns="0" tIns="0" rIns="0" bIns="0" rtlCol="0">
              <a:spAutoFit/>
            </a:bodyPr>
            <a:lstStyle/>
            <a:p>
              <a:pPr algn="ctr"/>
              <a:r>
                <a:rPr lang="en-US" sz="1000"/>
                <a:t>Secondary logical server</a:t>
              </a:r>
            </a:p>
          </p:txBody>
        </p:sp>
        <p:sp>
          <p:nvSpPr>
            <p:cNvPr id="92" name="TextBox 91">
              <a:extLst>
                <a:ext uri="{FF2B5EF4-FFF2-40B4-BE49-F238E27FC236}">
                  <a16:creationId xmlns:a16="http://schemas.microsoft.com/office/drawing/2014/main" id="{BBFD25F5-1C8D-7540-8B51-899DC5E48FF5}"/>
                </a:ext>
              </a:extLst>
            </p:cNvPr>
            <p:cNvSpPr txBox="1"/>
            <p:nvPr/>
          </p:nvSpPr>
          <p:spPr>
            <a:xfrm>
              <a:off x="4918525"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grpSp>
          <p:nvGrpSpPr>
            <p:cNvPr id="93" name="Group 92">
              <a:extLst>
                <a:ext uri="{FF2B5EF4-FFF2-40B4-BE49-F238E27FC236}">
                  <a16:creationId xmlns:a16="http://schemas.microsoft.com/office/drawing/2014/main" id="{563FAE4E-3C02-064C-89E6-7A09CB9C3E0D}"/>
                </a:ext>
              </a:extLst>
            </p:cNvPr>
            <p:cNvGrpSpPr/>
            <p:nvPr/>
          </p:nvGrpSpPr>
          <p:grpSpPr>
            <a:xfrm>
              <a:off x="4672336" y="2945924"/>
              <a:ext cx="360168" cy="328739"/>
              <a:chOff x="2916319" y="-749395"/>
              <a:chExt cx="591617" cy="539991"/>
            </a:xfrm>
          </p:grpSpPr>
          <p:sp>
            <p:nvSpPr>
              <p:cNvPr id="94" name="Rectangle 93">
                <a:extLst>
                  <a:ext uri="{FF2B5EF4-FFF2-40B4-BE49-F238E27FC236}">
                    <a16:creationId xmlns:a16="http://schemas.microsoft.com/office/drawing/2014/main" id="{3842DDCE-8F6A-6448-BB4D-318A0028EE58}"/>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CD5A13E3-CA8D-6D49-A32B-2B9BED784400}"/>
                  </a:ext>
                </a:extLst>
              </p:cNvPr>
              <p:cNvCxnSpPr>
                <a:cxnSpLocks/>
                <a:stCxn id="9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9015BD4-3854-3C49-B3F2-C6D3E16E884F}"/>
                  </a:ext>
                </a:extLst>
              </p:cNvPr>
              <p:cNvCxnSpPr>
                <a:cxnSpLocks/>
                <a:stCxn id="9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EAF1B95-0E15-FB45-83DD-EAF05A9825E5}"/>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5E4BA6A-D56B-F243-B89F-6FBF9CA85062}"/>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D433F1E8-67EE-1C49-ACC7-C9A4F1F47938}"/>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02" name="Rectangle 101">
              <a:extLst>
                <a:ext uri="{FF2B5EF4-FFF2-40B4-BE49-F238E27FC236}">
                  <a16:creationId xmlns:a16="http://schemas.microsoft.com/office/drawing/2014/main" id="{F61F1A5A-ADFF-454D-B197-E6E3A0E89E40}"/>
                </a:ext>
              </a:extLst>
            </p:cNvPr>
            <p:cNvSpPr/>
            <p:nvPr/>
          </p:nvSpPr>
          <p:spPr bwMode="auto">
            <a:xfrm>
              <a:off x="4719350" y="3850350"/>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(read-write)</a:t>
              </a:r>
            </a:p>
          </p:txBody>
        </p:sp>
        <p:cxnSp>
          <p:nvCxnSpPr>
            <p:cNvPr id="103" name="Elbow Connector 102">
              <a:extLst>
                <a:ext uri="{FF2B5EF4-FFF2-40B4-BE49-F238E27FC236}">
                  <a16:creationId xmlns:a16="http://schemas.microsoft.com/office/drawing/2014/main" id="{0E849D38-5313-9148-BC42-41C90A9471F7}"/>
                </a:ext>
              </a:extLst>
            </p:cNvPr>
            <p:cNvCxnSpPr>
              <a:cxnSpLocks/>
            </p:cNvCxnSpPr>
            <p:nvPr/>
          </p:nvCxnSpPr>
          <p:spPr>
            <a:xfrm rot="10800000" flipH="1" flipV="1">
              <a:off x="3392683" y="1944572"/>
              <a:ext cx="1444684" cy="964212"/>
            </a:xfrm>
            <a:prstGeom prst="bentConnector3">
              <a:avLst>
                <a:gd name="adj1" fmla="val 100002"/>
              </a:avLst>
            </a:prstGeom>
            <a:ln w="127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814F4A6-E37C-8943-ABDF-8680B99BFB6D}"/>
                </a:ext>
              </a:extLst>
            </p:cNvPr>
            <p:cNvCxnSpPr/>
            <p:nvPr/>
          </p:nvCxnSpPr>
          <p:spPr>
            <a:xfrm>
              <a:off x="4847808"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666ADD7-3DFA-A543-8348-B26ADF251016}"/>
                </a:ext>
              </a:extLst>
            </p:cNvPr>
            <p:cNvCxnSpPr>
              <a:cxnSpLocks/>
            </p:cNvCxnSpPr>
            <p:nvPr/>
          </p:nvCxnSpPr>
          <p:spPr>
            <a:xfrm>
              <a:off x="2462024" y="3600605"/>
              <a:ext cx="12074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FC573644-E690-8D4A-A883-9F70EE8CA85C}"/>
                </a:ext>
              </a:extLst>
            </p:cNvPr>
            <p:cNvSpPr txBox="1"/>
            <p:nvPr/>
          </p:nvSpPr>
          <p:spPr>
            <a:xfrm>
              <a:off x="2858037" y="3336268"/>
              <a:ext cx="651823" cy="246221"/>
            </a:xfrm>
            <a:prstGeom prst="rect">
              <a:avLst/>
            </a:prstGeom>
            <a:solidFill>
              <a:schemeClr val="bg1"/>
            </a:solidFill>
          </p:spPr>
          <p:txBody>
            <a:bodyPr wrap="square" lIns="0" tIns="0" rIns="0" bIns="0" rtlCol="0">
              <a:spAutoFit/>
            </a:bodyPr>
            <a:lstStyle/>
            <a:p>
              <a:pPr algn="ctr"/>
              <a:r>
                <a:rPr lang="en-US" sz="800"/>
                <a:t>Geo-replication</a:t>
              </a:r>
            </a:p>
          </p:txBody>
        </p:sp>
        <p:cxnSp>
          <p:nvCxnSpPr>
            <p:cNvPr id="105" name="Elbow Connector 104">
              <a:extLst>
                <a:ext uri="{FF2B5EF4-FFF2-40B4-BE49-F238E27FC236}">
                  <a16:creationId xmlns:a16="http://schemas.microsoft.com/office/drawing/2014/main" id="{7F036BF0-3BC1-EF4F-834A-43C44F18381C}"/>
                </a:ext>
              </a:extLst>
            </p:cNvPr>
            <p:cNvCxnSpPr/>
            <p:nvPr/>
          </p:nvCxnSpPr>
          <p:spPr>
            <a:xfrm flipV="1">
              <a:off x="1854939" y="3804992"/>
              <a:ext cx="2034997" cy="604351"/>
            </a:xfrm>
            <a:prstGeom prst="bentConnector3">
              <a:avLst>
                <a:gd name="adj1" fmla="val 9987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a:extLst>
                <a:ext uri="{FF2B5EF4-FFF2-40B4-BE49-F238E27FC236}">
                  <a16:creationId xmlns:a16="http://schemas.microsoft.com/office/drawing/2014/main" id="{4AF5577F-028E-AF43-956B-0007E7977D58}"/>
                </a:ext>
              </a:extLst>
            </p:cNvPr>
            <p:cNvCxnSpPr>
              <a:endCxn id="102" idx="1"/>
            </p:cNvCxnSpPr>
            <p:nvPr/>
          </p:nvCxnSpPr>
          <p:spPr>
            <a:xfrm>
              <a:off x="3973293" y="3862919"/>
              <a:ext cx="746057" cy="154947"/>
            </a:xfrm>
            <a:prstGeom prst="bentConnector3">
              <a:avLst>
                <a:gd name="adj1" fmla="val -251"/>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15" name="Elbow Connector 114">
              <a:extLst>
                <a:ext uri="{FF2B5EF4-FFF2-40B4-BE49-F238E27FC236}">
                  <a16:creationId xmlns:a16="http://schemas.microsoft.com/office/drawing/2014/main" id="{6763CC75-942C-BD40-AC11-55DFF2D96A42}"/>
                </a:ext>
              </a:extLst>
            </p:cNvPr>
            <p:cNvCxnSpPr>
              <a:cxnSpLocks/>
            </p:cNvCxnSpPr>
            <p:nvPr/>
          </p:nvCxnSpPr>
          <p:spPr>
            <a:xfrm>
              <a:off x="3975210" y="3854822"/>
              <a:ext cx="762428" cy="537948"/>
            </a:xfrm>
            <a:prstGeom prst="bentConnector3">
              <a:avLst>
                <a:gd name="adj1" fmla="val -372"/>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D5F63E82-D651-1942-8381-995587774FFE}"/>
                </a:ext>
              </a:extLst>
            </p:cNvPr>
            <p:cNvSpPr/>
            <p:nvPr/>
          </p:nvSpPr>
          <p:spPr bwMode="auto">
            <a:xfrm>
              <a:off x="4581615" y="4241828"/>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(read-only)</a:t>
              </a:r>
            </a:p>
          </p:txBody>
        </p:sp>
        <p:sp>
          <p:nvSpPr>
            <p:cNvPr id="120" name="TextBox 119">
              <a:extLst>
                <a:ext uri="{FF2B5EF4-FFF2-40B4-BE49-F238E27FC236}">
                  <a16:creationId xmlns:a16="http://schemas.microsoft.com/office/drawing/2014/main" id="{98EC0DFD-38B6-4E44-9262-8DAB0C28DE01}"/>
                </a:ext>
              </a:extLst>
            </p:cNvPr>
            <p:cNvSpPr txBox="1"/>
            <p:nvPr/>
          </p:nvSpPr>
          <p:spPr>
            <a:xfrm>
              <a:off x="595786" y="1123704"/>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mj-lt"/>
                  <a:ea typeface="+mn-ea"/>
                  <a:cs typeface="+mn-cs"/>
                </a:rPr>
                <a:t>Geo-replication</a:t>
              </a:r>
            </a:p>
          </p:txBody>
        </p:sp>
      </p:grpSp>
      <p:grpSp>
        <p:nvGrpSpPr>
          <p:cNvPr id="5146" name="Group 5145">
            <a:extLst>
              <a:ext uri="{FF2B5EF4-FFF2-40B4-BE49-F238E27FC236}">
                <a16:creationId xmlns:a16="http://schemas.microsoft.com/office/drawing/2014/main" id="{D7F023EB-A9CE-0D45-9B64-7B0EACA9D953}"/>
              </a:ext>
            </a:extLst>
          </p:cNvPr>
          <p:cNvGrpSpPr/>
          <p:nvPr/>
        </p:nvGrpSpPr>
        <p:grpSpPr>
          <a:xfrm>
            <a:off x="590296" y="1117608"/>
            <a:ext cx="8898719" cy="4327968"/>
            <a:chOff x="590296" y="1117608"/>
            <a:chExt cx="8898719" cy="4327968"/>
          </a:xfrm>
        </p:grpSpPr>
        <p:sp>
          <p:nvSpPr>
            <p:cNvPr id="5141" name="Rounded Rectangle 5140">
              <a:extLst>
                <a:ext uri="{FF2B5EF4-FFF2-40B4-BE49-F238E27FC236}">
                  <a16:creationId xmlns:a16="http://schemas.microsoft.com/office/drawing/2014/main" id="{CE0A344D-6C22-714E-B5D5-42F4D6414608}"/>
                </a:ext>
              </a:extLst>
            </p:cNvPr>
            <p:cNvSpPr/>
            <p:nvPr/>
          </p:nvSpPr>
          <p:spPr bwMode="auto">
            <a:xfrm>
              <a:off x="8612255" y="3074942"/>
              <a:ext cx="717844" cy="183602"/>
            </a:xfrm>
            <a:prstGeom prst="roundRect">
              <a:avLst/>
            </a:pr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7" name="Rounded Rectangle 216">
              <a:extLst>
                <a:ext uri="{FF2B5EF4-FFF2-40B4-BE49-F238E27FC236}">
                  <a16:creationId xmlns:a16="http://schemas.microsoft.com/office/drawing/2014/main" id="{2409232F-CE89-814B-8F80-2A4FC67DCEDC}"/>
                </a:ext>
              </a:extLst>
            </p:cNvPr>
            <p:cNvSpPr/>
            <p:nvPr/>
          </p:nvSpPr>
          <p:spPr bwMode="auto">
            <a:xfrm>
              <a:off x="8419781" y="3961502"/>
              <a:ext cx="1069234" cy="911313"/>
            </a:xfrm>
            <a:prstGeom prst="roundRect">
              <a:avLst>
                <a:gd name="adj" fmla="val 7513"/>
              </a:avLst>
            </a:prstGeom>
            <a:no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23" name="Group 222">
              <a:extLst>
                <a:ext uri="{FF2B5EF4-FFF2-40B4-BE49-F238E27FC236}">
                  <a16:creationId xmlns:a16="http://schemas.microsoft.com/office/drawing/2014/main" id="{9F2D77B4-7858-3D45-A25A-32D905A9FC28}"/>
                </a:ext>
              </a:extLst>
            </p:cNvPr>
            <p:cNvGrpSpPr/>
            <p:nvPr/>
          </p:nvGrpSpPr>
          <p:grpSpPr>
            <a:xfrm>
              <a:off x="590296" y="1117608"/>
              <a:ext cx="5306074" cy="4327968"/>
              <a:chOff x="584200" y="1123704"/>
              <a:chExt cx="5306074" cy="4327968"/>
            </a:xfrm>
          </p:grpSpPr>
          <p:sp>
            <p:nvSpPr>
              <p:cNvPr id="224" name="Rectangle 223">
                <a:extLst>
                  <a:ext uri="{FF2B5EF4-FFF2-40B4-BE49-F238E27FC236}">
                    <a16:creationId xmlns:a16="http://schemas.microsoft.com/office/drawing/2014/main" id="{3D4744FB-178A-6244-80F0-1444E19E333D}"/>
                  </a:ext>
                </a:extLst>
              </p:cNvPr>
              <p:cNvSpPr/>
              <p:nvPr/>
            </p:nvSpPr>
            <p:spPr bwMode="auto">
              <a:xfrm>
                <a:off x="584200"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a:extLst>
                  <a:ext uri="{FF2B5EF4-FFF2-40B4-BE49-F238E27FC236}">
                    <a16:creationId xmlns:a16="http://schemas.microsoft.com/office/drawing/2014/main" id="{D54B32CC-C5C4-EA47-AE7A-C4E5C5729FDC}"/>
                  </a:ext>
                </a:extLst>
              </p:cNvPr>
              <p:cNvSpPr/>
              <p:nvPr/>
            </p:nvSpPr>
            <p:spPr bwMode="auto">
              <a:xfrm>
                <a:off x="775077"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6" name="Rectangle 225">
                <a:extLst>
                  <a:ext uri="{FF2B5EF4-FFF2-40B4-BE49-F238E27FC236}">
                    <a16:creationId xmlns:a16="http://schemas.microsoft.com/office/drawing/2014/main" id="{275A2457-6FCB-2F4A-8D02-2901B71D82AC}"/>
                  </a:ext>
                </a:extLst>
              </p:cNvPr>
              <p:cNvSpPr/>
              <p:nvPr/>
            </p:nvSpPr>
            <p:spPr bwMode="auto">
              <a:xfrm>
                <a:off x="333267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7" name="TextBox 226">
                <a:extLst>
                  <a:ext uri="{FF2B5EF4-FFF2-40B4-BE49-F238E27FC236}">
                    <a16:creationId xmlns:a16="http://schemas.microsoft.com/office/drawing/2014/main" id="{472AC0DA-6856-AD40-A0DA-76133D848484}"/>
                  </a:ext>
                </a:extLst>
              </p:cNvPr>
              <p:cNvSpPr txBox="1"/>
              <p:nvPr/>
            </p:nvSpPr>
            <p:spPr>
              <a:xfrm>
                <a:off x="3461410" y="1725555"/>
                <a:ext cx="1880942" cy="184666"/>
              </a:xfrm>
              <a:prstGeom prst="rect">
                <a:avLst/>
              </a:prstGeom>
              <a:noFill/>
            </p:spPr>
            <p:txBody>
              <a:bodyPr wrap="square" lIns="0" tIns="0" rIns="0" bIns="0" rtlCol="0">
                <a:spAutoFit/>
              </a:bodyPr>
              <a:lstStyle/>
              <a:p>
                <a:pPr algn="l"/>
                <a:r>
                  <a:rPr lang="en-US" sz="1200" b="1"/>
                  <a:t>Azure Traffic Manager</a:t>
                </a:r>
              </a:p>
            </p:txBody>
          </p:sp>
          <p:sp>
            <p:nvSpPr>
              <p:cNvPr id="228" name="Freeform 227">
                <a:extLst>
                  <a:ext uri="{FF2B5EF4-FFF2-40B4-BE49-F238E27FC236}">
                    <a16:creationId xmlns:a16="http://schemas.microsoft.com/office/drawing/2014/main" id="{3BB614C3-1FB4-2F45-8539-6E0E144418D5}"/>
                  </a:ext>
                </a:extLst>
              </p:cNvPr>
              <p:cNvSpPr/>
              <p:nvPr/>
            </p:nvSpPr>
            <p:spPr bwMode="auto">
              <a:xfrm>
                <a:off x="3036719"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229" name="Graphic 228">
                <a:extLst>
                  <a:ext uri="{FF2B5EF4-FFF2-40B4-BE49-F238E27FC236}">
                    <a16:creationId xmlns:a16="http://schemas.microsoft.com/office/drawing/2014/main" id="{3077720A-49C0-4F4E-ADF7-97E852970A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915" y="3396219"/>
                <a:ext cx="411067" cy="408773"/>
              </a:xfrm>
              <a:prstGeom prst="rect">
                <a:avLst/>
              </a:prstGeom>
            </p:spPr>
          </p:pic>
          <p:sp>
            <p:nvSpPr>
              <p:cNvPr id="230" name="Freeform 5">
                <a:extLst>
                  <a:ext uri="{FF2B5EF4-FFF2-40B4-BE49-F238E27FC236}">
                    <a16:creationId xmlns:a16="http://schemas.microsoft.com/office/drawing/2014/main" id="{3F678F76-791D-724F-856B-D367AFFB7E71}"/>
                  </a:ext>
                </a:extLst>
              </p:cNvPr>
              <p:cNvSpPr>
                <a:spLocks noEditPoints="1"/>
              </p:cNvSpPr>
              <p:nvPr/>
            </p:nvSpPr>
            <p:spPr bwMode="auto">
              <a:xfrm>
                <a:off x="3403825"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5">
                <a:extLst>
                  <a:ext uri="{FF2B5EF4-FFF2-40B4-BE49-F238E27FC236}">
                    <a16:creationId xmlns:a16="http://schemas.microsoft.com/office/drawing/2014/main" id="{A3FF2B1B-2503-3247-AB7A-C953D2E2AB32}"/>
                  </a:ext>
                </a:extLst>
              </p:cNvPr>
              <p:cNvSpPr>
                <a:spLocks noEditPoints="1"/>
              </p:cNvSpPr>
              <p:nvPr/>
            </p:nvSpPr>
            <p:spPr bwMode="auto">
              <a:xfrm>
                <a:off x="895062"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231">
                <a:extLst>
                  <a:ext uri="{FF2B5EF4-FFF2-40B4-BE49-F238E27FC236}">
                    <a16:creationId xmlns:a16="http://schemas.microsoft.com/office/drawing/2014/main" id="{1B827CE1-9711-2A4F-A7E0-B9E433B328DF}"/>
                  </a:ext>
                </a:extLst>
              </p:cNvPr>
              <p:cNvSpPr>
                <a:spLocks noChangeAspect="1"/>
              </p:cNvSpPr>
              <p:nvPr/>
            </p:nvSpPr>
            <p:spPr bwMode="black">
              <a:xfrm>
                <a:off x="871087"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3" name="TextBox 232">
                <a:extLst>
                  <a:ext uri="{FF2B5EF4-FFF2-40B4-BE49-F238E27FC236}">
                    <a16:creationId xmlns:a16="http://schemas.microsoft.com/office/drawing/2014/main" id="{3FBF56AF-18D8-284A-A8CA-BF02777F54BA}"/>
                  </a:ext>
                </a:extLst>
              </p:cNvPr>
              <p:cNvSpPr txBox="1"/>
              <p:nvPr/>
            </p:nvSpPr>
            <p:spPr>
              <a:xfrm>
                <a:off x="1476629" y="5090028"/>
                <a:ext cx="1099015" cy="153888"/>
              </a:xfrm>
              <a:prstGeom prst="rect">
                <a:avLst/>
              </a:prstGeom>
              <a:noFill/>
            </p:spPr>
            <p:txBody>
              <a:bodyPr wrap="square" lIns="0" tIns="0" rIns="0" bIns="0" rtlCol="0">
                <a:spAutoFit/>
              </a:bodyPr>
              <a:lstStyle/>
              <a:p>
                <a:pPr algn="l"/>
                <a:r>
                  <a:rPr lang="en-US" sz="1000"/>
                  <a:t>Primary region</a:t>
                </a:r>
              </a:p>
            </p:txBody>
          </p:sp>
          <p:sp>
            <p:nvSpPr>
              <p:cNvPr id="234" name="TextBox 233">
                <a:extLst>
                  <a:ext uri="{FF2B5EF4-FFF2-40B4-BE49-F238E27FC236}">
                    <a16:creationId xmlns:a16="http://schemas.microsoft.com/office/drawing/2014/main" id="{58446E64-440B-A243-8827-1240F8B70C90}"/>
                  </a:ext>
                </a:extLst>
              </p:cNvPr>
              <p:cNvSpPr txBox="1"/>
              <p:nvPr/>
            </p:nvSpPr>
            <p:spPr>
              <a:xfrm>
                <a:off x="3942574" y="5074791"/>
                <a:ext cx="1099015" cy="153888"/>
              </a:xfrm>
              <a:prstGeom prst="rect">
                <a:avLst/>
              </a:prstGeom>
              <a:noFill/>
            </p:spPr>
            <p:txBody>
              <a:bodyPr wrap="square" lIns="0" tIns="0" rIns="0" bIns="0" rtlCol="0">
                <a:spAutoFit/>
              </a:bodyPr>
              <a:lstStyle/>
              <a:p>
                <a:pPr algn="l"/>
                <a:r>
                  <a:rPr lang="en-US" sz="1000"/>
                  <a:t>Secondary region</a:t>
                </a:r>
              </a:p>
            </p:txBody>
          </p:sp>
          <p:sp>
            <p:nvSpPr>
              <p:cNvPr id="235" name="Rectangle 234">
                <a:extLst>
                  <a:ext uri="{FF2B5EF4-FFF2-40B4-BE49-F238E27FC236}">
                    <a16:creationId xmlns:a16="http://schemas.microsoft.com/office/drawing/2014/main" id="{2AE654BE-3430-6C44-8265-DCBBFBB71FB0}"/>
                  </a:ext>
                </a:extLst>
              </p:cNvPr>
              <p:cNvSpPr/>
              <p:nvPr/>
            </p:nvSpPr>
            <p:spPr bwMode="auto">
              <a:xfrm>
                <a:off x="1942823"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6" name="TextBox 235">
                <a:extLst>
                  <a:ext uri="{FF2B5EF4-FFF2-40B4-BE49-F238E27FC236}">
                    <a16:creationId xmlns:a16="http://schemas.microsoft.com/office/drawing/2014/main" id="{34A24417-1E05-7141-82B2-2C7A522217B7}"/>
                  </a:ext>
                </a:extLst>
              </p:cNvPr>
              <p:cNvSpPr txBox="1"/>
              <p:nvPr/>
            </p:nvSpPr>
            <p:spPr>
              <a:xfrm>
                <a:off x="2011999" y="2727688"/>
                <a:ext cx="778808" cy="307777"/>
              </a:xfrm>
              <a:prstGeom prst="rect">
                <a:avLst/>
              </a:prstGeom>
              <a:noFill/>
            </p:spPr>
            <p:txBody>
              <a:bodyPr wrap="square" lIns="0" tIns="0" rIns="0" bIns="0" rtlCol="0">
                <a:spAutoFit/>
              </a:bodyPr>
              <a:lstStyle/>
              <a:p>
                <a:pPr algn="ctr"/>
                <a:r>
                  <a:rPr lang="en-US" sz="1000"/>
                  <a:t>Primary logical server</a:t>
                </a:r>
              </a:p>
            </p:txBody>
          </p:sp>
          <p:sp>
            <p:nvSpPr>
              <p:cNvPr id="237" name="TextBox 236">
                <a:extLst>
                  <a:ext uri="{FF2B5EF4-FFF2-40B4-BE49-F238E27FC236}">
                    <a16:creationId xmlns:a16="http://schemas.microsoft.com/office/drawing/2014/main" id="{17364E25-7208-A540-94FD-B3BEC7F41083}"/>
                  </a:ext>
                </a:extLst>
              </p:cNvPr>
              <p:cNvSpPr txBox="1"/>
              <p:nvPr/>
            </p:nvSpPr>
            <p:spPr>
              <a:xfrm>
                <a:off x="760507"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sp>
            <p:nvSpPr>
              <p:cNvPr id="238" name="Rectangle 237">
                <a:extLst>
                  <a:ext uri="{FF2B5EF4-FFF2-40B4-BE49-F238E27FC236}">
                    <a16:creationId xmlns:a16="http://schemas.microsoft.com/office/drawing/2014/main" id="{5F15B55D-398B-DD4E-9EBB-61C78A7671E5}"/>
                  </a:ext>
                </a:extLst>
              </p:cNvPr>
              <p:cNvSpPr/>
              <p:nvPr/>
            </p:nvSpPr>
            <p:spPr bwMode="auto">
              <a:xfrm>
                <a:off x="1094202" y="4241828"/>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(read-only)</a:t>
                </a:r>
              </a:p>
            </p:txBody>
          </p:sp>
          <p:sp>
            <p:nvSpPr>
              <p:cNvPr id="239" name="Rectangle 238">
                <a:extLst>
                  <a:ext uri="{FF2B5EF4-FFF2-40B4-BE49-F238E27FC236}">
                    <a16:creationId xmlns:a16="http://schemas.microsoft.com/office/drawing/2014/main" id="{CDB46129-C121-DF41-81C9-B7184D17E062}"/>
                  </a:ext>
                </a:extLst>
              </p:cNvPr>
              <p:cNvSpPr/>
              <p:nvPr/>
            </p:nvSpPr>
            <p:spPr bwMode="auto">
              <a:xfrm>
                <a:off x="940123" y="385035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gradFill>
                      <a:gsLst>
                        <a:gs pos="0">
                          <a:srgbClr val="FFFFFF"/>
                        </a:gs>
                        <a:gs pos="100000">
                          <a:srgbClr val="FFFFFF"/>
                        </a:gs>
                      </a:gsLst>
                      <a:lin ang="5400000" scaled="0"/>
                    </a:gradFill>
                    <a:ea typeface="Segoe UI" pitchFamily="34" charset="0"/>
                    <a:cs typeface="Segoe UI" pitchFamily="34" charset="0"/>
                  </a:rPr>
                  <a:t>Application (read-write)</a:t>
                </a:r>
              </a:p>
            </p:txBody>
          </p:sp>
          <p:sp>
            <p:nvSpPr>
              <p:cNvPr id="240" name="TextBox 239">
                <a:extLst>
                  <a:ext uri="{FF2B5EF4-FFF2-40B4-BE49-F238E27FC236}">
                    <a16:creationId xmlns:a16="http://schemas.microsoft.com/office/drawing/2014/main" id="{A7133D9D-F0E7-6248-981D-B840400EC6C2}"/>
                  </a:ext>
                </a:extLst>
              </p:cNvPr>
              <p:cNvSpPr txBox="1"/>
              <p:nvPr/>
            </p:nvSpPr>
            <p:spPr>
              <a:xfrm>
                <a:off x="1921925" y="4172268"/>
                <a:ext cx="778808" cy="153888"/>
              </a:xfrm>
              <a:prstGeom prst="rect">
                <a:avLst/>
              </a:prstGeom>
              <a:noFill/>
            </p:spPr>
            <p:txBody>
              <a:bodyPr wrap="square" lIns="0" tIns="0" rIns="0" bIns="0" rtlCol="0">
                <a:spAutoFit/>
              </a:bodyPr>
              <a:lstStyle/>
              <a:p>
                <a:pPr algn="ctr"/>
                <a:r>
                  <a:rPr lang="en-US" sz="1000"/>
                  <a:t>DB traffic</a:t>
                </a:r>
              </a:p>
            </p:txBody>
          </p:sp>
          <p:grpSp>
            <p:nvGrpSpPr>
              <p:cNvPr id="241" name="Group 240">
                <a:extLst>
                  <a:ext uri="{FF2B5EF4-FFF2-40B4-BE49-F238E27FC236}">
                    <a16:creationId xmlns:a16="http://schemas.microsoft.com/office/drawing/2014/main" id="{D0749453-AE4C-DA44-9247-EC345EB305B3}"/>
                  </a:ext>
                </a:extLst>
              </p:cNvPr>
              <p:cNvGrpSpPr/>
              <p:nvPr/>
            </p:nvGrpSpPr>
            <p:grpSpPr>
              <a:xfrm>
                <a:off x="1415443" y="2945924"/>
                <a:ext cx="360168" cy="328739"/>
                <a:chOff x="2916319" y="-749395"/>
                <a:chExt cx="591617" cy="539991"/>
              </a:xfrm>
            </p:grpSpPr>
            <p:sp>
              <p:nvSpPr>
                <p:cNvPr id="269" name="Rectangle 268">
                  <a:extLst>
                    <a:ext uri="{FF2B5EF4-FFF2-40B4-BE49-F238E27FC236}">
                      <a16:creationId xmlns:a16="http://schemas.microsoft.com/office/drawing/2014/main" id="{27E126BF-9962-7646-8A91-8403CDF1333E}"/>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70" name="Straight Arrow Connector 269">
                  <a:extLst>
                    <a:ext uri="{FF2B5EF4-FFF2-40B4-BE49-F238E27FC236}">
                      <a16:creationId xmlns:a16="http://schemas.microsoft.com/office/drawing/2014/main" id="{BB43B660-0F9B-C740-9375-4203BDD2822B}"/>
                    </a:ext>
                  </a:extLst>
                </p:cNvPr>
                <p:cNvCxnSpPr>
                  <a:cxnSpLocks/>
                  <a:stCxn id="274"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4D4BFADB-5354-1F42-A7C1-FE93DE098C29}"/>
                    </a:ext>
                  </a:extLst>
                </p:cNvPr>
                <p:cNvCxnSpPr>
                  <a:cxnSpLocks/>
                  <a:stCxn id="274"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BA5760EC-96F2-0742-9965-48CDF78A59D6}"/>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C3301B29-8DAB-5E4F-9E61-4C084615418E}"/>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274" name="Oval 273">
                  <a:extLst>
                    <a:ext uri="{FF2B5EF4-FFF2-40B4-BE49-F238E27FC236}">
                      <a16:creationId xmlns:a16="http://schemas.microsoft.com/office/drawing/2014/main" id="{D6688391-7F91-0C4E-A333-458A809DFFCC}"/>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242" name="Straight Arrow Connector 241">
                <a:extLst>
                  <a:ext uri="{FF2B5EF4-FFF2-40B4-BE49-F238E27FC236}">
                    <a16:creationId xmlns:a16="http://schemas.microsoft.com/office/drawing/2014/main" id="{2814D939-378B-4D4E-8E9E-53B661517FE1}"/>
                  </a:ext>
                </a:extLst>
              </p:cNvPr>
              <p:cNvCxnSpPr/>
              <p:nvPr/>
            </p:nvCxnSpPr>
            <p:spPr>
              <a:xfrm>
                <a:off x="1248685"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3" name="TextBox 242">
                <a:extLst>
                  <a:ext uri="{FF2B5EF4-FFF2-40B4-BE49-F238E27FC236}">
                    <a16:creationId xmlns:a16="http://schemas.microsoft.com/office/drawing/2014/main" id="{B4ACA492-B511-394E-AF30-5EF0F23FBA94}"/>
                  </a:ext>
                </a:extLst>
              </p:cNvPr>
              <p:cNvSpPr txBox="1"/>
              <p:nvPr/>
            </p:nvSpPr>
            <p:spPr>
              <a:xfrm>
                <a:off x="660661" y="2011670"/>
                <a:ext cx="778808" cy="153888"/>
              </a:xfrm>
              <a:prstGeom prst="rect">
                <a:avLst/>
              </a:prstGeom>
              <a:noFill/>
            </p:spPr>
            <p:txBody>
              <a:bodyPr wrap="square" lIns="0" tIns="0" rIns="0" bIns="0" rtlCol="0">
                <a:spAutoFit/>
              </a:bodyPr>
              <a:lstStyle/>
              <a:p>
                <a:pPr algn="ctr"/>
                <a:r>
                  <a:rPr lang="en-US" sz="1000"/>
                  <a:t>User device</a:t>
                </a:r>
              </a:p>
            </p:txBody>
          </p:sp>
          <p:sp>
            <p:nvSpPr>
              <p:cNvPr id="244" name="TextBox 243">
                <a:extLst>
                  <a:ext uri="{FF2B5EF4-FFF2-40B4-BE49-F238E27FC236}">
                    <a16:creationId xmlns:a16="http://schemas.microsoft.com/office/drawing/2014/main" id="{31FFBC15-4B34-D746-81EE-CE8621971579}"/>
                  </a:ext>
                </a:extLst>
              </p:cNvPr>
              <p:cNvSpPr txBox="1"/>
              <p:nvPr/>
            </p:nvSpPr>
            <p:spPr>
              <a:xfrm>
                <a:off x="1577483" y="1993012"/>
                <a:ext cx="656668" cy="307777"/>
              </a:xfrm>
              <a:prstGeom prst="rect">
                <a:avLst/>
              </a:prstGeom>
              <a:noFill/>
            </p:spPr>
            <p:txBody>
              <a:bodyPr wrap="square" lIns="0" tIns="0" rIns="0" bIns="0" rtlCol="0">
                <a:spAutoFit/>
              </a:bodyPr>
              <a:lstStyle/>
              <a:p>
                <a:pPr algn="ctr"/>
                <a:r>
                  <a:rPr lang="en-US" sz="1000"/>
                  <a:t>End user </a:t>
                </a:r>
              </a:p>
              <a:p>
                <a:pPr algn="ctr"/>
                <a:r>
                  <a:rPr lang="en-US" sz="1000"/>
                  <a:t>traffic</a:t>
                </a:r>
              </a:p>
            </p:txBody>
          </p:sp>
          <p:cxnSp>
            <p:nvCxnSpPr>
              <p:cNvPr id="245" name="Elbow Connector 244">
                <a:extLst>
                  <a:ext uri="{FF2B5EF4-FFF2-40B4-BE49-F238E27FC236}">
                    <a16:creationId xmlns:a16="http://schemas.microsoft.com/office/drawing/2014/main" id="{F5BFAE77-5238-D549-BC1B-E3485F701F98}"/>
                  </a:ext>
                </a:extLst>
              </p:cNvPr>
              <p:cNvCxnSpPr>
                <a:cxnSpLocks/>
              </p:cNvCxnSpPr>
              <p:nvPr/>
            </p:nvCxnSpPr>
            <p:spPr>
              <a:xfrm rot="10800000" flipV="1">
                <a:off x="1592035"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DF538DDC-352D-2E4A-A943-1D9CCC08118F}"/>
                  </a:ext>
                </a:extLst>
              </p:cNvPr>
              <p:cNvCxnSpPr/>
              <p:nvPr/>
            </p:nvCxnSpPr>
            <p:spPr>
              <a:xfrm>
                <a:off x="1590915"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7" name="Elbow Connector 246">
                <a:extLst>
                  <a:ext uri="{FF2B5EF4-FFF2-40B4-BE49-F238E27FC236}">
                    <a16:creationId xmlns:a16="http://schemas.microsoft.com/office/drawing/2014/main" id="{FC2B3127-53BE-9348-A21E-074C99B6CCB8}"/>
                  </a:ext>
                </a:extLst>
              </p:cNvPr>
              <p:cNvCxnSpPr>
                <a:stCxn id="239" idx="3"/>
                <a:endCxn id="229" idx="2"/>
              </p:cNvCxnSpPr>
              <p:nvPr/>
            </p:nvCxnSpPr>
            <p:spPr>
              <a:xfrm flipV="1">
                <a:off x="1700860" y="3804992"/>
                <a:ext cx="570589" cy="21287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48" name="Graphic 247">
                <a:extLst>
                  <a:ext uri="{FF2B5EF4-FFF2-40B4-BE49-F238E27FC236}">
                    <a16:creationId xmlns:a16="http://schemas.microsoft.com/office/drawing/2014/main" id="{360C44A5-16A0-AB47-B49B-6BFB956771A3}"/>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4403" y="3396219"/>
                <a:ext cx="411067" cy="408773"/>
              </a:xfrm>
              <a:prstGeom prst="rect">
                <a:avLst/>
              </a:prstGeom>
            </p:spPr>
          </p:pic>
          <p:sp>
            <p:nvSpPr>
              <p:cNvPr id="249" name="Rectangle 248">
                <a:extLst>
                  <a:ext uri="{FF2B5EF4-FFF2-40B4-BE49-F238E27FC236}">
                    <a16:creationId xmlns:a16="http://schemas.microsoft.com/office/drawing/2014/main" id="{330CC97F-6C09-3E4D-B8A0-E0E944A82857}"/>
                  </a:ext>
                </a:extLst>
              </p:cNvPr>
              <p:cNvSpPr/>
              <p:nvPr/>
            </p:nvSpPr>
            <p:spPr bwMode="auto">
              <a:xfrm>
                <a:off x="35613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0" name="TextBox 249">
                <a:extLst>
                  <a:ext uri="{FF2B5EF4-FFF2-40B4-BE49-F238E27FC236}">
                    <a16:creationId xmlns:a16="http://schemas.microsoft.com/office/drawing/2014/main" id="{2736C40C-1970-504E-9B88-55A0C009AF41}"/>
                  </a:ext>
                </a:extLst>
              </p:cNvPr>
              <p:cNvSpPr txBox="1"/>
              <p:nvPr/>
            </p:nvSpPr>
            <p:spPr>
              <a:xfrm>
                <a:off x="3630487" y="2727688"/>
                <a:ext cx="778808" cy="307777"/>
              </a:xfrm>
              <a:prstGeom prst="rect">
                <a:avLst/>
              </a:prstGeom>
              <a:noFill/>
            </p:spPr>
            <p:txBody>
              <a:bodyPr wrap="square" lIns="0" tIns="0" rIns="0" bIns="0" rtlCol="0">
                <a:spAutoFit/>
              </a:bodyPr>
              <a:lstStyle/>
              <a:p>
                <a:pPr algn="ctr"/>
                <a:r>
                  <a:rPr lang="en-US" sz="1000"/>
                  <a:t>Secondary logical server</a:t>
                </a:r>
              </a:p>
            </p:txBody>
          </p:sp>
          <p:sp>
            <p:nvSpPr>
              <p:cNvPr id="251" name="TextBox 250">
                <a:extLst>
                  <a:ext uri="{FF2B5EF4-FFF2-40B4-BE49-F238E27FC236}">
                    <a16:creationId xmlns:a16="http://schemas.microsoft.com/office/drawing/2014/main" id="{CA2F8DF1-1CC9-AB41-B508-ECA0BE0673A6}"/>
                  </a:ext>
                </a:extLst>
              </p:cNvPr>
              <p:cNvSpPr txBox="1"/>
              <p:nvPr/>
            </p:nvSpPr>
            <p:spPr>
              <a:xfrm>
                <a:off x="4918525" y="2908916"/>
                <a:ext cx="778808" cy="307777"/>
              </a:xfrm>
              <a:prstGeom prst="rect">
                <a:avLst/>
              </a:prstGeom>
              <a:noFill/>
            </p:spPr>
            <p:txBody>
              <a:bodyPr wrap="square" lIns="0" tIns="0" rIns="0" bIns="0" rtlCol="0">
                <a:spAutoFit/>
              </a:bodyPr>
              <a:lstStyle/>
              <a:p>
                <a:pPr algn="ctr"/>
                <a:r>
                  <a:rPr lang="en-US" sz="1000"/>
                  <a:t>Ingress </a:t>
                </a:r>
                <a:br>
                  <a:rPr lang="en-US" sz="1000"/>
                </a:br>
                <a:r>
                  <a:rPr lang="en-US" sz="1000"/>
                  <a:t>LB</a:t>
                </a:r>
              </a:p>
            </p:txBody>
          </p:sp>
          <p:grpSp>
            <p:nvGrpSpPr>
              <p:cNvPr id="252" name="Group 251">
                <a:extLst>
                  <a:ext uri="{FF2B5EF4-FFF2-40B4-BE49-F238E27FC236}">
                    <a16:creationId xmlns:a16="http://schemas.microsoft.com/office/drawing/2014/main" id="{F0747DBF-A2CB-3C49-B0CC-B2E7F75E299C}"/>
                  </a:ext>
                </a:extLst>
              </p:cNvPr>
              <p:cNvGrpSpPr/>
              <p:nvPr/>
            </p:nvGrpSpPr>
            <p:grpSpPr>
              <a:xfrm>
                <a:off x="4672336" y="2945924"/>
                <a:ext cx="360168" cy="328739"/>
                <a:chOff x="2916319" y="-749395"/>
                <a:chExt cx="591617" cy="539991"/>
              </a:xfrm>
            </p:grpSpPr>
            <p:sp>
              <p:nvSpPr>
                <p:cNvPr id="263" name="Rectangle 262">
                  <a:extLst>
                    <a:ext uri="{FF2B5EF4-FFF2-40B4-BE49-F238E27FC236}">
                      <a16:creationId xmlns:a16="http://schemas.microsoft.com/office/drawing/2014/main" id="{FCCAFECB-1CF9-E549-AFCC-1E53E5EFB797}"/>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64" name="Straight Arrow Connector 263">
                  <a:extLst>
                    <a:ext uri="{FF2B5EF4-FFF2-40B4-BE49-F238E27FC236}">
                      <a16:creationId xmlns:a16="http://schemas.microsoft.com/office/drawing/2014/main" id="{2C02E3A6-EBE7-6442-B731-95B67ECB2B4F}"/>
                    </a:ext>
                  </a:extLst>
                </p:cNvPr>
                <p:cNvCxnSpPr>
                  <a:cxnSpLocks/>
                  <a:stCxn id="268"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5" name="Straight Arrow Connector 264">
                  <a:extLst>
                    <a:ext uri="{FF2B5EF4-FFF2-40B4-BE49-F238E27FC236}">
                      <a16:creationId xmlns:a16="http://schemas.microsoft.com/office/drawing/2014/main" id="{D835A627-5BE1-FF43-BF53-5345E6B3234F}"/>
                    </a:ext>
                  </a:extLst>
                </p:cNvPr>
                <p:cNvCxnSpPr>
                  <a:cxnSpLocks/>
                  <a:stCxn id="268"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1DDD88CF-8E07-2343-B6FC-E4D4530916FD}"/>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31D3B1B6-D79A-8F48-8A57-B4B213639240}"/>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268" name="Oval 267">
                  <a:extLst>
                    <a:ext uri="{FF2B5EF4-FFF2-40B4-BE49-F238E27FC236}">
                      <a16:creationId xmlns:a16="http://schemas.microsoft.com/office/drawing/2014/main" id="{D4065947-C3C4-D743-990F-2F2EEE63B3BD}"/>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53" name="Rectangle 252">
                <a:extLst>
                  <a:ext uri="{FF2B5EF4-FFF2-40B4-BE49-F238E27FC236}">
                    <a16:creationId xmlns:a16="http://schemas.microsoft.com/office/drawing/2014/main" id="{A2EAFC02-04EC-E241-A00C-E1D558ACAEC8}"/>
                  </a:ext>
                </a:extLst>
              </p:cNvPr>
              <p:cNvSpPr/>
              <p:nvPr/>
            </p:nvSpPr>
            <p:spPr bwMode="auto">
              <a:xfrm>
                <a:off x="4719350" y="3850350"/>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(read-write)</a:t>
                </a:r>
              </a:p>
            </p:txBody>
          </p:sp>
          <p:cxnSp>
            <p:nvCxnSpPr>
              <p:cNvPr id="254" name="Elbow Connector 253">
                <a:extLst>
                  <a:ext uri="{FF2B5EF4-FFF2-40B4-BE49-F238E27FC236}">
                    <a16:creationId xmlns:a16="http://schemas.microsoft.com/office/drawing/2014/main" id="{B76E30E8-9881-9447-B84D-F7E15390BDDF}"/>
                  </a:ext>
                </a:extLst>
              </p:cNvPr>
              <p:cNvCxnSpPr>
                <a:cxnSpLocks/>
              </p:cNvCxnSpPr>
              <p:nvPr/>
            </p:nvCxnSpPr>
            <p:spPr>
              <a:xfrm rot="10800000" flipH="1" flipV="1">
                <a:off x="3392683" y="1944572"/>
                <a:ext cx="1444684" cy="964212"/>
              </a:xfrm>
              <a:prstGeom prst="bentConnector3">
                <a:avLst>
                  <a:gd name="adj1" fmla="val 100002"/>
                </a:avLst>
              </a:prstGeom>
              <a:ln w="127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FFF74E37-0E58-474A-A695-A2A895B205FB}"/>
                  </a:ext>
                </a:extLst>
              </p:cNvPr>
              <p:cNvCxnSpPr/>
              <p:nvPr/>
            </p:nvCxnSpPr>
            <p:spPr>
              <a:xfrm>
                <a:off x="4847808"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B37F5BA3-2694-E049-B377-2CFD00D930CF}"/>
                  </a:ext>
                </a:extLst>
              </p:cNvPr>
              <p:cNvCxnSpPr>
                <a:cxnSpLocks/>
              </p:cNvCxnSpPr>
              <p:nvPr/>
            </p:nvCxnSpPr>
            <p:spPr>
              <a:xfrm>
                <a:off x="2462024" y="3600605"/>
                <a:ext cx="12074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7" name="TextBox 256">
                <a:extLst>
                  <a:ext uri="{FF2B5EF4-FFF2-40B4-BE49-F238E27FC236}">
                    <a16:creationId xmlns:a16="http://schemas.microsoft.com/office/drawing/2014/main" id="{40BAC014-676C-514C-81C5-78A41AB9586F}"/>
                  </a:ext>
                </a:extLst>
              </p:cNvPr>
              <p:cNvSpPr txBox="1"/>
              <p:nvPr/>
            </p:nvSpPr>
            <p:spPr>
              <a:xfrm>
                <a:off x="2858037" y="3336268"/>
                <a:ext cx="651823" cy="246221"/>
              </a:xfrm>
              <a:prstGeom prst="rect">
                <a:avLst/>
              </a:prstGeom>
              <a:solidFill>
                <a:schemeClr val="bg1"/>
              </a:solidFill>
            </p:spPr>
            <p:txBody>
              <a:bodyPr wrap="square" lIns="0" tIns="0" rIns="0" bIns="0" rtlCol="0">
                <a:spAutoFit/>
              </a:bodyPr>
              <a:lstStyle/>
              <a:p>
                <a:pPr algn="ctr"/>
                <a:r>
                  <a:rPr lang="en-US" sz="800"/>
                  <a:t>Geo-replication</a:t>
                </a:r>
              </a:p>
            </p:txBody>
          </p:sp>
          <p:cxnSp>
            <p:nvCxnSpPr>
              <p:cNvPr id="258" name="Elbow Connector 257">
                <a:extLst>
                  <a:ext uri="{FF2B5EF4-FFF2-40B4-BE49-F238E27FC236}">
                    <a16:creationId xmlns:a16="http://schemas.microsoft.com/office/drawing/2014/main" id="{51C095E8-BC59-014C-AF4E-3730EB13DFFF}"/>
                  </a:ext>
                </a:extLst>
              </p:cNvPr>
              <p:cNvCxnSpPr/>
              <p:nvPr/>
            </p:nvCxnSpPr>
            <p:spPr>
              <a:xfrm flipV="1">
                <a:off x="1854939" y="3804992"/>
                <a:ext cx="2034997" cy="604351"/>
              </a:xfrm>
              <a:prstGeom prst="bentConnector3">
                <a:avLst>
                  <a:gd name="adj1" fmla="val 9987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9" name="Elbow Connector 258">
                <a:extLst>
                  <a:ext uri="{FF2B5EF4-FFF2-40B4-BE49-F238E27FC236}">
                    <a16:creationId xmlns:a16="http://schemas.microsoft.com/office/drawing/2014/main" id="{5B09EE89-29BB-9148-873E-BFA2E42AC96F}"/>
                  </a:ext>
                </a:extLst>
              </p:cNvPr>
              <p:cNvCxnSpPr>
                <a:endCxn id="253" idx="1"/>
              </p:cNvCxnSpPr>
              <p:nvPr/>
            </p:nvCxnSpPr>
            <p:spPr>
              <a:xfrm>
                <a:off x="3973293" y="3862919"/>
                <a:ext cx="746057" cy="154947"/>
              </a:xfrm>
              <a:prstGeom prst="bentConnector3">
                <a:avLst>
                  <a:gd name="adj1" fmla="val -251"/>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60" name="Elbow Connector 259">
                <a:extLst>
                  <a:ext uri="{FF2B5EF4-FFF2-40B4-BE49-F238E27FC236}">
                    <a16:creationId xmlns:a16="http://schemas.microsoft.com/office/drawing/2014/main" id="{B4927698-ECE8-B24A-9602-F5155E39AE9E}"/>
                  </a:ext>
                </a:extLst>
              </p:cNvPr>
              <p:cNvCxnSpPr>
                <a:cxnSpLocks/>
              </p:cNvCxnSpPr>
              <p:nvPr/>
            </p:nvCxnSpPr>
            <p:spPr>
              <a:xfrm>
                <a:off x="3975210" y="3854822"/>
                <a:ext cx="762428" cy="537948"/>
              </a:xfrm>
              <a:prstGeom prst="bentConnector3">
                <a:avLst>
                  <a:gd name="adj1" fmla="val -372"/>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61" name="Rectangle 260">
                <a:extLst>
                  <a:ext uri="{FF2B5EF4-FFF2-40B4-BE49-F238E27FC236}">
                    <a16:creationId xmlns:a16="http://schemas.microsoft.com/office/drawing/2014/main" id="{E294E4A4-431A-B943-B989-C18313E2B43B}"/>
                  </a:ext>
                </a:extLst>
              </p:cNvPr>
              <p:cNvSpPr/>
              <p:nvPr/>
            </p:nvSpPr>
            <p:spPr bwMode="auto">
              <a:xfrm>
                <a:off x="4581615" y="4241828"/>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800">
                    <a:solidFill>
                      <a:schemeClr val="tx1"/>
                    </a:solidFill>
                    <a:ea typeface="Segoe UI" pitchFamily="34" charset="0"/>
                    <a:cs typeface="Segoe UI" pitchFamily="34" charset="0"/>
                  </a:rPr>
                  <a:t>Application (read-only)</a:t>
                </a:r>
              </a:p>
            </p:txBody>
          </p:sp>
          <p:sp>
            <p:nvSpPr>
              <p:cNvPr id="262" name="TextBox 261">
                <a:extLst>
                  <a:ext uri="{FF2B5EF4-FFF2-40B4-BE49-F238E27FC236}">
                    <a16:creationId xmlns:a16="http://schemas.microsoft.com/office/drawing/2014/main" id="{6236F231-3858-D944-BD1A-CD760921DD74}"/>
                  </a:ext>
                </a:extLst>
              </p:cNvPr>
              <p:cNvSpPr txBox="1"/>
              <p:nvPr/>
            </p:nvSpPr>
            <p:spPr>
              <a:xfrm>
                <a:off x="595786" y="1123704"/>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mj-lt"/>
                    <a:ea typeface="+mn-ea"/>
                    <a:cs typeface="+mn-cs"/>
                  </a:rPr>
                  <a:t>Geo-replication</a:t>
                </a:r>
              </a:p>
            </p:txBody>
          </p:sp>
        </p:grpSp>
      </p:grpSp>
    </p:spTree>
    <p:extLst>
      <p:ext uri="{BB962C8B-B14F-4D97-AF65-F5344CB8AC3E}">
        <p14:creationId xmlns:p14="http://schemas.microsoft.com/office/powerpoint/2010/main" val="21282759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43"/>
                                        </p:tgtEl>
                                        <p:attrNameLst>
                                          <p:attrName>style.visibility</p:attrName>
                                        </p:attrNameLst>
                                      </p:cBhvr>
                                      <p:to>
                                        <p:strVal val="visible"/>
                                      </p:to>
                                    </p:set>
                                    <p:animEffect transition="in" filter="fade">
                                      <p:cBhvr>
                                        <p:cTn id="7" dur="500"/>
                                        <p:tgtEl>
                                          <p:spTgt spid="5143"/>
                                        </p:tgtEl>
                                      </p:cBhvr>
                                    </p:animEffect>
                                  </p:childTnLst>
                                  <p:subTnLst>
                                    <p:set>
                                      <p:cBhvr override="childStyle">
                                        <p:cTn dur="1" fill="hold" display="0" masterRel="nextClick" afterEffect="1"/>
                                        <p:tgtEl>
                                          <p:spTgt spid="514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44"/>
                                        </p:tgtEl>
                                        <p:attrNameLst>
                                          <p:attrName>style.visibility</p:attrName>
                                        </p:attrNameLst>
                                      </p:cBhvr>
                                      <p:to>
                                        <p:strVal val="visible"/>
                                      </p:to>
                                    </p:set>
                                    <p:animEffect transition="in" filter="fade">
                                      <p:cBhvr>
                                        <p:cTn id="12" dur="500"/>
                                        <p:tgtEl>
                                          <p:spTgt spid="51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146"/>
                                        </p:tgtEl>
                                        <p:attrNameLst>
                                          <p:attrName>style.visibility</p:attrName>
                                        </p:attrNameLst>
                                      </p:cBhvr>
                                      <p:to>
                                        <p:strVal val="visible"/>
                                      </p:to>
                                    </p:set>
                                    <p:animEffect transition="in" filter="fade">
                                      <p:cBhvr>
                                        <p:cTn id="17" dur="500"/>
                                        <p:tgtEl>
                                          <p:spTgt spid="5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Graphic 38">
            <a:extLst>
              <a:ext uri="{FF2B5EF4-FFF2-40B4-BE49-F238E27FC236}">
                <a16:creationId xmlns:a16="http://schemas.microsoft.com/office/drawing/2014/main" id="{710EE43D-4D13-3242-856B-A575D4CB39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0512" y="549356"/>
            <a:ext cx="788876" cy="784473"/>
          </a:xfrm>
          <a:prstGeom prst="rect">
            <a:avLst/>
          </a:prstGeom>
        </p:spPr>
      </p:pic>
      <p:sp>
        <p:nvSpPr>
          <p:cNvPr id="25" name="Rectangle 24">
            <a:extLst>
              <a:ext uri="{FF2B5EF4-FFF2-40B4-BE49-F238E27FC236}">
                <a16:creationId xmlns:a16="http://schemas.microsoft.com/office/drawing/2014/main" id="{FB4D6DEA-CEEF-4C02-B4DC-567C2F725F37}"/>
              </a:ext>
            </a:extLst>
          </p:cNvPr>
          <p:cNvSpPr/>
          <p:nvPr/>
        </p:nvSpPr>
        <p:spPr bwMode="auto">
          <a:xfrm>
            <a:off x="8456202"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Azure differentiators </a:t>
            </a:r>
          </a:p>
          <a:p>
            <a:pPr lvl="0" defTabSz="914400">
              <a:spcBef>
                <a:spcPts val="600"/>
              </a:spcBef>
              <a:defRPr/>
            </a:pPr>
            <a:r>
              <a:rPr lang="en-US" sz="1200">
                <a:solidFill>
                  <a:srgbClr val="000000"/>
                </a:solidFill>
              </a:rPr>
              <a:t>Free Extended Security Updates for SQL Server 2008/R2</a:t>
            </a:r>
          </a:p>
          <a:p>
            <a:pPr lvl="0" defTabSz="914400">
              <a:spcBef>
                <a:spcPts val="600"/>
              </a:spcBef>
              <a:defRPr/>
            </a:pPr>
            <a:r>
              <a:rPr lang="en-US" sz="1200">
                <a:solidFill>
                  <a:srgbClr val="000000"/>
                </a:solidFill>
              </a:rPr>
              <a:t>Automated Backups and Security Updates</a:t>
            </a:r>
          </a:p>
          <a:p>
            <a:pPr lvl="0" defTabSz="914400">
              <a:spcBef>
                <a:spcPts val="600"/>
              </a:spcBef>
              <a:defRPr/>
            </a:pPr>
            <a:r>
              <a:rPr lang="en-US" sz="1200">
                <a:solidFill>
                  <a:srgbClr val="000000"/>
                </a:solidFill>
              </a:rPr>
              <a:t>Point in Time Restore with Azure Backup</a:t>
            </a:r>
          </a:p>
          <a:p>
            <a:pPr lvl="0" defTabSz="914400">
              <a:spcBef>
                <a:spcPts val="600"/>
              </a:spcBef>
              <a:defRPr/>
            </a:pPr>
            <a:r>
              <a:rPr lang="en-US" sz="1200">
                <a:solidFill>
                  <a:srgbClr val="000000"/>
                </a:solidFill>
              </a:rPr>
              <a:t>Accelerated storage performance with Azure Blob Caching</a:t>
            </a:r>
          </a:p>
          <a:p>
            <a:pPr lvl="0" defTabSz="914400">
              <a:spcBef>
                <a:spcPts val="600"/>
              </a:spcBef>
              <a:defRPr/>
            </a:pPr>
            <a:r>
              <a:rPr lang="en-US" sz="1200">
                <a:solidFill>
                  <a:srgbClr val="000000"/>
                </a:solidFill>
              </a:rPr>
              <a:t>435 percent overall return on an Azure IaaS investment over five years</a:t>
            </a:r>
            <a:r>
              <a:rPr lang="en-US" sz="1200" baseline="30000">
                <a:solidFill>
                  <a:srgbClr val="000000"/>
                </a:solidFill>
              </a:rPr>
              <a:t>1</a:t>
            </a:r>
          </a:p>
        </p:txBody>
      </p:sp>
      <p:sp>
        <p:nvSpPr>
          <p:cNvPr id="40" name="Rectangle 39">
            <a:extLst>
              <a:ext uri="{FF2B5EF4-FFF2-40B4-BE49-F238E27FC236}">
                <a16:creationId xmlns:a16="http://schemas.microsoft.com/office/drawing/2014/main" id="{4FFB33A9-2583-4670-8407-17B8BA7AEFB8}"/>
              </a:ext>
            </a:extLst>
          </p:cNvPr>
          <p:cNvSpPr/>
          <p:nvPr/>
        </p:nvSpPr>
        <p:spPr bwMode="auto">
          <a:xfrm>
            <a:off x="5157669" y="1917590"/>
            <a:ext cx="3153187" cy="26343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a:defRPr/>
            </a:pPr>
            <a:r>
              <a:rPr lang="en-US" sz="1600" b="1">
                <a:solidFill>
                  <a:srgbClr val="0078D4"/>
                </a:solidFill>
                <a:latin typeface="Segoe UI Semibold"/>
              </a:rPr>
              <a:t>Key features </a:t>
            </a:r>
          </a:p>
          <a:p>
            <a:pPr lvl="0" defTabSz="914400">
              <a:spcBef>
                <a:spcPts val="600"/>
              </a:spcBef>
              <a:defRPr/>
            </a:pPr>
            <a:r>
              <a:rPr lang="en-US" sz="1200">
                <a:solidFill>
                  <a:srgbClr val="000000"/>
                </a:solidFill>
              </a:rPr>
              <a:t>SQL Server and OS server access</a:t>
            </a:r>
          </a:p>
          <a:p>
            <a:pPr lvl="0" defTabSz="914400">
              <a:spcBef>
                <a:spcPts val="600"/>
              </a:spcBef>
              <a:defRPr/>
            </a:pPr>
            <a:r>
              <a:rPr lang="en-US" sz="1200">
                <a:solidFill>
                  <a:srgbClr val="000000"/>
                </a:solidFill>
              </a:rPr>
              <a:t>Expansive SQL and OS versions</a:t>
            </a:r>
          </a:p>
          <a:p>
            <a:pPr lvl="0" defTabSz="914400">
              <a:spcBef>
                <a:spcPts val="600"/>
              </a:spcBef>
              <a:defRPr/>
            </a:pPr>
            <a:r>
              <a:rPr lang="en-US" sz="1200">
                <a:solidFill>
                  <a:srgbClr val="000000"/>
                </a:solidFill>
              </a:rPr>
              <a:t>Windows, Linux, Containers</a:t>
            </a:r>
          </a:p>
          <a:p>
            <a:pPr lvl="0" defTabSz="914400">
              <a:spcBef>
                <a:spcPts val="600"/>
              </a:spcBef>
              <a:defRPr/>
            </a:pPr>
            <a:r>
              <a:rPr lang="en-US" sz="1200">
                <a:solidFill>
                  <a:srgbClr val="000000"/>
                </a:solidFill>
              </a:rPr>
              <a:t>File stream, DTC, and Simple Recovery model</a:t>
            </a:r>
          </a:p>
          <a:p>
            <a:pPr lvl="0" defTabSz="914400">
              <a:spcBef>
                <a:spcPts val="600"/>
              </a:spcBef>
              <a:defRPr/>
            </a:pPr>
            <a:r>
              <a:rPr lang="en-US" sz="1200">
                <a:solidFill>
                  <a:srgbClr val="000000"/>
                </a:solidFill>
              </a:rPr>
              <a:t>SSAS, SSRS, and SSIS</a:t>
            </a:r>
          </a:p>
        </p:txBody>
      </p:sp>
      <p:pic>
        <p:nvPicPr>
          <p:cNvPr id="5" name="Picture 4">
            <a:extLst>
              <a:ext uri="{FF2B5EF4-FFF2-40B4-BE49-F238E27FC236}">
                <a16:creationId xmlns:a16="http://schemas.microsoft.com/office/drawing/2014/main" id="{7B31205B-A4E3-0149-ABDB-E4B9674B01E8}"/>
              </a:ext>
            </a:extLst>
          </p:cNvPr>
          <p:cNvPicPr>
            <a:picLocks noChangeAspect="1"/>
          </p:cNvPicPr>
          <p:nvPr/>
        </p:nvPicPr>
        <p:blipFill>
          <a:blip r:embed="rId5"/>
          <a:stretch>
            <a:fillRect/>
          </a:stretch>
        </p:blipFill>
        <p:spPr>
          <a:xfrm>
            <a:off x="587293" y="4966945"/>
            <a:ext cx="1712848" cy="346648"/>
          </a:xfrm>
          <a:prstGeom prst="rect">
            <a:avLst/>
          </a:prstGeom>
        </p:spPr>
      </p:pic>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3"/>
            <a:ext cx="9866063" cy="806385"/>
          </a:xfrm>
        </p:spPr>
        <p:txBody>
          <a:bodyPr/>
          <a:lstStyle/>
          <a:p>
            <a:pPr algn="l"/>
            <a:r>
              <a:rPr lang="en-US"/>
              <a:t>SQL Server on Azure VMs provides the promise of the cloud while maintaining OS control   </a:t>
            </a:r>
          </a:p>
        </p:txBody>
      </p:sp>
      <p:grpSp>
        <p:nvGrpSpPr>
          <p:cNvPr id="27" name="Group 26">
            <a:extLst>
              <a:ext uri="{FF2B5EF4-FFF2-40B4-BE49-F238E27FC236}">
                <a16:creationId xmlns:a16="http://schemas.microsoft.com/office/drawing/2014/main" id="{976E1085-76B6-904E-8D59-AF83FCEC2347}"/>
              </a:ext>
            </a:extLst>
          </p:cNvPr>
          <p:cNvGrpSpPr/>
          <p:nvPr/>
        </p:nvGrpSpPr>
        <p:grpSpPr>
          <a:xfrm>
            <a:off x="587292" y="2113671"/>
            <a:ext cx="462577" cy="392404"/>
            <a:chOff x="456592" y="1787773"/>
            <a:chExt cx="341665" cy="310625"/>
          </a:xfrm>
        </p:grpSpPr>
        <p:sp>
          <p:nvSpPr>
            <p:cNvPr id="28" name="Freeform 5">
              <a:extLst>
                <a:ext uri="{FF2B5EF4-FFF2-40B4-BE49-F238E27FC236}">
                  <a16:creationId xmlns:a16="http://schemas.microsoft.com/office/drawing/2014/main" id="{FCD74D2D-BCFF-AA48-ADB4-8D1354BEF6F9}"/>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43A5E"/>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0F433EE9-536E-FC4E-B30E-1D2C25073448}"/>
                </a:ext>
              </a:extLst>
            </p:cNvPr>
            <p:cNvGrpSpPr/>
            <p:nvPr/>
          </p:nvGrpSpPr>
          <p:grpSpPr>
            <a:xfrm>
              <a:off x="627425" y="1886736"/>
              <a:ext cx="0" cy="160366"/>
              <a:chOff x="4791447" y="2616042"/>
              <a:chExt cx="0" cy="1427764"/>
            </a:xfrm>
            <a:solidFill>
              <a:srgbClr val="0078D7"/>
            </a:solidFill>
          </p:grpSpPr>
          <p:cxnSp>
            <p:nvCxnSpPr>
              <p:cNvPr id="30" name="Straight Connector 29">
                <a:extLst>
                  <a:ext uri="{FF2B5EF4-FFF2-40B4-BE49-F238E27FC236}">
                    <a16:creationId xmlns:a16="http://schemas.microsoft.com/office/drawing/2014/main" id="{498A2EFE-CA8F-D140-A98A-5F5268E79281}"/>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1" name="Straight Connector 30">
                <a:extLst>
                  <a:ext uri="{FF2B5EF4-FFF2-40B4-BE49-F238E27FC236}">
                    <a16:creationId xmlns:a16="http://schemas.microsoft.com/office/drawing/2014/main" id="{B82E2556-73F4-AA47-AEB2-EC67BF08AB39}"/>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2" name="Group 31">
            <a:extLst>
              <a:ext uri="{FF2B5EF4-FFF2-40B4-BE49-F238E27FC236}">
                <a16:creationId xmlns:a16="http://schemas.microsoft.com/office/drawing/2014/main" id="{2125F445-3F83-B640-A961-24E5DCCA0470}"/>
              </a:ext>
            </a:extLst>
          </p:cNvPr>
          <p:cNvGrpSpPr/>
          <p:nvPr/>
        </p:nvGrpSpPr>
        <p:grpSpPr>
          <a:xfrm>
            <a:off x="587292" y="3548023"/>
            <a:ext cx="462565" cy="462565"/>
            <a:chOff x="4696146" y="2848968"/>
            <a:chExt cx="399327" cy="399327"/>
          </a:xfrm>
          <a:solidFill>
            <a:srgbClr val="0078D4"/>
          </a:solidFill>
        </p:grpSpPr>
        <p:sp>
          <p:nvSpPr>
            <p:cNvPr id="33" name="Oval 32">
              <a:extLst>
                <a:ext uri="{FF2B5EF4-FFF2-40B4-BE49-F238E27FC236}">
                  <a16:creationId xmlns:a16="http://schemas.microsoft.com/office/drawing/2014/main" id="{62B332C5-DF1A-B742-99E4-3F4C15197B8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4" name="Group 33">
              <a:extLst>
                <a:ext uri="{FF2B5EF4-FFF2-40B4-BE49-F238E27FC236}">
                  <a16:creationId xmlns:a16="http://schemas.microsoft.com/office/drawing/2014/main" id="{FB2799C2-6F89-E749-ACB7-5BEBAB4689D3}"/>
                </a:ext>
              </a:extLst>
            </p:cNvPr>
            <p:cNvGrpSpPr/>
            <p:nvPr/>
          </p:nvGrpSpPr>
          <p:grpSpPr>
            <a:xfrm>
              <a:off x="4777867" y="2968337"/>
              <a:ext cx="236281" cy="177211"/>
              <a:chOff x="4801015" y="2979911"/>
              <a:chExt cx="236281" cy="177211"/>
            </a:xfrm>
            <a:grpFill/>
          </p:grpSpPr>
          <p:sp>
            <p:nvSpPr>
              <p:cNvPr id="35" name="Freeform 95">
                <a:extLst>
                  <a:ext uri="{FF2B5EF4-FFF2-40B4-BE49-F238E27FC236}">
                    <a16:creationId xmlns:a16="http://schemas.microsoft.com/office/drawing/2014/main" id="{749C100D-3266-EB42-9BD4-81D6189F269D}"/>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6" name="Freeform 96">
                <a:extLst>
                  <a:ext uri="{FF2B5EF4-FFF2-40B4-BE49-F238E27FC236}">
                    <a16:creationId xmlns:a16="http://schemas.microsoft.com/office/drawing/2014/main" id="{29FDDDCC-1487-3C4F-A5C9-3EAE3ECC5BE7}"/>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37" name="Text Placeholder 99">
            <a:extLst>
              <a:ext uri="{FF2B5EF4-FFF2-40B4-BE49-F238E27FC236}">
                <a16:creationId xmlns:a16="http://schemas.microsoft.com/office/drawing/2014/main" id="{1DD5D97E-AF27-114A-98A2-23EA310FFA68}"/>
              </a:ext>
            </a:extLst>
          </p:cNvPr>
          <p:cNvSpPr txBox="1">
            <a:spLocks/>
          </p:cNvSpPr>
          <p:nvPr/>
        </p:nvSpPr>
        <p:spPr>
          <a:xfrm>
            <a:off x="1215158" y="2073347"/>
            <a:ext cx="3731176"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 want to migrate to the cloud as fast as possible but maintain operating system control and complete SQL Server functionality</a:t>
            </a:r>
          </a:p>
        </p:txBody>
      </p:sp>
      <p:sp>
        <p:nvSpPr>
          <p:cNvPr id="38" name="Text Placeholder 99">
            <a:extLst>
              <a:ext uri="{FF2B5EF4-FFF2-40B4-BE49-F238E27FC236}">
                <a16:creationId xmlns:a16="http://schemas.microsoft.com/office/drawing/2014/main" id="{CA61CB01-2CE9-AA45-AB3E-5177E9C39019}"/>
              </a:ext>
            </a:extLst>
          </p:cNvPr>
          <p:cNvSpPr txBox="1">
            <a:spLocks/>
          </p:cNvSpPr>
          <p:nvPr/>
        </p:nvSpPr>
        <p:spPr>
          <a:xfrm>
            <a:off x="1215157" y="3528581"/>
            <a:ext cx="3745197" cy="80021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Get the combined performance, security, and analytics of SQL Server, backed by the flexibility, security, and hybrid connectivity of Azure</a:t>
            </a:r>
          </a:p>
        </p:txBody>
      </p:sp>
      <p:sp>
        <p:nvSpPr>
          <p:cNvPr id="41" name="Rectangle 40">
            <a:extLst>
              <a:ext uri="{FF2B5EF4-FFF2-40B4-BE49-F238E27FC236}">
                <a16:creationId xmlns:a16="http://schemas.microsoft.com/office/drawing/2014/main" id="{7CEA1A29-6723-9F42-ACF6-3B2311E06BA3}"/>
              </a:ext>
            </a:extLst>
          </p:cNvPr>
          <p:cNvSpPr/>
          <p:nvPr/>
        </p:nvSpPr>
        <p:spPr>
          <a:xfrm>
            <a:off x="2908409" y="4842060"/>
            <a:ext cx="8102093" cy="523220"/>
          </a:xfrm>
          <a:prstGeom prst="rect">
            <a:avLst/>
          </a:prstGeom>
        </p:spPr>
        <p:txBody>
          <a:bodyPr wrap="square"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Healthcare software manufacturer saves costs when reusing licenses while  moving 600 on-premises VMs to Azure</a:t>
            </a:r>
          </a:p>
        </p:txBody>
      </p:sp>
      <p:cxnSp>
        <p:nvCxnSpPr>
          <p:cNvPr id="45" name="Straight Connector 44">
            <a:extLst>
              <a:ext uri="{FF2B5EF4-FFF2-40B4-BE49-F238E27FC236}">
                <a16:creationId xmlns:a16="http://schemas.microsoft.com/office/drawing/2014/main" id="{2D04F057-E4FC-4B4A-A09C-7F88FE0D2E02}"/>
              </a:ext>
            </a:extLst>
          </p:cNvPr>
          <p:cNvCxnSpPr>
            <a:cxnSpLocks/>
          </p:cNvCxnSpPr>
          <p:nvPr/>
        </p:nvCxnSpPr>
        <p:spPr>
          <a:xfrm>
            <a:off x="2660836" y="4765765"/>
            <a:ext cx="0" cy="582499"/>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C1C09A1-C29F-1E44-B624-2D03DFA82D82}"/>
              </a:ext>
            </a:extLst>
          </p:cNvPr>
          <p:cNvCxnSpPr>
            <a:cxnSpLocks/>
          </p:cNvCxnSpPr>
          <p:nvPr/>
        </p:nvCxnSpPr>
        <p:spPr>
          <a:xfrm>
            <a:off x="587292" y="4758437"/>
            <a:ext cx="11022096"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1708BD5F-F2E8-477E-893B-BA6DE9752B7C}"/>
              </a:ext>
            </a:extLst>
          </p:cNvPr>
          <p:cNvSpPr txBox="1"/>
          <p:nvPr/>
        </p:nvSpPr>
        <p:spPr>
          <a:xfrm>
            <a:off x="566174" y="5685857"/>
            <a:ext cx="9481868" cy="10772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accent4"/>
                </a:solidFill>
                <a:effectLst/>
                <a:uLnTx/>
                <a:uFillTx/>
                <a:latin typeface="Segoe UI"/>
                <a:ea typeface="+mn-ea"/>
                <a:cs typeface="+mn-cs"/>
              </a:rPr>
              <a:t>1. </a:t>
            </a:r>
            <a:r>
              <a:rPr kumimoji="0" lang="en-US" sz="700" b="0" i="0" u="none" strike="noStrike" kern="1200" cap="none" spc="0" normalizeH="0" baseline="0" noProof="0">
                <a:ln>
                  <a:noFill/>
                </a:ln>
                <a:solidFill>
                  <a:schemeClr val="accent4"/>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Forrester Consulting. The Total Economic Impact™ of Microsoft Azure SQL Database Managed Instance.  </a:t>
            </a:r>
            <a:endParaRPr kumimoji="0" lang="en-US" sz="700" b="0" i="0" u="none" strike="noStrike" kern="1200" cap="none" spc="0" normalizeH="0" baseline="0" noProof="0">
              <a:ln>
                <a:noFill/>
              </a:ln>
              <a:solidFill>
                <a:schemeClr val="accent4"/>
              </a:solidFill>
              <a:effectLst/>
              <a:uLnTx/>
              <a:uFillTx/>
              <a:latin typeface="Segoe UI"/>
              <a:ea typeface="+mn-ea"/>
              <a:cs typeface="+mn-cs"/>
            </a:endParaRPr>
          </a:p>
        </p:txBody>
      </p:sp>
      <p:grpSp>
        <p:nvGrpSpPr>
          <p:cNvPr id="42" name="Group 41">
            <a:extLst>
              <a:ext uri="{FF2B5EF4-FFF2-40B4-BE49-F238E27FC236}">
                <a16:creationId xmlns:a16="http://schemas.microsoft.com/office/drawing/2014/main" id="{7F7DC9B8-CDD2-BE41-92B5-3921E0581999}"/>
              </a:ext>
            </a:extLst>
          </p:cNvPr>
          <p:cNvGrpSpPr/>
          <p:nvPr/>
        </p:nvGrpSpPr>
        <p:grpSpPr>
          <a:xfrm>
            <a:off x="0" y="6215635"/>
            <a:ext cx="11444140" cy="324677"/>
            <a:chOff x="0" y="6058468"/>
            <a:chExt cx="11444140" cy="324677"/>
          </a:xfrm>
        </p:grpSpPr>
        <p:cxnSp>
          <p:nvCxnSpPr>
            <p:cNvPr id="43" name="Straight Arrow Connector 42">
              <a:extLst>
                <a:ext uri="{FF2B5EF4-FFF2-40B4-BE49-F238E27FC236}">
                  <a16:creationId xmlns:a16="http://schemas.microsoft.com/office/drawing/2014/main" id="{6CAF733C-6D89-C547-B2CA-FEE268F7A7A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975F650F-6C6D-6C4D-AEE1-2FFE6372BF76}"/>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0F0C1CAE-6B4D-114B-A1AC-7E695EB264A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E3DCEFE1-5E02-CF41-A31F-AA2FC714F989}"/>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17EBE083-9838-2B4C-8982-B5781788F8D5}"/>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2" name="Oval 61">
              <a:extLst>
                <a:ext uri="{FF2B5EF4-FFF2-40B4-BE49-F238E27FC236}">
                  <a16:creationId xmlns:a16="http://schemas.microsoft.com/office/drawing/2014/main" id="{DA50E50D-73BB-2243-94F5-C89667B759CB}"/>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3" name="TextBox 62">
              <a:extLst>
                <a:ext uri="{FF2B5EF4-FFF2-40B4-BE49-F238E27FC236}">
                  <a16:creationId xmlns:a16="http://schemas.microsoft.com/office/drawing/2014/main" id="{5E8ECFA8-CADA-D64D-B89B-598EA2EF98EE}"/>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64" name="TextBox 63">
              <a:extLst>
                <a:ext uri="{FF2B5EF4-FFF2-40B4-BE49-F238E27FC236}">
                  <a16:creationId xmlns:a16="http://schemas.microsoft.com/office/drawing/2014/main" id="{A37AAF41-17E8-A049-819F-AB28BDF1325B}"/>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accent1"/>
                  </a:solidFill>
                </a:rPr>
                <a:t>SQL Server on Azure VMs</a:t>
              </a:r>
            </a:p>
          </p:txBody>
        </p:sp>
        <p:sp>
          <p:nvSpPr>
            <p:cNvPr id="65" name="TextBox 64">
              <a:extLst>
                <a:ext uri="{FF2B5EF4-FFF2-40B4-BE49-F238E27FC236}">
                  <a16:creationId xmlns:a16="http://schemas.microsoft.com/office/drawing/2014/main" id="{D0919FD2-1059-6D4C-9BA1-1334922A2E0F}"/>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66" name="TextBox 65">
              <a:extLst>
                <a:ext uri="{FF2B5EF4-FFF2-40B4-BE49-F238E27FC236}">
                  <a16:creationId xmlns:a16="http://schemas.microsoft.com/office/drawing/2014/main" id="{D0C041BD-22EE-F243-91FE-722FB9D74706}"/>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67" name="TextBox 66">
              <a:extLst>
                <a:ext uri="{FF2B5EF4-FFF2-40B4-BE49-F238E27FC236}">
                  <a16:creationId xmlns:a16="http://schemas.microsoft.com/office/drawing/2014/main" id="{1DBCBDCD-BAB5-BB45-BF6A-160ED25A6FAF}"/>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3700259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0" grpId="0" animBg="1"/>
      <p:bldP spid="41" grpId="0"/>
      <p:bldP spid="4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6C3B5-0039-47A6-9F0F-62D501128765}"/>
              </a:ext>
            </a:extLst>
          </p:cNvPr>
          <p:cNvSpPr>
            <a:spLocks noGrp="1"/>
          </p:cNvSpPr>
          <p:nvPr>
            <p:ph type="title"/>
          </p:nvPr>
        </p:nvSpPr>
        <p:spPr/>
        <p:txBody>
          <a:bodyPr/>
          <a:lstStyle/>
          <a:p>
            <a:r>
              <a:rPr lang="en-US"/>
              <a:t>Database availability and consistency</a:t>
            </a:r>
          </a:p>
        </p:txBody>
      </p:sp>
      <p:sp>
        <p:nvSpPr>
          <p:cNvPr id="3" name="Text Placeholder 2">
            <a:extLst>
              <a:ext uri="{FF2B5EF4-FFF2-40B4-BE49-F238E27FC236}">
                <a16:creationId xmlns:a16="http://schemas.microsoft.com/office/drawing/2014/main" id="{4A970086-D710-4ADC-BC3C-A95BD4CC5A05}"/>
              </a:ext>
            </a:extLst>
          </p:cNvPr>
          <p:cNvSpPr>
            <a:spLocks noGrp="1"/>
          </p:cNvSpPr>
          <p:nvPr>
            <p:ph type="body" sz="quarter" idx="4294967295"/>
          </p:nvPr>
        </p:nvSpPr>
        <p:spPr>
          <a:xfrm>
            <a:off x="584200" y="2554997"/>
            <a:ext cx="4452034" cy="1132618"/>
          </a:xfrm>
        </p:spPr>
        <p:txBody>
          <a:bodyPr/>
          <a:lstStyle/>
          <a:p>
            <a:pPr marL="236538" lvl="1" indent="-223838">
              <a:buClr>
                <a:schemeClr val="accent1"/>
              </a:buClr>
              <a:buSzPct val="100000"/>
              <a:buFont typeface="Arial" panose="020B0604020202020204" pitchFamily="34" charset="0"/>
              <a:buChar char="•"/>
            </a:pPr>
            <a:r>
              <a:rPr lang="en-US" sz="1600"/>
              <a:t>You cannot set OFFLINE and EMERGENCY</a:t>
            </a:r>
          </a:p>
          <a:p>
            <a:pPr marL="236538" lvl="1" indent="-223838">
              <a:buClr>
                <a:schemeClr val="accent1"/>
              </a:buClr>
              <a:buSzPct val="100000"/>
              <a:buFont typeface="Arial" panose="020B0604020202020204" pitchFamily="34" charset="0"/>
              <a:buChar char="•"/>
            </a:pPr>
            <a:r>
              <a:rPr lang="en-US" sz="1600"/>
              <a:t>RESTRICTED_USER access allowed</a:t>
            </a:r>
          </a:p>
          <a:p>
            <a:pPr marL="236538" lvl="1" indent="-223838">
              <a:buClr>
                <a:schemeClr val="accent1"/>
              </a:buClr>
              <a:buSzPct val="100000"/>
              <a:buFont typeface="Arial" panose="020B0604020202020204" pitchFamily="34" charset="0"/>
              <a:buChar char="•"/>
            </a:pPr>
            <a:r>
              <a:rPr lang="en-US" sz="1600"/>
              <a:t>Dedicated Admin Connection (DAC) allowed</a:t>
            </a:r>
          </a:p>
          <a:p>
            <a:pPr marL="236538" lvl="1" indent="-223838">
              <a:buClr>
                <a:schemeClr val="accent1"/>
              </a:buClr>
              <a:buSzPct val="100000"/>
              <a:buFont typeface="Arial" panose="020B0604020202020204" pitchFamily="34" charset="0"/>
              <a:buChar char="•"/>
            </a:pPr>
            <a:r>
              <a:rPr lang="en-US" sz="1600"/>
              <a:t>Accelerated Database Recovery on by default</a:t>
            </a:r>
          </a:p>
        </p:txBody>
      </p:sp>
      <p:sp>
        <p:nvSpPr>
          <p:cNvPr id="5" name="Text Placeholder 2">
            <a:extLst>
              <a:ext uri="{FF2B5EF4-FFF2-40B4-BE49-F238E27FC236}">
                <a16:creationId xmlns:a16="http://schemas.microsoft.com/office/drawing/2014/main" id="{4F948B1E-C0A5-4984-9BC8-89454F1B1CE1}"/>
              </a:ext>
            </a:extLst>
          </p:cNvPr>
          <p:cNvSpPr txBox="1">
            <a:spLocks/>
          </p:cNvSpPr>
          <p:nvPr/>
        </p:nvSpPr>
        <p:spPr>
          <a:xfrm>
            <a:off x="6362700" y="2554821"/>
            <a:ext cx="4919589" cy="260994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6538" lvl="1" indent="-223838" defTabSz="932563">
              <a:buClr>
                <a:schemeClr val="accent1"/>
              </a:buClr>
              <a:buSzPct val="100000"/>
              <a:buFont typeface="Arial" panose="020B0604020202020204" pitchFamily="34" charset="0"/>
              <a:buChar char="•"/>
              <a:defRPr/>
            </a:pPr>
            <a:r>
              <a:rPr lang="en-US" sz="1600"/>
              <a:t>Multiple copies of data and backups</a:t>
            </a:r>
          </a:p>
          <a:p>
            <a:pPr marL="236538" lvl="1" indent="-223838" defTabSz="932563">
              <a:buClr>
                <a:schemeClr val="accent1"/>
              </a:buClr>
              <a:buSzPct val="100000"/>
              <a:buFont typeface="Arial" panose="020B0604020202020204" pitchFamily="34" charset="0"/>
              <a:buChar char="•"/>
              <a:defRPr/>
            </a:pPr>
            <a:r>
              <a:rPr lang="en-US" sz="1600"/>
              <a:t>Users can execute DBCC CHECKDB (no repair)</a:t>
            </a:r>
          </a:p>
          <a:p>
            <a:pPr marL="236538" lvl="1" indent="-223838" defTabSz="932563">
              <a:buClr>
                <a:schemeClr val="accent1"/>
              </a:buClr>
              <a:buSzPct val="100000"/>
              <a:buFont typeface="Arial" panose="020B0604020202020204" pitchFamily="34" charset="0"/>
              <a:buChar char="•"/>
              <a:defRPr/>
            </a:pPr>
            <a:r>
              <a:rPr lang="en-US" sz="1600"/>
              <a:t>Database CHECKSUM on by default</a:t>
            </a:r>
          </a:p>
          <a:p>
            <a:pPr marL="236538" lvl="1" indent="-223838" defTabSz="932563">
              <a:buClr>
                <a:schemeClr val="accent1"/>
              </a:buClr>
              <a:buSzPct val="100000"/>
              <a:buFont typeface="Arial" panose="020B0604020202020204" pitchFamily="34" charset="0"/>
              <a:buChar char="•"/>
              <a:defRPr/>
            </a:pPr>
            <a:r>
              <a:rPr lang="en-US" sz="1600"/>
              <a:t>Auto Page Repair when possible</a:t>
            </a:r>
          </a:p>
          <a:p>
            <a:pPr marL="236538" lvl="1" indent="-223838" defTabSz="932563">
              <a:buClr>
                <a:schemeClr val="accent1"/>
              </a:buClr>
              <a:buSzPct val="100000"/>
              <a:buFont typeface="Arial" panose="020B0604020202020204" pitchFamily="34" charset="0"/>
              <a:buChar char="•"/>
              <a:defRPr/>
            </a:pPr>
            <a:r>
              <a:rPr lang="en-US" sz="1600"/>
              <a:t>Data integrity error alert monitoring</a:t>
            </a:r>
          </a:p>
          <a:p>
            <a:pPr marL="236538" lvl="1" indent="-223838" defTabSz="932563">
              <a:buClr>
                <a:schemeClr val="accent1"/>
              </a:buClr>
              <a:buSzPct val="100000"/>
              <a:buFont typeface="Arial" panose="020B0604020202020204" pitchFamily="34" charset="0"/>
              <a:buChar char="•"/>
              <a:defRPr/>
            </a:pPr>
            <a:r>
              <a:rPr lang="en-US" sz="1600"/>
              <a:t>Backup and restore integrity checks</a:t>
            </a:r>
          </a:p>
          <a:p>
            <a:pPr marL="236538" lvl="1" indent="-223838" defTabSz="932563">
              <a:buClr>
                <a:schemeClr val="accent1"/>
              </a:buClr>
              <a:buSzPct val="100000"/>
              <a:buFont typeface="Arial" panose="020B0604020202020204" pitchFamily="34" charset="0"/>
              <a:buChar char="•"/>
              <a:defRPr/>
            </a:pPr>
            <a:r>
              <a:rPr lang="en-US" sz="1600"/>
              <a:t>“lost write” and “stale read” detection</a:t>
            </a:r>
          </a:p>
          <a:p>
            <a:pPr marL="236538" lvl="1" indent="-223838" defTabSz="932563">
              <a:buClr>
                <a:schemeClr val="accent1"/>
              </a:buClr>
              <a:buSzPct val="100000"/>
              <a:buFont typeface="Arial" panose="020B0604020202020204" pitchFamily="34" charset="0"/>
              <a:buChar char="•"/>
              <a:defRPr/>
            </a:pPr>
            <a:r>
              <a:rPr lang="en-US" sz="1600"/>
              <a:t>Repair without notification if no impact</a:t>
            </a:r>
          </a:p>
          <a:p>
            <a:pPr marL="236538" lvl="1" indent="-223838" defTabSz="932563">
              <a:buClr>
                <a:schemeClr val="accent1"/>
              </a:buClr>
              <a:buSzPct val="100000"/>
              <a:buFont typeface="Arial" panose="020B0604020202020204" pitchFamily="34" charset="0"/>
              <a:buChar char="•"/>
              <a:defRPr/>
            </a:pPr>
            <a:r>
              <a:rPr lang="en-US" sz="1600"/>
              <a:t>Proactive notification to customers</a:t>
            </a:r>
          </a:p>
        </p:txBody>
      </p:sp>
      <p:sp>
        <p:nvSpPr>
          <p:cNvPr id="6" name="TextBox 5">
            <a:extLst>
              <a:ext uri="{FF2B5EF4-FFF2-40B4-BE49-F238E27FC236}">
                <a16:creationId xmlns:a16="http://schemas.microsoft.com/office/drawing/2014/main" id="{CF1FD289-F313-4C27-9013-A491D82DD057}"/>
              </a:ext>
            </a:extLst>
          </p:cNvPr>
          <p:cNvSpPr txBox="1"/>
          <p:nvPr/>
        </p:nvSpPr>
        <p:spPr>
          <a:xfrm>
            <a:off x="624482" y="2139343"/>
            <a:ext cx="1274260" cy="307777"/>
          </a:xfrm>
          <a:prstGeom prst="rect">
            <a:avLst/>
          </a:prstGeom>
          <a:noFill/>
        </p:spPr>
        <p:txBody>
          <a:bodyPr wrap="none" lIns="0" tIns="0" rIns="0" bIns="0" rtlCol="0">
            <a:spAutoFit/>
          </a:bodyPr>
          <a:lstStyle/>
          <a:p>
            <a:pPr lvl="0" defTabSz="932563">
              <a:spcBef>
                <a:spcPct val="20000"/>
              </a:spcBef>
              <a:buSzPct val="90000"/>
              <a:defRPr/>
            </a:pPr>
            <a:r>
              <a:rPr lang="en-US" sz="2000">
                <a:solidFill>
                  <a:schemeClr val="accent1"/>
                </a:solidFill>
                <a:latin typeface="+mj-lt"/>
                <a:cs typeface="Segoe UI Semilight" panose="020B0402040204020203" pitchFamily="34" charset="0"/>
              </a:rPr>
              <a:t>Availability</a:t>
            </a:r>
          </a:p>
        </p:txBody>
      </p:sp>
      <p:sp>
        <p:nvSpPr>
          <p:cNvPr id="7" name="TextBox 6">
            <a:extLst>
              <a:ext uri="{FF2B5EF4-FFF2-40B4-BE49-F238E27FC236}">
                <a16:creationId xmlns:a16="http://schemas.microsoft.com/office/drawing/2014/main" id="{55A92F5A-CB65-4F07-8AA8-47125347145E}"/>
              </a:ext>
            </a:extLst>
          </p:cNvPr>
          <p:cNvSpPr txBox="1"/>
          <p:nvPr/>
        </p:nvSpPr>
        <p:spPr>
          <a:xfrm>
            <a:off x="6362700" y="2164970"/>
            <a:ext cx="1377108" cy="307777"/>
          </a:xfrm>
          <a:prstGeom prst="rect">
            <a:avLst/>
          </a:prstGeom>
          <a:noFill/>
        </p:spPr>
        <p:txBody>
          <a:bodyPr wrap="none" lIns="0" tIns="0" rIns="0" bIns="0" rtlCol="0">
            <a:spAutoFit/>
          </a:bodyPr>
          <a:lstStyle/>
          <a:p>
            <a:pPr lvl="0" defTabSz="932563">
              <a:spcBef>
                <a:spcPct val="20000"/>
              </a:spcBef>
              <a:buSzPct val="90000"/>
              <a:defRPr/>
            </a:pPr>
            <a:r>
              <a:rPr lang="en-US" sz="2000">
                <a:solidFill>
                  <a:schemeClr val="accent1"/>
                </a:solidFill>
                <a:latin typeface="+mj-lt"/>
                <a:cs typeface="Segoe UI Semilight" panose="020B0402040204020203" pitchFamily="34" charset="0"/>
              </a:rPr>
              <a:t>Consistency</a:t>
            </a:r>
          </a:p>
        </p:txBody>
      </p:sp>
      <p:grpSp>
        <p:nvGrpSpPr>
          <p:cNvPr id="8" name="Group 7">
            <a:extLst>
              <a:ext uri="{FF2B5EF4-FFF2-40B4-BE49-F238E27FC236}">
                <a16:creationId xmlns:a16="http://schemas.microsoft.com/office/drawing/2014/main" id="{01841440-C174-F24F-968C-4E61FA993082}"/>
              </a:ext>
            </a:extLst>
          </p:cNvPr>
          <p:cNvGrpSpPr/>
          <p:nvPr/>
        </p:nvGrpSpPr>
        <p:grpSpPr>
          <a:xfrm>
            <a:off x="0" y="6215635"/>
            <a:ext cx="11444140" cy="322080"/>
            <a:chOff x="0" y="6215635"/>
            <a:chExt cx="11444140" cy="322080"/>
          </a:xfrm>
        </p:grpSpPr>
        <p:grpSp>
          <p:nvGrpSpPr>
            <p:cNvPr id="9" name="Group 8">
              <a:extLst>
                <a:ext uri="{FF2B5EF4-FFF2-40B4-BE49-F238E27FC236}">
                  <a16:creationId xmlns:a16="http://schemas.microsoft.com/office/drawing/2014/main" id="{311A451C-ED6F-4D49-9F04-9231D44641C6}"/>
                </a:ext>
              </a:extLst>
            </p:cNvPr>
            <p:cNvGrpSpPr/>
            <p:nvPr/>
          </p:nvGrpSpPr>
          <p:grpSpPr>
            <a:xfrm>
              <a:off x="662352" y="6399215"/>
              <a:ext cx="10356966" cy="138500"/>
              <a:chOff x="662352" y="6316085"/>
              <a:chExt cx="10356966" cy="138500"/>
            </a:xfrm>
          </p:grpSpPr>
          <p:sp>
            <p:nvSpPr>
              <p:cNvPr id="18" name="TextBox 17">
                <a:extLst>
                  <a:ext uri="{FF2B5EF4-FFF2-40B4-BE49-F238E27FC236}">
                    <a16:creationId xmlns:a16="http://schemas.microsoft.com/office/drawing/2014/main" id="{5408337C-5DAC-F143-B74E-E2EE92E05ED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9" name="TextBox 18">
                <a:extLst>
                  <a:ext uri="{FF2B5EF4-FFF2-40B4-BE49-F238E27FC236}">
                    <a16:creationId xmlns:a16="http://schemas.microsoft.com/office/drawing/2014/main" id="{0830345A-4CEB-D348-93CA-1D135FF79994}"/>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20" name="TextBox 19">
                <a:extLst>
                  <a:ext uri="{FF2B5EF4-FFF2-40B4-BE49-F238E27FC236}">
                    <a16:creationId xmlns:a16="http://schemas.microsoft.com/office/drawing/2014/main" id="{168BB442-ADF9-F049-8A40-E77CAF260610}"/>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21" name="TextBox 20">
                <a:extLst>
                  <a:ext uri="{FF2B5EF4-FFF2-40B4-BE49-F238E27FC236}">
                    <a16:creationId xmlns:a16="http://schemas.microsoft.com/office/drawing/2014/main" id="{8EF9E698-5C70-924A-A3BD-2C69E00CD7C9}"/>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accent1"/>
                    </a:solidFill>
                  </a:rPr>
                  <a:t>Availability and consistency</a:t>
                </a:r>
              </a:p>
            </p:txBody>
          </p:sp>
          <p:sp>
            <p:nvSpPr>
              <p:cNvPr id="22" name="TextBox 21">
                <a:extLst>
                  <a:ext uri="{FF2B5EF4-FFF2-40B4-BE49-F238E27FC236}">
                    <a16:creationId xmlns:a16="http://schemas.microsoft.com/office/drawing/2014/main" id="{ED35A6CE-5B8B-BB42-A842-CEC1782338D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3" name="TextBox 22">
                <a:extLst>
                  <a:ext uri="{FF2B5EF4-FFF2-40B4-BE49-F238E27FC236}">
                    <a16:creationId xmlns:a16="http://schemas.microsoft.com/office/drawing/2014/main" id="{9B9DB1FA-57A7-E248-8685-E8917BC7F8E1}"/>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0" name="Group 9">
              <a:extLst>
                <a:ext uri="{FF2B5EF4-FFF2-40B4-BE49-F238E27FC236}">
                  <a16:creationId xmlns:a16="http://schemas.microsoft.com/office/drawing/2014/main" id="{B5ED264A-09A6-EC46-875B-94C4C275AE10}"/>
                </a:ext>
              </a:extLst>
            </p:cNvPr>
            <p:cNvGrpSpPr/>
            <p:nvPr/>
          </p:nvGrpSpPr>
          <p:grpSpPr>
            <a:xfrm>
              <a:off x="0" y="6215635"/>
              <a:ext cx="11444140" cy="131976"/>
              <a:chOff x="0" y="6058468"/>
              <a:chExt cx="11444140" cy="131976"/>
            </a:xfrm>
          </p:grpSpPr>
          <p:cxnSp>
            <p:nvCxnSpPr>
              <p:cNvPr id="11" name="Straight Arrow Connector 10">
                <a:extLst>
                  <a:ext uri="{FF2B5EF4-FFF2-40B4-BE49-F238E27FC236}">
                    <a16:creationId xmlns:a16="http://schemas.microsoft.com/office/drawing/2014/main" id="{5239E9F2-7B7C-584F-A0A6-6948C6CDD7B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A4A6B30-3397-B142-B461-B7AA0109FB0F}"/>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C6B227A6-6F39-D94B-9540-BF5CAD407E48}"/>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3E3CEFF-F86D-4646-834E-EF3B6D6F98C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A13C30E3-A8C4-114F-9A89-E9E16E9D5516}"/>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273509AD-7C38-D54D-95F5-B6F0D9208171}"/>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71BE9638-428A-7545-845A-CA024C50155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976078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C2DC1-F1E1-447B-85E8-A58DBC0BA194}"/>
              </a:ext>
            </a:extLst>
          </p:cNvPr>
          <p:cNvSpPr>
            <a:spLocks noGrp="1"/>
          </p:cNvSpPr>
          <p:nvPr>
            <p:ph type="title"/>
          </p:nvPr>
        </p:nvSpPr>
        <p:spPr/>
        <p:txBody>
          <a:bodyPr/>
          <a:lstStyle/>
          <a:p>
            <a:r>
              <a:rPr lang="en-US"/>
              <a:t>Accelerated Database Recovery (ADR)</a:t>
            </a:r>
          </a:p>
        </p:txBody>
      </p:sp>
      <p:sp>
        <p:nvSpPr>
          <p:cNvPr id="3" name="Text Placeholder 2">
            <a:extLst>
              <a:ext uri="{FF2B5EF4-FFF2-40B4-BE49-F238E27FC236}">
                <a16:creationId xmlns:a16="http://schemas.microsoft.com/office/drawing/2014/main" id="{C3821101-DFB2-4F5A-81CF-21A0320FD0C6}"/>
              </a:ext>
            </a:extLst>
          </p:cNvPr>
          <p:cNvSpPr>
            <a:spLocks noGrp="1"/>
          </p:cNvSpPr>
          <p:nvPr>
            <p:ph type="body" sz="quarter" idx="4294967295"/>
          </p:nvPr>
        </p:nvSpPr>
        <p:spPr>
          <a:xfrm>
            <a:off x="568304" y="2160710"/>
            <a:ext cx="5487988" cy="1785104"/>
          </a:xfrm>
        </p:spPr>
        <p:txBody>
          <a:bodyPr/>
          <a:lstStyle/>
          <a:p>
            <a:pPr marL="0" indent="0">
              <a:buNone/>
            </a:pPr>
            <a:r>
              <a:rPr lang="en-US" sz="2000">
                <a:solidFill>
                  <a:schemeClr val="accent1"/>
                </a:solidFill>
                <a:latin typeface="+mj-lt"/>
              </a:rPr>
              <a:t>How it works </a:t>
            </a:r>
          </a:p>
          <a:p>
            <a:pPr marL="236538" lvl="1" indent="-223838">
              <a:buClr>
                <a:schemeClr val="accent1"/>
              </a:buClr>
              <a:buSzPct val="100000"/>
              <a:buFont typeface="Arial" panose="020B0604020202020204" pitchFamily="34" charset="0"/>
              <a:buChar char="•"/>
            </a:pPr>
            <a:r>
              <a:rPr lang="en-US" sz="1600"/>
              <a:t>Uses a Persisted Version Store (PVS)</a:t>
            </a:r>
          </a:p>
          <a:p>
            <a:pPr marL="236538" lvl="1" indent="-223838">
              <a:buClr>
                <a:schemeClr val="accent1"/>
              </a:buClr>
              <a:buSzPct val="100000"/>
              <a:buFont typeface="Arial" panose="020B0604020202020204" pitchFamily="34" charset="0"/>
              <a:buChar char="•"/>
            </a:pPr>
            <a:r>
              <a:rPr lang="en-US" sz="1600"/>
              <a:t>Independent of locking and isolation levels</a:t>
            </a:r>
          </a:p>
          <a:p>
            <a:pPr marL="236538" lvl="1" indent="-223838">
              <a:buClr>
                <a:schemeClr val="accent1"/>
              </a:buClr>
              <a:buSzPct val="100000"/>
              <a:buFont typeface="Arial" panose="020B0604020202020204" pitchFamily="34" charset="0"/>
              <a:buChar char="•"/>
            </a:pPr>
            <a:r>
              <a:rPr lang="en-US" sz="1600"/>
              <a:t>Rollback faster than you can react</a:t>
            </a:r>
          </a:p>
          <a:p>
            <a:pPr marL="236538" lvl="1" indent="-223838">
              <a:buClr>
                <a:schemeClr val="accent1"/>
              </a:buClr>
              <a:buSzPct val="100000"/>
              <a:buFont typeface="Arial" panose="020B0604020202020204" pitchFamily="34" charset="0"/>
              <a:buChar char="•"/>
            </a:pPr>
            <a:r>
              <a:rPr lang="en-US" sz="1600"/>
              <a:t>Undo recovery faster than you can look it up </a:t>
            </a:r>
          </a:p>
          <a:p>
            <a:pPr marL="236538" lvl="1" indent="-223838">
              <a:buClr>
                <a:schemeClr val="accent1"/>
              </a:buClr>
              <a:buSzPct val="100000"/>
              <a:buFont typeface="Arial" panose="020B0604020202020204" pitchFamily="34" charset="0"/>
              <a:buChar char="•"/>
            </a:pPr>
            <a:r>
              <a:rPr lang="en-US" sz="1600"/>
              <a:t>Transaction log truncation not tied to active transactions</a:t>
            </a:r>
          </a:p>
        </p:txBody>
      </p:sp>
      <p:sp>
        <p:nvSpPr>
          <p:cNvPr id="22" name="Text Placeholder 21">
            <a:extLst>
              <a:ext uri="{FF2B5EF4-FFF2-40B4-BE49-F238E27FC236}">
                <a16:creationId xmlns:a16="http://schemas.microsoft.com/office/drawing/2014/main" id="{D844CEB9-280B-47D1-99FB-9924268B0248}"/>
              </a:ext>
            </a:extLst>
          </p:cNvPr>
          <p:cNvSpPr>
            <a:spLocks noGrp="1"/>
          </p:cNvSpPr>
          <p:nvPr>
            <p:ph type="body" sz="quarter" idx="4294967295"/>
          </p:nvPr>
        </p:nvSpPr>
        <p:spPr>
          <a:xfrm>
            <a:off x="6389914" y="2174875"/>
            <a:ext cx="5802086" cy="1489639"/>
          </a:xfrm>
        </p:spPr>
        <p:txBody>
          <a:bodyPr/>
          <a:lstStyle/>
          <a:p>
            <a:pPr marL="0" indent="0">
              <a:buNone/>
            </a:pPr>
            <a:r>
              <a:rPr lang="en-US" sz="2000">
                <a:solidFill>
                  <a:schemeClr val="accent1"/>
                </a:solidFill>
                <a:latin typeface="+mj-lt"/>
              </a:rPr>
              <a:t>Key questions </a:t>
            </a:r>
          </a:p>
          <a:p>
            <a:pPr marL="236538" lvl="1" indent="-223838">
              <a:buClr>
                <a:schemeClr val="accent1"/>
              </a:buClr>
              <a:buSzPct val="100000"/>
              <a:buFont typeface="Arial" panose="020B0604020202020204" pitchFamily="34" charset="0"/>
              <a:buChar char="•"/>
            </a:pPr>
            <a:r>
              <a:rPr lang="en-US" sz="1600"/>
              <a:t>Does it require more space?</a:t>
            </a:r>
          </a:p>
          <a:p>
            <a:pPr marL="236538" lvl="1" indent="-223838">
              <a:buClr>
                <a:schemeClr val="accent1"/>
              </a:buClr>
              <a:buSzPct val="100000"/>
              <a:buFont typeface="Arial" panose="020B0604020202020204" pitchFamily="34" charset="0"/>
              <a:buChar char="•"/>
            </a:pPr>
            <a:r>
              <a:rPr lang="en-US" sz="1600"/>
              <a:t>Will it affect performance?</a:t>
            </a:r>
          </a:p>
          <a:p>
            <a:pPr marL="236538" lvl="1" indent="-223838">
              <a:buClr>
                <a:schemeClr val="accent1"/>
              </a:buClr>
              <a:buSzPct val="100000"/>
              <a:buFont typeface="Arial" panose="020B0604020202020204" pitchFamily="34" charset="0"/>
              <a:buChar char="•"/>
            </a:pPr>
            <a:r>
              <a:rPr lang="en-US" sz="1600"/>
              <a:t>Will I still see versions in </a:t>
            </a:r>
            <a:r>
              <a:rPr lang="en-US" sz="1600" err="1"/>
              <a:t>tempdb</a:t>
            </a:r>
            <a:r>
              <a:rPr lang="en-US" sz="1600"/>
              <a:t>?</a:t>
            </a:r>
          </a:p>
          <a:p>
            <a:pPr marL="236538" lvl="1" indent="-223838">
              <a:buClr>
                <a:schemeClr val="accent1"/>
              </a:buClr>
              <a:buSzPct val="100000"/>
              <a:buFont typeface="Arial" panose="020B0604020202020204" pitchFamily="34" charset="0"/>
              <a:buChar char="•"/>
            </a:pPr>
            <a:r>
              <a:rPr lang="en-US" sz="1600"/>
              <a:t>How does it work with HA?</a:t>
            </a:r>
          </a:p>
        </p:txBody>
      </p:sp>
      <p:grpSp>
        <p:nvGrpSpPr>
          <p:cNvPr id="44" name="Group 121">
            <a:extLst>
              <a:ext uri="{FF2B5EF4-FFF2-40B4-BE49-F238E27FC236}">
                <a16:creationId xmlns:a16="http://schemas.microsoft.com/office/drawing/2014/main" id="{D38436F1-FC2F-4D21-974C-1FAD99CFA1F0}"/>
              </a:ext>
            </a:extLst>
          </p:cNvPr>
          <p:cNvGrpSpPr>
            <a:grpSpLocks noChangeAspect="1"/>
          </p:cNvGrpSpPr>
          <p:nvPr/>
        </p:nvGrpSpPr>
        <p:grpSpPr bwMode="auto">
          <a:xfrm>
            <a:off x="597720" y="1364593"/>
            <a:ext cx="353643" cy="565830"/>
            <a:chOff x="6473" y="999"/>
            <a:chExt cx="195" cy="312"/>
          </a:xfrm>
        </p:grpSpPr>
        <p:sp>
          <p:nvSpPr>
            <p:cNvPr id="45" name="Rectangle 122">
              <a:extLst>
                <a:ext uri="{FF2B5EF4-FFF2-40B4-BE49-F238E27FC236}">
                  <a16:creationId xmlns:a16="http://schemas.microsoft.com/office/drawing/2014/main" id="{D17BCDB4-622D-4AD6-AA8A-BCC5C149D74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6" name="Freeform 123">
              <a:extLst>
                <a:ext uri="{FF2B5EF4-FFF2-40B4-BE49-F238E27FC236}">
                  <a16:creationId xmlns:a16="http://schemas.microsoft.com/office/drawing/2014/main" id="{9F9FEA66-E15C-4D11-808B-7FB1ECE27B5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7" name="Freeform 124">
              <a:extLst>
                <a:ext uri="{FF2B5EF4-FFF2-40B4-BE49-F238E27FC236}">
                  <a16:creationId xmlns:a16="http://schemas.microsoft.com/office/drawing/2014/main" id="{A9903F5B-EF1A-4282-8E02-23FF638BF727}"/>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8" name="Rectangle 125">
              <a:extLst>
                <a:ext uri="{FF2B5EF4-FFF2-40B4-BE49-F238E27FC236}">
                  <a16:creationId xmlns:a16="http://schemas.microsoft.com/office/drawing/2014/main" id="{80480611-3914-4B0A-9DD7-DF02B20B831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9" name="Freeform 126">
              <a:extLst>
                <a:ext uri="{FF2B5EF4-FFF2-40B4-BE49-F238E27FC236}">
                  <a16:creationId xmlns:a16="http://schemas.microsoft.com/office/drawing/2014/main" id="{B2379936-F048-4B26-89A6-4C5CA4012CCB}"/>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0" name="Freeform 127">
              <a:extLst>
                <a:ext uri="{FF2B5EF4-FFF2-40B4-BE49-F238E27FC236}">
                  <a16:creationId xmlns:a16="http://schemas.microsoft.com/office/drawing/2014/main" id="{FF8D29CF-D1FD-4500-A836-F5329E89B9D8}"/>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56" name="Oval 55" descr="Help">
            <a:extLst>
              <a:ext uri="{FF2B5EF4-FFF2-40B4-BE49-F238E27FC236}">
                <a16:creationId xmlns:a16="http://schemas.microsoft.com/office/drawing/2014/main" id="{13E8E582-0D76-427C-8D05-927EE1655491}"/>
              </a:ext>
            </a:extLst>
          </p:cNvPr>
          <p:cNvSpPr/>
          <p:nvPr/>
        </p:nvSpPr>
        <p:spPr>
          <a:xfrm>
            <a:off x="6389914" y="1448016"/>
            <a:ext cx="563880" cy="563880"/>
          </a:xfrm>
          <a:prstGeom prst="ellipse">
            <a:avLst/>
          </a:pr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6" name="TextBox 5">
            <a:extLst>
              <a:ext uri="{FF2B5EF4-FFF2-40B4-BE49-F238E27FC236}">
                <a16:creationId xmlns:a16="http://schemas.microsoft.com/office/drawing/2014/main" id="{CA65BBFC-7FCE-4992-A3BE-C2E0F1E41BE3}"/>
              </a:ext>
            </a:extLst>
          </p:cNvPr>
          <p:cNvSpPr txBox="1"/>
          <p:nvPr/>
        </p:nvSpPr>
        <p:spPr>
          <a:xfrm>
            <a:off x="576037" y="5212688"/>
            <a:ext cx="176798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mj-lt"/>
                <a:ea typeface="+mn-ea"/>
                <a:cs typeface="+mn-cs"/>
              </a:rPr>
              <a:t>Read the </a:t>
            </a:r>
            <a:r>
              <a:rPr kumimoji="0" lang="en-US" sz="2000" b="0" i="0" u="none" strike="noStrike" kern="1200" cap="none" spc="0" normalizeH="0" baseline="0" noProof="0">
                <a:ln>
                  <a:noFill/>
                </a:ln>
                <a:solidFill>
                  <a:schemeClr val="accent1"/>
                </a:solidFill>
                <a:effectLst/>
                <a:uLnTx/>
                <a:uFillTx/>
                <a:latin typeface="+mj-lt"/>
                <a:ea typeface="+mn-ea"/>
                <a:cs typeface="+mn-cs"/>
                <a:hlinkClick r:id="rId3">
                  <a:extLst>
                    <a:ext uri="{A12FA001-AC4F-418D-AE19-62706E023703}">
                      <ahyp:hlinkClr xmlns:ahyp="http://schemas.microsoft.com/office/drawing/2018/hyperlinkcolor" val="tx"/>
                    </a:ext>
                  </a:extLst>
                </a:hlinkClick>
              </a:rPr>
              <a:t>paper</a:t>
            </a:r>
            <a:endParaRPr kumimoji="0" lang="en-US" sz="2000" b="0" i="0" u="none" strike="noStrike" kern="1200" cap="none" spc="0" normalizeH="0" baseline="0" noProof="0">
              <a:ln>
                <a:noFill/>
              </a:ln>
              <a:solidFill>
                <a:schemeClr val="accent1"/>
              </a:solidFill>
              <a:effectLst/>
              <a:uLnTx/>
              <a:uFillTx/>
              <a:latin typeface="+mj-lt"/>
              <a:ea typeface="+mn-ea"/>
              <a:cs typeface="+mn-cs"/>
            </a:endParaRPr>
          </a:p>
        </p:txBody>
      </p:sp>
      <p:grpSp>
        <p:nvGrpSpPr>
          <p:cNvPr id="17" name="Group 16">
            <a:extLst>
              <a:ext uri="{FF2B5EF4-FFF2-40B4-BE49-F238E27FC236}">
                <a16:creationId xmlns:a16="http://schemas.microsoft.com/office/drawing/2014/main" id="{6920255A-0B13-5444-8C3E-B7053C069E60}"/>
              </a:ext>
            </a:extLst>
          </p:cNvPr>
          <p:cNvGrpSpPr/>
          <p:nvPr/>
        </p:nvGrpSpPr>
        <p:grpSpPr>
          <a:xfrm>
            <a:off x="0" y="6215635"/>
            <a:ext cx="11444140" cy="322080"/>
            <a:chOff x="0" y="6215635"/>
            <a:chExt cx="11444140" cy="322080"/>
          </a:xfrm>
        </p:grpSpPr>
        <p:grpSp>
          <p:nvGrpSpPr>
            <p:cNvPr id="18" name="Group 17">
              <a:extLst>
                <a:ext uri="{FF2B5EF4-FFF2-40B4-BE49-F238E27FC236}">
                  <a16:creationId xmlns:a16="http://schemas.microsoft.com/office/drawing/2014/main" id="{1327F02D-0C49-1C4E-B0AA-0D3A1E553E2B}"/>
                </a:ext>
              </a:extLst>
            </p:cNvPr>
            <p:cNvGrpSpPr/>
            <p:nvPr/>
          </p:nvGrpSpPr>
          <p:grpSpPr>
            <a:xfrm>
              <a:off x="662352" y="6399215"/>
              <a:ext cx="10356966" cy="138500"/>
              <a:chOff x="662352" y="6316085"/>
              <a:chExt cx="10356966" cy="138500"/>
            </a:xfrm>
          </p:grpSpPr>
          <p:sp>
            <p:nvSpPr>
              <p:cNvPr id="28" name="TextBox 27">
                <a:extLst>
                  <a:ext uri="{FF2B5EF4-FFF2-40B4-BE49-F238E27FC236}">
                    <a16:creationId xmlns:a16="http://schemas.microsoft.com/office/drawing/2014/main" id="{EEDD8B28-EA06-CD4F-B15C-CA3492E18C5D}"/>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29" name="TextBox 28">
                <a:extLst>
                  <a:ext uri="{FF2B5EF4-FFF2-40B4-BE49-F238E27FC236}">
                    <a16:creationId xmlns:a16="http://schemas.microsoft.com/office/drawing/2014/main" id="{B8FFBA05-59C7-9A4A-A4F1-0A3D1C12F486}"/>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30" name="TextBox 29">
                <a:extLst>
                  <a:ext uri="{FF2B5EF4-FFF2-40B4-BE49-F238E27FC236}">
                    <a16:creationId xmlns:a16="http://schemas.microsoft.com/office/drawing/2014/main" id="{E8C2618A-CD51-B142-928E-817857B6C50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31" name="TextBox 30">
                <a:extLst>
                  <a:ext uri="{FF2B5EF4-FFF2-40B4-BE49-F238E27FC236}">
                    <a16:creationId xmlns:a16="http://schemas.microsoft.com/office/drawing/2014/main" id="{3701966D-1F97-1A44-A2FD-844FFFE09B1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accent1"/>
                    </a:solidFill>
                  </a:rPr>
                  <a:t>Availability and consistency</a:t>
                </a:r>
              </a:p>
            </p:txBody>
          </p:sp>
          <p:sp>
            <p:nvSpPr>
              <p:cNvPr id="32" name="TextBox 31">
                <a:extLst>
                  <a:ext uri="{FF2B5EF4-FFF2-40B4-BE49-F238E27FC236}">
                    <a16:creationId xmlns:a16="http://schemas.microsoft.com/office/drawing/2014/main" id="{E24CAA7E-20AA-5E48-BB81-A27979F17885}"/>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33" name="TextBox 32">
                <a:extLst>
                  <a:ext uri="{FF2B5EF4-FFF2-40B4-BE49-F238E27FC236}">
                    <a16:creationId xmlns:a16="http://schemas.microsoft.com/office/drawing/2014/main" id="{C4F1E8D0-DA73-3645-B6A2-BAF0242C148F}"/>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19" name="Group 18">
              <a:extLst>
                <a:ext uri="{FF2B5EF4-FFF2-40B4-BE49-F238E27FC236}">
                  <a16:creationId xmlns:a16="http://schemas.microsoft.com/office/drawing/2014/main" id="{11E51592-DA97-EC46-BB4C-E62EE954B721}"/>
                </a:ext>
              </a:extLst>
            </p:cNvPr>
            <p:cNvGrpSpPr/>
            <p:nvPr/>
          </p:nvGrpSpPr>
          <p:grpSpPr>
            <a:xfrm>
              <a:off x="0" y="6215635"/>
              <a:ext cx="11444140" cy="131976"/>
              <a:chOff x="0" y="6058468"/>
              <a:chExt cx="11444140" cy="131976"/>
            </a:xfrm>
          </p:grpSpPr>
          <p:cxnSp>
            <p:nvCxnSpPr>
              <p:cNvPr id="20" name="Straight Arrow Connector 19">
                <a:extLst>
                  <a:ext uri="{FF2B5EF4-FFF2-40B4-BE49-F238E27FC236}">
                    <a16:creationId xmlns:a16="http://schemas.microsoft.com/office/drawing/2014/main" id="{7B2C56D5-2C33-3F4E-AA6D-060E18892E7A}"/>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EAFEF915-AA20-FF45-8A39-A11764EE2043}"/>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7D45CDE2-944B-1D49-B93F-97D743972501}"/>
                  </a:ext>
                </a:extLst>
              </p:cNvPr>
              <p:cNvSpPr/>
              <p:nvPr/>
            </p:nvSpPr>
            <p:spPr bwMode="auto">
              <a:xfrm>
                <a:off x="647366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A8CFC524-A897-A748-B69F-192E6DF9DC6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18037EE6-3209-FC48-BF55-8800D97C3F3B}"/>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6B7F2A34-60F9-1B43-9ACD-DC3C9123D18E}"/>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590ADE36-570B-F847-8E95-C32D77C4C404}"/>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4" name="TextBox 3">
            <a:extLst>
              <a:ext uri="{FF2B5EF4-FFF2-40B4-BE49-F238E27FC236}">
                <a16:creationId xmlns:a16="http://schemas.microsoft.com/office/drawing/2014/main" id="{B98259CC-DE6C-F54A-9CFC-13AA5F7B502F}"/>
              </a:ext>
            </a:extLst>
          </p:cNvPr>
          <p:cNvSpPr txBox="1"/>
          <p:nvPr/>
        </p:nvSpPr>
        <p:spPr>
          <a:xfrm>
            <a:off x="6558041" y="1422179"/>
            <a:ext cx="227626" cy="615553"/>
          </a:xfrm>
          <a:prstGeom prst="rect">
            <a:avLst/>
          </a:prstGeom>
          <a:noFill/>
        </p:spPr>
        <p:txBody>
          <a:bodyPr wrap="none" lIns="0" tIns="0" rIns="0" bIns="0" rtlCol="0">
            <a:spAutoFit/>
          </a:bodyPr>
          <a:lstStyle/>
          <a:p>
            <a:pPr algn="l"/>
            <a:r>
              <a:rPr lang="en-US" sz="4000">
                <a:solidFill>
                  <a:schemeClr val="accent1"/>
                </a:solidFill>
                <a:latin typeface="+mj-lt"/>
              </a:rPr>
              <a:t>?</a:t>
            </a:r>
          </a:p>
        </p:txBody>
      </p:sp>
      <p:grpSp>
        <p:nvGrpSpPr>
          <p:cNvPr id="8" name="Group 7">
            <a:extLst>
              <a:ext uri="{FF2B5EF4-FFF2-40B4-BE49-F238E27FC236}">
                <a16:creationId xmlns:a16="http://schemas.microsoft.com/office/drawing/2014/main" id="{077BF3C9-6D28-1D4D-953E-38CF07D73D3D}"/>
              </a:ext>
            </a:extLst>
          </p:cNvPr>
          <p:cNvGrpSpPr/>
          <p:nvPr/>
        </p:nvGrpSpPr>
        <p:grpSpPr>
          <a:xfrm>
            <a:off x="599187" y="4694769"/>
            <a:ext cx="508092" cy="339150"/>
            <a:chOff x="599187" y="4694769"/>
            <a:chExt cx="508092" cy="339150"/>
          </a:xfrm>
        </p:grpSpPr>
        <p:sp>
          <p:nvSpPr>
            <p:cNvPr id="34" name="News_E900">
              <a:extLst>
                <a:ext uri="{FF2B5EF4-FFF2-40B4-BE49-F238E27FC236}">
                  <a16:creationId xmlns:a16="http://schemas.microsoft.com/office/drawing/2014/main" id="{502C02FB-BD53-534B-BF81-2DCBC85348CF}"/>
                </a:ext>
              </a:extLst>
            </p:cNvPr>
            <p:cNvSpPr>
              <a:spLocks noChangeAspect="1" noEditPoints="1"/>
            </p:cNvSpPr>
            <p:nvPr/>
          </p:nvSpPr>
          <p:spPr bwMode="auto">
            <a:xfrm>
              <a:off x="599187" y="4694769"/>
              <a:ext cx="508092" cy="339150"/>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solidFill>
              <a:schemeClr val="tx1"/>
            </a:solid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A2CCC091-F03E-1C4C-9160-8D2D7AFDF301}"/>
                </a:ext>
              </a:extLst>
            </p:cNvPr>
            <p:cNvSpPr/>
            <p:nvPr/>
          </p:nvSpPr>
          <p:spPr bwMode="auto">
            <a:xfrm>
              <a:off x="662352" y="4829619"/>
              <a:ext cx="168050" cy="1695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00862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2">
                                            <p:txEl>
                                              <p:pRg st="0" end="0"/>
                                            </p:txEl>
                                          </p:spTgt>
                                        </p:tgtEl>
                                        <p:attrNameLst>
                                          <p:attrName>style.visibility</p:attrName>
                                        </p:attrNameLst>
                                      </p:cBhvr>
                                      <p:to>
                                        <p:strVal val="visible"/>
                                      </p:to>
                                    </p:set>
                                    <p:animEffect transition="in" filter="fade">
                                      <p:cBhvr>
                                        <p:cTn id="30" dur="500"/>
                                        <p:tgtEl>
                                          <p:spTgt spid="2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2">
                                            <p:txEl>
                                              <p:pRg st="1" end="1"/>
                                            </p:txEl>
                                          </p:spTgt>
                                        </p:tgtEl>
                                        <p:attrNameLst>
                                          <p:attrName>style.visibility</p:attrName>
                                        </p:attrNameLst>
                                      </p:cBhvr>
                                      <p:to>
                                        <p:strVal val="visible"/>
                                      </p:to>
                                    </p:set>
                                    <p:animEffect transition="in" filter="fade">
                                      <p:cBhvr>
                                        <p:cTn id="33" dur="500"/>
                                        <p:tgtEl>
                                          <p:spTgt spid="22">
                                            <p:txEl>
                                              <p:pRg st="1" end="1"/>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xEl>
                                              <p:pRg st="2" end="2"/>
                                            </p:txEl>
                                          </p:spTgt>
                                        </p:tgtEl>
                                        <p:attrNameLst>
                                          <p:attrName>style.visibility</p:attrName>
                                        </p:attrNameLst>
                                      </p:cBhvr>
                                      <p:to>
                                        <p:strVal val="visible"/>
                                      </p:to>
                                    </p:set>
                                    <p:animEffect transition="in" filter="fade">
                                      <p:cBhvr>
                                        <p:cTn id="36" dur="500"/>
                                        <p:tgtEl>
                                          <p:spTgt spid="22">
                                            <p:txEl>
                                              <p:pRg st="2" end="2"/>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xEl>
                                              <p:pRg st="3" end="3"/>
                                            </p:txEl>
                                          </p:spTgt>
                                        </p:tgtEl>
                                        <p:attrNameLst>
                                          <p:attrName>style.visibility</p:attrName>
                                        </p:attrNameLst>
                                      </p:cBhvr>
                                      <p:to>
                                        <p:strVal val="visible"/>
                                      </p:to>
                                    </p:set>
                                    <p:animEffect transition="in" filter="fade">
                                      <p:cBhvr>
                                        <p:cTn id="39" dur="500"/>
                                        <p:tgtEl>
                                          <p:spTgt spid="22">
                                            <p:txEl>
                                              <p:pRg st="3" end="3"/>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xEl>
                                              <p:pRg st="4" end="4"/>
                                            </p:txEl>
                                          </p:spTgt>
                                        </p:tgtEl>
                                        <p:attrNameLst>
                                          <p:attrName>style.visibility</p:attrName>
                                        </p:attrNameLst>
                                      </p:cBhvr>
                                      <p:to>
                                        <p:strVal val="visible"/>
                                      </p:to>
                                    </p:set>
                                    <p:animEffect transition="in" filter="fade">
                                      <p:cBhvr>
                                        <p:cTn id="42" dur="500"/>
                                        <p:tgtEl>
                                          <p:spTgt spid="22">
                                            <p:txEl>
                                              <p:pRg st="4" end="4"/>
                                            </p:tx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fade">
                                      <p:cBhvr>
                                        <p:cTn id="5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2" grpId="0" build="p"/>
      <p:bldP spid="56" grpId="0" animBg="1"/>
      <p:bldP spid="6" grpId="0"/>
      <p:bldP spid="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3EB89-9CF8-46C6-B253-992F227FDCC0}"/>
              </a:ext>
            </a:extLst>
          </p:cNvPr>
          <p:cNvSpPr>
            <a:spLocks noGrp="1"/>
          </p:cNvSpPr>
          <p:nvPr>
            <p:ph type="title"/>
          </p:nvPr>
        </p:nvSpPr>
        <p:spPr/>
        <p:txBody>
          <a:bodyPr/>
          <a:lstStyle/>
          <a:p>
            <a:r>
              <a:rPr lang="en-US"/>
              <a:t>Making the right choices</a:t>
            </a:r>
          </a:p>
        </p:txBody>
      </p:sp>
      <p:sp>
        <p:nvSpPr>
          <p:cNvPr id="3" name="Text Placeholder 2">
            <a:extLst>
              <a:ext uri="{FF2B5EF4-FFF2-40B4-BE49-F238E27FC236}">
                <a16:creationId xmlns:a16="http://schemas.microsoft.com/office/drawing/2014/main" id="{FCE1024F-44F8-4FD5-9082-96BB099A4154}"/>
              </a:ext>
            </a:extLst>
          </p:cNvPr>
          <p:cNvSpPr>
            <a:spLocks noGrp="1"/>
          </p:cNvSpPr>
          <p:nvPr>
            <p:ph type="body" sz="quarter" idx="4294967295"/>
          </p:nvPr>
        </p:nvSpPr>
        <p:spPr>
          <a:xfrm>
            <a:off x="584200" y="1194790"/>
            <a:ext cx="10434638" cy="2523768"/>
          </a:xfrm>
        </p:spPr>
        <p:txBody>
          <a:bodyPr/>
          <a:lstStyle/>
          <a:p>
            <a:pPr>
              <a:buClr>
                <a:schemeClr val="accent1"/>
              </a:buClr>
              <a:buSzPct val="100000"/>
              <a:buFont typeface="Wingdings" panose="05000000000000000000" pitchFamily="2" charset="2"/>
              <a:buChar char="ü"/>
            </a:pPr>
            <a:r>
              <a:rPr lang="en-US" sz="2000">
                <a:solidFill>
                  <a:schemeClr val="tx1"/>
                </a:solidFill>
                <a:latin typeface="+mn-lt"/>
              </a:rPr>
              <a:t>Decide if you need long-term backups</a:t>
            </a:r>
          </a:p>
          <a:p>
            <a:pPr>
              <a:buClr>
                <a:schemeClr val="accent1"/>
              </a:buClr>
              <a:buSzPct val="100000"/>
              <a:buFont typeface="Wingdings" panose="05000000000000000000" pitchFamily="2" charset="2"/>
              <a:buChar char="ü"/>
            </a:pPr>
            <a:r>
              <a:rPr lang="en-US" sz="2000">
                <a:solidFill>
                  <a:schemeClr val="tx1"/>
                </a:solidFill>
                <a:latin typeface="+mn-lt"/>
              </a:rPr>
              <a:t>Decide on your RTO and RPO needs</a:t>
            </a:r>
          </a:p>
          <a:p>
            <a:pPr>
              <a:buClr>
                <a:schemeClr val="accent1"/>
              </a:buClr>
              <a:buSzPct val="100000"/>
              <a:buFont typeface="Wingdings" panose="05000000000000000000" pitchFamily="2" charset="2"/>
              <a:buChar char="ü"/>
            </a:pPr>
            <a:r>
              <a:rPr lang="en-US" sz="2000">
                <a:solidFill>
                  <a:schemeClr val="tx1"/>
                </a:solidFill>
                <a:latin typeface="+mn-lt"/>
              </a:rPr>
              <a:t>Review the Azure SQL SLA</a:t>
            </a:r>
          </a:p>
          <a:p>
            <a:pPr>
              <a:buClr>
                <a:schemeClr val="accent1"/>
              </a:buClr>
              <a:buSzPct val="100000"/>
              <a:buFont typeface="Wingdings" panose="05000000000000000000" pitchFamily="2" charset="2"/>
              <a:buChar char="ü"/>
            </a:pPr>
            <a:r>
              <a:rPr lang="en-US" sz="2000">
                <a:solidFill>
                  <a:schemeClr val="tx1"/>
                </a:solidFill>
                <a:latin typeface="+mn-lt"/>
              </a:rPr>
              <a:t>Do you need read replicas?</a:t>
            </a:r>
          </a:p>
          <a:p>
            <a:pPr>
              <a:buClr>
                <a:schemeClr val="accent1"/>
              </a:buClr>
              <a:buSzPct val="100000"/>
              <a:buFont typeface="Wingdings" panose="05000000000000000000" pitchFamily="2" charset="2"/>
              <a:buChar char="ü"/>
            </a:pPr>
            <a:r>
              <a:rPr lang="en-US" sz="2000">
                <a:solidFill>
                  <a:schemeClr val="tx1"/>
                </a:solidFill>
                <a:latin typeface="+mn-lt"/>
              </a:rPr>
              <a:t>Do you need Availability Zones?</a:t>
            </a:r>
          </a:p>
          <a:p>
            <a:pPr>
              <a:buClr>
                <a:schemeClr val="accent1"/>
              </a:buClr>
              <a:buSzPct val="100000"/>
              <a:buFont typeface="Wingdings" panose="05000000000000000000" pitchFamily="2" charset="2"/>
              <a:buChar char="ü"/>
            </a:pPr>
            <a:r>
              <a:rPr lang="en-US" sz="2000">
                <a:solidFill>
                  <a:schemeClr val="tx1"/>
                </a:solidFill>
                <a:latin typeface="+mn-lt"/>
              </a:rPr>
              <a:t>Do you need geo HADR or Failover Groups?</a:t>
            </a:r>
          </a:p>
          <a:p>
            <a:pPr>
              <a:buClr>
                <a:schemeClr val="accent1"/>
              </a:buClr>
              <a:buSzPct val="100000"/>
              <a:buFont typeface="Wingdings" panose="05000000000000000000" pitchFamily="2" charset="2"/>
              <a:buChar char="ü"/>
            </a:pPr>
            <a:r>
              <a:rPr lang="en-US" sz="2000">
                <a:solidFill>
                  <a:schemeClr val="tx1"/>
                </a:solidFill>
                <a:latin typeface="+mn-lt"/>
              </a:rPr>
              <a:t>Is your application ready?</a:t>
            </a:r>
          </a:p>
        </p:txBody>
      </p:sp>
      <p:grpSp>
        <p:nvGrpSpPr>
          <p:cNvPr id="5" name="Group 4">
            <a:extLst>
              <a:ext uri="{FF2B5EF4-FFF2-40B4-BE49-F238E27FC236}">
                <a16:creationId xmlns:a16="http://schemas.microsoft.com/office/drawing/2014/main" id="{EDF3FD9D-28BF-7047-88B7-4C75A38E3118}"/>
              </a:ext>
            </a:extLst>
          </p:cNvPr>
          <p:cNvGrpSpPr/>
          <p:nvPr/>
        </p:nvGrpSpPr>
        <p:grpSpPr>
          <a:xfrm>
            <a:off x="0" y="6215635"/>
            <a:ext cx="11444140" cy="322080"/>
            <a:chOff x="0" y="6215635"/>
            <a:chExt cx="11444140" cy="322080"/>
          </a:xfrm>
        </p:grpSpPr>
        <p:grpSp>
          <p:nvGrpSpPr>
            <p:cNvPr id="6" name="Group 5">
              <a:extLst>
                <a:ext uri="{FF2B5EF4-FFF2-40B4-BE49-F238E27FC236}">
                  <a16:creationId xmlns:a16="http://schemas.microsoft.com/office/drawing/2014/main" id="{65BF3D66-F254-C64D-816D-F47C5A588DF6}"/>
                </a:ext>
              </a:extLst>
            </p:cNvPr>
            <p:cNvGrpSpPr/>
            <p:nvPr/>
          </p:nvGrpSpPr>
          <p:grpSpPr>
            <a:xfrm>
              <a:off x="662352" y="6399215"/>
              <a:ext cx="10356966" cy="138500"/>
              <a:chOff x="662352" y="6316085"/>
              <a:chExt cx="10356966" cy="138500"/>
            </a:xfrm>
          </p:grpSpPr>
          <p:sp>
            <p:nvSpPr>
              <p:cNvPr id="16" name="TextBox 15">
                <a:extLst>
                  <a:ext uri="{FF2B5EF4-FFF2-40B4-BE49-F238E27FC236}">
                    <a16:creationId xmlns:a16="http://schemas.microsoft.com/office/drawing/2014/main" id="{EE051A36-E16C-8C44-A007-A6D27C2AA4CD}"/>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7" name="TextBox 16">
                <a:extLst>
                  <a:ext uri="{FF2B5EF4-FFF2-40B4-BE49-F238E27FC236}">
                    <a16:creationId xmlns:a16="http://schemas.microsoft.com/office/drawing/2014/main" id="{CE68A308-BF36-454D-9CB2-2A5991DC7D7F}"/>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8" name="TextBox 17">
                <a:extLst>
                  <a:ext uri="{FF2B5EF4-FFF2-40B4-BE49-F238E27FC236}">
                    <a16:creationId xmlns:a16="http://schemas.microsoft.com/office/drawing/2014/main" id="{6938CC78-1F7A-7948-BF6C-F16B1C91992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19" name="TextBox 18">
                <a:extLst>
                  <a:ext uri="{FF2B5EF4-FFF2-40B4-BE49-F238E27FC236}">
                    <a16:creationId xmlns:a16="http://schemas.microsoft.com/office/drawing/2014/main" id="{70B27FB4-D65E-FF4D-927E-F64D4B9006C3}"/>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0" name="TextBox 19">
                <a:extLst>
                  <a:ext uri="{FF2B5EF4-FFF2-40B4-BE49-F238E27FC236}">
                    <a16:creationId xmlns:a16="http://schemas.microsoft.com/office/drawing/2014/main" id="{D177C274-0C5E-4F43-ACD2-98EF006C2873}"/>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1" name="TextBox 20">
                <a:extLst>
                  <a:ext uri="{FF2B5EF4-FFF2-40B4-BE49-F238E27FC236}">
                    <a16:creationId xmlns:a16="http://schemas.microsoft.com/office/drawing/2014/main" id="{E23393AB-441E-BF4E-9028-12EA776D18DC}"/>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accent1"/>
                    </a:solidFill>
                  </a:rPr>
                  <a:t>Configuring and monitoring availability</a:t>
                </a:r>
              </a:p>
            </p:txBody>
          </p:sp>
        </p:grpSp>
        <p:grpSp>
          <p:nvGrpSpPr>
            <p:cNvPr id="7" name="Group 6">
              <a:extLst>
                <a:ext uri="{FF2B5EF4-FFF2-40B4-BE49-F238E27FC236}">
                  <a16:creationId xmlns:a16="http://schemas.microsoft.com/office/drawing/2014/main" id="{EE1EDAA9-A6D3-E840-A73F-79A1A747EB65}"/>
                </a:ext>
              </a:extLst>
            </p:cNvPr>
            <p:cNvGrpSpPr/>
            <p:nvPr/>
          </p:nvGrpSpPr>
          <p:grpSpPr>
            <a:xfrm>
              <a:off x="0" y="6215635"/>
              <a:ext cx="11444140" cy="131976"/>
              <a:chOff x="0" y="6058468"/>
              <a:chExt cx="11444140" cy="131976"/>
            </a:xfrm>
          </p:grpSpPr>
          <p:cxnSp>
            <p:nvCxnSpPr>
              <p:cNvPr id="8" name="Straight Arrow Connector 7">
                <a:extLst>
                  <a:ext uri="{FF2B5EF4-FFF2-40B4-BE49-F238E27FC236}">
                    <a16:creationId xmlns:a16="http://schemas.microsoft.com/office/drawing/2014/main" id="{F570EBA6-3AF0-ED47-BAA9-C6D6497554D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1776788B-D795-5F42-A8CA-975226728EBB}"/>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7463E21F-D66E-BE48-A934-D9A3706F1BC6}"/>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B135ABFA-1721-0740-901A-D2AB8262F677}"/>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62CA3B56-747D-4E4A-ACEA-568E682B22C4}"/>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C8D801C2-8185-3543-9687-A975A268A581}"/>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472DB31F-ED22-B443-A9B4-E9C2DC8B714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462628908"/>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8CF78-181B-485C-87F9-6EC4C1730CD3}"/>
              </a:ext>
            </a:extLst>
          </p:cNvPr>
          <p:cNvSpPr>
            <a:spLocks noGrp="1"/>
          </p:cNvSpPr>
          <p:nvPr>
            <p:ph type="title"/>
          </p:nvPr>
        </p:nvSpPr>
        <p:spPr/>
        <p:txBody>
          <a:bodyPr/>
          <a:lstStyle/>
          <a:p>
            <a:r>
              <a:rPr lang="en-US"/>
              <a:t>Monitoring availability</a:t>
            </a:r>
          </a:p>
        </p:txBody>
      </p:sp>
      <p:graphicFrame>
        <p:nvGraphicFramePr>
          <p:cNvPr id="5" name="Diagram 4">
            <a:extLst>
              <a:ext uri="{FF2B5EF4-FFF2-40B4-BE49-F238E27FC236}">
                <a16:creationId xmlns:a16="http://schemas.microsoft.com/office/drawing/2014/main" id="{FFC724B7-0DCD-424A-8D01-507985C1B523}"/>
              </a:ext>
            </a:extLst>
          </p:cNvPr>
          <p:cNvGraphicFramePr/>
          <p:nvPr>
            <p:extLst>
              <p:ext uri="{D42A27DB-BD31-4B8C-83A1-F6EECF244321}">
                <p14:modId xmlns:p14="http://schemas.microsoft.com/office/powerpoint/2010/main" val="2529165766"/>
              </p:ext>
            </p:extLst>
          </p:nvPr>
        </p:nvGraphicFramePr>
        <p:xfrm>
          <a:off x="800209" y="1175110"/>
          <a:ext cx="10804701" cy="1486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914A7F8A-1C3C-43A9-8BD2-32DC7EB1ADFF}"/>
              </a:ext>
            </a:extLst>
          </p:cNvPr>
          <p:cNvGraphicFramePr/>
          <p:nvPr>
            <p:extLst>
              <p:ext uri="{D42A27DB-BD31-4B8C-83A1-F6EECF244321}">
                <p14:modId xmlns:p14="http://schemas.microsoft.com/office/powerpoint/2010/main" val="677497344"/>
              </p:ext>
            </p:extLst>
          </p:nvPr>
        </p:nvGraphicFramePr>
        <p:xfrm>
          <a:off x="588262" y="2641538"/>
          <a:ext cx="11320971" cy="36738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nvGrpSpPr>
          <p:cNvPr id="6" name="Group 5">
            <a:extLst>
              <a:ext uri="{FF2B5EF4-FFF2-40B4-BE49-F238E27FC236}">
                <a16:creationId xmlns:a16="http://schemas.microsoft.com/office/drawing/2014/main" id="{E928C482-6EDA-694E-9932-936A39715FBD}"/>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FB4FD990-5F11-884A-9339-DCE1A31787DF}"/>
                </a:ext>
              </a:extLst>
            </p:cNvPr>
            <p:cNvGrpSpPr/>
            <p:nvPr/>
          </p:nvGrpSpPr>
          <p:grpSpPr>
            <a:xfrm>
              <a:off x="662352" y="6399215"/>
              <a:ext cx="10356966" cy="138500"/>
              <a:chOff x="662352" y="6316085"/>
              <a:chExt cx="10356966" cy="138500"/>
            </a:xfrm>
          </p:grpSpPr>
          <p:sp>
            <p:nvSpPr>
              <p:cNvPr id="16" name="TextBox 15">
                <a:extLst>
                  <a:ext uri="{FF2B5EF4-FFF2-40B4-BE49-F238E27FC236}">
                    <a16:creationId xmlns:a16="http://schemas.microsoft.com/office/drawing/2014/main" id="{F4CF3FD7-CC79-6645-BFCE-C399311C4189}"/>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17" name="TextBox 16">
                <a:extLst>
                  <a:ext uri="{FF2B5EF4-FFF2-40B4-BE49-F238E27FC236}">
                    <a16:creationId xmlns:a16="http://schemas.microsoft.com/office/drawing/2014/main" id="{245691DE-2B97-9642-BEC3-3F95E36E9599}"/>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18" name="TextBox 17">
                <a:extLst>
                  <a:ext uri="{FF2B5EF4-FFF2-40B4-BE49-F238E27FC236}">
                    <a16:creationId xmlns:a16="http://schemas.microsoft.com/office/drawing/2014/main" id="{96C594AD-C4F4-E943-B949-3C7B099873FE}"/>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19" name="TextBox 18">
                <a:extLst>
                  <a:ext uri="{FF2B5EF4-FFF2-40B4-BE49-F238E27FC236}">
                    <a16:creationId xmlns:a16="http://schemas.microsoft.com/office/drawing/2014/main" id="{DE257615-0324-084A-B236-677E579B4651}"/>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20" name="TextBox 19">
                <a:extLst>
                  <a:ext uri="{FF2B5EF4-FFF2-40B4-BE49-F238E27FC236}">
                    <a16:creationId xmlns:a16="http://schemas.microsoft.com/office/drawing/2014/main" id="{77842AA3-385E-4941-AE8D-64BFF20189E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bg1">
                        <a:lumMod val="75000"/>
                      </a:schemeClr>
                    </a:solidFill>
                  </a:rPr>
                  <a:t>Summary</a:t>
                </a:r>
              </a:p>
            </p:txBody>
          </p:sp>
          <p:sp>
            <p:nvSpPr>
              <p:cNvPr id="21" name="TextBox 20">
                <a:extLst>
                  <a:ext uri="{FF2B5EF4-FFF2-40B4-BE49-F238E27FC236}">
                    <a16:creationId xmlns:a16="http://schemas.microsoft.com/office/drawing/2014/main" id="{9B156491-EA3E-064D-9A7F-D17B8F604366}"/>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accent1"/>
                    </a:solidFill>
                  </a:rPr>
                  <a:t>Configuring and monitoring availability</a:t>
                </a:r>
              </a:p>
            </p:txBody>
          </p:sp>
        </p:grpSp>
        <p:grpSp>
          <p:nvGrpSpPr>
            <p:cNvPr id="8" name="Group 7">
              <a:extLst>
                <a:ext uri="{FF2B5EF4-FFF2-40B4-BE49-F238E27FC236}">
                  <a16:creationId xmlns:a16="http://schemas.microsoft.com/office/drawing/2014/main" id="{36BBC507-AC59-DB42-93A1-AE39449E9E24}"/>
                </a:ext>
              </a:extLst>
            </p:cNvPr>
            <p:cNvGrpSpPr/>
            <p:nvPr/>
          </p:nvGrpSpPr>
          <p:grpSpPr>
            <a:xfrm>
              <a:off x="0" y="6215635"/>
              <a:ext cx="11444140" cy="131976"/>
              <a:chOff x="0" y="6058468"/>
              <a:chExt cx="11444140" cy="131976"/>
            </a:xfrm>
          </p:grpSpPr>
          <p:cxnSp>
            <p:nvCxnSpPr>
              <p:cNvPr id="9" name="Straight Arrow Connector 8">
                <a:extLst>
                  <a:ext uri="{FF2B5EF4-FFF2-40B4-BE49-F238E27FC236}">
                    <a16:creationId xmlns:a16="http://schemas.microsoft.com/office/drawing/2014/main" id="{DFAE58F8-55F4-7340-B41F-C94E8B29177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DC2E2F06-3DFC-F34C-BE8D-B6E08F379BF0}"/>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0CE8239E-46BE-B944-A291-1DB53753E6C2}"/>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85BE78F9-6E6C-F548-9A96-193A777F5382}"/>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EE81D25F-E827-D245-8A47-2CBB11F4BA98}"/>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BD9C84E2-ACFA-644C-8EA4-CF307D07963F}"/>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35D58A44-2A7E-3D48-B0A7-58128FBD1EE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3" name="TextBox 2">
            <a:extLst>
              <a:ext uri="{FF2B5EF4-FFF2-40B4-BE49-F238E27FC236}">
                <a16:creationId xmlns:a16="http://schemas.microsoft.com/office/drawing/2014/main" id="{FA818A1C-E82E-47C0-81D4-6707C87CB8C3}"/>
              </a:ext>
            </a:extLst>
          </p:cNvPr>
          <p:cNvSpPr txBox="1"/>
          <p:nvPr/>
        </p:nvSpPr>
        <p:spPr>
          <a:xfrm>
            <a:off x="6948152" y="4954437"/>
            <a:ext cx="3936966" cy="553998"/>
          </a:xfrm>
          <a:prstGeom prst="rect">
            <a:avLst/>
          </a:prstGeom>
          <a:solidFill>
            <a:schemeClr val="accent1"/>
          </a:solidFill>
        </p:spPr>
        <p:txBody>
          <a:bodyPr wrap="square" lIns="0" tIns="0" rIns="0" bIns="0" rtlCol="0">
            <a:spAutoFit/>
          </a:bodyPr>
          <a:lstStyle/>
          <a:p>
            <a:pPr algn="ctr"/>
            <a:r>
              <a:rPr lang="en-US" sz="1800">
                <a:solidFill>
                  <a:schemeClr val="bg1"/>
                </a:solidFill>
              </a:rPr>
              <a:t>Management Pack for Azure SQL Database and Managed Instance</a:t>
            </a:r>
          </a:p>
        </p:txBody>
      </p:sp>
    </p:spTree>
    <p:extLst>
      <p:ext uri="{BB962C8B-B14F-4D97-AF65-F5344CB8AC3E}">
        <p14:creationId xmlns:p14="http://schemas.microsoft.com/office/powerpoint/2010/main" val="3965498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4" grpId="0">
        <p:bldAsOne/>
      </p:bldGraphic>
      <p:bldP spid="3"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F4FE1E-CB6B-F94B-9107-4277CD2661E1}"/>
              </a:ext>
            </a:extLst>
          </p:cNvPr>
          <p:cNvSpPr txBox="1"/>
          <p:nvPr/>
        </p:nvSpPr>
        <p:spPr>
          <a:xfrm>
            <a:off x="4991100" y="1634811"/>
            <a:ext cx="6328720" cy="2769989"/>
          </a:xfrm>
          <a:prstGeom prst="rect">
            <a:avLst/>
          </a:prstGeom>
          <a:noFill/>
        </p:spPr>
        <p:txBody>
          <a:bodyPr wrap="none" lIns="0" tIns="0" rIns="0" bIns="0" rtlCol="0">
            <a:spAutoFit/>
          </a:bodyPr>
          <a:lstStyle/>
          <a:p>
            <a:pPr lvl="0">
              <a:spcAft>
                <a:spcPts val="2400"/>
              </a:spcAft>
            </a:pPr>
            <a:r>
              <a:rPr lang="en-US" sz="2000" b="1"/>
              <a:t>Automated Backups </a:t>
            </a:r>
            <a:r>
              <a:rPr lang="en-US" sz="2000"/>
              <a:t>with PITR</a:t>
            </a:r>
          </a:p>
          <a:p>
            <a:pPr lvl="0">
              <a:spcAft>
                <a:spcPts val="2400"/>
              </a:spcAft>
            </a:pPr>
            <a:r>
              <a:rPr lang="en-US" sz="2000" b="1"/>
              <a:t>Built-in HA </a:t>
            </a:r>
            <a:r>
              <a:rPr lang="en-US" sz="2000"/>
              <a:t>including read replicas</a:t>
            </a:r>
          </a:p>
          <a:p>
            <a:pPr lvl="0">
              <a:spcAft>
                <a:spcPts val="2400"/>
              </a:spcAft>
            </a:pPr>
            <a:r>
              <a:rPr lang="en-US" sz="2000" b="1"/>
              <a:t>Go further </a:t>
            </a:r>
            <a:r>
              <a:rPr lang="en-US" sz="2000"/>
              <a:t>with Zone Redundancy and multi-region HA</a:t>
            </a:r>
          </a:p>
          <a:p>
            <a:pPr lvl="0">
              <a:spcAft>
                <a:spcPts val="2400"/>
              </a:spcAft>
            </a:pPr>
            <a:r>
              <a:rPr lang="en-US" sz="2000"/>
              <a:t>Configure per your </a:t>
            </a:r>
            <a:r>
              <a:rPr lang="en-US" sz="2000" b="1"/>
              <a:t>SLA</a:t>
            </a:r>
            <a:r>
              <a:rPr lang="en-US" sz="2000"/>
              <a:t> and RPO/RTO needs</a:t>
            </a:r>
          </a:p>
          <a:p>
            <a:pPr lvl="0">
              <a:spcAft>
                <a:spcPts val="2400"/>
              </a:spcAft>
            </a:pPr>
            <a:r>
              <a:rPr lang="en-US" sz="2000" b="1"/>
              <a:t>Monitor</a:t>
            </a:r>
            <a:r>
              <a:rPr lang="en-US" sz="2000"/>
              <a:t> with the Azure portal, T-SQL, and CLI</a:t>
            </a:r>
          </a:p>
        </p:txBody>
      </p:sp>
      <p:grpSp>
        <p:nvGrpSpPr>
          <p:cNvPr id="5" name="Group 46">
            <a:extLst>
              <a:ext uri="{FF2B5EF4-FFF2-40B4-BE49-F238E27FC236}">
                <a16:creationId xmlns:a16="http://schemas.microsoft.com/office/drawing/2014/main" id="{938A4D4D-253D-9B42-AE13-9CC12D051B71}"/>
              </a:ext>
            </a:extLst>
          </p:cNvPr>
          <p:cNvGrpSpPr>
            <a:grpSpLocks noChangeAspect="1"/>
          </p:cNvGrpSpPr>
          <p:nvPr/>
        </p:nvGrpSpPr>
        <p:grpSpPr bwMode="auto">
          <a:xfrm>
            <a:off x="4428335" y="1634811"/>
            <a:ext cx="263951" cy="263951"/>
            <a:chOff x="2812" y="999"/>
            <a:chExt cx="312" cy="312"/>
          </a:xfrm>
        </p:grpSpPr>
        <p:sp>
          <p:nvSpPr>
            <p:cNvPr id="6" name="AutoShape 45">
              <a:extLst>
                <a:ext uri="{FF2B5EF4-FFF2-40B4-BE49-F238E27FC236}">
                  <a16:creationId xmlns:a16="http://schemas.microsoft.com/office/drawing/2014/main" id="{B4561A03-D817-5249-ABDB-9DF1EE46D3B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142E3B85-45A8-2B48-9C78-6743297A8B0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90B367A1-7D82-8D4D-9E09-DDEE52BE6E9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178FB513-5FFB-DE47-867E-771CFFF22A0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A9174FA3-DC62-284F-807A-5D083818D08C}"/>
              </a:ext>
            </a:extLst>
          </p:cNvPr>
          <p:cNvGrpSpPr>
            <a:grpSpLocks noChangeAspect="1"/>
          </p:cNvGrpSpPr>
          <p:nvPr/>
        </p:nvGrpSpPr>
        <p:grpSpPr bwMode="auto">
          <a:xfrm>
            <a:off x="4428335" y="2255100"/>
            <a:ext cx="263951" cy="263951"/>
            <a:chOff x="2812" y="999"/>
            <a:chExt cx="312" cy="312"/>
          </a:xfrm>
        </p:grpSpPr>
        <p:sp>
          <p:nvSpPr>
            <p:cNvPr id="11" name="AutoShape 45">
              <a:extLst>
                <a:ext uri="{FF2B5EF4-FFF2-40B4-BE49-F238E27FC236}">
                  <a16:creationId xmlns:a16="http://schemas.microsoft.com/office/drawing/2014/main" id="{66C5299C-ABA7-1446-8BF2-5175775050D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18EA30E7-2D87-0947-A7BA-28A8D66190A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F1B7CD7B-83A6-444B-BEA2-D324D8F3204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5D479424-3435-7942-A894-9617AEE5E52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19199801-812D-E147-A9D8-18F36F17328B}"/>
              </a:ext>
            </a:extLst>
          </p:cNvPr>
          <p:cNvGrpSpPr>
            <a:grpSpLocks noChangeAspect="1"/>
          </p:cNvGrpSpPr>
          <p:nvPr/>
        </p:nvGrpSpPr>
        <p:grpSpPr bwMode="auto">
          <a:xfrm>
            <a:off x="4428335" y="2875389"/>
            <a:ext cx="263951" cy="263951"/>
            <a:chOff x="2812" y="999"/>
            <a:chExt cx="312" cy="312"/>
          </a:xfrm>
        </p:grpSpPr>
        <p:sp>
          <p:nvSpPr>
            <p:cNvPr id="16" name="AutoShape 45">
              <a:extLst>
                <a:ext uri="{FF2B5EF4-FFF2-40B4-BE49-F238E27FC236}">
                  <a16:creationId xmlns:a16="http://schemas.microsoft.com/office/drawing/2014/main" id="{E7835D56-1629-A14E-8A59-727A463B154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00DFF145-C8E6-FD42-9A1B-77125361F5E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D968E5C3-3430-1246-B8DD-C7E6FEF8988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653FDA39-F777-AB4B-A939-E4A903878E1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0" name="Group 46">
            <a:extLst>
              <a:ext uri="{FF2B5EF4-FFF2-40B4-BE49-F238E27FC236}">
                <a16:creationId xmlns:a16="http://schemas.microsoft.com/office/drawing/2014/main" id="{37F58392-EFCB-B449-BCAE-C8D6234299DC}"/>
              </a:ext>
            </a:extLst>
          </p:cNvPr>
          <p:cNvGrpSpPr>
            <a:grpSpLocks noChangeAspect="1"/>
          </p:cNvGrpSpPr>
          <p:nvPr/>
        </p:nvGrpSpPr>
        <p:grpSpPr bwMode="auto">
          <a:xfrm>
            <a:off x="4428335" y="3476824"/>
            <a:ext cx="263951" cy="263951"/>
            <a:chOff x="2812" y="999"/>
            <a:chExt cx="312" cy="312"/>
          </a:xfrm>
        </p:grpSpPr>
        <p:sp>
          <p:nvSpPr>
            <p:cNvPr id="21" name="AutoShape 45">
              <a:extLst>
                <a:ext uri="{FF2B5EF4-FFF2-40B4-BE49-F238E27FC236}">
                  <a16:creationId xmlns:a16="http://schemas.microsoft.com/office/drawing/2014/main" id="{18EC233B-4A60-F44B-BACE-02A7D75E38A1}"/>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47">
              <a:extLst>
                <a:ext uri="{FF2B5EF4-FFF2-40B4-BE49-F238E27FC236}">
                  <a16:creationId xmlns:a16="http://schemas.microsoft.com/office/drawing/2014/main" id="{9DA52ECD-8391-D94C-AA9B-394A576C60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48">
              <a:extLst>
                <a:ext uri="{FF2B5EF4-FFF2-40B4-BE49-F238E27FC236}">
                  <a16:creationId xmlns:a16="http://schemas.microsoft.com/office/drawing/2014/main" id="{8068F92C-FFEC-8240-A227-3B5FEC35336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49">
              <a:extLst>
                <a:ext uri="{FF2B5EF4-FFF2-40B4-BE49-F238E27FC236}">
                  <a16:creationId xmlns:a16="http://schemas.microsoft.com/office/drawing/2014/main" id="{2040A722-3F6A-C841-A566-D02100B0DEB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5" name="Group 46">
            <a:extLst>
              <a:ext uri="{FF2B5EF4-FFF2-40B4-BE49-F238E27FC236}">
                <a16:creationId xmlns:a16="http://schemas.microsoft.com/office/drawing/2014/main" id="{375F5A25-6A20-AE43-9B6A-7376932A6F62}"/>
              </a:ext>
            </a:extLst>
          </p:cNvPr>
          <p:cNvGrpSpPr>
            <a:grpSpLocks noChangeAspect="1"/>
          </p:cNvGrpSpPr>
          <p:nvPr/>
        </p:nvGrpSpPr>
        <p:grpSpPr bwMode="auto">
          <a:xfrm>
            <a:off x="4428335" y="4076264"/>
            <a:ext cx="263951" cy="263951"/>
            <a:chOff x="2812" y="999"/>
            <a:chExt cx="312" cy="312"/>
          </a:xfrm>
        </p:grpSpPr>
        <p:sp>
          <p:nvSpPr>
            <p:cNvPr id="26" name="AutoShape 45">
              <a:extLst>
                <a:ext uri="{FF2B5EF4-FFF2-40B4-BE49-F238E27FC236}">
                  <a16:creationId xmlns:a16="http://schemas.microsoft.com/office/drawing/2014/main" id="{1E412229-BCCD-2047-B388-F20760D83E73}"/>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47">
              <a:extLst>
                <a:ext uri="{FF2B5EF4-FFF2-40B4-BE49-F238E27FC236}">
                  <a16:creationId xmlns:a16="http://schemas.microsoft.com/office/drawing/2014/main" id="{83C1C715-874E-044E-B2DD-D36AAC29CD50}"/>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48">
              <a:extLst>
                <a:ext uri="{FF2B5EF4-FFF2-40B4-BE49-F238E27FC236}">
                  <a16:creationId xmlns:a16="http://schemas.microsoft.com/office/drawing/2014/main" id="{E56E63BF-2817-CF4A-A53E-BE7A0887C0A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49">
              <a:extLst>
                <a:ext uri="{FF2B5EF4-FFF2-40B4-BE49-F238E27FC236}">
                  <a16:creationId xmlns:a16="http://schemas.microsoft.com/office/drawing/2014/main" id="{4624BA38-3CE4-1C47-9193-BCBB589BC99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 name="Group 34">
            <a:extLst>
              <a:ext uri="{FF2B5EF4-FFF2-40B4-BE49-F238E27FC236}">
                <a16:creationId xmlns:a16="http://schemas.microsoft.com/office/drawing/2014/main" id="{89F6E401-DB49-C744-B80D-CB16A7541CA2}"/>
              </a:ext>
            </a:extLst>
          </p:cNvPr>
          <p:cNvGrpSpPr/>
          <p:nvPr/>
        </p:nvGrpSpPr>
        <p:grpSpPr>
          <a:xfrm>
            <a:off x="0" y="6215635"/>
            <a:ext cx="11444140" cy="322080"/>
            <a:chOff x="0" y="6215635"/>
            <a:chExt cx="11444140" cy="322080"/>
          </a:xfrm>
        </p:grpSpPr>
        <p:grpSp>
          <p:nvGrpSpPr>
            <p:cNvPr id="36" name="Group 35">
              <a:extLst>
                <a:ext uri="{FF2B5EF4-FFF2-40B4-BE49-F238E27FC236}">
                  <a16:creationId xmlns:a16="http://schemas.microsoft.com/office/drawing/2014/main" id="{93D38148-6CC3-9F4B-BB66-3623C3B30C04}"/>
                </a:ext>
              </a:extLst>
            </p:cNvPr>
            <p:cNvGrpSpPr/>
            <p:nvPr/>
          </p:nvGrpSpPr>
          <p:grpSpPr>
            <a:xfrm>
              <a:off x="662352" y="6399215"/>
              <a:ext cx="10356966" cy="138500"/>
              <a:chOff x="662352" y="6316085"/>
              <a:chExt cx="10356966" cy="138500"/>
            </a:xfrm>
          </p:grpSpPr>
          <p:sp>
            <p:nvSpPr>
              <p:cNvPr id="45" name="TextBox 44">
                <a:extLst>
                  <a:ext uri="{FF2B5EF4-FFF2-40B4-BE49-F238E27FC236}">
                    <a16:creationId xmlns:a16="http://schemas.microsoft.com/office/drawing/2014/main" id="{CD8C1102-2A99-2B48-85A6-9A2F03AFE5DA}"/>
                  </a:ext>
                </a:extLst>
              </p:cNvPr>
              <p:cNvSpPr txBox="1"/>
              <p:nvPr/>
            </p:nvSpPr>
            <p:spPr>
              <a:xfrm>
                <a:off x="662352" y="631608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6" name="TextBox 45">
                <a:extLst>
                  <a:ext uri="{FF2B5EF4-FFF2-40B4-BE49-F238E27FC236}">
                    <a16:creationId xmlns:a16="http://schemas.microsoft.com/office/drawing/2014/main" id="{3347C482-92D9-F144-B0A9-F702F6909DA2}"/>
                  </a:ext>
                </a:extLst>
              </p:cNvPr>
              <p:cNvSpPr txBox="1"/>
              <p:nvPr/>
            </p:nvSpPr>
            <p:spPr>
              <a:xfrm>
                <a:off x="1942823" y="6316085"/>
                <a:ext cx="1662839" cy="138499"/>
              </a:xfrm>
              <a:prstGeom prst="rect">
                <a:avLst/>
              </a:prstGeom>
              <a:noFill/>
            </p:spPr>
            <p:txBody>
              <a:bodyPr wrap="square" lIns="0" tIns="0" rIns="0" bIns="0" rtlCol="0">
                <a:spAutoFit/>
              </a:bodyPr>
              <a:lstStyle/>
              <a:p>
                <a:pPr algn="ctr"/>
                <a:r>
                  <a:rPr lang="en-US" sz="900">
                    <a:solidFill>
                      <a:schemeClr val="bg1">
                        <a:lumMod val="75000"/>
                      </a:schemeClr>
                    </a:solidFill>
                  </a:rPr>
                  <a:t>Backup and restore</a:t>
                </a:r>
              </a:p>
            </p:txBody>
          </p:sp>
          <p:sp>
            <p:nvSpPr>
              <p:cNvPr id="47" name="TextBox 46">
                <a:extLst>
                  <a:ext uri="{FF2B5EF4-FFF2-40B4-BE49-F238E27FC236}">
                    <a16:creationId xmlns:a16="http://schemas.microsoft.com/office/drawing/2014/main" id="{2BDCB824-EFAA-C94D-9B36-44DACAC8F38A}"/>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Built-in HA/DR</a:t>
                </a:r>
              </a:p>
            </p:txBody>
          </p:sp>
          <p:sp>
            <p:nvSpPr>
              <p:cNvPr id="48" name="TextBox 47">
                <a:extLst>
                  <a:ext uri="{FF2B5EF4-FFF2-40B4-BE49-F238E27FC236}">
                    <a16:creationId xmlns:a16="http://schemas.microsoft.com/office/drawing/2014/main" id="{0B313306-B060-1140-84EE-96BD509673A2}"/>
                  </a:ext>
                </a:extLst>
              </p:cNvPr>
              <p:cNvSpPr txBox="1"/>
              <p:nvPr/>
            </p:nvSpPr>
            <p:spPr>
              <a:xfrm>
                <a:off x="5805679" y="6316085"/>
                <a:ext cx="1449043" cy="138499"/>
              </a:xfrm>
              <a:prstGeom prst="rect">
                <a:avLst/>
              </a:prstGeom>
              <a:noFill/>
            </p:spPr>
            <p:txBody>
              <a:bodyPr wrap="square" lIns="0" tIns="0" rIns="0" bIns="0" rtlCol="0">
                <a:spAutoFit/>
              </a:bodyPr>
              <a:lstStyle/>
              <a:p>
                <a:pPr algn="ctr"/>
                <a:r>
                  <a:rPr lang="en-US" sz="900">
                    <a:solidFill>
                      <a:schemeClr val="bg1">
                        <a:lumMod val="75000"/>
                      </a:schemeClr>
                    </a:solidFill>
                  </a:rPr>
                  <a:t>Availability and consistency</a:t>
                </a:r>
              </a:p>
            </p:txBody>
          </p:sp>
          <p:sp>
            <p:nvSpPr>
              <p:cNvPr id="49" name="TextBox 48">
                <a:extLst>
                  <a:ext uri="{FF2B5EF4-FFF2-40B4-BE49-F238E27FC236}">
                    <a16:creationId xmlns:a16="http://schemas.microsoft.com/office/drawing/2014/main" id="{389C457A-0D83-A24D-9812-19832B372802}"/>
                  </a:ext>
                </a:extLst>
              </p:cNvPr>
              <p:cNvSpPr txBox="1"/>
              <p:nvPr/>
            </p:nvSpPr>
            <p:spPr>
              <a:xfrm>
                <a:off x="9584356" y="6316085"/>
                <a:ext cx="1434962" cy="138499"/>
              </a:xfrm>
              <a:prstGeom prst="rect">
                <a:avLst/>
              </a:prstGeom>
              <a:noFill/>
            </p:spPr>
            <p:txBody>
              <a:bodyPr wrap="square" lIns="0" tIns="0" rIns="0" bIns="0" rtlCol="0">
                <a:spAutoFit/>
              </a:bodyPr>
              <a:lstStyle/>
              <a:p>
                <a:pPr algn="ctr"/>
                <a:r>
                  <a:rPr lang="en-US" sz="900">
                    <a:solidFill>
                      <a:schemeClr val="accent1"/>
                    </a:solidFill>
                  </a:rPr>
                  <a:t>Summary</a:t>
                </a:r>
              </a:p>
            </p:txBody>
          </p:sp>
          <p:sp>
            <p:nvSpPr>
              <p:cNvPr id="50" name="TextBox 49">
                <a:extLst>
                  <a:ext uri="{FF2B5EF4-FFF2-40B4-BE49-F238E27FC236}">
                    <a16:creationId xmlns:a16="http://schemas.microsoft.com/office/drawing/2014/main" id="{5BF87190-D08E-4240-B98E-9323F04A0088}"/>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Configuring and monitoring availability</a:t>
                </a:r>
              </a:p>
            </p:txBody>
          </p:sp>
        </p:grpSp>
        <p:grpSp>
          <p:nvGrpSpPr>
            <p:cNvPr id="37" name="Group 36">
              <a:extLst>
                <a:ext uri="{FF2B5EF4-FFF2-40B4-BE49-F238E27FC236}">
                  <a16:creationId xmlns:a16="http://schemas.microsoft.com/office/drawing/2014/main" id="{22E024BF-FE04-0E4D-A410-EDC04B92BC64}"/>
                </a:ext>
              </a:extLst>
            </p:cNvPr>
            <p:cNvGrpSpPr/>
            <p:nvPr/>
          </p:nvGrpSpPr>
          <p:grpSpPr>
            <a:xfrm>
              <a:off x="0" y="6215635"/>
              <a:ext cx="11444140" cy="131976"/>
              <a:chOff x="0" y="6058468"/>
              <a:chExt cx="11444140" cy="131976"/>
            </a:xfrm>
          </p:grpSpPr>
          <p:cxnSp>
            <p:nvCxnSpPr>
              <p:cNvPr id="38" name="Straight Arrow Connector 37">
                <a:extLst>
                  <a:ext uri="{FF2B5EF4-FFF2-40B4-BE49-F238E27FC236}">
                    <a16:creationId xmlns:a16="http://schemas.microsoft.com/office/drawing/2014/main" id="{F4B45429-C7C6-1A4E-B0A1-C59861183F98}"/>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C1AFFAA7-4B1F-554B-96C1-DE5C6E0187AC}"/>
                  </a:ext>
                </a:extLst>
              </p:cNvPr>
              <p:cNvSpPr/>
              <p:nvPr/>
            </p:nvSpPr>
            <p:spPr bwMode="auto">
              <a:xfrm>
                <a:off x="2711491"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FBEFBA69-AA2E-4C44-8480-4BFDE79838A9}"/>
                  </a:ext>
                </a:extLst>
              </p:cNvPr>
              <p:cNvSpPr/>
              <p:nvPr/>
            </p:nvSpPr>
            <p:spPr bwMode="auto">
              <a:xfrm>
                <a:off x="647366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E690EE5B-9824-E04A-8BFD-B606A5DFEB13}"/>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0E4CBE89-C8FA-C846-AE06-65AA4B74BDC0}"/>
                  </a:ext>
                </a:extLst>
              </p:cNvPr>
              <p:cNvSpPr/>
              <p:nvPr/>
            </p:nvSpPr>
            <p:spPr bwMode="auto">
              <a:xfrm>
                <a:off x="10235849"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855B82FF-4BF7-3344-A4FA-AC3363226B9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E472A603-283A-F64A-A249-88AE32038B0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56" name="Title 1">
            <a:extLst>
              <a:ext uri="{FF2B5EF4-FFF2-40B4-BE49-F238E27FC236}">
                <a16:creationId xmlns:a16="http://schemas.microsoft.com/office/drawing/2014/main" id="{8E3CD37E-6E87-7047-9360-D73A9FBA6AFC}"/>
              </a:ext>
            </a:extLst>
          </p:cNvPr>
          <p:cNvSpPr txBox="1">
            <a:spLocks/>
          </p:cNvSpPr>
          <p:nvPr/>
        </p:nvSpPr>
        <p:spPr>
          <a:xfrm>
            <a:off x="584200" y="2643166"/>
            <a:ext cx="232641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Summary</a:t>
            </a:r>
          </a:p>
        </p:txBody>
      </p:sp>
      <p:cxnSp>
        <p:nvCxnSpPr>
          <p:cNvPr id="57" name="Straight Connector 56">
            <a:extLst>
              <a:ext uri="{FF2B5EF4-FFF2-40B4-BE49-F238E27FC236}">
                <a16:creationId xmlns:a16="http://schemas.microsoft.com/office/drawing/2014/main" id="{6D943DBF-6246-334D-8977-03B3ED902569}"/>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82701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1810813"/>
            <a:ext cx="9144000" cy="2339102"/>
          </a:xfrm>
        </p:spPr>
        <p:txBody>
          <a:bodyPr anchor="ctr"/>
          <a:lstStyle/>
          <a:p>
            <a:pPr>
              <a:lnSpc>
                <a:spcPct val="100000"/>
              </a:lnSpc>
            </a:pPr>
            <a:br>
              <a:rPr lang="en-US" sz="2800" dirty="0">
                <a:solidFill>
                  <a:srgbClr val="0078D7"/>
                </a:solidFill>
              </a:rPr>
            </a:br>
            <a:br>
              <a:rPr lang="en-US" sz="2800" dirty="0">
                <a:solidFill>
                  <a:srgbClr val="50E6FF"/>
                </a:solidFill>
              </a:rPr>
            </a:br>
            <a:r>
              <a:rPr lang="en-US" sz="2400" dirty="0">
                <a:solidFill>
                  <a:srgbClr val="50E6FF"/>
                </a:solidFill>
              </a:rPr>
              <a:t>(Bonus) </a:t>
            </a:r>
            <a:r>
              <a:rPr lang="en-US" sz="2400" dirty="0">
                <a:solidFill>
                  <a:schemeClr val="tx1"/>
                </a:solidFill>
              </a:rPr>
              <a:t>Activity 1: Restore to a point in time</a:t>
            </a:r>
            <a:br>
              <a:rPr lang="en-US" sz="2400" dirty="0"/>
            </a:br>
            <a:r>
              <a:rPr lang="en-US" sz="2400" dirty="0"/>
              <a:t>Activity 2: Basic HA in Azure SQL Database</a:t>
            </a:r>
            <a:br>
              <a:rPr lang="en-US" sz="2400" dirty="0"/>
            </a:br>
            <a:r>
              <a:rPr lang="en-US" sz="2400" dirty="0"/>
              <a:t>Activity 3: Turn-key AGs in Business critical</a:t>
            </a:r>
            <a:br>
              <a:rPr lang="en-US" sz="2400" dirty="0"/>
            </a:br>
            <a:r>
              <a:rPr lang="en-US" sz="2400" dirty="0"/>
              <a:t>Activity 4: Geo-distributed auto-failover groups with read-scale</a:t>
            </a:r>
          </a:p>
        </p:txBody>
      </p:sp>
      <p:grpSp>
        <p:nvGrpSpPr>
          <p:cNvPr id="3" name="Group 2">
            <a:extLst>
              <a:ext uri="{FF2B5EF4-FFF2-40B4-BE49-F238E27FC236}">
                <a16:creationId xmlns:a16="http://schemas.microsoft.com/office/drawing/2014/main" id="{B8CE245F-939A-9446-B40C-DA3D8A890E05}"/>
              </a:ext>
            </a:extLst>
          </p:cNvPr>
          <p:cNvGrpSpPr>
            <a:grpSpLocks noChangeAspect="1"/>
          </p:cNvGrpSpPr>
          <p:nvPr/>
        </p:nvGrpSpPr>
        <p:grpSpPr>
          <a:xfrm>
            <a:off x="585216" y="585788"/>
            <a:ext cx="562864" cy="820624"/>
            <a:chOff x="728663" y="5668963"/>
            <a:chExt cx="339725" cy="495300"/>
          </a:xfrm>
        </p:grpSpPr>
        <p:sp>
          <p:nvSpPr>
            <p:cNvPr id="5" name="Rectangle 174">
              <a:extLst>
                <a:ext uri="{FF2B5EF4-FFF2-40B4-BE49-F238E27FC236}">
                  <a16:creationId xmlns:a16="http://schemas.microsoft.com/office/drawing/2014/main" id="{27C6C8B1-26A0-0D4A-BBD7-F84D1F32279C}"/>
                </a:ext>
              </a:extLst>
            </p:cNvPr>
            <p:cNvSpPr>
              <a:spLocks noChangeArrowheads="1"/>
            </p:cNvSpPr>
            <p:nvPr/>
          </p:nvSpPr>
          <p:spPr bwMode="auto">
            <a:xfrm>
              <a:off x="728663" y="5668963"/>
              <a:ext cx="339725" cy="4953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175">
              <a:extLst>
                <a:ext uri="{FF2B5EF4-FFF2-40B4-BE49-F238E27FC236}">
                  <a16:creationId xmlns:a16="http://schemas.microsoft.com/office/drawing/2014/main" id="{A4B37F38-52BE-004D-B057-DBC7F6468D47}"/>
                </a:ext>
              </a:extLst>
            </p:cNvPr>
            <p:cNvSpPr>
              <a:spLocks noChangeArrowheads="1"/>
            </p:cNvSpPr>
            <p:nvPr/>
          </p:nvSpPr>
          <p:spPr bwMode="auto">
            <a:xfrm>
              <a:off x="944563" y="5730876"/>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176">
              <a:extLst>
                <a:ext uri="{FF2B5EF4-FFF2-40B4-BE49-F238E27FC236}">
                  <a16:creationId xmlns:a16="http://schemas.microsoft.com/office/drawing/2014/main" id="{AE976FB8-7D68-DF40-825C-A7E0BE868112}"/>
                </a:ext>
              </a:extLst>
            </p:cNvPr>
            <p:cNvSpPr>
              <a:spLocks noChangeArrowheads="1"/>
            </p:cNvSpPr>
            <p:nvPr/>
          </p:nvSpPr>
          <p:spPr bwMode="auto">
            <a:xfrm>
              <a:off x="944563" y="5808663"/>
              <a:ext cx="77788" cy="4603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177">
              <a:extLst>
                <a:ext uri="{FF2B5EF4-FFF2-40B4-BE49-F238E27FC236}">
                  <a16:creationId xmlns:a16="http://schemas.microsoft.com/office/drawing/2014/main" id="{E5113E40-5943-9A41-B8DD-B73AA60C7FE8}"/>
                </a:ext>
              </a:extLst>
            </p:cNvPr>
            <p:cNvSpPr>
              <a:spLocks noChangeArrowheads="1"/>
            </p:cNvSpPr>
            <p:nvPr/>
          </p:nvSpPr>
          <p:spPr bwMode="auto">
            <a:xfrm>
              <a:off x="774701" y="5884863"/>
              <a:ext cx="247650" cy="476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178">
              <a:extLst>
                <a:ext uri="{FF2B5EF4-FFF2-40B4-BE49-F238E27FC236}">
                  <a16:creationId xmlns:a16="http://schemas.microsoft.com/office/drawing/2014/main" id="{8397549C-9B0B-3B49-852B-ACAC185B7AC9}"/>
                </a:ext>
              </a:extLst>
            </p:cNvPr>
            <p:cNvSpPr>
              <a:spLocks noChangeArrowheads="1"/>
            </p:cNvSpPr>
            <p:nvPr/>
          </p:nvSpPr>
          <p:spPr bwMode="auto">
            <a:xfrm>
              <a:off x="774701" y="5962651"/>
              <a:ext cx="247650" cy="46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179">
              <a:extLst>
                <a:ext uri="{FF2B5EF4-FFF2-40B4-BE49-F238E27FC236}">
                  <a16:creationId xmlns:a16="http://schemas.microsoft.com/office/drawing/2014/main" id="{F51E2BD9-1C6B-F849-BFA9-34C725BE8973}"/>
                </a:ext>
              </a:extLst>
            </p:cNvPr>
            <p:cNvSpPr>
              <a:spLocks noChangeArrowheads="1"/>
            </p:cNvSpPr>
            <p:nvPr/>
          </p:nvSpPr>
          <p:spPr bwMode="auto">
            <a:xfrm>
              <a:off x="774701" y="6040438"/>
              <a:ext cx="247650" cy="46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80">
              <a:extLst>
                <a:ext uri="{FF2B5EF4-FFF2-40B4-BE49-F238E27FC236}">
                  <a16:creationId xmlns:a16="http://schemas.microsoft.com/office/drawing/2014/main" id="{328DF573-1957-5D46-9C7D-5184386A9E3A}"/>
                </a:ext>
              </a:extLst>
            </p:cNvPr>
            <p:cNvSpPr>
              <a:spLocks/>
            </p:cNvSpPr>
            <p:nvPr/>
          </p:nvSpPr>
          <p:spPr bwMode="auto">
            <a:xfrm>
              <a:off x="809626" y="57404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81">
              <a:extLst>
                <a:ext uri="{FF2B5EF4-FFF2-40B4-BE49-F238E27FC236}">
                  <a16:creationId xmlns:a16="http://schemas.microsoft.com/office/drawing/2014/main" id="{691564A8-56F7-7F42-A764-55EF8F7C2ACE}"/>
                </a:ext>
              </a:extLst>
            </p:cNvPr>
            <p:cNvSpPr>
              <a:spLocks/>
            </p:cNvSpPr>
            <p:nvPr/>
          </p:nvSpPr>
          <p:spPr bwMode="auto">
            <a:xfrm>
              <a:off x="774701" y="57785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32271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Putting it all together</a:t>
            </a:r>
            <a:endParaRPr lang="en-US" sz="2000" spc="0">
              <a:solidFill>
                <a:schemeClr val="tx1"/>
              </a:solidFill>
            </a:endParaRPr>
          </a:p>
        </p:txBody>
      </p:sp>
      <p:sp>
        <p:nvSpPr>
          <p:cNvPr id="9" name="TextBox 8">
            <a:extLst>
              <a:ext uri="{FF2B5EF4-FFF2-40B4-BE49-F238E27FC236}">
                <a16:creationId xmlns:a16="http://schemas.microsoft.com/office/drawing/2014/main" id="{215990B5-24F8-D741-A378-E134A76102B6}"/>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rPr>
              <a:t>Module 6</a:t>
            </a:r>
          </a:p>
        </p:txBody>
      </p:sp>
      <p:grpSp>
        <p:nvGrpSpPr>
          <p:cNvPr id="10" name="Group 260">
            <a:extLst>
              <a:ext uri="{FF2B5EF4-FFF2-40B4-BE49-F238E27FC236}">
                <a16:creationId xmlns:a16="http://schemas.microsoft.com/office/drawing/2014/main" id="{8952AF41-8986-F544-8F76-ADF9357B1D5B}"/>
              </a:ext>
            </a:extLst>
          </p:cNvPr>
          <p:cNvGrpSpPr>
            <a:grpSpLocks noChangeAspect="1"/>
          </p:cNvGrpSpPr>
          <p:nvPr/>
        </p:nvGrpSpPr>
        <p:grpSpPr bwMode="auto">
          <a:xfrm>
            <a:off x="584200" y="1937714"/>
            <a:ext cx="822849" cy="822849"/>
            <a:chOff x="388" y="3388"/>
            <a:chExt cx="359" cy="359"/>
          </a:xfrm>
        </p:grpSpPr>
        <p:sp>
          <p:nvSpPr>
            <p:cNvPr id="11" name="AutoShape 259">
              <a:extLst>
                <a:ext uri="{FF2B5EF4-FFF2-40B4-BE49-F238E27FC236}">
                  <a16:creationId xmlns:a16="http://schemas.microsoft.com/office/drawing/2014/main" id="{4A2510FB-A1E0-5343-BA7D-C9CCD5D4A76F}"/>
                </a:ext>
              </a:extLst>
            </p:cNvPr>
            <p:cNvSpPr>
              <a:spLocks noChangeAspect="1" noChangeArrowheads="1" noTextEdit="1"/>
            </p:cNvSpPr>
            <p:nvPr/>
          </p:nvSpPr>
          <p:spPr bwMode="auto">
            <a:xfrm>
              <a:off x="388" y="3388"/>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261">
              <a:extLst>
                <a:ext uri="{FF2B5EF4-FFF2-40B4-BE49-F238E27FC236}">
                  <a16:creationId xmlns:a16="http://schemas.microsoft.com/office/drawing/2014/main" id="{E339A0B3-BCAC-7649-88EB-5B125C06D6D5}"/>
                </a:ext>
              </a:extLst>
            </p:cNvPr>
            <p:cNvSpPr>
              <a:spLocks/>
            </p:cNvSpPr>
            <p:nvPr/>
          </p:nvSpPr>
          <p:spPr bwMode="auto">
            <a:xfrm>
              <a:off x="418" y="3388"/>
              <a:ext cx="150" cy="133"/>
            </a:xfrm>
            <a:custGeom>
              <a:avLst/>
              <a:gdLst>
                <a:gd name="T0" fmla="*/ 2544 w 2544"/>
                <a:gd name="T1" fmla="*/ 1597 h 2254"/>
                <a:gd name="T2" fmla="*/ 2544 w 2544"/>
                <a:gd name="T3" fmla="*/ 0 h 2254"/>
                <a:gd name="T4" fmla="*/ 0 w 2544"/>
                <a:gd name="T5" fmla="*/ 1384 h 2254"/>
                <a:gd name="T6" fmla="*/ 1336 w 2544"/>
                <a:gd name="T7" fmla="*/ 2254 h 2254"/>
                <a:gd name="T8" fmla="*/ 2544 w 2544"/>
                <a:gd name="T9" fmla="*/ 1597 h 2254"/>
              </a:gdLst>
              <a:ahLst/>
              <a:cxnLst>
                <a:cxn ang="0">
                  <a:pos x="T0" y="T1"/>
                </a:cxn>
                <a:cxn ang="0">
                  <a:pos x="T2" y="T3"/>
                </a:cxn>
                <a:cxn ang="0">
                  <a:pos x="T4" y="T5"/>
                </a:cxn>
                <a:cxn ang="0">
                  <a:pos x="T6" y="T7"/>
                </a:cxn>
                <a:cxn ang="0">
                  <a:pos x="T8" y="T9"/>
                </a:cxn>
              </a:cxnLst>
              <a:rect l="0" t="0" r="r" b="b"/>
              <a:pathLst>
                <a:path w="2544" h="2254">
                  <a:moveTo>
                    <a:pt x="2544" y="1597"/>
                  </a:moveTo>
                  <a:cubicBezTo>
                    <a:pt x="2544" y="0"/>
                    <a:pt x="2544" y="0"/>
                    <a:pt x="2544" y="0"/>
                  </a:cubicBezTo>
                  <a:cubicBezTo>
                    <a:pt x="1497" y="0"/>
                    <a:pt x="570" y="504"/>
                    <a:pt x="0" y="1384"/>
                  </a:cubicBezTo>
                  <a:cubicBezTo>
                    <a:pt x="1336" y="2254"/>
                    <a:pt x="1336" y="2254"/>
                    <a:pt x="1336" y="2254"/>
                  </a:cubicBezTo>
                  <a:cubicBezTo>
                    <a:pt x="1593" y="1859"/>
                    <a:pt x="2038" y="1597"/>
                    <a:pt x="2544" y="1597"/>
                  </a:cubicBezTo>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2">
              <a:extLst>
                <a:ext uri="{FF2B5EF4-FFF2-40B4-BE49-F238E27FC236}">
                  <a16:creationId xmlns:a16="http://schemas.microsoft.com/office/drawing/2014/main" id="{B30C521C-566D-E848-B709-2F82BB706EC4}"/>
                </a:ext>
              </a:extLst>
            </p:cNvPr>
            <p:cNvSpPr>
              <a:spLocks/>
            </p:cNvSpPr>
            <p:nvPr/>
          </p:nvSpPr>
          <p:spPr bwMode="auto">
            <a:xfrm>
              <a:off x="379" y="3470"/>
              <a:ext cx="118" cy="168"/>
            </a:xfrm>
            <a:custGeom>
              <a:avLst/>
              <a:gdLst>
                <a:gd name="T0" fmla="*/ 1762 w 1994"/>
                <a:gd name="T1" fmla="*/ 1656 h 2843"/>
                <a:gd name="T2" fmla="*/ 1994 w 1994"/>
                <a:gd name="T3" fmla="*/ 870 h 2843"/>
                <a:gd name="T4" fmla="*/ 658 w 1994"/>
                <a:gd name="T5" fmla="*/ 0 h 2843"/>
                <a:gd name="T6" fmla="*/ 409 w 1994"/>
                <a:gd name="T7" fmla="*/ 2843 h 2843"/>
                <a:gd name="T8" fmla="*/ 1876 w 1994"/>
                <a:gd name="T9" fmla="*/ 2219 h 2843"/>
                <a:gd name="T10" fmla="*/ 1762 w 1994"/>
                <a:gd name="T11" fmla="*/ 1656 h 2843"/>
              </a:gdLst>
              <a:ahLst/>
              <a:cxnLst>
                <a:cxn ang="0">
                  <a:pos x="T0" y="T1"/>
                </a:cxn>
                <a:cxn ang="0">
                  <a:pos x="T2" y="T3"/>
                </a:cxn>
                <a:cxn ang="0">
                  <a:pos x="T4" y="T5"/>
                </a:cxn>
                <a:cxn ang="0">
                  <a:pos x="T6" y="T7"/>
                </a:cxn>
                <a:cxn ang="0">
                  <a:pos x="T8" y="T9"/>
                </a:cxn>
                <a:cxn ang="0">
                  <a:pos x="T10" y="T11"/>
                </a:cxn>
              </a:cxnLst>
              <a:rect l="0" t="0" r="r" b="b"/>
              <a:pathLst>
                <a:path w="1994" h="2843">
                  <a:moveTo>
                    <a:pt x="1762" y="1656"/>
                  </a:moveTo>
                  <a:cubicBezTo>
                    <a:pt x="1762" y="1366"/>
                    <a:pt x="1848" y="1096"/>
                    <a:pt x="1994" y="870"/>
                  </a:cubicBezTo>
                  <a:cubicBezTo>
                    <a:pt x="658" y="0"/>
                    <a:pt x="658" y="0"/>
                    <a:pt x="658" y="0"/>
                  </a:cubicBezTo>
                  <a:cubicBezTo>
                    <a:pt x="87" y="880"/>
                    <a:pt x="0" y="1878"/>
                    <a:pt x="409" y="2843"/>
                  </a:cubicBezTo>
                  <a:cubicBezTo>
                    <a:pt x="1876" y="2219"/>
                    <a:pt x="1876" y="2219"/>
                    <a:pt x="1876" y="2219"/>
                  </a:cubicBezTo>
                  <a:cubicBezTo>
                    <a:pt x="1803" y="2046"/>
                    <a:pt x="1762" y="1856"/>
                    <a:pt x="1762" y="1656"/>
                  </a:cubicBezTo>
                </a:path>
              </a:pathLst>
            </a:custGeom>
            <a:solidFill>
              <a:srgbClr val="2F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263">
              <a:extLst>
                <a:ext uri="{FF2B5EF4-FFF2-40B4-BE49-F238E27FC236}">
                  <a16:creationId xmlns:a16="http://schemas.microsoft.com/office/drawing/2014/main" id="{326838BC-A6DB-DF47-8054-3C216284775C}"/>
                </a:ext>
              </a:extLst>
            </p:cNvPr>
            <p:cNvSpPr>
              <a:spLocks/>
            </p:cNvSpPr>
            <p:nvPr/>
          </p:nvSpPr>
          <p:spPr bwMode="auto">
            <a:xfrm>
              <a:off x="403" y="3601"/>
              <a:ext cx="149" cy="143"/>
            </a:xfrm>
            <a:custGeom>
              <a:avLst/>
              <a:gdLst>
                <a:gd name="T0" fmla="*/ 1467 w 2518"/>
                <a:gd name="T1" fmla="*/ 0 h 2421"/>
                <a:gd name="T2" fmla="*/ 0 w 2518"/>
                <a:gd name="T3" fmla="*/ 624 h 2421"/>
                <a:gd name="T4" fmla="*/ 2214 w 2518"/>
                <a:gd name="T5" fmla="*/ 2421 h 2421"/>
                <a:gd name="T6" fmla="*/ 2518 w 2518"/>
                <a:gd name="T7" fmla="*/ 853 h 2421"/>
                <a:gd name="T8" fmla="*/ 1467 w 2518"/>
                <a:gd name="T9" fmla="*/ 0 h 2421"/>
              </a:gdLst>
              <a:ahLst/>
              <a:cxnLst>
                <a:cxn ang="0">
                  <a:pos x="T0" y="T1"/>
                </a:cxn>
                <a:cxn ang="0">
                  <a:pos x="T2" y="T3"/>
                </a:cxn>
                <a:cxn ang="0">
                  <a:pos x="T4" y="T5"/>
                </a:cxn>
                <a:cxn ang="0">
                  <a:pos x="T6" y="T7"/>
                </a:cxn>
                <a:cxn ang="0">
                  <a:pos x="T8" y="T9"/>
                </a:cxn>
              </a:cxnLst>
              <a:rect l="0" t="0" r="r" b="b"/>
              <a:pathLst>
                <a:path w="2518" h="2421">
                  <a:moveTo>
                    <a:pt x="1467" y="0"/>
                  </a:moveTo>
                  <a:cubicBezTo>
                    <a:pt x="0" y="624"/>
                    <a:pt x="0" y="624"/>
                    <a:pt x="0" y="624"/>
                  </a:cubicBezTo>
                  <a:cubicBezTo>
                    <a:pt x="409" y="1590"/>
                    <a:pt x="1186" y="2221"/>
                    <a:pt x="2214" y="2421"/>
                  </a:cubicBezTo>
                  <a:cubicBezTo>
                    <a:pt x="2518" y="853"/>
                    <a:pt x="2518" y="853"/>
                    <a:pt x="2518" y="853"/>
                  </a:cubicBezTo>
                  <a:cubicBezTo>
                    <a:pt x="2043" y="761"/>
                    <a:pt x="1652" y="435"/>
                    <a:pt x="1467" y="0"/>
                  </a:cubicBezTo>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264">
              <a:extLst>
                <a:ext uri="{FF2B5EF4-FFF2-40B4-BE49-F238E27FC236}">
                  <a16:creationId xmlns:a16="http://schemas.microsoft.com/office/drawing/2014/main" id="{72148CB4-2AE5-314E-9505-54989DA2D916}"/>
                </a:ext>
              </a:extLst>
            </p:cNvPr>
            <p:cNvSpPr>
              <a:spLocks/>
            </p:cNvSpPr>
            <p:nvPr/>
          </p:nvSpPr>
          <p:spPr bwMode="auto">
            <a:xfrm>
              <a:off x="534" y="3388"/>
              <a:ext cx="213" cy="359"/>
            </a:xfrm>
            <a:custGeom>
              <a:avLst/>
              <a:gdLst>
                <a:gd name="T0" fmla="*/ 579 w 3612"/>
                <a:gd name="T1" fmla="*/ 0 h 6080"/>
                <a:gd name="T2" fmla="*/ 579 w 3612"/>
                <a:gd name="T3" fmla="*/ 1597 h 6080"/>
                <a:gd name="T4" fmla="*/ 2018 w 3612"/>
                <a:gd name="T5" fmla="*/ 3040 h 6080"/>
                <a:gd name="T6" fmla="*/ 579 w 3612"/>
                <a:gd name="T7" fmla="*/ 4482 h 6080"/>
                <a:gd name="T8" fmla="*/ 304 w 3612"/>
                <a:gd name="T9" fmla="*/ 4456 h 6080"/>
                <a:gd name="T10" fmla="*/ 0 w 3612"/>
                <a:gd name="T11" fmla="*/ 6024 h 6080"/>
                <a:gd name="T12" fmla="*/ 579 w 3612"/>
                <a:gd name="T13" fmla="*/ 6080 h 6080"/>
                <a:gd name="T14" fmla="*/ 3612 w 3612"/>
                <a:gd name="T15" fmla="*/ 3040 h 6080"/>
                <a:gd name="T16" fmla="*/ 579 w 3612"/>
                <a:gd name="T17" fmla="*/ 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12" h="6080">
                  <a:moveTo>
                    <a:pt x="579" y="0"/>
                  </a:moveTo>
                  <a:cubicBezTo>
                    <a:pt x="579" y="1597"/>
                    <a:pt x="579" y="1597"/>
                    <a:pt x="579" y="1597"/>
                  </a:cubicBezTo>
                  <a:cubicBezTo>
                    <a:pt x="1374" y="1597"/>
                    <a:pt x="2018" y="2243"/>
                    <a:pt x="2018" y="3040"/>
                  </a:cubicBezTo>
                  <a:cubicBezTo>
                    <a:pt x="2018" y="3836"/>
                    <a:pt x="1374" y="4482"/>
                    <a:pt x="579" y="4482"/>
                  </a:cubicBezTo>
                  <a:cubicBezTo>
                    <a:pt x="485" y="4482"/>
                    <a:pt x="393" y="4473"/>
                    <a:pt x="304" y="4456"/>
                  </a:cubicBezTo>
                  <a:cubicBezTo>
                    <a:pt x="0" y="6024"/>
                    <a:pt x="0" y="6024"/>
                    <a:pt x="0" y="6024"/>
                  </a:cubicBezTo>
                  <a:cubicBezTo>
                    <a:pt x="205" y="6064"/>
                    <a:pt x="369" y="6080"/>
                    <a:pt x="579" y="6080"/>
                  </a:cubicBezTo>
                  <a:cubicBezTo>
                    <a:pt x="2254" y="6080"/>
                    <a:pt x="3612" y="4719"/>
                    <a:pt x="3612" y="3040"/>
                  </a:cubicBezTo>
                  <a:cubicBezTo>
                    <a:pt x="3612" y="1361"/>
                    <a:pt x="2254" y="0"/>
                    <a:pt x="579" y="0"/>
                  </a:cubicBezTo>
                  <a:close/>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65">
              <a:extLst>
                <a:ext uri="{FF2B5EF4-FFF2-40B4-BE49-F238E27FC236}">
                  <a16:creationId xmlns:a16="http://schemas.microsoft.com/office/drawing/2014/main" id="{90AF01F5-5194-EF46-B0C1-52606147DC37}"/>
                </a:ext>
              </a:extLst>
            </p:cNvPr>
            <p:cNvSpPr>
              <a:spLocks/>
            </p:cNvSpPr>
            <p:nvPr/>
          </p:nvSpPr>
          <p:spPr bwMode="auto">
            <a:xfrm>
              <a:off x="386" y="3512"/>
              <a:ext cx="11" cy="78"/>
            </a:xfrm>
            <a:custGeom>
              <a:avLst/>
              <a:gdLst>
                <a:gd name="T0" fmla="*/ 187 w 187"/>
                <a:gd name="T1" fmla="*/ 0 h 1323"/>
                <a:gd name="T2" fmla="*/ 35 w 187"/>
                <a:gd name="T3" fmla="*/ 919 h 1323"/>
                <a:gd name="T4" fmla="*/ 63 w 187"/>
                <a:gd name="T5" fmla="*/ 1323 h 1323"/>
                <a:gd name="T6" fmla="*/ 187 w 187"/>
                <a:gd name="T7" fmla="*/ 0 h 1323"/>
              </a:gdLst>
              <a:ahLst/>
              <a:cxnLst>
                <a:cxn ang="0">
                  <a:pos x="T0" y="T1"/>
                </a:cxn>
                <a:cxn ang="0">
                  <a:pos x="T2" y="T3"/>
                </a:cxn>
                <a:cxn ang="0">
                  <a:pos x="T4" y="T5"/>
                </a:cxn>
                <a:cxn ang="0">
                  <a:pos x="T6" y="T7"/>
                </a:cxn>
              </a:cxnLst>
              <a:rect l="0" t="0" r="r" b="b"/>
              <a:pathLst>
                <a:path w="187" h="1323">
                  <a:moveTo>
                    <a:pt x="187" y="0"/>
                  </a:moveTo>
                  <a:cubicBezTo>
                    <a:pt x="86" y="300"/>
                    <a:pt x="35" y="608"/>
                    <a:pt x="35" y="919"/>
                  </a:cubicBezTo>
                  <a:cubicBezTo>
                    <a:pt x="35" y="1053"/>
                    <a:pt x="44" y="1188"/>
                    <a:pt x="63" y="1323"/>
                  </a:cubicBezTo>
                  <a:cubicBezTo>
                    <a:pt x="0" y="875"/>
                    <a:pt x="42" y="430"/>
                    <a:pt x="187" y="0"/>
                  </a:cubicBezTo>
                </a:path>
              </a:pathLst>
            </a:custGeom>
            <a:solidFill>
              <a:srgbClr val="7D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266">
              <a:extLst>
                <a:ext uri="{FF2B5EF4-FFF2-40B4-BE49-F238E27FC236}">
                  <a16:creationId xmlns:a16="http://schemas.microsoft.com/office/drawing/2014/main" id="{B645CDD9-385B-7F47-9574-90B73B331787}"/>
                </a:ext>
              </a:extLst>
            </p:cNvPr>
            <p:cNvSpPr>
              <a:spLocks noEditPoints="1"/>
            </p:cNvSpPr>
            <p:nvPr/>
          </p:nvSpPr>
          <p:spPr bwMode="auto">
            <a:xfrm>
              <a:off x="496" y="3521"/>
              <a:ext cx="1" cy="0"/>
            </a:xfrm>
            <a:custGeom>
              <a:avLst/>
              <a:gdLst>
                <a:gd name="T0" fmla="*/ 11 w 11"/>
                <a:gd name="T1" fmla="*/ 7 h 7"/>
                <a:gd name="T2" fmla="*/ 11 w 11"/>
                <a:gd name="T3" fmla="*/ 7 h 7"/>
                <a:gd name="T4" fmla="*/ 11 w 11"/>
                <a:gd name="T5" fmla="*/ 7 h 7"/>
                <a:gd name="T6" fmla="*/ 11 w 11"/>
                <a:gd name="T7" fmla="*/ 7 h 7"/>
                <a:gd name="T8" fmla="*/ 11 w 11"/>
                <a:gd name="T9" fmla="*/ 7 h 7"/>
                <a:gd name="T10" fmla="*/ 11 w 11"/>
                <a:gd name="T11" fmla="*/ 7 h 7"/>
                <a:gd name="T12" fmla="*/ 11 w 11"/>
                <a:gd name="T13" fmla="*/ 7 h 7"/>
                <a:gd name="T14" fmla="*/ 11 w 11"/>
                <a:gd name="T15" fmla="*/ 7 h 7"/>
                <a:gd name="T16" fmla="*/ 11 w 11"/>
                <a:gd name="T17" fmla="*/ 7 h 7"/>
                <a:gd name="T18" fmla="*/ 11 w 11"/>
                <a:gd name="T19" fmla="*/ 7 h 7"/>
                <a:gd name="T20" fmla="*/ 11 w 11"/>
                <a:gd name="T21" fmla="*/ 7 h 7"/>
                <a:gd name="T22" fmla="*/ 11 w 11"/>
                <a:gd name="T23" fmla="*/ 7 h 7"/>
                <a:gd name="T24" fmla="*/ 10 w 11"/>
                <a:gd name="T25" fmla="*/ 7 h 7"/>
                <a:gd name="T26" fmla="*/ 10 w 11"/>
                <a:gd name="T27" fmla="*/ 7 h 7"/>
                <a:gd name="T28" fmla="*/ 10 w 11"/>
                <a:gd name="T29" fmla="*/ 7 h 7"/>
                <a:gd name="T30" fmla="*/ 10 w 11"/>
                <a:gd name="T31" fmla="*/ 7 h 7"/>
                <a:gd name="T32" fmla="*/ 10 w 11"/>
                <a:gd name="T33" fmla="*/ 7 h 7"/>
                <a:gd name="T34" fmla="*/ 10 w 11"/>
                <a:gd name="T35" fmla="*/ 7 h 7"/>
                <a:gd name="T36" fmla="*/ 10 w 11"/>
                <a:gd name="T37" fmla="*/ 7 h 7"/>
                <a:gd name="T38" fmla="*/ 10 w 11"/>
                <a:gd name="T39" fmla="*/ 7 h 7"/>
                <a:gd name="T40" fmla="*/ 10 w 11"/>
                <a:gd name="T41" fmla="*/ 7 h 7"/>
                <a:gd name="T42" fmla="*/ 10 w 11"/>
                <a:gd name="T43" fmla="*/ 7 h 7"/>
                <a:gd name="T44" fmla="*/ 10 w 11"/>
                <a:gd name="T45" fmla="*/ 7 h 7"/>
                <a:gd name="T46" fmla="*/ 10 w 11"/>
                <a:gd name="T47" fmla="*/ 7 h 7"/>
                <a:gd name="T48" fmla="*/ 10 w 11"/>
                <a:gd name="T49" fmla="*/ 7 h 7"/>
                <a:gd name="T50" fmla="*/ 10 w 11"/>
                <a:gd name="T51" fmla="*/ 7 h 7"/>
                <a:gd name="T52" fmla="*/ 10 w 11"/>
                <a:gd name="T53" fmla="*/ 7 h 7"/>
                <a:gd name="T54" fmla="*/ 10 w 11"/>
                <a:gd name="T55" fmla="*/ 6 h 7"/>
                <a:gd name="T56" fmla="*/ 10 w 11"/>
                <a:gd name="T57" fmla="*/ 6 h 7"/>
                <a:gd name="T58" fmla="*/ 10 w 11"/>
                <a:gd name="T59" fmla="*/ 6 h 7"/>
                <a:gd name="T60" fmla="*/ 10 w 11"/>
                <a:gd name="T61" fmla="*/ 6 h 7"/>
                <a:gd name="T62" fmla="*/ 10 w 11"/>
                <a:gd name="T63" fmla="*/ 6 h 7"/>
                <a:gd name="T64" fmla="*/ 10 w 11"/>
                <a:gd name="T65" fmla="*/ 6 h 7"/>
                <a:gd name="T66" fmla="*/ 10 w 11"/>
                <a:gd name="T67" fmla="*/ 6 h 7"/>
                <a:gd name="T68" fmla="*/ 10 w 11"/>
                <a:gd name="T69" fmla="*/ 6 h 7"/>
                <a:gd name="T70" fmla="*/ 10 w 11"/>
                <a:gd name="T71" fmla="*/ 6 h 7"/>
                <a:gd name="T72" fmla="*/ 9 w 11"/>
                <a:gd name="T73" fmla="*/ 6 h 7"/>
                <a:gd name="T74" fmla="*/ 8 w 11"/>
                <a:gd name="T75" fmla="*/ 6 h 7"/>
                <a:gd name="T76" fmla="*/ 8 w 11"/>
                <a:gd name="T77" fmla="*/ 5 h 7"/>
                <a:gd name="T78" fmla="*/ 8 w 11"/>
                <a:gd name="T79" fmla="*/ 5 h 7"/>
                <a:gd name="T80" fmla="*/ 8 w 11"/>
                <a:gd name="T81" fmla="*/ 5 h 7"/>
                <a:gd name="T82" fmla="*/ 8 w 11"/>
                <a:gd name="T83" fmla="*/ 5 h 7"/>
                <a:gd name="T84" fmla="*/ 8 w 11"/>
                <a:gd name="T85" fmla="*/ 5 h 7"/>
                <a:gd name="T86" fmla="*/ 8 w 11"/>
                <a:gd name="T87" fmla="*/ 5 h 7"/>
                <a:gd name="T88" fmla="*/ 8 w 11"/>
                <a:gd name="T89" fmla="*/ 5 h 7"/>
                <a:gd name="T90" fmla="*/ 8 w 11"/>
                <a:gd name="T91" fmla="*/ 5 h 7"/>
                <a:gd name="T92" fmla="*/ 8 w 11"/>
                <a:gd name="T93" fmla="*/ 5 h 7"/>
                <a:gd name="T94" fmla="*/ 7 w 11"/>
                <a:gd name="T95" fmla="*/ 5 h 7"/>
                <a:gd name="T96" fmla="*/ 6 w 11"/>
                <a:gd name="T97" fmla="*/ 4 h 7"/>
                <a:gd name="T98" fmla="*/ 6 w 11"/>
                <a:gd name="T99" fmla="*/ 4 h 7"/>
                <a:gd name="T100" fmla="*/ 6 w 11"/>
                <a:gd name="T101" fmla="*/ 4 h 7"/>
                <a:gd name="T102" fmla="*/ 6 w 11"/>
                <a:gd name="T103" fmla="*/ 4 h 7"/>
                <a:gd name="T104" fmla="*/ 5 w 11"/>
                <a:gd name="T105" fmla="*/ 4 h 7"/>
                <a:gd name="T106" fmla="*/ 2 w 11"/>
                <a:gd name="T107" fmla="*/ 1 h 7"/>
                <a:gd name="T108" fmla="*/ 2 w 11"/>
                <a:gd name="T109" fmla="*/ 1 h 7"/>
                <a:gd name="T110" fmla="*/ 2 w 11"/>
                <a:gd name="T111" fmla="*/ 1 h 7"/>
                <a:gd name="T112" fmla="*/ 2 w 11"/>
                <a:gd name="T113" fmla="*/ 1 h 7"/>
                <a:gd name="T114" fmla="*/ 2 w 11"/>
                <a:gd name="T115" fmla="*/ 1 h 7"/>
                <a:gd name="T116" fmla="*/ 0 w 11"/>
                <a:gd name="T117" fmla="*/ 0 h 7"/>
                <a:gd name="T118" fmla="*/ 0 w 11"/>
                <a:gd name="T119" fmla="*/ 0 h 7"/>
                <a:gd name="T120" fmla="*/ 0 w 11"/>
                <a:gd name="T1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 h="7">
                  <a:moveTo>
                    <a:pt x="11" y="7"/>
                  </a:move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0" y="7"/>
                  </a:moveTo>
                  <a:cubicBezTo>
                    <a:pt x="10" y="7"/>
                    <a:pt x="10" y="7"/>
                    <a:pt x="10" y="7"/>
                  </a:cubicBezTo>
                  <a:cubicBezTo>
                    <a:pt x="11" y="7"/>
                    <a:pt x="11" y="7"/>
                    <a:pt x="11" y="7"/>
                  </a:cubicBezTo>
                  <a:cubicBezTo>
                    <a:pt x="11" y="7"/>
                    <a:pt x="11" y="7"/>
                    <a:pt x="11"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6"/>
                  </a:moveTo>
                  <a:cubicBezTo>
                    <a:pt x="10" y="6"/>
                    <a:pt x="10" y="6"/>
                    <a:pt x="10" y="6"/>
                  </a:cubicBezTo>
                  <a:cubicBezTo>
                    <a:pt x="10" y="7"/>
                    <a:pt x="10" y="7"/>
                    <a:pt x="10" y="7"/>
                  </a:cubicBezTo>
                  <a:cubicBezTo>
                    <a:pt x="10" y="7"/>
                    <a:pt x="10" y="7"/>
                    <a:pt x="10" y="7"/>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9" y="6"/>
                  </a:moveTo>
                  <a:cubicBezTo>
                    <a:pt x="9" y="6"/>
                    <a:pt x="9" y="6"/>
                    <a:pt x="9" y="6"/>
                  </a:cubicBezTo>
                  <a:cubicBezTo>
                    <a:pt x="9" y="6"/>
                    <a:pt x="9" y="6"/>
                    <a:pt x="9" y="6"/>
                  </a:cubicBezTo>
                  <a:cubicBezTo>
                    <a:pt x="9" y="6"/>
                    <a:pt x="9" y="6"/>
                    <a:pt x="9" y="6"/>
                  </a:cubicBezTo>
                  <a:cubicBezTo>
                    <a:pt x="9" y="6"/>
                    <a:pt x="9" y="6"/>
                    <a:pt x="9" y="6"/>
                  </a:cubicBezTo>
                  <a:moveTo>
                    <a:pt x="8" y="5"/>
                  </a:moveTo>
                  <a:cubicBezTo>
                    <a:pt x="8" y="5"/>
                    <a:pt x="8" y="5"/>
                    <a:pt x="8" y="5"/>
                  </a:cubicBezTo>
                  <a:cubicBezTo>
                    <a:pt x="8" y="5"/>
                    <a:pt x="8" y="6"/>
                    <a:pt x="8" y="6"/>
                  </a:cubicBezTo>
                  <a:cubicBezTo>
                    <a:pt x="8" y="6"/>
                    <a:pt x="8" y="6"/>
                    <a:pt x="8" y="6"/>
                  </a:cubicBezTo>
                  <a:cubicBezTo>
                    <a:pt x="8" y="6"/>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7" y="5"/>
                  </a:moveTo>
                  <a:cubicBezTo>
                    <a:pt x="7" y="5"/>
                    <a:pt x="7" y="5"/>
                    <a:pt x="7" y="5"/>
                  </a:cubicBezTo>
                  <a:cubicBezTo>
                    <a:pt x="7" y="5"/>
                    <a:pt x="7" y="5"/>
                    <a:pt x="8" y="5"/>
                  </a:cubicBezTo>
                  <a:cubicBezTo>
                    <a:pt x="8" y="5"/>
                    <a:pt x="8" y="5"/>
                    <a:pt x="8" y="5"/>
                  </a:cubicBezTo>
                  <a:cubicBezTo>
                    <a:pt x="7" y="5"/>
                    <a:pt x="7" y="5"/>
                    <a:pt x="7" y="5"/>
                  </a:cubicBezTo>
                  <a:moveTo>
                    <a:pt x="6" y="4"/>
                  </a:moveTo>
                  <a:cubicBezTo>
                    <a:pt x="6" y="4"/>
                    <a:pt x="6" y="4"/>
                    <a:pt x="6" y="4"/>
                  </a:cubicBezTo>
                  <a:cubicBezTo>
                    <a:pt x="6" y="4"/>
                    <a:pt x="7" y="4"/>
                    <a:pt x="7" y="5"/>
                  </a:cubicBezTo>
                  <a:cubicBezTo>
                    <a:pt x="7" y="5"/>
                    <a:pt x="7" y="5"/>
                    <a:pt x="7" y="5"/>
                  </a:cubicBezTo>
                  <a:cubicBezTo>
                    <a:pt x="7"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5" y="4"/>
                  </a:moveTo>
                  <a:cubicBezTo>
                    <a:pt x="5" y="4"/>
                    <a:pt x="5" y="4"/>
                    <a:pt x="5" y="4"/>
                  </a:cubicBezTo>
                  <a:cubicBezTo>
                    <a:pt x="6" y="4"/>
                    <a:pt x="6" y="4"/>
                    <a:pt x="6" y="4"/>
                  </a:cubicBezTo>
                  <a:cubicBezTo>
                    <a:pt x="6" y="4"/>
                    <a:pt x="6" y="4"/>
                    <a:pt x="6" y="4"/>
                  </a:cubicBezTo>
                  <a:cubicBezTo>
                    <a:pt x="6" y="4"/>
                    <a:pt x="6" y="4"/>
                    <a:pt x="5" y="4"/>
                  </a:cubicBezTo>
                  <a:moveTo>
                    <a:pt x="2" y="2"/>
                  </a:moveTo>
                  <a:cubicBezTo>
                    <a:pt x="2" y="2"/>
                    <a:pt x="2" y="2"/>
                    <a:pt x="2" y="2"/>
                  </a:cubicBezTo>
                  <a:cubicBezTo>
                    <a:pt x="3" y="2"/>
                    <a:pt x="4" y="3"/>
                    <a:pt x="5" y="4"/>
                  </a:cubicBezTo>
                  <a:cubicBezTo>
                    <a:pt x="5" y="4"/>
                    <a:pt x="5" y="4"/>
                    <a:pt x="5" y="4"/>
                  </a:cubicBezTo>
                  <a:cubicBezTo>
                    <a:pt x="4" y="3"/>
                    <a:pt x="3" y="2"/>
                    <a:pt x="2" y="2"/>
                  </a:cubicBezTo>
                  <a:moveTo>
                    <a:pt x="2" y="1"/>
                  </a:moveTo>
                  <a:cubicBezTo>
                    <a:pt x="2" y="1"/>
                    <a:pt x="2" y="1"/>
                    <a:pt x="2" y="1"/>
                  </a:cubicBezTo>
                  <a:cubicBezTo>
                    <a:pt x="2" y="2"/>
                    <a:pt x="2" y="2"/>
                    <a:pt x="2" y="2"/>
                  </a:cubicBezTo>
                  <a:cubicBezTo>
                    <a:pt x="2" y="2"/>
                    <a:pt x="2" y="2"/>
                    <a:pt x="2" y="2"/>
                  </a:cubicBezTo>
                  <a:cubicBezTo>
                    <a:pt x="2" y="2"/>
                    <a:pt x="2" y="2"/>
                    <a:pt x="2" y="1"/>
                  </a:cubicBezTo>
                  <a:moveTo>
                    <a:pt x="2" y="1"/>
                  </a:moveTo>
                  <a:cubicBezTo>
                    <a:pt x="2" y="1"/>
                    <a:pt x="2" y="1"/>
                    <a:pt x="2" y="1"/>
                  </a:cubicBezTo>
                  <a:cubicBezTo>
                    <a:pt x="2" y="1"/>
                    <a:pt x="2" y="1"/>
                    <a:pt x="2" y="1"/>
                  </a:cubicBezTo>
                  <a:cubicBezTo>
                    <a:pt x="2" y="1"/>
                    <a:pt x="2" y="1"/>
                    <a:pt x="2" y="1"/>
                  </a:cubicBezTo>
                  <a:cubicBezTo>
                    <a:pt x="2" y="1"/>
                    <a:pt x="2" y="1"/>
                    <a:pt x="2" y="1"/>
                  </a:cubicBezTo>
                  <a:moveTo>
                    <a:pt x="2" y="1"/>
                  </a:moveTo>
                  <a:cubicBezTo>
                    <a:pt x="2" y="1"/>
                    <a:pt x="2" y="1"/>
                    <a:pt x="2" y="1"/>
                  </a:cubicBezTo>
                  <a:cubicBezTo>
                    <a:pt x="2" y="1"/>
                    <a:pt x="2" y="1"/>
                    <a:pt x="2" y="1"/>
                  </a:cubicBezTo>
                  <a:cubicBezTo>
                    <a:pt x="2" y="1"/>
                    <a:pt x="2" y="1"/>
                    <a:pt x="2" y="1"/>
                  </a:cubicBezTo>
                  <a:cubicBezTo>
                    <a:pt x="2" y="1"/>
                    <a:pt x="2" y="1"/>
                    <a:pt x="2" y="1"/>
                  </a:cubicBezTo>
                  <a:moveTo>
                    <a:pt x="1" y="0"/>
                  </a:moveTo>
                  <a:cubicBezTo>
                    <a:pt x="1" y="0"/>
                    <a:pt x="1" y="0"/>
                    <a:pt x="1" y="0"/>
                  </a:cubicBezTo>
                  <a:cubicBezTo>
                    <a:pt x="1" y="1"/>
                    <a:pt x="1" y="1"/>
                    <a:pt x="2" y="1"/>
                  </a:cubicBezTo>
                  <a:cubicBezTo>
                    <a:pt x="2" y="1"/>
                    <a:pt x="2" y="1"/>
                    <a:pt x="2" y="1"/>
                  </a:cubicBezTo>
                  <a:cubicBezTo>
                    <a:pt x="1" y="1"/>
                    <a:pt x="1" y="1"/>
                    <a:pt x="1" y="0"/>
                  </a:cubicBezTo>
                  <a:moveTo>
                    <a:pt x="0" y="0"/>
                  </a:moveTo>
                  <a:cubicBezTo>
                    <a:pt x="0" y="0"/>
                    <a:pt x="0" y="0"/>
                    <a:pt x="0" y="0"/>
                  </a:cubicBezTo>
                  <a:cubicBezTo>
                    <a:pt x="0" y="0"/>
                    <a:pt x="0" y="0"/>
                    <a:pt x="1" y="0"/>
                  </a:cubicBezTo>
                  <a:cubicBezTo>
                    <a:pt x="1" y="0"/>
                    <a:pt x="1" y="0"/>
                    <a:pt x="1"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267">
              <a:extLst>
                <a:ext uri="{FF2B5EF4-FFF2-40B4-BE49-F238E27FC236}">
                  <a16:creationId xmlns:a16="http://schemas.microsoft.com/office/drawing/2014/main" id="{B87034B7-8B5B-C748-8942-AFAAFF42AC87}"/>
                </a:ext>
              </a:extLst>
            </p:cNvPr>
            <p:cNvSpPr>
              <a:spLocks/>
            </p:cNvSpPr>
            <p:nvPr/>
          </p:nvSpPr>
          <p:spPr bwMode="auto">
            <a:xfrm>
              <a:off x="386" y="3470"/>
              <a:ext cx="111" cy="168"/>
            </a:xfrm>
            <a:custGeom>
              <a:avLst/>
              <a:gdLst>
                <a:gd name="T0" fmla="*/ 294 w 1874"/>
                <a:gd name="T1" fmla="*/ 2841 h 2843"/>
                <a:gd name="T2" fmla="*/ 308 w 1874"/>
                <a:gd name="T3" fmla="*/ 2835 h 2843"/>
                <a:gd name="T4" fmla="*/ 315 w 1874"/>
                <a:gd name="T5" fmla="*/ 2832 h 2843"/>
                <a:gd name="T6" fmla="*/ 329 w 1874"/>
                <a:gd name="T7" fmla="*/ 2826 h 2843"/>
                <a:gd name="T8" fmla="*/ 346 w 1874"/>
                <a:gd name="T9" fmla="*/ 2819 h 2843"/>
                <a:gd name="T10" fmla="*/ 359 w 1874"/>
                <a:gd name="T11" fmla="*/ 2813 h 2843"/>
                <a:gd name="T12" fmla="*/ 402 w 1874"/>
                <a:gd name="T13" fmla="*/ 2795 h 2843"/>
                <a:gd name="T14" fmla="*/ 421 w 1874"/>
                <a:gd name="T15" fmla="*/ 2787 h 2843"/>
                <a:gd name="T16" fmla="*/ 474 w 1874"/>
                <a:gd name="T17" fmla="*/ 2764 h 2843"/>
                <a:gd name="T18" fmla="*/ 534 w 1874"/>
                <a:gd name="T19" fmla="*/ 2739 h 2843"/>
                <a:gd name="T20" fmla="*/ 636 w 1874"/>
                <a:gd name="T21" fmla="*/ 2695 h 2843"/>
                <a:gd name="T22" fmla="*/ 703 w 1874"/>
                <a:gd name="T23" fmla="*/ 2667 h 2843"/>
                <a:gd name="T24" fmla="*/ 780 w 1874"/>
                <a:gd name="T25" fmla="*/ 2634 h 2843"/>
                <a:gd name="T26" fmla="*/ 874 w 1874"/>
                <a:gd name="T27" fmla="*/ 2594 h 2843"/>
                <a:gd name="T28" fmla="*/ 955 w 1874"/>
                <a:gd name="T29" fmla="*/ 2560 h 2843"/>
                <a:gd name="T30" fmla="*/ 1044 w 1874"/>
                <a:gd name="T31" fmla="*/ 2522 h 2843"/>
                <a:gd name="T32" fmla="*/ 1134 w 1874"/>
                <a:gd name="T33" fmla="*/ 2484 h 2843"/>
                <a:gd name="T34" fmla="*/ 1204 w 1874"/>
                <a:gd name="T35" fmla="*/ 2454 h 2843"/>
                <a:gd name="T36" fmla="*/ 1276 w 1874"/>
                <a:gd name="T37" fmla="*/ 2423 h 2843"/>
                <a:gd name="T38" fmla="*/ 1393 w 1874"/>
                <a:gd name="T39" fmla="*/ 2373 h 2843"/>
                <a:gd name="T40" fmla="*/ 1453 w 1874"/>
                <a:gd name="T41" fmla="*/ 2348 h 2843"/>
                <a:gd name="T42" fmla="*/ 1518 w 1874"/>
                <a:gd name="T43" fmla="*/ 2320 h 2843"/>
                <a:gd name="T44" fmla="*/ 1575 w 1874"/>
                <a:gd name="T45" fmla="*/ 2296 h 2843"/>
                <a:gd name="T46" fmla="*/ 1617 w 1874"/>
                <a:gd name="T47" fmla="*/ 2278 h 2843"/>
                <a:gd name="T48" fmla="*/ 1655 w 1874"/>
                <a:gd name="T49" fmla="*/ 2262 h 2843"/>
                <a:gd name="T50" fmla="*/ 1676 w 1874"/>
                <a:gd name="T51" fmla="*/ 2253 h 2843"/>
                <a:gd name="T52" fmla="*/ 1700 w 1874"/>
                <a:gd name="T53" fmla="*/ 2243 h 2843"/>
                <a:gd name="T54" fmla="*/ 1720 w 1874"/>
                <a:gd name="T55" fmla="*/ 2234 h 2843"/>
                <a:gd name="T56" fmla="*/ 1734 w 1874"/>
                <a:gd name="T57" fmla="*/ 2228 h 2843"/>
                <a:gd name="T58" fmla="*/ 1742 w 1874"/>
                <a:gd name="T59" fmla="*/ 2225 h 2843"/>
                <a:gd name="T60" fmla="*/ 1752 w 1874"/>
                <a:gd name="T61" fmla="*/ 2220 h 2843"/>
                <a:gd name="T62" fmla="*/ 1874 w 1874"/>
                <a:gd name="T63" fmla="*/ 870 h 2843"/>
                <a:gd name="T64" fmla="*/ 1873 w 1874"/>
                <a:gd name="T65" fmla="*/ 869 h 2843"/>
                <a:gd name="T66" fmla="*/ 1864 w 1874"/>
                <a:gd name="T67" fmla="*/ 863 h 2843"/>
                <a:gd name="T68" fmla="*/ 1860 w 1874"/>
                <a:gd name="T69" fmla="*/ 861 h 2843"/>
                <a:gd name="T70" fmla="*/ 1853 w 1874"/>
                <a:gd name="T71" fmla="*/ 857 h 2843"/>
                <a:gd name="T72" fmla="*/ 1845 w 1874"/>
                <a:gd name="T73" fmla="*/ 851 h 2843"/>
                <a:gd name="T74" fmla="*/ 1821 w 1874"/>
                <a:gd name="T75" fmla="*/ 836 h 2843"/>
                <a:gd name="T76" fmla="*/ 1800 w 1874"/>
                <a:gd name="T77" fmla="*/ 822 h 2843"/>
                <a:gd name="T78" fmla="*/ 1738 w 1874"/>
                <a:gd name="T79" fmla="*/ 781 h 2843"/>
                <a:gd name="T80" fmla="*/ 1704 w 1874"/>
                <a:gd name="T81" fmla="*/ 760 h 2843"/>
                <a:gd name="T82" fmla="*/ 1653 w 1874"/>
                <a:gd name="T83" fmla="*/ 727 h 2843"/>
                <a:gd name="T84" fmla="*/ 1571 w 1874"/>
                <a:gd name="T85" fmla="*/ 673 h 2843"/>
                <a:gd name="T86" fmla="*/ 1522 w 1874"/>
                <a:gd name="T87" fmla="*/ 641 h 2843"/>
                <a:gd name="T88" fmla="*/ 1439 w 1874"/>
                <a:gd name="T89" fmla="*/ 587 h 2843"/>
                <a:gd name="T90" fmla="*/ 1355 w 1874"/>
                <a:gd name="T91" fmla="*/ 532 h 2843"/>
                <a:gd name="T92" fmla="*/ 1270 w 1874"/>
                <a:gd name="T93" fmla="*/ 477 h 2843"/>
                <a:gd name="T94" fmla="*/ 1207 w 1874"/>
                <a:gd name="T95" fmla="*/ 436 h 2843"/>
                <a:gd name="T96" fmla="*/ 1147 w 1874"/>
                <a:gd name="T97" fmla="*/ 397 h 2843"/>
                <a:gd name="T98" fmla="*/ 1100 w 1874"/>
                <a:gd name="T99" fmla="*/ 366 h 2843"/>
                <a:gd name="T100" fmla="*/ 976 w 1874"/>
                <a:gd name="T101" fmla="*/ 285 h 2843"/>
                <a:gd name="T102" fmla="*/ 915 w 1874"/>
                <a:gd name="T103" fmla="*/ 246 h 2843"/>
                <a:gd name="T104" fmla="*/ 820 w 1874"/>
                <a:gd name="T105" fmla="*/ 184 h 2843"/>
                <a:gd name="T106" fmla="*/ 760 w 1874"/>
                <a:gd name="T107" fmla="*/ 145 h 2843"/>
                <a:gd name="T108" fmla="*/ 700 w 1874"/>
                <a:gd name="T109" fmla="*/ 106 h 2843"/>
                <a:gd name="T110" fmla="*/ 668 w 1874"/>
                <a:gd name="T111" fmla="*/ 85 h 2843"/>
                <a:gd name="T112" fmla="*/ 591 w 1874"/>
                <a:gd name="T113" fmla="*/ 35 h 2843"/>
                <a:gd name="T114" fmla="*/ 579 w 1874"/>
                <a:gd name="T115" fmla="*/ 27 h 2843"/>
                <a:gd name="T116" fmla="*/ 565 w 1874"/>
                <a:gd name="T117" fmla="*/ 18 h 2843"/>
                <a:gd name="T118" fmla="*/ 557 w 1874"/>
                <a:gd name="T119" fmla="*/ 13 h 2843"/>
                <a:gd name="T120" fmla="*/ 552 w 1874"/>
                <a:gd name="T121" fmla="*/ 9 h 2843"/>
                <a:gd name="T122" fmla="*/ 543 w 1874"/>
                <a:gd name="T123" fmla="*/ 4 h 2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74" h="2843">
                  <a:moveTo>
                    <a:pt x="538" y="0"/>
                  </a:moveTo>
                  <a:cubicBezTo>
                    <a:pt x="538" y="0"/>
                    <a:pt x="538" y="0"/>
                    <a:pt x="538" y="0"/>
                  </a:cubicBezTo>
                  <a:cubicBezTo>
                    <a:pt x="387" y="232"/>
                    <a:pt x="270" y="473"/>
                    <a:pt x="187" y="718"/>
                  </a:cubicBezTo>
                  <a:cubicBezTo>
                    <a:pt x="42" y="1148"/>
                    <a:pt x="0" y="1593"/>
                    <a:pt x="63" y="2041"/>
                  </a:cubicBezTo>
                  <a:cubicBezTo>
                    <a:pt x="101" y="2309"/>
                    <a:pt x="176" y="2577"/>
                    <a:pt x="289" y="2843"/>
                  </a:cubicBezTo>
                  <a:cubicBezTo>
                    <a:pt x="289" y="2843"/>
                    <a:pt x="289" y="2843"/>
                    <a:pt x="289" y="2843"/>
                  </a:cubicBezTo>
                  <a:cubicBezTo>
                    <a:pt x="289" y="2843"/>
                    <a:pt x="289" y="2843"/>
                    <a:pt x="290" y="2843"/>
                  </a:cubicBezTo>
                  <a:cubicBezTo>
                    <a:pt x="290" y="2843"/>
                    <a:pt x="290" y="2843"/>
                    <a:pt x="290" y="2843"/>
                  </a:cubicBezTo>
                  <a:cubicBezTo>
                    <a:pt x="290" y="2843"/>
                    <a:pt x="290" y="2843"/>
                    <a:pt x="290" y="2843"/>
                  </a:cubicBezTo>
                  <a:cubicBezTo>
                    <a:pt x="290" y="2843"/>
                    <a:pt x="290" y="2843"/>
                    <a:pt x="290" y="2843"/>
                  </a:cubicBezTo>
                  <a:cubicBezTo>
                    <a:pt x="290" y="2843"/>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1" y="2842"/>
                    <a:pt x="291" y="2842"/>
                    <a:pt x="291" y="2842"/>
                  </a:cubicBezTo>
                  <a:cubicBezTo>
                    <a:pt x="291" y="2842"/>
                    <a:pt x="291" y="2842"/>
                    <a:pt x="291" y="2842"/>
                  </a:cubicBezTo>
                  <a:cubicBezTo>
                    <a:pt x="291" y="2842"/>
                    <a:pt x="291" y="2842"/>
                    <a:pt x="291" y="2842"/>
                  </a:cubicBezTo>
                  <a:cubicBezTo>
                    <a:pt x="291" y="2842"/>
                    <a:pt x="291" y="2842"/>
                    <a:pt x="291" y="2842"/>
                  </a:cubicBezTo>
                  <a:cubicBezTo>
                    <a:pt x="291" y="2842"/>
                    <a:pt x="291" y="2842"/>
                    <a:pt x="292" y="2842"/>
                  </a:cubicBezTo>
                  <a:cubicBezTo>
                    <a:pt x="292" y="2842"/>
                    <a:pt x="292" y="2842"/>
                    <a:pt x="292" y="2842"/>
                  </a:cubicBezTo>
                  <a:cubicBezTo>
                    <a:pt x="292" y="2842"/>
                    <a:pt x="292" y="2842"/>
                    <a:pt x="292" y="2842"/>
                  </a:cubicBezTo>
                  <a:cubicBezTo>
                    <a:pt x="292" y="2842"/>
                    <a:pt x="292" y="2842"/>
                    <a:pt x="292" y="2842"/>
                  </a:cubicBezTo>
                  <a:cubicBezTo>
                    <a:pt x="292" y="2842"/>
                    <a:pt x="292"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5" y="2841"/>
                    <a:pt x="295" y="2841"/>
                    <a:pt x="295" y="2841"/>
                  </a:cubicBezTo>
                  <a:cubicBezTo>
                    <a:pt x="295" y="2841"/>
                    <a:pt x="295" y="2840"/>
                    <a:pt x="295" y="2840"/>
                  </a:cubicBezTo>
                  <a:cubicBezTo>
                    <a:pt x="295" y="2840"/>
                    <a:pt x="295" y="2840"/>
                    <a:pt x="295" y="2840"/>
                  </a:cubicBezTo>
                  <a:cubicBezTo>
                    <a:pt x="295" y="2840"/>
                    <a:pt x="295" y="2840"/>
                    <a:pt x="295" y="2840"/>
                  </a:cubicBezTo>
                  <a:cubicBezTo>
                    <a:pt x="295" y="2840"/>
                    <a:pt x="295" y="2840"/>
                    <a:pt x="295" y="2840"/>
                  </a:cubicBezTo>
                  <a:cubicBezTo>
                    <a:pt x="295" y="2840"/>
                    <a:pt x="296" y="2840"/>
                    <a:pt x="296" y="2840"/>
                  </a:cubicBezTo>
                  <a:cubicBezTo>
                    <a:pt x="296" y="2840"/>
                    <a:pt x="296" y="2840"/>
                    <a:pt x="296" y="2840"/>
                  </a:cubicBezTo>
                  <a:cubicBezTo>
                    <a:pt x="297" y="2840"/>
                    <a:pt x="297"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9" y="2839"/>
                    <a:pt x="299" y="2839"/>
                  </a:cubicBezTo>
                  <a:cubicBezTo>
                    <a:pt x="299" y="2839"/>
                    <a:pt x="299" y="2839"/>
                    <a:pt x="299" y="2839"/>
                  </a:cubicBezTo>
                  <a:cubicBezTo>
                    <a:pt x="299" y="2839"/>
                    <a:pt x="299" y="2839"/>
                    <a:pt x="299" y="2839"/>
                  </a:cubicBezTo>
                  <a:cubicBezTo>
                    <a:pt x="299" y="2839"/>
                    <a:pt x="299" y="2839"/>
                    <a:pt x="299" y="2839"/>
                  </a:cubicBezTo>
                  <a:cubicBezTo>
                    <a:pt x="299" y="2839"/>
                    <a:pt x="299" y="2838"/>
                    <a:pt x="299" y="2838"/>
                  </a:cubicBezTo>
                  <a:cubicBezTo>
                    <a:pt x="299" y="2838"/>
                    <a:pt x="299" y="2838"/>
                    <a:pt x="299" y="2838"/>
                  </a:cubicBezTo>
                  <a:cubicBezTo>
                    <a:pt x="299" y="2838"/>
                    <a:pt x="299" y="2838"/>
                    <a:pt x="299"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1" y="2838"/>
                  </a:cubicBezTo>
                  <a:cubicBezTo>
                    <a:pt x="301" y="2838"/>
                    <a:pt x="301" y="2838"/>
                    <a:pt x="301" y="2838"/>
                  </a:cubicBezTo>
                  <a:cubicBezTo>
                    <a:pt x="301" y="2838"/>
                    <a:pt x="301" y="2838"/>
                    <a:pt x="301" y="2838"/>
                  </a:cubicBezTo>
                  <a:cubicBezTo>
                    <a:pt x="301" y="2838"/>
                    <a:pt x="301" y="2838"/>
                    <a:pt x="301" y="2838"/>
                  </a:cubicBezTo>
                  <a:cubicBezTo>
                    <a:pt x="303" y="2837"/>
                    <a:pt x="305" y="2836"/>
                    <a:pt x="307" y="2835"/>
                  </a:cubicBezTo>
                  <a:cubicBezTo>
                    <a:pt x="307" y="2835"/>
                    <a:pt x="307" y="2835"/>
                    <a:pt x="307" y="2835"/>
                  </a:cubicBezTo>
                  <a:cubicBezTo>
                    <a:pt x="307"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9" y="2835"/>
                    <a:pt x="309" y="2834"/>
                    <a:pt x="309" y="2834"/>
                  </a:cubicBezTo>
                  <a:cubicBezTo>
                    <a:pt x="309" y="2834"/>
                    <a:pt x="309" y="2834"/>
                    <a:pt x="309" y="2834"/>
                  </a:cubicBezTo>
                  <a:cubicBezTo>
                    <a:pt x="309" y="2834"/>
                    <a:pt x="309" y="2834"/>
                    <a:pt x="309" y="2834"/>
                  </a:cubicBezTo>
                  <a:cubicBezTo>
                    <a:pt x="310" y="2834"/>
                    <a:pt x="310" y="2834"/>
                    <a:pt x="310" y="2834"/>
                  </a:cubicBezTo>
                  <a:cubicBezTo>
                    <a:pt x="310" y="2834"/>
                    <a:pt x="310" y="2834"/>
                    <a:pt x="310" y="2834"/>
                  </a:cubicBezTo>
                  <a:cubicBezTo>
                    <a:pt x="310" y="2834"/>
                    <a:pt x="310" y="2834"/>
                    <a:pt x="310" y="2834"/>
                  </a:cubicBezTo>
                  <a:cubicBezTo>
                    <a:pt x="310" y="2834"/>
                    <a:pt x="310" y="2834"/>
                    <a:pt x="311" y="2834"/>
                  </a:cubicBezTo>
                  <a:cubicBezTo>
                    <a:pt x="311" y="2834"/>
                    <a:pt x="311" y="2834"/>
                    <a:pt x="311" y="2834"/>
                  </a:cubicBezTo>
                  <a:cubicBezTo>
                    <a:pt x="311" y="2834"/>
                    <a:pt x="311" y="2834"/>
                    <a:pt x="311" y="2833"/>
                  </a:cubicBezTo>
                  <a:cubicBezTo>
                    <a:pt x="311" y="2833"/>
                    <a:pt x="311" y="2833"/>
                    <a:pt x="311" y="2833"/>
                  </a:cubicBezTo>
                  <a:cubicBezTo>
                    <a:pt x="311" y="2833"/>
                    <a:pt x="311" y="2833"/>
                    <a:pt x="311" y="2833"/>
                  </a:cubicBezTo>
                  <a:cubicBezTo>
                    <a:pt x="311" y="2833"/>
                    <a:pt x="311" y="2833"/>
                    <a:pt x="311" y="2833"/>
                  </a:cubicBezTo>
                  <a:cubicBezTo>
                    <a:pt x="311" y="2833"/>
                    <a:pt x="311"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2"/>
                    <a:pt x="313" y="2833"/>
                    <a:pt x="313" y="2832"/>
                  </a:cubicBezTo>
                  <a:cubicBezTo>
                    <a:pt x="313" y="2832"/>
                    <a:pt x="313" y="2832"/>
                    <a:pt x="314" y="2832"/>
                  </a:cubicBezTo>
                  <a:cubicBezTo>
                    <a:pt x="314" y="2832"/>
                    <a:pt x="314" y="2832"/>
                    <a:pt x="314" y="2832"/>
                  </a:cubicBezTo>
                  <a:cubicBezTo>
                    <a:pt x="314" y="2832"/>
                    <a:pt x="314" y="2832"/>
                    <a:pt x="314" y="2832"/>
                  </a:cubicBezTo>
                  <a:cubicBezTo>
                    <a:pt x="314" y="2832"/>
                    <a:pt x="314" y="2832"/>
                    <a:pt x="314" y="2832"/>
                  </a:cubicBezTo>
                  <a:cubicBezTo>
                    <a:pt x="314" y="2832"/>
                    <a:pt x="315" y="2832"/>
                    <a:pt x="315" y="2832"/>
                  </a:cubicBezTo>
                  <a:cubicBezTo>
                    <a:pt x="315" y="2832"/>
                    <a:pt x="315" y="2832"/>
                    <a:pt x="315" y="2832"/>
                  </a:cubicBezTo>
                  <a:cubicBezTo>
                    <a:pt x="315" y="2832"/>
                    <a:pt x="315" y="2832"/>
                    <a:pt x="315" y="2832"/>
                  </a:cubicBezTo>
                  <a:cubicBezTo>
                    <a:pt x="315" y="2832"/>
                    <a:pt x="315" y="2832"/>
                    <a:pt x="315" y="2832"/>
                  </a:cubicBezTo>
                  <a:cubicBezTo>
                    <a:pt x="315" y="2832"/>
                    <a:pt x="315" y="2832"/>
                    <a:pt x="315" y="2832"/>
                  </a:cubicBezTo>
                  <a:cubicBezTo>
                    <a:pt x="316" y="2832"/>
                    <a:pt x="316" y="2832"/>
                    <a:pt x="316" y="2832"/>
                  </a:cubicBezTo>
                  <a:cubicBezTo>
                    <a:pt x="316" y="2832"/>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7" y="2831"/>
                    <a:pt x="317" y="2831"/>
                  </a:cubicBezTo>
                  <a:cubicBezTo>
                    <a:pt x="317" y="2831"/>
                    <a:pt x="317" y="2831"/>
                    <a:pt x="317" y="2831"/>
                  </a:cubicBezTo>
                  <a:cubicBezTo>
                    <a:pt x="317" y="2831"/>
                    <a:pt x="317" y="2831"/>
                    <a:pt x="317" y="2831"/>
                  </a:cubicBezTo>
                  <a:cubicBezTo>
                    <a:pt x="318" y="2831"/>
                    <a:pt x="318" y="2830"/>
                    <a:pt x="319" y="2830"/>
                  </a:cubicBezTo>
                  <a:cubicBezTo>
                    <a:pt x="319" y="2830"/>
                    <a:pt x="319" y="2830"/>
                    <a:pt x="319" y="2830"/>
                  </a:cubicBezTo>
                  <a:cubicBezTo>
                    <a:pt x="319" y="2830"/>
                    <a:pt x="319" y="2830"/>
                    <a:pt x="319" y="2830"/>
                  </a:cubicBezTo>
                  <a:cubicBezTo>
                    <a:pt x="319" y="2830"/>
                    <a:pt x="320" y="2830"/>
                    <a:pt x="320" y="2830"/>
                  </a:cubicBezTo>
                  <a:cubicBezTo>
                    <a:pt x="320" y="2830"/>
                    <a:pt x="321" y="2829"/>
                    <a:pt x="322" y="2829"/>
                  </a:cubicBezTo>
                  <a:cubicBezTo>
                    <a:pt x="322" y="2829"/>
                    <a:pt x="322" y="2829"/>
                    <a:pt x="322" y="2829"/>
                  </a:cubicBezTo>
                  <a:cubicBezTo>
                    <a:pt x="322" y="2829"/>
                    <a:pt x="322" y="2829"/>
                    <a:pt x="323" y="2829"/>
                  </a:cubicBezTo>
                  <a:cubicBezTo>
                    <a:pt x="323" y="2829"/>
                    <a:pt x="323" y="2829"/>
                    <a:pt x="323" y="2829"/>
                  </a:cubicBezTo>
                  <a:cubicBezTo>
                    <a:pt x="323" y="2828"/>
                    <a:pt x="323" y="2828"/>
                    <a:pt x="323" y="2828"/>
                  </a:cubicBezTo>
                  <a:cubicBezTo>
                    <a:pt x="323" y="2828"/>
                    <a:pt x="324" y="2828"/>
                    <a:pt x="324" y="2828"/>
                  </a:cubicBezTo>
                  <a:cubicBezTo>
                    <a:pt x="324" y="2828"/>
                    <a:pt x="324" y="2828"/>
                    <a:pt x="324" y="2828"/>
                  </a:cubicBezTo>
                  <a:cubicBezTo>
                    <a:pt x="325" y="2828"/>
                    <a:pt x="325" y="2828"/>
                    <a:pt x="326" y="2827"/>
                  </a:cubicBezTo>
                  <a:cubicBezTo>
                    <a:pt x="326" y="2827"/>
                    <a:pt x="325" y="2827"/>
                    <a:pt x="326" y="2827"/>
                  </a:cubicBezTo>
                  <a:cubicBezTo>
                    <a:pt x="326" y="2827"/>
                    <a:pt x="326" y="2827"/>
                    <a:pt x="326" y="2827"/>
                  </a:cubicBezTo>
                  <a:cubicBezTo>
                    <a:pt x="326" y="2827"/>
                    <a:pt x="326" y="2827"/>
                    <a:pt x="326" y="2827"/>
                  </a:cubicBezTo>
                  <a:cubicBezTo>
                    <a:pt x="326" y="2827"/>
                    <a:pt x="327" y="2827"/>
                    <a:pt x="327" y="2827"/>
                  </a:cubicBezTo>
                  <a:cubicBezTo>
                    <a:pt x="327" y="2827"/>
                    <a:pt x="327" y="2827"/>
                    <a:pt x="327" y="2827"/>
                  </a:cubicBezTo>
                  <a:cubicBezTo>
                    <a:pt x="327" y="2827"/>
                    <a:pt x="327" y="2827"/>
                    <a:pt x="327" y="2827"/>
                  </a:cubicBezTo>
                  <a:cubicBezTo>
                    <a:pt x="327" y="2827"/>
                    <a:pt x="327" y="2827"/>
                    <a:pt x="328" y="2826"/>
                  </a:cubicBezTo>
                  <a:cubicBezTo>
                    <a:pt x="328" y="2826"/>
                    <a:pt x="328" y="2826"/>
                    <a:pt x="328" y="2826"/>
                  </a:cubicBezTo>
                  <a:cubicBezTo>
                    <a:pt x="328" y="2826"/>
                    <a:pt x="328" y="2826"/>
                    <a:pt x="328" y="2826"/>
                  </a:cubicBezTo>
                  <a:cubicBezTo>
                    <a:pt x="328" y="2826"/>
                    <a:pt x="328" y="2826"/>
                    <a:pt x="329" y="2826"/>
                  </a:cubicBezTo>
                  <a:cubicBezTo>
                    <a:pt x="329" y="2826"/>
                    <a:pt x="329" y="2826"/>
                    <a:pt x="329" y="2826"/>
                  </a:cubicBezTo>
                  <a:cubicBezTo>
                    <a:pt x="329" y="2826"/>
                    <a:pt x="329" y="2826"/>
                    <a:pt x="329" y="2826"/>
                  </a:cubicBezTo>
                  <a:cubicBezTo>
                    <a:pt x="329" y="2826"/>
                    <a:pt x="329" y="2826"/>
                    <a:pt x="329" y="2826"/>
                  </a:cubicBezTo>
                  <a:cubicBezTo>
                    <a:pt x="329" y="2826"/>
                    <a:pt x="329" y="2826"/>
                    <a:pt x="329" y="2826"/>
                  </a:cubicBezTo>
                  <a:cubicBezTo>
                    <a:pt x="330" y="2826"/>
                    <a:pt x="330" y="2825"/>
                    <a:pt x="330" y="2825"/>
                  </a:cubicBezTo>
                  <a:cubicBezTo>
                    <a:pt x="330" y="2825"/>
                    <a:pt x="330" y="2825"/>
                    <a:pt x="331" y="2825"/>
                  </a:cubicBezTo>
                  <a:cubicBezTo>
                    <a:pt x="331" y="2825"/>
                    <a:pt x="331" y="2825"/>
                    <a:pt x="331" y="2825"/>
                  </a:cubicBezTo>
                  <a:cubicBezTo>
                    <a:pt x="331" y="2825"/>
                    <a:pt x="331" y="2825"/>
                    <a:pt x="331" y="2825"/>
                  </a:cubicBezTo>
                  <a:cubicBezTo>
                    <a:pt x="331" y="2825"/>
                    <a:pt x="331" y="2825"/>
                    <a:pt x="331" y="2825"/>
                  </a:cubicBezTo>
                  <a:cubicBezTo>
                    <a:pt x="331" y="2825"/>
                    <a:pt x="332" y="2825"/>
                    <a:pt x="332" y="2825"/>
                  </a:cubicBezTo>
                  <a:cubicBezTo>
                    <a:pt x="332" y="2825"/>
                    <a:pt x="332" y="2825"/>
                    <a:pt x="332" y="2825"/>
                  </a:cubicBezTo>
                  <a:cubicBezTo>
                    <a:pt x="332" y="2825"/>
                    <a:pt x="332" y="2825"/>
                    <a:pt x="332" y="2825"/>
                  </a:cubicBezTo>
                  <a:cubicBezTo>
                    <a:pt x="332" y="2824"/>
                    <a:pt x="333" y="2824"/>
                    <a:pt x="333" y="2824"/>
                  </a:cubicBezTo>
                  <a:cubicBezTo>
                    <a:pt x="333" y="2824"/>
                    <a:pt x="333" y="2824"/>
                    <a:pt x="333" y="2824"/>
                  </a:cubicBezTo>
                  <a:cubicBezTo>
                    <a:pt x="334" y="2824"/>
                    <a:pt x="334" y="2824"/>
                    <a:pt x="335" y="2823"/>
                  </a:cubicBezTo>
                  <a:cubicBezTo>
                    <a:pt x="335" y="2823"/>
                    <a:pt x="335" y="2823"/>
                    <a:pt x="335" y="2823"/>
                  </a:cubicBezTo>
                  <a:cubicBezTo>
                    <a:pt x="335" y="2823"/>
                    <a:pt x="335" y="2823"/>
                    <a:pt x="336" y="2823"/>
                  </a:cubicBezTo>
                  <a:cubicBezTo>
                    <a:pt x="336" y="2823"/>
                    <a:pt x="336" y="2823"/>
                    <a:pt x="336" y="2823"/>
                  </a:cubicBezTo>
                  <a:cubicBezTo>
                    <a:pt x="337" y="2823"/>
                    <a:pt x="338"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1"/>
                    <a:pt x="339" y="2821"/>
                    <a:pt x="339" y="2821"/>
                  </a:cubicBezTo>
                  <a:cubicBezTo>
                    <a:pt x="340" y="2821"/>
                    <a:pt x="341" y="2821"/>
                    <a:pt x="342" y="2821"/>
                  </a:cubicBezTo>
                  <a:cubicBezTo>
                    <a:pt x="342" y="2821"/>
                    <a:pt x="342" y="2821"/>
                    <a:pt x="342" y="2821"/>
                  </a:cubicBezTo>
                  <a:cubicBezTo>
                    <a:pt x="342" y="2820"/>
                    <a:pt x="342"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4" y="2820"/>
                  </a:cubicBezTo>
                  <a:cubicBezTo>
                    <a:pt x="344" y="2820"/>
                    <a:pt x="344" y="2820"/>
                    <a:pt x="344" y="2820"/>
                  </a:cubicBezTo>
                  <a:cubicBezTo>
                    <a:pt x="344" y="2820"/>
                    <a:pt x="344" y="2820"/>
                    <a:pt x="344" y="2820"/>
                  </a:cubicBezTo>
                  <a:cubicBezTo>
                    <a:pt x="344" y="2820"/>
                    <a:pt x="344" y="2820"/>
                    <a:pt x="344" y="2820"/>
                  </a:cubicBezTo>
                  <a:cubicBezTo>
                    <a:pt x="344" y="2820"/>
                    <a:pt x="344" y="2819"/>
                    <a:pt x="344" y="2819"/>
                  </a:cubicBezTo>
                  <a:cubicBezTo>
                    <a:pt x="344" y="2819"/>
                    <a:pt x="345" y="2819"/>
                    <a:pt x="345" y="2819"/>
                  </a:cubicBezTo>
                  <a:cubicBezTo>
                    <a:pt x="345" y="2819"/>
                    <a:pt x="345" y="2819"/>
                    <a:pt x="345" y="2819"/>
                  </a:cubicBezTo>
                  <a:cubicBezTo>
                    <a:pt x="345" y="2819"/>
                    <a:pt x="345" y="2819"/>
                    <a:pt x="345" y="2819"/>
                  </a:cubicBezTo>
                  <a:cubicBezTo>
                    <a:pt x="346" y="2819"/>
                    <a:pt x="346" y="2819"/>
                    <a:pt x="346" y="2819"/>
                  </a:cubicBezTo>
                  <a:cubicBezTo>
                    <a:pt x="346" y="2819"/>
                    <a:pt x="346" y="2819"/>
                    <a:pt x="346" y="2819"/>
                  </a:cubicBezTo>
                  <a:cubicBezTo>
                    <a:pt x="347" y="2818"/>
                    <a:pt x="347" y="2818"/>
                    <a:pt x="347" y="2818"/>
                  </a:cubicBezTo>
                  <a:cubicBezTo>
                    <a:pt x="347" y="2818"/>
                    <a:pt x="347" y="2818"/>
                    <a:pt x="347" y="2818"/>
                  </a:cubicBezTo>
                  <a:cubicBezTo>
                    <a:pt x="347" y="2818"/>
                    <a:pt x="347" y="2818"/>
                    <a:pt x="347"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9" y="2818"/>
                  </a:cubicBezTo>
                  <a:cubicBezTo>
                    <a:pt x="349" y="2818"/>
                    <a:pt x="349" y="2817"/>
                    <a:pt x="349" y="2817"/>
                  </a:cubicBezTo>
                  <a:cubicBezTo>
                    <a:pt x="349" y="2817"/>
                    <a:pt x="349"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1" y="2817"/>
                    <a:pt x="351" y="2817"/>
                    <a:pt x="351" y="2816"/>
                  </a:cubicBezTo>
                  <a:cubicBezTo>
                    <a:pt x="351" y="2816"/>
                    <a:pt x="351" y="2816"/>
                    <a:pt x="351" y="2816"/>
                  </a:cubicBezTo>
                  <a:cubicBezTo>
                    <a:pt x="351" y="2816"/>
                    <a:pt x="351" y="2816"/>
                    <a:pt x="351" y="2816"/>
                  </a:cubicBezTo>
                  <a:cubicBezTo>
                    <a:pt x="352" y="2816"/>
                    <a:pt x="352" y="2816"/>
                    <a:pt x="352" y="2816"/>
                  </a:cubicBezTo>
                  <a:cubicBezTo>
                    <a:pt x="352" y="2816"/>
                    <a:pt x="352" y="2816"/>
                    <a:pt x="352" y="2816"/>
                  </a:cubicBezTo>
                  <a:cubicBezTo>
                    <a:pt x="352" y="2816"/>
                    <a:pt x="352" y="2816"/>
                    <a:pt x="352" y="2816"/>
                  </a:cubicBezTo>
                  <a:cubicBezTo>
                    <a:pt x="352" y="2816"/>
                    <a:pt x="352" y="2816"/>
                    <a:pt x="352" y="2816"/>
                  </a:cubicBezTo>
                  <a:cubicBezTo>
                    <a:pt x="353" y="2816"/>
                    <a:pt x="353" y="2816"/>
                    <a:pt x="353" y="2816"/>
                  </a:cubicBezTo>
                  <a:cubicBezTo>
                    <a:pt x="353" y="2816"/>
                    <a:pt x="353"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6" y="2814"/>
                    <a:pt x="358" y="2814"/>
                    <a:pt x="359" y="2813"/>
                  </a:cubicBezTo>
                  <a:cubicBezTo>
                    <a:pt x="359" y="2813"/>
                    <a:pt x="359" y="2813"/>
                    <a:pt x="359" y="2813"/>
                  </a:cubicBezTo>
                  <a:cubicBezTo>
                    <a:pt x="359" y="2813"/>
                    <a:pt x="360" y="2813"/>
                    <a:pt x="360" y="2813"/>
                  </a:cubicBezTo>
                  <a:cubicBezTo>
                    <a:pt x="360" y="2813"/>
                    <a:pt x="360" y="2813"/>
                    <a:pt x="360" y="2813"/>
                  </a:cubicBezTo>
                  <a:cubicBezTo>
                    <a:pt x="361" y="2812"/>
                    <a:pt x="361" y="2812"/>
                    <a:pt x="361" y="2812"/>
                  </a:cubicBezTo>
                  <a:cubicBezTo>
                    <a:pt x="361" y="2812"/>
                    <a:pt x="361" y="2812"/>
                    <a:pt x="361" y="2812"/>
                  </a:cubicBezTo>
                  <a:cubicBezTo>
                    <a:pt x="362" y="2812"/>
                    <a:pt x="363" y="2811"/>
                    <a:pt x="363" y="2811"/>
                  </a:cubicBezTo>
                  <a:cubicBezTo>
                    <a:pt x="364" y="2811"/>
                    <a:pt x="364" y="2811"/>
                    <a:pt x="364" y="2811"/>
                  </a:cubicBezTo>
                  <a:cubicBezTo>
                    <a:pt x="364" y="2811"/>
                    <a:pt x="365" y="2811"/>
                    <a:pt x="365" y="2810"/>
                  </a:cubicBezTo>
                  <a:cubicBezTo>
                    <a:pt x="366" y="2810"/>
                    <a:pt x="366" y="2810"/>
                    <a:pt x="367" y="2810"/>
                  </a:cubicBezTo>
                  <a:cubicBezTo>
                    <a:pt x="367" y="2810"/>
                    <a:pt x="367" y="2810"/>
                    <a:pt x="367" y="2810"/>
                  </a:cubicBezTo>
                  <a:cubicBezTo>
                    <a:pt x="367" y="2810"/>
                    <a:pt x="367" y="2810"/>
                    <a:pt x="367" y="2810"/>
                  </a:cubicBezTo>
                  <a:cubicBezTo>
                    <a:pt x="367" y="2810"/>
                    <a:pt x="367" y="2810"/>
                    <a:pt x="367" y="2809"/>
                  </a:cubicBezTo>
                  <a:cubicBezTo>
                    <a:pt x="368" y="2809"/>
                    <a:pt x="368" y="2809"/>
                    <a:pt x="368" y="2809"/>
                  </a:cubicBezTo>
                  <a:cubicBezTo>
                    <a:pt x="368" y="2809"/>
                    <a:pt x="368" y="2809"/>
                    <a:pt x="368" y="2809"/>
                  </a:cubicBezTo>
                  <a:cubicBezTo>
                    <a:pt x="368" y="2809"/>
                    <a:pt x="369" y="2809"/>
                    <a:pt x="369" y="2809"/>
                  </a:cubicBezTo>
                  <a:cubicBezTo>
                    <a:pt x="369" y="2809"/>
                    <a:pt x="369" y="2809"/>
                    <a:pt x="370" y="2809"/>
                  </a:cubicBezTo>
                  <a:cubicBezTo>
                    <a:pt x="371" y="2808"/>
                    <a:pt x="371" y="2808"/>
                    <a:pt x="372" y="2807"/>
                  </a:cubicBezTo>
                  <a:cubicBezTo>
                    <a:pt x="373" y="2807"/>
                    <a:pt x="373" y="2807"/>
                    <a:pt x="373" y="2807"/>
                  </a:cubicBezTo>
                  <a:cubicBezTo>
                    <a:pt x="376" y="2806"/>
                    <a:pt x="378" y="2805"/>
                    <a:pt x="380" y="2804"/>
                  </a:cubicBezTo>
                  <a:cubicBezTo>
                    <a:pt x="381" y="2804"/>
                    <a:pt x="381" y="2804"/>
                    <a:pt x="381" y="2804"/>
                  </a:cubicBezTo>
                  <a:cubicBezTo>
                    <a:pt x="382" y="2803"/>
                    <a:pt x="382" y="2803"/>
                    <a:pt x="383" y="2803"/>
                  </a:cubicBezTo>
                  <a:cubicBezTo>
                    <a:pt x="383" y="2803"/>
                    <a:pt x="383" y="2803"/>
                    <a:pt x="383" y="2803"/>
                  </a:cubicBezTo>
                  <a:cubicBezTo>
                    <a:pt x="384" y="2802"/>
                    <a:pt x="385" y="2802"/>
                    <a:pt x="385" y="2802"/>
                  </a:cubicBezTo>
                  <a:cubicBezTo>
                    <a:pt x="385" y="2802"/>
                    <a:pt x="385" y="2802"/>
                    <a:pt x="385" y="2802"/>
                  </a:cubicBezTo>
                  <a:cubicBezTo>
                    <a:pt x="386" y="2802"/>
                    <a:pt x="386" y="2802"/>
                    <a:pt x="386" y="2802"/>
                  </a:cubicBezTo>
                  <a:cubicBezTo>
                    <a:pt x="386" y="2802"/>
                    <a:pt x="386" y="2802"/>
                    <a:pt x="386" y="2802"/>
                  </a:cubicBezTo>
                  <a:cubicBezTo>
                    <a:pt x="386" y="2802"/>
                    <a:pt x="386" y="2801"/>
                    <a:pt x="386" y="2801"/>
                  </a:cubicBezTo>
                  <a:cubicBezTo>
                    <a:pt x="386" y="2801"/>
                    <a:pt x="387" y="2801"/>
                    <a:pt x="387" y="2801"/>
                  </a:cubicBezTo>
                  <a:cubicBezTo>
                    <a:pt x="387" y="2801"/>
                    <a:pt x="387" y="2801"/>
                    <a:pt x="387" y="2801"/>
                  </a:cubicBezTo>
                  <a:cubicBezTo>
                    <a:pt x="387" y="2801"/>
                    <a:pt x="388" y="2801"/>
                    <a:pt x="388" y="2801"/>
                  </a:cubicBezTo>
                  <a:cubicBezTo>
                    <a:pt x="388" y="2801"/>
                    <a:pt x="388" y="2801"/>
                    <a:pt x="388" y="2801"/>
                  </a:cubicBezTo>
                  <a:cubicBezTo>
                    <a:pt x="388" y="2801"/>
                    <a:pt x="388" y="2801"/>
                    <a:pt x="388" y="2801"/>
                  </a:cubicBezTo>
                  <a:cubicBezTo>
                    <a:pt x="388" y="2801"/>
                    <a:pt x="388" y="2801"/>
                    <a:pt x="388" y="2801"/>
                  </a:cubicBezTo>
                  <a:cubicBezTo>
                    <a:pt x="389" y="2800"/>
                    <a:pt x="390" y="2800"/>
                    <a:pt x="391" y="2799"/>
                  </a:cubicBezTo>
                  <a:cubicBezTo>
                    <a:pt x="391" y="2799"/>
                    <a:pt x="392" y="2799"/>
                    <a:pt x="392" y="2799"/>
                  </a:cubicBezTo>
                  <a:cubicBezTo>
                    <a:pt x="392" y="2799"/>
                    <a:pt x="393" y="2799"/>
                    <a:pt x="393" y="2799"/>
                  </a:cubicBezTo>
                  <a:cubicBezTo>
                    <a:pt x="393" y="2799"/>
                    <a:pt x="393" y="2799"/>
                    <a:pt x="393" y="2799"/>
                  </a:cubicBezTo>
                  <a:cubicBezTo>
                    <a:pt x="394" y="2798"/>
                    <a:pt x="395" y="2798"/>
                    <a:pt x="396" y="2797"/>
                  </a:cubicBezTo>
                  <a:cubicBezTo>
                    <a:pt x="396" y="2797"/>
                    <a:pt x="396" y="2797"/>
                    <a:pt x="396" y="2797"/>
                  </a:cubicBezTo>
                  <a:cubicBezTo>
                    <a:pt x="398" y="2797"/>
                    <a:pt x="400" y="2796"/>
                    <a:pt x="402" y="2795"/>
                  </a:cubicBezTo>
                  <a:cubicBezTo>
                    <a:pt x="402" y="2795"/>
                    <a:pt x="402" y="2795"/>
                    <a:pt x="402" y="2795"/>
                  </a:cubicBezTo>
                  <a:cubicBezTo>
                    <a:pt x="402" y="2795"/>
                    <a:pt x="402" y="2795"/>
                    <a:pt x="403" y="2795"/>
                  </a:cubicBezTo>
                  <a:cubicBezTo>
                    <a:pt x="403" y="2794"/>
                    <a:pt x="403" y="2795"/>
                    <a:pt x="403" y="2794"/>
                  </a:cubicBezTo>
                  <a:cubicBezTo>
                    <a:pt x="403" y="2794"/>
                    <a:pt x="403" y="2794"/>
                    <a:pt x="403" y="2794"/>
                  </a:cubicBezTo>
                  <a:cubicBezTo>
                    <a:pt x="404" y="2794"/>
                    <a:pt x="404" y="2794"/>
                    <a:pt x="404" y="2794"/>
                  </a:cubicBezTo>
                  <a:cubicBezTo>
                    <a:pt x="404" y="2794"/>
                    <a:pt x="404" y="2794"/>
                    <a:pt x="404" y="2794"/>
                  </a:cubicBezTo>
                  <a:cubicBezTo>
                    <a:pt x="404" y="2794"/>
                    <a:pt x="404" y="2794"/>
                    <a:pt x="404" y="2794"/>
                  </a:cubicBezTo>
                  <a:cubicBezTo>
                    <a:pt x="404" y="2794"/>
                    <a:pt x="405" y="2794"/>
                    <a:pt x="405" y="2794"/>
                  </a:cubicBezTo>
                  <a:cubicBezTo>
                    <a:pt x="405" y="2793"/>
                    <a:pt x="405" y="2793"/>
                    <a:pt x="405" y="2793"/>
                  </a:cubicBezTo>
                  <a:cubicBezTo>
                    <a:pt x="406" y="2793"/>
                    <a:pt x="406" y="2793"/>
                    <a:pt x="407" y="2793"/>
                  </a:cubicBezTo>
                  <a:cubicBezTo>
                    <a:pt x="407" y="2793"/>
                    <a:pt x="407" y="2793"/>
                    <a:pt x="407" y="2793"/>
                  </a:cubicBezTo>
                  <a:cubicBezTo>
                    <a:pt x="407" y="2793"/>
                    <a:pt x="407" y="2793"/>
                    <a:pt x="407" y="2792"/>
                  </a:cubicBezTo>
                  <a:cubicBezTo>
                    <a:pt x="407" y="2792"/>
                    <a:pt x="407" y="2792"/>
                    <a:pt x="407" y="2792"/>
                  </a:cubicBezTo>
                  <a:cubicBezTo>
                    <a:pt x="408" y="2792"/>
                    <a:pt x="408" y="2792"/>
                    <a:pt x="408" y="2792"/>
                  </a:cubicBezTo>
                  <a:cubicBezTo>
                    <a:pt x="408" y="2792"/>
                    <a:pt x="408" y="2792"/>
                    <a:pt x="408" y="2792"/>
                  </a:cubicBezTo>
                  <a:cubicBezTo>
                    <a:pt x="408" y="2792"/>
                    <a:pt x="408" y="2792"/>
                    <a:pt x="408" y="2792"/>
                  </a:cubicBezTo>
                  <a:cubicBezTo>
                    <a:pt x="409" y="2792"/>
                    <a:pt x="409" y="2792"/>
                    <a:pt x="409" y="2792"/>
                  </a:cubicBezTo>
                  <a:cubicBezTo>
                    <a:pt x="409" y="2792"/>
                    <a:pt x="409" y="2792"/>
                    <a:pt x="409" y="2792"/>
                  </a:cubicBezTo>
                  <a:cubicBezTo>
                    <a:pt x="409" y="2792"/>
                    <a:pt x="409" y="2792"/>
                    <a:pt x="409" y="2792"/>
                  </a:cubicBezTo>
                  <a:cubicBezTo>
                    <a:pt x="410" y="2792"/>
                    <a:pt x="410" y="2791"/>
                    <a:pt x="411" y="2791"/>
                  </a:cubicBezTo>
                  <a:cubicBezTo>
                    <a:pt x="411" y="2791"/>
                    <a:pt x="411" y="2791"/>
                    <a:pt x="411" y="2791"/>
                  </a:cubicBezTo>
                  <a:cubicBezTo>
                    <a:pt x="411" y="2791"/>
                    <a:pt x="411" y="2791"/>
                    <a:pt x="411" y="2791"/>
                  </a:cubicBezTo>
                  <a:cubicBezTo>
                    <a:pt x="411" y="2791"/>
                    <a:pt x="411" y="2791"/>
                    <a:pt x="412" y="2791"/>
                  </a:cubicBezTo>
                  <a:cubicBezTo>
                    <a:pt x="412" y="2791"/>
                    <a:pt x="412" y="2791"/>
                    <a:pt x="412" y="2791"/>
                  </a:cubicBezTo>
                  <a:cubicBezTo>
                    <a:pt x="412" y="2791"/>
                    <a:pt x="412" y="2791"/>
                    <a:pt x="412" y="2791"/>
                  </a:cubicBezTo>
                  <a:cubicBezTo>
                    <a:pt x="412" y="2791"/>
                    <a:pt x="412" y="2790"/>
                    <a:pt x="412" y="2790"/>
                  </a:cubicBezTo>
                  <a:cubicBezTo>
                    <a:pt x="413" y="2790"/>
                    <a:pt x="413" y="2790"/>
                    <a:pt x="414" y="2790"/>
                  </a:cubicBezTo>
                  <a:cubicBezTo>
                    <a:pt x="414" y="2790"/>
                    <a:pt x="414" y="2790"/>
                    <a:pt x="414" y="2790"/>
                  </a:cubicBezTo>
                  <a:cubicBezTo>
                    <a:pt x="414" y="2790"/>
                    <a:pt x="414" y="2790"/>
                    <a:pt x="414" y="2790"/>
                  </a:cubicBezTo>
                  <a:cubicBezTo>
                    <a:pt x="414" y="2790"/>
                    <a:pt x="414" y="2790"/>
                    <a:pt x="414" y="2790"/>
                  </a:cubicBezTo>
                  <a:cubicBezTo>
                    <a:pt x="414" y="2790"/>
                    <a:pt x="414" y="2790"/>
                    <a:pt x="414" y="2790"/>
                  </a:cubicBezTo>
                  <a:cubicBezTo>
                    <a:pt x="415" y="2789"/>
                    <a:pt x="415" y="2789"/>
                    <a:pt x="415" y="2789"/>
                  </a:cubicBezTo>
                  <a:cubicBezTo>
                    <a:pt x="415" y="2789"/>
                    <a:pt x="415" y="2789"/>
                    <a:pt x="415" y="2789"/>
                  </a:cubicBezTo>
                  <a:cubicBezTo>
                    <a:pt x="415" y="2789"/>
                    <a:pt x="415" y="2789"/>
                    <a:pt x="416" y="2789"/>
                  </a:cubicBezTo>
                  <a:cubicBezTo>
                    <a:pt x="416" y="2789"/>
                    <a:pt x="416" y="2789"/>
                    <a:pt x="416" y="2789"/>
                  </a:cubicBezTo>
                  <a:cubicBezTo>
                    <a:pt x="416" y="2789"/>
                    <a:pt x="416" y="2789"/>
                    <a:pt x="416" y="2789"/>
                  </a:cubicBezTo>
                  <a:cubicBezTo>
                    <a:pt x="417" y="2788"/>
                    <a:pt x="418" y="2788"/>
                    <a:pt x="418" y="2788"/>
                  </a:cubicBezTo>
                  <a:cubicBezTo>
                    <a:pt x="419" y="2787"/>
                    <a:pt x="420" y="2787"/>
                    <a:pt x="421" y="2787"/>
                  </a:cubicBezTo>
                  <a:cubicBezTo>
                    <a:pt x="421" y="2787"/>
                    <a:pt x="421" y="2787"/>
                    <a:pt x="421" y="2787"/>
                  </a:cubicBezTo>
                  <a:cubicBezTo>
                    <a:pt x="422" y="2786"/>
                    <a:pt x="423" y="2786"/>
                    <a:pt x="425" y="2785"/>
                  </a:cubicBezTo>
                  <a:cubicBezTo>
                    <a:pt x="426" y="2785"/>
                    <a:pt x="427" y="2784"/>
                    <a:pt x="428" y="2784"/>
                  </a:cubicBezTo>
                  <a:cubicBezTo>
                    <a:pt x="428" y="2784"/>
                    <a:pt x="428" y="2784"/>
                    <a:pt x="428" y="2784"/>
                  </a:cubicBezTo>
                  <a:cubicBezTo>
                    <a:pt x="429" y="2783"/>
                    <a:pt x="430" y="2783"/>
                    <a:pt x="430" y="2783"/>
                  </a:cubicBezTo>
                  <a:cubicBezTo>
                    <a:pt x="430" y="2783"/>
                    <a:pt x="430" y="2783"/>
                    <a:pt x="430" y="2783"/>
                  </a:cubicBezTo>
                  <a:cubicBezTo>
                    <a:pt x="431" y="2783"/>
                    <a:pt x="431" y="2782"/>
                    <a:pt x="432" y="2782"/>
                  </a:cubicBezTo>
                  <a:cubicBezTo>
                    <a:pt x="432" y="2782"/>
                    <a:pt x="432" y="2782"/>
                    <a:pt x="432" y="2782"/>
                  </a:cubicBezTo>
                  <a:cubicBezTo>
                    <a:pt x="432" y="2782"/>
                    <a:pt x="433" y="2782"/>
                    <a:pt x="433" y="2781"/>
                  </a:cubicBezTo>
                  <a:cubicBezTo>
                    <a:pt x="434" y="2781"/>
                    <a:pt x="435" y="2781"/>
                    <a:pt x="436" y="2780"/>
                  </a:cubicBezTo>
                  <a:cubicBezTo>
                    <a:pt x="436" y="2780"/>
                    <a:pt x="436" y="2780"/>
                    <a:pt x="436" y="2780"/>
                  </a:cubicBezTo>
                  <a:cubicBezTo>
                    <a:pt x="437" y="2780"/>
                    <a:pt x="437" y="2780"/>
                    <a:pt x="437" y="2780"/>
                  </a:cubicBezTo>
                  <a:cubicBezTo>
                    <a:pt x="437" y="2780"/>
                    <a:pt x="437" y="2780"/>
                    <a:pt x="438" y="2780"/>
                  </a:cubicBezTo>
                  <a:cubicBezTo>
                    <a:pt x="438" y="2780"/>
                    <a:pt x="438" y="2780"/>
                    <a:pt x="438" y="2780"/>
                  </a:cubicBezTo>
                  <a:cubicBezTo>
                    <a:pt x="438" y="2780"/>
                    <a:pt x="438" y="2779"/>
                    <a:pt x="438" y="2779"/>
                  </a:cubicBezTo>
                  <a:cubicBezTo>
                    <a:pt x="438" y="2779"/>
                    <a:pt x="438" y="2779"/>
                    <a:pt x="438" y="2779"/>
                  </a:cubicBezTo>
                  <a:cubicBezTo>
                    <a:pt x="438" y="2779"/>
                    <a:pt x="438" y="2779"/>
                    <a:pt x="439" y="2779"/>
                  </a:cubicBezTo>
                  <a:cubicBezTo>
                    <a:pt x="439" y="2779"/>
                    <a:pt x="439" y="2779"/>
                    <a:pt x="439" y="2779"/>
                  </a:cubicBezTo>
                  <a:cubicBezTo>
                    <a:pt x="439" y="2779"/>
                    <a:pt x="439" y="2779"/>
                    <a:pt x="439" y="2779"/>
                  </a:cubicBezTo>
                  <a:cubicBezTo>
                    <a:pt x="439" y="2779"/>
                    <a:pt x="439" y="2779"/>
                    <a:pt x="439" y="2779"/>
                  </a:cubicBezTo>
                  <a:cubicBezTo>
                    <a:pt x="440" y="2779"/>
                    <a:pt x="440" y="2779"/>
                    <a:pt x="440" y="2779"/>
                  </a:cubicBezTo>
                  <a:cubicBezTo>
                    <a:pt x="440" y="2779"/>
                    <a:pt x="440" y="2778"/>
                    <a:pt x="441" y="2778"/>
                  </a:cubicBezTo>
                  <a:cubicBezTo>
                    <a:pt x="441" y="2778"/>
                    <a:pt x="441" y="2778"/>
                    <a:pt x="441" y="2778"/>
                  </a:cubicBezTo>
                  <a:cubicBezTo>
                    <a:pt x="445" y="2776"/>
                    <a:pt x="450" y="2774"/>
                    <a:pt x="455" y="2772"/>
                  </a:cubicBezTo>
                  <a:cubicBezTo>
                    <a:pt x="455" y="2772"/>
                    <a:pt x="455" y="2772"/>
                    <a:pt x="456" y="2772"/>
                  </a:cubicBezTo>
                  <a:cubicBezTo>
                    <a:pt x="456" y="2772"/>
                    <a:pt x="456" y="2772"/>
                    <a:pt x="456" y="2772"/>
                  </a:cubicBezTo>
                  <a:cubicBezTo>
                    <a:pt x="456" y="2772"/>
                    <a:pt x="456" y="2772"/>
                    <a:pt x="457" y="2772"/>
                  </a:cubicBezTo>
                  <a:cubicBezTo>
                    <a:pt x="457" y="2772"/>
                    <a:pt x="457" y="2772"/>
                    <a:pt x="457" y="2771"/>
                  </a:cubicBezTo>
                  <a:cubicBezTo>
                    <a:pt x="457" y="2771"/>
                    <a:pt x="457" y="2771"/>
                    <a:pt x="458" y="2771"/>
                  </a:cubicBezTo>
                  <a:cubicBezTo>
                    <a:pt x="458" y="2771"/>
                    <a:pt x="458" y="2771"/>
                    <a:pt x="459" y="2771"/>
                  </a:cubicBezTo>
                  <a:cubicBezTo>
                    <a:pt x="460" y="2770"/>
                    <a:pt x="461" y="2770"/>
                    <a:pt x="462" y="2769"/>
                  </a:cubicBezTo>
                  <a:cubicBezTo>
                    <a:pt x="462" y="2769"/>
                    <a:pt x="462" y="2769"/>
                    <a:pt x="462" y="2769"/>
                  </a:cubicBezTo>
                  <a:cubicBezTo>
                    <a:pt x="462" y="2769"/>
                    <a:pt x="463" y="2769"/>
                    <a:pt x="463" y="2769"/>
                  </a:cubicBezTo>
                  <a:cubicBezTo>
                    <a:pt x="463" y="2769"/>
                    <a:pt x="463" y="2769"/>
                    <a:pt x="463" y="2769"/>
                  </a:cubicBezTo>
                  <a:cubicBezTo>
                    <a:pt x="464" y="2768"/>
                    <a:pt x="465" y="2768"/>
                    <a:pt x="466" y="2767"/>
                  </a:cubicBezTo>
                  <a:cubicBezTo>
                    <a:pt x="466" y="2767"/>
                    <a:pt x="466" y="2767"/>
                    <a:pt x="466" y="2767"/>
                  </a:cubicBezTo>
                  <a:cubicBezTo>
                    <a:pt x="468" y="2767"/>
                    <a:pt x="469" y="2766"/>
                    <a:pt x="470" y="2766"/>
                  </a:cubicBezTo>
                  <a:cubicBezTo>
                    <a:pt x="470" y="2766"/>
                    <a:pt x="470" y="2766"/>
                    <a:pt x="471" y="2766"/>
                  </a:cubicBezTo>
                  <a:cubicBezTo>
                    <a:pt x="472" y="2765"/>
                    <a:pt x="473" y="2765"/>
                    <a:pt x="474" y="2764"/>
                  </a:cubicBezTo>
                  <a:cubicBezTo>
                    <a:pt x="474" y="2764"/>
                    <a:pt x="474" y="2764"/>
                    <a:pt x="474" y="2764"/>
                  </a:cubicBezTo>
                  <a:cubicBezTo>
                    <a:pt x="478" y="2763"/>
                    <a:pt x="482" y="2761"/>
                    <a:pt x="486" y="2759"/>
                  </a:cubicBezTo>
                  <a:cubicBezTo>
                    <a:pt x="486" y="2759"/>
                    <a:pt x="486" y="2759"/>
                    <a:pt x="487" y="2759"/>
                  </a:cubicBezTo>
                  <a:cubicBezTo>
                    <a:pt x="487" y="2759"/>
                    <a:pt x="488" y="2758"/>
                    <a:pt x="488" y="2758"/>
                  </a:cubicBezTo>
                  <a:cubicBezTo>
                    <a:pt x="488" y="2758"/>
                    <a:pt x="488" y="2758"/>
                    <a:pt x="489" y="2758"/>
                  </a:cubicBezTo>
                  <a:cubicBezTo>
                    <a:pt x="489" y="2758"/>
                    <a:pt x="489" y="2758"/>
                    <a:pt x="489" y="2758"/>
                  </a:cubicBezTo>
                  <a:cubicBezTo>
                    <a:pt x="489" y="2758"/>
                    <a:pt x="489" y="2758"/>
                    <a:pt x="489" y="2758"/>
                  </a:cubicBezTo>
                  <a:cubicBezTo>
                    <a:pt x="490" y="2757"/>
                    <a:pt x="491" y="2757"/>
                    <a:pt x="491" y="2757"/>
                  </a:cubicBezTo>
                  <a:cubicBezTo>
                    <a:pt x="492" y="2757"/>
                    <a:pt x="492" y="2757"/>
                    <a:pt x="492" y="2757"/>
                  </a:cubicBezTo>
                  <a:cubicBezTo>
                    <a:pt x="492" y="2756"/>
                    <a:pt x="492" y="2756"/>
                    <a:pt x="492" y="2756"/>
                  </a:cubicBezTo>
                  <a:cubicBezTo>
                    <a:pt x="493" y="2756"/>
                    <a:pt x="493" y="2756"/>
                    <a:pt x="494" y="2756"/>
                  </a:cubicBezTo>
                  <a:cubicBezTo>
                    <a:pt x="494" y="2756"/>
                    <a:pt x="494" y="2756"/>
                    <a:pt x="494" y="2756"/>
                  </a:cubicBezTo>
                  <a:cubicBezTo>
                    <a:pt x="494" y="2756"/>
                    <a:pt x="494" y="2756"/>
                    <a:pt x="494" y="2756"/>
                  </a:cubicBezTo>
                  <a:cubicBezTo>
                    <a:pt x="494" y="2755"/>
                    <a:pt x="495" y="2755"/>
                    <a:pt x="495" y="2755"/>
                  </a:cubicBezTo>
                  <a:cubicBezTo>
                    <a:pt x="495" y="2755"/>
                    <a:pt x="496" y="2755"/>
                    <a:pt x="497" y="2755"/>
                  </a:cubicBezTo>
                  <a:cubicBezTo>
                    <a:pt x="497" y="2755"/>
                    <a:pt x="497" y="2754"/>
                    <a:pt x="497" y="2754"/>
                  </a:cubicBezTo>
                  <a:cubicBezTo>
                    <a:pt x="497" y="2754"/>
                    <a:pt x="498" y="2754"/>
                    <a:pt x="498" y="2754"/>
                  </a:cubicBezTo>
                  <a:cubicBezTo>
                    <a:pt x="499" y="2754"/>
                    <a:pt x="499" y="2754"/>
                    <a:pt x="499" y="2753"/>
                  </a:cubicBezTo>
                  <a:cubicBezTo>
                    <a:pt x="499" y="2753"/>
                    <a:pt x="499" y="2753"/>
                    <a:pt x="500" y="2753"/>
                  </a:cubicBezTo>
                  <a:cubicBezTo>
                    <a:pt x="500" y="2753"/>
                    <a:pt x="500" y="2753"/>
                    <a:pt x="500" y="2753"/>
                  </a:cubicBezTo>
                  <a:cubicBezTo>
                    <a:pt x="501" y="2753"/>
                    <a:pt x="502" y="2752"/>
                    <a:pt x="504" y="2752"/>
                  </a:cubicBezTo>
                  <a:cubicBezTo>
                    <a:pt x="504" y="2751"/>
                    <a:pt x="504" y="2751"/>
                    <a:pt x="504" y="2751"/>
                  </a:cubicBezTo>
                  <a:cubicBezTo>
                    <a:pt x="504" y="2751"/>
                    <a:pt x="505" y="2751"/>
                    <a:pt x="505" y="2751"/>
                  </a:cubicBezTo>
                  <a:cubicBezTo>
                    <a:pt x="505" y="2751"/>
                    <a:pt x="506" y="2751"/>
                    <a:pt x="506" y="2751"/>
                  </a:cubicBezTo>
                  <a:cubicBezTo>
                    <a:pt x="506" y="2751"/>
                    <a:pt x="506" y="2751"/>
                    <a:pt x="506" y="2751"/>
                  </a:cubicBezTo>
                  <a:cubicBezTo>
                    <a:pt x="506" y="2750"/>
                    <a:pt x="506" y="2750"/>
                    <a:pt x="506" y="2750"/>
                  </a:cubicBezTo>
                  <a:cubicBezTo>
                    <a:pt x="507" y="2750"/>
                    <a:pt x="507" y="2750"/>
                    <a:pt x="507" y="2750"/>
                  </a:cubicBezTo>
                  <a:cubicBezTo>
                    <a:pt x="507" y="2750"/>
                    <a:pt x="507" y="2750"/>
                    <a:pt x="507" y="2750"/>
                  </a:cubicBezTo>
                  <a:cubicBezTo>
                    <a:pt x="507" y="2750"/>
                    <a:pt x="507" y="2750"/>
                    <a:pt x="507" y="2750"/>
                  </a:cubicBezTo>
                  <a:cubicBezTo>
                    <a:pt x="507" y="2750"/>
                    <a:pt x="507" y="2750"/>
                    <a:pt x="508" y="2750"/>
                  </a:cubicBezTo>
                  <a:cubicBezTo>
                    <a:pt x="508" y="2750"/>
                    <a:pt x="508" y="2750"/>
                    <a:pt x="508" y="2750"/>
                  </a:cubicBezTo>
                  <a:cubicBezTo>
                    <a:pt x="508" y="2750"/>
                    <a:pt x="508" y="2750"/>
                    <a:pt x="508" y="2750"/>
                  </a:cubicBezTo>
                  <a:cubicBezTo>
                    <a:pt x="508" y="2750"/>
                    <a:pt x="508" y="2750"/>
                    <a:pt x="508" y="2750"/>
                  </a:cubicBezTo>
                  <a:cubicBezTo>
                    <a:pt x="509" y="2749"/>
                    <a:pt x="509" y="2749"/>
                    <a:pt x="509" y="2749"/>
                  </a:cubicBezTo>
                  <a:cubicBezTo>
                    <a:pt x="510" y="2749"/>
                    <a:pt x="510" y="2749"/>
                    <a:pt x="510" y="2749"/>
                  </a:cubicBezTo>
                  <a:cubicBezTo>
                    <a:pt x="511" y="2749"/>
                    <a:pt x="511" y="2749"/>
                    <a:pt x="511" y="2749"/>
                  </a:cubicBezTo>
                  <a:cubicBezTo>
                    <a:pt x="511" y="2749"/>
                    <a:pt x="511" y="2749"/>
                    <a:pt x="511" y="2748"/>
                  </a:cubicBezTo>
                  <a:cubicBezTo>
                    <a:pt x="511" y="2748"/>
                    <a:pt x="511" y="2748"/>
                    <a:pt x="511" y="2748"/>
                  </a:cubicBezTo>
                  <a:cubicBezTo>
                    <a:pt x="518" y="2745"/>
                    <a:pt x="526" y="2742"/>
                    <a:pt x="534" y="2739"/>
                  </a:cubicBezTo>
                  <a:cubicBezTo>
                    <a:pt x="534" y="2739"/>
                    <a:pt x="534" y="2739"/>
                    <a:pt x="534" y="2739"/>
                  </a:cubicBezTo>
                  <a:cubicBezTo>
                    <a:pt x="534" y="2739"/>
                    <a:pt x="534" y="2739"/>
                    <a:pt x="534" y="2739"/>
                  </a:cubicBezTo>
                  <a:cubicBezTo>
                    <a:pt x="535" y="2738"/>
                    <a:pt x="535" y="2738"/>
                    <a:pt x="536" y="2738"/>
                  </a:cubicBezTo>
                  <a:cubicBezTo>
                    <a:pt x="536" y="2738"/>
                    <a:pt x="536" y="2738"/>
                    <a:pt x="536" y="2738"/>
                  </a:cubicBezTo>
                  <a:cubicBezTo>
                    <a:pt x="536" y="2738"/>
                    <a:pt x="536" y="2738"/>
                    <a:pt x="537" y="2738"/>
                  </a:cubicBezTo>
                  <a:cubicBezTo>
                    <a:pt x="539" y="2736"/>
                    <a:pt x="542" y="2735"/>
                    <a:pt x="544" y="2734"/>
                  </a:cubicBezTo>
                  <a:cubicBezTo>
                    <a:pt x="544" y="2734"/>
                    <a:pt x="544" y="2734"/>
                    <a:pt x="544" y="2734"/>
                  </a:cubicBezTo>
                  <a:cubicBezTo>
                    <a:pt x="546" y="2733"/>
                    <a:pt x="548" y="2733"/>
                    <a:pt x="550" y="2732"/>
                  </a:cubicBezTo>
                  <a:cubicBezTo>
                    <a:pt x="550" y="2732"/>
                    <a:pt x="550" y="2732"/>
                    <a:pt x="550" y="2732"/>
                  </a:cubicBezTo>
                  <a:cubicBezTo>
                    <a:pt x="551" y="2732"/>
                    <a:pt x="551" y="2731"/>
                    <a:pt x="551" y="2731"/>
                  </a:cubicBezTo>
                  <a:cubicBezTo>
                    <a:pt x="551" y="2731"/>
                    <a:pt x="551" y="2731"/>
                    <a:pt x="551" y="2731"/>
                  </a:cubicBezTo>
                  <a:cubicBezTo>
                    <a:pt x="555" y="2730"/>
                    <a:pt x="559" y="2728"/>
                    <a:pt x="563" y="2726"/>
                  </a:cubicBezTo>
                  <a:cubicBezTo>
                    <a:pt x="563" y="2726"/>
                    <a:pt x="563" y="2726"/>
                    <a:pt x="563" y="2726"/>
                  </a:cubicBezTo>
                  <a:cubicBezTo>
                    <a:pt x="565" y="2726"/>
                    <a:pt x="566" y="2725"/>
                    <a:pt x="568" y="2724"/>
                  </a:cubicBezTo>
                  <a:cubicBezTo>
                    <a:pt x="568" y="2724"/>
                    <a:pt x="568" y="2724"/>
                    <a:pt x="568" y="2724"/>
                  </a:cubicBezTo>
                  <a:cubicBezTo>
                    <a:pt x="569" y="2724"/>
                    <a:pt x="570" y="2724"/>
                    <a:pt x="570" y="2723"/>
                  </a:cubicBezTo>
                  <a:cubicBezTo>
                    <a:pt x="570" y="2723"/>
                    <a:pt x="571" y="2723"/>
                    <a:pt x="571" y="2723"/>
                  </a:cubicBezTo>
                  <a:cubicBezTo>
                    <a:pt x="571" y="2723"/>
                    <a:pt x="571" y="2723"/>
                    <a:pt x="572" y="2723"/>
                  </a:cubicBezTo>
                  <a:cubicBezTo>
                    <a:pt x="572" y="2723"/>
                    <a:pt x="572" y="2722"/>
                    <a:pt x="572" y="2722"/>
                  </a:cubicBezTo>
                  <a:cubicBezTo>
                    <a:pt x="574" y="2722"/>
                    <a:pt x="576" y="2721"/>
                    <a:pt x="578" y="2720"/>
                  </a:cubicBezTo>
                  <a:cubicBezTo>
                    <a:pt x="578" y="2720"/>
                    <a:pt x="578" y="2720"/>
                    <a:pt x="578" y="2720"/>
                  </a:cubicBezTo>
                  <a:cubicBezTo>
                    <a:pt x="583" y="2718"/>
                    <a:pt x="588" y="2716"/>
                    <a:pt x="593" y="2714"/>
                  </a:cubicBezTo>
                  <a:cubicBezTo>
                    <a:pt x="593" y="2714"/>
                    <a:pt x="593" y="2714"/>
                    <a:pt x="593" y="2714"/>
                  </a:cubicBezTo>
                  <a:cubicBezTo>
                    <a:pt x="593" y="2713"/>
                    <a:pt x="594" y="2713"/>
                    <a:pt x="594" y="2713"/>
                  </a:cubicBezTo>
                  <a:cubicBezTo>
                    <a:pt x="594" y="2713"/>
                    <a:pt x="595" y="2713"/>
                    <a:pt x="595" y="2713"/>
                  </a:cubicBezTo>
                  <a:cubicBezTo>
                    <a:pt x="595" y="2713"/>
                    <a:pt x="595" y="2713"/>
                    <a:pt x="595" y="2713"/>
                  </a:cubicBezTo>
                  <a:cubicBezTo>
                    <a:pt x="596" y="2712"/>
                    <a:pt x="596" y="2712"/>
                    <a:pt x="597" y="2712"/>
                  </a:cubicBezTo>
                  <a:cubicBezTo>
                    <a:pt x="597" y="2712"/>
                    <a:pt x="597" y="2712"/>
                    <a:pt x="597" y="2712"/>
                  </a:cubicBezTo>
                  <a:cubicBezTo>
                    <a:pt x="598" y="2712"/>
                    <a:pt x="598" y="2711"/>
                    <a:pt x="599" y="2711"/>
                  </a:cubicBezTo>
                  <a:cubicBezTo>
                    <a:pt x="600" y="2711"/>
                    <a:pt x="601" y="2710"/>
                    <a:pt x="602" y="2710"/>
                  </a:cubicBezTo>
                  <a:cubicBezTo>
                    <a:pt x="602" y="2710"/>
                    <a:pt x="602" y="2710"/>
                    <a:pt x="602" y="2710"/>
                  </a:cubicBezTo>
                  <a:cubicBezTo>
                    <a:pt x="603" y="2709"/>
                    <a:pt x="604" y="2709"/>
                    <a:pt x="605" y="2708"/>
                  </a:cubicBezTo>
                  <a:cubicBezTo>
                    <a:pt x="605" y="2708"/>
                    <a:pt x="605" y="2708"/>
                    <a:pt x="605" y="2708"/>
                  </a:cubicBezTo>
                  <a:cubicBezTo>
                    <a:pt x="606" y="2708"/>
                    <a:pt x="607" y="2708"/>
                    <a:pt x="607" y="2707"/>
                  </a:cubicBezTo>
                  <a:cubicBezTo>
                    <a:pt x="612" y="2705"/>
                    <a:pt x="617" y="2703"/>
                    <a:pt x="623" y="2701"/>
                  </a:cubicBezTo>
                  <a:cubicBezTo>
                    <a:pt x="623" y="2701"/>
                    <a:pt x="623" y="2701"/>
                    <a:pt x="623" y="2701"/>
                  </a:cubicBezTo>
                  <a:cubicBezTo>
                    <a:pt x="626" y="2700"/>
                    <a:pt x="629" y="2698"/>
                    <a:pt x="631" y="2697"/>
                  </a:cubicBezTo>
                  <a:cubicBezTo>
                    <a:pt x="631" y="2697"/>
                    <a:pt x="632" y="2697"/>
                    <a:pt x="632" y="2697"/>
                  </a:cubicBezTo>
                  <a:cubicBezTo>
                    <a:pt x="633" y="2697"/>
                    <a:pt x="634" y="2696"/>
                    <a:pt x="635" y="2696"/>
                  </a:cubicBezTo>
                  <a:cubicBezTo>
                    <a:pt x="635" y="2696"/>
                    <a:pt x="636" y="2695"/>
                    <a:pt x="636" y="2695"/>
                  </a:cubicBezTo>
                  <a:cubicBezTo>
                    <a:pt x="637" y="2695"/>
                    <a:pt x="638" y="2694"/>
                    <a:pt x="639" y="2694"/>
                  </a:cubicBezTo>
                  <a:cubicBezTo>
                    <a:pt x="639" y="2694"/>
                    <a:pt x="640" y="2694"/>
                    <a:pt x="640" y="2694"/>
                  </a:cubicBezTo>
                  <a:cubicBezTo>
                    <a:pt x="640" y="2693"/>
                    <a:pt x="640" y="2693"/>
                    <a:pt x="641" y="2693"/>
                  </a:cubicBezTo>
                  <a:cubicBezTo>
                    <a:pt x="642" y="2693"/>
                    <a:pt x="642" y="2693"/>
                    <a:pt x="643" y="2692"/>
                  </a:cubicBezTo>
                  <a:cubicBezTo>
                    <a:pt x="643" y="2692"/>
                    <a:pt x="644" y="2692"/>
                    <a:pt x="644" y="2692"/>
                  </a:cubicBezTo>
                  <a:cubicBezTo>
                    <a:pt x="644" y="2692"/>
                    <a:pt x="644" y="2692"/>
                    <a:pt x="644" y="2692"/>
                  </a:cubicBezTo>
                  <a:cubicBezTo>
                    <a:pt x="644" y="2692"/>
                    <a:pt x="644" y="2692"/>
                    <a:pt x="645" y="2692"/>
                  </a:cubicBezTo>
                  <a:cubicBezTo>
                    <a:pt x="645" y="2692"/>
                    <a:pt x="645" y="2692"/>
                    <a:pt x="645" y="2692"/>
                  </a:cubicBezTo>
                  <a:cubicBezTo>
                    <a:pt x="646" y="2691"/>
                    <a:pt x="647" y="2691"/>
                    <a:pt x="647" y="2690"/>
                  </a:cubicBezTo>
                  <a:cubicBezTo>
                    <a:pt x="648" y="2690"/>
                    <a:pt x="649" y="2690"/>
                    <a:pt x="650" y="2689"/>
                  </a:cubicBezTo>
                  <a:cubicBezTo>
                    <a:pt x="650" y="2689"/>
                    <a:pt x="650" y="2689"/>
                    <a:pt x="650" y="2689"/>
                  </a:cubicBezTo>
                  <a:cubicBezTo>
                    <a:pt x="652" y="2688"/>
                    <a:pt x="655" y="2687"/>
                    <a:pt x="657" y="2686"/>
                  </a:cubicBezTo>
                  <a:cubicBezTo>
                    <a:pt x="657" y="2686"/>
                    <a:pt x="657" y="2686"/>
                    <a:pt x="657" y="2686"/>
                  </a:cubicBezTo>
                  <a:cubicBezTo>
                    <a:pt x="661" y="2685"/>
                    <a:pt x="665" y="2683"/>
                    <a:pt x="669" y="2681"/>
                  </a:cubicBezTo>
                  <a:cubicBezTo>
                    <a:pt x="669" y="2681"/>
                    <a:pt x="669" y="2681"/>
                    <a:pt x="669" y="2681"/>
                  </a:cubicBezTo>
                  <a:cubicBezTo>
                    <a:pt x="669" y="2681"/>
                    <a:pt x="670" y="2681"/>
                    <a:pt x="670" y="2681"/>
                  </a:cubicBezTo>
                  <a:cubicBezTo>
                    <a:pt x="670" y="2681"/>
                    <a:pt x="670" y="2681"/>
                    <a:pt x="670" y="2681"/>
                  </a:cubicBezTo>
                  <a:cubicBezTo>
                    <a:pt x="671" y="2681"/>
                    <a:pt x="671" y="2680"/>
                    <a:pt x="672" y="2680"/>
                  </a:cubicBezTo>
                  <a:cubicBezTo>
                    <a:pt x="672" y="2680"/>
                    <a:pt x="672" y="2680"/>
                    <a:pt x="672" y="2680"/>
                  </a:cubicBezTo>
                  <a:cubicBezTo>
                    <a:pt x="672" y="2680"/>
                    <a:pt x="672" y="2680"/>
                    <a:pt x="672" y="2680"/>
                  </a:cubicBezTo>
                  <a:cubicBezTo>
                    <a:pt x="674" y="2679"/>
                    <a:pt x="676" y="2678"/>
                    <a:pt x="677" y="2678"/>
                  </a:cubicBezTo>
                  <a:cubicBezTo>
                    <a:pt x="678" y="2678"/>
                    <a:pt x="678" y="2678"/>
                    <a:pt x="678" y="2677"/>
                  </a:cubicBezTo>
                  <a:cubicBezTo>
                    <a:pt x="680" y="2677"/>
                    <a:pt x="682" y="2676"/>
                    <a:pt x="684" y="2675"/>
                  </a:cubicBezTo>
                  <a:cubicBezTo>
                    <a:pt x="685" y="2675"/>
                    <a:pt x="685" y="2675"/>
                    <a:pt x="685" y="2674"/>
                  </a:cubicBezTo>
                  <a:cubicBezTo>
                    <a:pt x="686" y="2674"/>
                    <a:pt x="687" y="2674"/>
                    <a:pt x="688" y="2673"/>
                  </a:cubicBezTo>
                  <a:cubicBezTo>
                    <a:pt x="688" y="2673"/>
                    <a:pt x="688" y="2673"/>
                    <a:pt x="688" y="2673"/>
                  </a:cubicBezTo>
                  <a:cubicBezTo>
                    <a:pt x="688" y="2673"/>
                    <a:pt x="689" y="2673"/>
                    <a:pt x="689" y="2673"/>
                  </a:cubicBezTo>
                  <a:cubicBezTo>
                    <a:pt x="690" y="2672"/>
                    <a:pt x="691" y="2672"/>
                    <a:pt x="692" y="2671"/>
                  </a:cubicBezTo>
                  <a:cubicBezTo>
                    <a:pt x="692" y="2671"/>
                    <a:pt x="692" y="2671"/>
                    <a:pt x="692" y="2671"/>
                  </a:cubicBezTo>
                  <a:cubicBezTo>
                    <a:pt x="693" y="2671"/>
                    <a:pt x="693" y="2671"/>
                    <a:pt x="694" y="2671"/>
                  </a:cubicBezTo>
                  <a:cubicBezTo>
                    <a:pt x="694" y="2671"/>
                    <a:pt x="694" y="2670"/>
                    <a:pt x="694" y="2670"/>
                  </a:cubicBezTo>
                  <a:cubicBezTo>
                    <a:pt x="695" y="2670"/>
                    <a:pt x="695" y="2670"/>
                    <a:pt x="695" y="2670"/>
                  </a:cubicBezTo>
                  <a:cubicBezTo>
                    <a:pt x="696" y="2670"/>
                    <a:pt x="696" y="2670"/>
                    <a:pt x="697" y="2669"/>
                  </a:cubicBezTo>
                  <a:cubicBezTo>
                    <a:pt x="697" y="2669"/>
                    <a:pt x="697" y="2669"/>
                    <a:pt x="698" y="2669"/>
                  </a:cubicBezTo>
                  <a:cubicBezTo>
                    <a:pt x="698" y="2669"/>
                    <a:pt x="698" y="2669"/>
                    <a:pt x="698" y="2669"/>
                  </a:cubicBezTo>
                  <a:cubicBezTo>
                    <a:pt x="699" y="2668"/>
                    <a:pt x="700" y="2668"/>
                    <a:pt x="701" y="2668"/>
                  </a:cubicBezTo>
                  <a:cubicBezTo>
                    <a:pt x="701" y="2667"/>
                    <a:pt x="702" y="2667"/>
                    <a:pt x="702" y="2667"/>
                  </a:cubicBezTo>
                  <a:cubicBezTo>
                    <a:pt x="702" y="2667"/>
                    <a:pt x="703" y="2667"/>
                    <a:pt x="703" y="2667"/>
                  </a:cubicBezTo>
                  <a:cubicBezTo>
                    <a:pt x="703" y="2667"/>
                    <a:pt x="703" y="2667"/>
                    <a:pt x="703" y="2667"/>
                  </a:cubicBezTo>
                  <a:cubicBezTo>
                    <a:pt x="704" y="2666"/>
                    <a:pt x="705" y="2666"/>
                    <a:pt x="706" y="2665"/>
                  </a:cubicBezTo>
                  <a:cubicBezTo>
                    <a:pt x="707" y="2665"/>
                    <a:pt x="709" y="2664"/>
                    <a:pt x="710" y="2664"/>
                  </a:cubicBezTo>
                  <a:cubicBezTo>
                    <a:pt x="710" y="2664"/>
                    <a:pt x="710" y="2664"/>
                    <a:pt x="711" y="2664"/>
                  </a:cubicBezTo>
                  <a:cubicBezTo>
                    <a:pt x="711" y="2664"/>
                    <a:pt x="711" y="2663"/>
                    <a:pt x="711" y="2663"/>
                  </a:cubicBezTo>
                  <a:cubicBezTo>
                    <a:pt x="711" y="2663"/>
                    <a:pt x="712" y="2663"/>
                    <a:pt x="712" y="2663"/>
                  </a:cubicBezTo>
                  <a:cubicBezTo>
                    <a:pt x="713" y="2663"/>
                    <a:pt x="713" y="2662"/>
                    <a:pt x="713" y="2662"/>
                  </a:cubicBezTo>
                  <a:cubicBezTo>
                    <a:pt x="716" y="2661"/>
                    <a:pt x="719" y="2660"/>
                    <a:pt x="722" y="2659"/>
                  </a:cubicBezTo>
                  <a:cubicBezTo>
                    <a:pt x="722" y="2659"/>
                    <a:pt x="722" y="2659"/>
                    <a:pt x="722" y="2659"/>
                  </a:cubicBezTo>
                  <a:cubicBezTo>
                    <a:pt x="722" y="2659"/>
                    <a:pt x="723" y="2658"/>
                    <a:pt x="723" y="2658"/>
                  </a:cubicBezTo>
                  <a:cubicBezTo>
                    <a:pt x="724" y="2658"/>
                    <a:pt x="724" y="2658"/>
                    <a:pt x="725" y="2658"/>
                  </a:cubicBezTo>
                  <a:cubicBezTo>
                    <a:pt x="726" y="2657"/>
                    <a:pt x="727" y="2657"/>
                    <a:pt x="728" y="2656"/>
                  </a:cubicBezTo>
                  <a:cubicBezTo>
                    <a:pt x="728" y="2656"/>
                    <a:pt x="729" y="2656"/>
                    <a:pt x="729" y="2656"/>
                  </a:cubicBezTo>
                  <a:cubicBezTo>
                    <a:pt x="729" y="2656"/>
                    <a:pt x="729" y="2656"/>
                    <a:pt x="730" y="2655"/>
                  </a:cubicBezTo>
                  <a:cubicBezTo>
                    <a:pt x="730" y="2655"/>
                    <a:pt x="730" y="2655"/>
                    <a:pt x="731" y="2655"/>
                  </a:cubicBezTo>
                  <a:cubicBezTo>
                    <a:pt x="731" y="2655"/>
                    <a:pt x="731" y="2655"/>
                    <a:pt x="732" y="2654"/>
                  </a:cubicBezTo>
                  <a:cubicBezTo>
                    <a:pt x="732" y="2654"/>
                    <a:pt x="732" y="2654"/>
                    <a:pt x="733" y="2654"/>
                  </a:cubicBezTo>
                  <a:cubicBezTo>
                    <a:pt x="733" y="2654"/>
                    <a:pt x="733" y="2654"/>
                    <a:pt x="733" y="2654"/>
                  </a:cubicBezTo>
                  <a:cubicBezTo>
                    <a:pt x="734" y="2654"/>
                    <a:pt x="734" y="2653"/>
                    <a:pt x="735" y="2653"/>
                  </a:cubicBezTo>
                  <a:cubicBezTo>
                    <a:pt x="735" y="2653"/>
                    <a:pt x="735" y="2653"/>
                    <a:pt x="735" y="2653"/>
                  </a:cubicBezTo>
                  <a:cubicBezTo>
                    <a:pt x="735" y="2653"/>
                    <a:pt x="736" y="2653"/>
                    <a:pt x="736" y="2653"/>
                  </a:cubicBezTo>
                  <a:cubicBezTo>
                    <a:pt x="738" y="2652"/>
                    <a:pt x="739" y="2651"/>
                    <a:pt x="741" y="2651"/>
                  </a:cubicBezTo>
                  <a:cubicBezTo>
                    <a:pt x="741" y="2650"/>
                    <a:pt x="742" y="2650"/>
                    <a:pt x="742" y="2650"/>
                  </a:cubicBezTo>
                  <a:cubicBezTo>
                    <a:pt x="745" y="2649"/>
                    <a:pt x="747" y="2648"/>
                    <a:pt x="750" y="2647"/>
                  </a:cubicBezTo>
                  <a:cubicBezTo>
                    <a:pt x="751" y="2647"/>
                    <a:pt x="751" y="2646"/>
                    <a:pt x="752" y="2646"/>
                  </a:cubicBezTo>
                  <a:cubicBezTo>
                    <a:pt x="752" y="2646"/>
                    <a:pt x="753" y="2646"/>
                    <a:pt x="753" y="2645"/>
                  </a:cubicBezTo>
                  <a:cubicBezTo>
                    <a:pt x="753" y="2645"/>
                    <a:pt x="753" y="2645"/>
                    <a:pt x="753" y="2645"/>
                  </a:cubicBezTo>
                  <a:cubicBezTo>
                    <a:pt x="754" y="2645"/>
                    <a:pt x="756" y="2644"/>
                    <a:pt x="757" y="2644"/>
                  </a:cubicBezTo>
                  <a:cubicBezTo>
                    <a:pt x="757" y="2644"/>
                    <a:pt x="758" y="2643"/>
                    <a:pt x="759" y="2643"/>
                  </a:cubicBezTo>
                  <a:cubicBezTo>
                    <a:pt x="759" y="2643"/>
                    <a:pt x="760" y="2642"/>
                    <a:pt x="761" y="2642"/>
                  </a:cubicBezTo>
                  <a:cubicBezTo>
                    <a:pt x="765" y="2640"/>
                    <a:pt x="768" y="2639"/>
                    <a:pt x="772" y="2637"/>
                  </a:cubicBezTo>
                  <a:cubicBezTo>
                    <a:pt x="773" y="2637"/>
                    <a:pt x="773" y="2637"/>
                    <a:pt x="773" y="2637"/>
                  </a:cubicBezTo>
                  <a:cubicBezTo>
                    <a:pt x="774" y="2637"/>
                    <a:pt x="774" y="2637"/>
                    <a:pt x="774" y="2637"/>
                  </a:cubicBezTo>
                  <a:cubicBezTo>
                    <a:pt x="774" y="2637"/>
                    <a:pt x="774" y="2636"/>
                    <a:pt x="774" y="2636"/>
                  </a:cubicBezTo>
                  <a:cubicBezTo>
                    <a:pt x="775" y="2636"/>
                    <a:pt x="775" y="2636"/>
                    <a:pt x="775" y="2636"/>
                  </a:cubicBezTo>
                  <a:cubicBezTo>
                    <a:pt x="776" y="2636"/>
                    <a:pt x="777" y="2635"/>
                    <a:pt x="777" y="2635"/>
                  </a:cubicBezTo>
                  <a:cubicBezTo>
                    <a:pt x="778" y="2635"/>
                    <a:pt x="778" y="2635"/>
                    <a:pt x="779" y="2634"/>
                  </a:cubicBezTo>
                  <a:cubicBezTo>
                    <a:pt x="779" y="2634"/>
                    <a:pt x="779" y="2634"/>
                    <a:pt x="780" y="2634"/>
                  </a:cubicBezTo>
                  <a:cubicBezTo>
                    <a:pt x="780" y="2634"/>
                    <a:pt x="780" y="2634"/>
                    <a:pt x="780" y="2634"/>
                  </a:cubicBezTo>
                  <a:cubicBezTo>
                    <a:pt x="780" y="2634"/>
                    <a:pt x="780" y="2634"/>
                    <a:pt x="780" y="2634"/>
                  </a:cubicBezTo>
                  <a:cubicBezTo>
                    <a:pt x="782" y="2633"/>
                    <a:pt x="783" y="2633"/>
                    <a:pt x="785" y="2632"/>
                  </a:cubicBezTo>
                  <a:cubicBezTo>
                    <a:pt x="786" y="2632"/>
                    <a:pt x="786" y="2631"/>
                    <a:pt x="787" y="2631"/>
                  </a:cubicBezTo>
                  <a:cubicBezTo>
                    <a:pt x="787" y="2631"/>
                    <a:pt x="787" y="2631"/>
                    <a:pt x="787" y="2631"/>
                  </a:cubicBezTo>
                  <a:cubicBezTo>
                    <a:pt x="788" y="2631"/>
                    <a:pt x="789" y="2630"/>
                    <a:pt x="790" y="2630"/>
                  </a:cubicBezTo>
                  <a:cubicBezTo>
                    <a:pt x="791" y="2629"/>
                    <a:pt x="793" y="2628"/>
                    <a:pt x="795" y="2628"/>
                  </a:cubicBezTo>
                  <a:cubicBezTo>
                    <a:pt x="798" y="2626"/>
                    <a:pt x="801" y="2625"/>
                    <a:pt x="804" y="2624"/>
                  </a:cubicBezTo>
                  <a:cubicBezTo>
                    <a:pt x="805" y="2623"/>
                    <a:pt x="807" y="2623"/>
                    <a:pt x="808" y="2622"/>
                  </a:cubicBezTo>
                  <a:cubicBezTo>
                    <a:pt x="808" y="2622"/>
                    <a:pt x="809" y="2622"/>
                    <a:pt x="809" y="2622"/>
                  </a:cubicBezTo>
                  <a:cubicBezTo>
                    <a:pt x="810" y="2621"/>
                    <a:pt x="810" y="2621"/>
                    <a:pt x="810" y="2621"/>
                  </a:cubicBezTo>
                  <a:cubicBezTo>
                    <a:pt x="811" y="2621"/>
                    <a:pt x="812" y="2621"/>
                    <a:pt x="812" y="2620"/>
                  </a:cubicBezTo>
                  <a:cubicBezTo>
                    <a:pt x="812" y="2620"/>
                    <a:pt x="813" y="2620"/>
                    <a:pt x="813" y="2620"/>
                  </a:cubicBezTo>
                  <a:cubicBezTo>
                    <a:pt x="813" y="2620"/>
                    <a:pt x="813" y="2620"/>
                    <a:pt x="813" y="2620"/>
                  </a:cubicBezTo>
                  <a:cubicBezTo>
                    <a:pt x="815" y="2619"/>
                    <a:pt x="817" y="2618"/>
                    <a:pt x="818" y="2618"/>
                  </a:cubicBezTo>
                  <a:cubicBezTo>
                    <a:pt x="819" y="2617"/>
                    <a:pt x="820" y="2617"/>
                    <a:pt x="820" y="2617"/>
                  </a:cubicBezTo>
                  <a:cubicBezTo>
                    <a:pt x="821" y="2616"/>
                    <a:pt x="822" y="2616"/>
                    <a:pt x="823" y="2616"/>
                  </a:cubicBezTo>
                  <a:cubicBezTo>
                    <a:pt x="823" y="2616"/>
                    <a:pt x="824" y="2615"/>
                    <a:pt x="825" y="2615"/>
                  </a:cubicBezTo>
                  <a:cubicBezTo>
                    <a:pt x="825" y="2615"/>
                    <a:pt x="825" y="2615"/>
                    <a:pt x="825" y="2615"/>
                  </a:cubicBezTo>
                  <a:cubicBezTo>
                    <a:pt x="826" y="2615"/>
                    <a:pt x="827" y="2614"/>
                    <a:pt x="828" y="2614"/>
                  </a:cubicBezTo>
                  <a:cubicBezTo>
                    <a:pt x="835" y="2611"/>
                    <a:pt x="841" y="2608"/>
                    <a:pt x="848" y="2605"/>
                  </a:cubicBezTo>
                  <a:cubicBezTo>
                    <a:pt x="849" y="2605"/>
                    <a:pt x="849" y="2605"/>
                    <a:pt x="849" y="2605"/>
                  </a:cubicBezTo>
                  <a:cubicBezTo>
                    <a:pt x="849" y="2605"/>
                    <a:pt x="849" y="2605"/>
                    <a:pt x="849" y="2605"/>
                  </a:cubicBezTo>
                  <a:cubicBezTo>
                    <a:pt x="850" y="2604"/>
                    <a:pt x="850" y="2604"/>
                    <a:pt x="850" y="2604"/>
                  </a:cubicBezTo>
                  <a:cubicBezTo>
                    <a:pt x="850" y="2604"/>
                    <a:pt x="850" y="2604"/>
                    <a:pt x="851" y="2604"/>
                  </a:cubicBezTo>
                  <a:cubicBezTo>
                    <a:pt x="851" y="2604"/>
                    <a:pt x="851" y="2604"/>
                    <a:pt x="851" y="2604"/>
                  </a:cubicBezTo>
                  <a:cubicBezTo>
                    <a:pt x="851" y="2604"/>
                    <a:pt x="852" y="2604"/>
                    <a:pt x="852" y="2603"/>
                  </a:cubicBezTo>
                  <a:cubicBezTo>
                    <a:pt x="853" y="2603"/>
                    <a:pt x="854" y="2603"/>
                    <a:pt x="855" y="2602"/>
                  </a:cubicBezTo>
                  <a:cubicBezTo>
                    <a:pt x="855" y="2602"/>
                    <a:pt x="855" y="2602"/>
                    <a:pt x="855" y="2602"/>
                  </a:cubicBezTo>
                  <a:cubicBezTo>
                    <a:pt x="855" y="2602"/>
                    <a:pt x="855" y="2602"/>
                    <a:pt x="855" y="2602"/>
                  </a:cubicBezTo>
                  <a:cubicBezTo>
                    <a:pt x="857" y="2601"/>
                    <a:pt x="859" y="2600"/>
                    <a:pt x="861" y="2600"/>
                  </a:cubicBezTo>
                  <a:cubicBezTo>
                    <a:pt x="863" y="2599"/>
                    <a:pt x="865" y="2598"/>
                    <a:pt x="867" y="2597"/>
                  </a:cubicBezTo>
                  <a:cubicBezTo>
                    <a:pt x="867" y="2597"/>
                    <a:pt x="867" y="2597"/>
                    <a:pt x="868" y="2597"/>
                  </a:cubicBezTo>
                  <a:cubicBezTo>
                    <a:pt x="868" y="2597"/>
                    <a:pt x="868" y="2596"/>
                    <a:pt x="869" y="2596"/>
                  </a:cubicBezTo>
                  <a:cubicBezTo>
                    <a:pt x="870" y="2596"/>
                    <a:pt x="870" y="2596"/>
                    <a:pt x="871" y="2595"/>
                  </a:cubicBezTo>
                  <a:cubicBezTo>
                    <a:pt x="871" y="2595"/>
                    <a:pt x="872" y="2595"/>
                    <a:pt x="872" y="2595"/>
                  </a:cubicBezTo>
                  <a:cubicBezTo>
                    <a:pt x="872" y="2595"/>
                    <a:pt x="872" y="2595"/>
                    <a:pt x="872" y="2595"/>
                  </a:cubicBezTo>
                  <a:cubicBezTo>
                    <a:pt x="872" y="2595"/>
                    <a:pt x="873" y="2595"/>
                    <a:pt x="873" y="2594"/>
                  </a:cubicBezTo>
                  <a:cubicBezTo>
                    <a:pt x="873" y="2594"/>
                    <a:pt x="873" y="2594"/>
                    <a:pt x="873" y="2594"/>
                  </a:cubicBezTo>
                  <a:cubicBezTo>
                    <a:pt x="874" y="2594"/>
                    <a:pt x="874" y="2594"/>
                    <a:pt x="874" y="2594"/>
                  </a:cubicBezTo>
                  <a:cubicBezTo>
                    <a:pt x="874" y="2594"/>
                    <a:pt x="874" y="2594"/>
                    <a:pt x="874" y="2594"/>
                  </a:cubicBezTo>
                  <a:cubicBezTo>
                    <a:pt x="875" y="2594"/>
                    <a:pt x="876" y="2593"/>
                    <a:pt x="877" y="2593"/>
                  </a:cubicBezTo>
                  <a:cubicBezTo>
                    <a:pt x="877" y="2593"/>
                    <a:pt x="877" y="2593"/>
                    <a:pt x="877" y="2593"/>
                  </a:cubicBezTo>
                  <a:cubicBezTo>
                    <a:pt x="878" y="2592"/>
                    <a:pt x="878" y="2592"/>
                    <a:pt x="879" y="2592"/>
                  </a:cubicBezTo>
                  <a:cubicBezTo>
                    <a:pt x="879" y="2592"/>
                    <a:pt x="880" y="2592"/>
                    <a:pt x="880" y="2591"/>
                  </a:cubicBezTo>
                  <a:cubicBezTo>
                    <a:pt x="880" y="2591"/>
                    <a:pt x="881" y="2591"/>
                    <a:pt x="881" y="2591"/>
                  </a:cubicBezTo>
                  <a:cubicBezTo>
                    <a:pt x="881" y="2591"/>
                    <a:pt x="881" y="2591"/>
                    <a:pt x="881" y="2591"/>
                  </a:cubicBezTo>
                  <a:cubicBezTo>
                    <a:pt x="882" y="2591"/>
                    <a:pt x="883" y="2590"/>
                    <a:pt x="883" y="2590"/>
                  </a:cubicBezTo>
                  <a:cubicBezTo>
                    <a:pt x="884" y="2590"/>
                    <a:pt x="885" y="2590"/>
                    <a:pt x="885" y="2589"/>
                  </a:cubicBezTo>
                  <a:cubicBezTo>
                    <a:pt x="886" y="2589"/>
                    <a:pt x="887" y="2589"/>
                    <a:pt x="888" y="2588"/>
                  </a:cubicBezTo>
                  <a:cubicBezTo>
                    <a:pt x="888" y="2588"/>
                    <a:pt x="889" y="2588"/>
                    <a:pt x="890" y="2587"/>
                  </a:cubicBezTo>
                  <a:cubicBezTo>
                    <a:pt x="890" y="2587"/>
                    <a:pt x="891" y="2587"/>
                    <a:pt x="892" y="2587"/>
                  </a:cubicBezTo>
                  <a:cubicBezTo>
                    <a:pt x="892" y="2586"/>
                    <a:pt x="892" y="2586"/>
                    <a:pt x="892" y="2586"/>
                  </a:cubicBezTo>
                  <a:cubicBezTo>
                    <a:pt x="892" y="2586"/>
                    <a:pt x="893" y="2586"/>
                    <a:pt x="893" y="2586"/>
                  </a:cubicBezTo>
                  <a:cubicBezTo>
                    <a:pt x="893" y="2586"/>
                    <a:pt x="893" y="2586"/>
                    <a:pt x="894" y="2586"/>
                  </a:cubicBezTo>
                  <a:cubicBezTo>
                    <a:pt x="894" y="2586"/>
                    <a:pt x="894" y="2586"/>
                    <a:pt x="894" y="2586"/>
                  </a:cubicBezTo>
                  <a:cubicBezTo>
                    <a:pt x="895" y="2585"/>
                    <a:pt x="896" y="2585"/>
                    <a:pt x="897" y="2584"/>
                  </a:cubicBezTo>
                  <a:cubicBezTo>
                    <a:pt x="897" y="2584"/>
                    <a:pt x="897" y="2584"/>
                    <a:pt x="898" y="2584"/>
                  </a:cubicBezTo>
                  <a:cubicBezTo>
                    <a:pt x="898" y="2584"/>
                    <a:pt x="898" y="2584"/>
                    <a:pt x="898" y="2584"/>
                  </a:cubicBezTo>
                  <a:cubicBezTo>
                    <a:pt x="898" y="2584"/>
                    <a:pt x="899" y="2583"/>
                    <a:pt x="899" y="2583"/>
                  </a:cubicBezTo>
                  <a:cubicBezTo>
                    <a:pt x="899" y="2583"/>
                    <a:pt x="899" y="2583"/>
                    <a:pt x="900" y="2583"/>
                  </a:cubicBezTo>
                  <a:cubicBezTo>
                    <a:pt x="900" y="2583"/>
                    <a:pt x="900" y="2583"/>
                    <a:pt x="900" y="2583"/>
                  </a:cubicBezTo>
                  <a:cubicBezTo>
                    <a:pt x="911" y="2578"/>
                    <a:pt x="923" y="2573"/>
                    <a:pt x="934" y="2569"/>
                  </a:cubicBezTo>
                  <a:cubicBezTo>
                    <a:pt x="934" y="2568"/>
                    <a:pt x="935" y="2568"/>
                    <a:pt x="935" y="2568"/>
                  </a:cubicBezTo>
                  <a:cubicBezTo>
                    <a:pt x="937" y="2567"/>
                    <a:pt x="938" y="2567"/>
                    <a:pt x="940" y="2566"/>
                  </a:cubicBezTo>
                  <a:cubicBezTo>
                    <a:pt x="940" y="2566"/>
                    <a:pt x="940" y="2566"/>
                    <a:pt x="941" y="2566"/>
                  </a:cubicBezTo>
                  <a:cubicBezTo>
                    <a:pt x="941" y="2566"/>
                    <a:pt x="941" y="2566"/>
                    <a:pt x="941" y="2566"/>
                  </a:cubicBezTo>
                  <a:cubicBezTo>
                    <a:pt x="941" y="2565"/>
                    <a:pt x="941" y="2565"/>
                    <a:pt x="942" y="2565"/>
                  </a:cubicBezTo>
                  <a:cubicBezTo>
                    <a:pt x="942" y="2565"/>
                    <a:pt x="943" y="2565"/>
                    <a:pt x="943" y="2565"/>
                  </a:cubicBezTo>
                  <a:cubicBezTo>
                    <a:pt x="943" y="2565"/>
                    <a:pt x="943" y="2565"/>
                    <a:pt x="943" y="2565"/>
                  </a:cubicBezTo>
                  <a:cubicBezTo>
                    <a:pt x="944" y="2564"/>
                    <a:pt x="944" y="2564"/>
                    <a:pt x="945" y="2564"/>
                  </a:cubicBezTo>
                  <a:cubicBezTo>
                    <a:pt x="945" y="2564"/>
                    <a:pt x="946" y="2564"/>
                    <a:pt x="946" y="2563"/>
                  </a:cubicBezTo>
                  <a:cubicBezTo>
                    <a:pt x="947" y="2563"/>
                    <a:pt x="948" y="2563"/>
                    <a:pt x="948" y="2562"/>
                  </a:cubicBezTo>
                  <a:cubicBezTo>
                    <a:pt x="949" y="2562"/>
                    <a:pt x="949" y="2562"/>
                    <a:pt x="949" y="2562"/>
                  </a:cubicBezTo>
                  <a:cubicBezTo>
                    <a:pt x="949" y="2562"/>
                    <a:pt x="950" y="2562"/>
                    <a:pt x="950" y="2562"/>
                  </a:cubicBezTo>
                  <a:cubicBezTo>
                    <a:pt x="950" y="2562"/>
                    <a:pt x="950" y="2562"/>
                    <a:pt x="951" y="2561"/>
                  </a:cubicBezTo>
                  <a:cubicBezTo>
                    <a:pt x="951" y="2561"/>
                    <a:pt x="951" y="2561"/>
                    <a:pt x="951" y="2561"/>
                  </a:cubicBezTo>
                  <a:cubicBezTo>
                    <a:pt x="951" y="2561"/>
                    <a:pt x="952" y="2561"/>
                    <a:pt x="952" y="2561"/>
                  </a:cubicBezTo>
                  <a:cubicBezTo>
                    <a:pt x="952" y="2561"/>
                    <a:pt x="952" y="2561"/>
                    <a:pt x="953" y="2561"/>
                  </a:cubicBezTo>
                  <a:cubicBezTo>
                    <a:pt x="953" y="2560"/>
                    <a:pt x="954" y="2560"/>
                    <a:pt x="955" y="2560"/>
                  </a:cubicBezTo>
                  <a:cubicBezTo>
                    <a:pt x="955" y="2559"/>
                    <a:pt x="956" y="2559"/>
                    <a:pt x="956" y="2559"/>
                  </a:cubicBezTo>
                  <a:cubicBezTo>
                    <a:pt x="956" y="2559"/>
                    <a:pt x="956" y="2559"/>
                    <a:pt x="957" y="2559"/>
                  </a:cubicBezTo>
                  <a:cubicBezTo>
                    <a:pt x="957" y="2559"/>
                    <a:pt x="957" y="2559"/>
                    <a:pt x="957" y="2559"/>
                  </a:cubicBezTo>
                  <a:cubicBezTo>
                    <a:pt x="958" y="2558"/>
                    <a:pt x="959" y="2558"/>
                    <a:pt x="959" y="2558"/>
                  </a:cubicBezTo>
                  <a:cubicBezTo>
                    <a:pt x="959" y="2558"/>
                    <a:pt x="960" y="2558"/>
                    <a:pt x="960" y="2558"/>
                  </a:cubicBezTo>
                  <a:cubicBezTo>
                    <a:pt x="960" y="2557"/>
                    <a:pt x="960" y="2557"/>
                    <a:pt x="961" y="2557"/>
                  </a:cubicBezTo>
                  <a:cubicBezTo>
                    <a:pt x="961" y="2557"/>
                    <a:pt x="961" y="2557"/>
                    <a:pt x="961" y="2557"/>
                  </a:cubicBezTo>
                  <a:cubicBezTo>
                    <a:pt x="961" y="2557"/>
                    <a:pt x="962" y="2557"/>
                    <a:pt x="962" y="2557"/>
                  </a:cubicBezTo>
                  <a:cubicBezTo>
                    <a:pt x="962" y="2556"/>
                    <a:pt x="963" y="2556"/>
                    <a:pt x="963" y="2556"/>
                  </a:cubicBezTo>
                  <a:cubicBezTo>
                    <a:pt x="963" y="2556"/>
                    <a:pt x="963" y="2556"/>
                    <a:pt x="963" y="2556"/>
                  </a:cubicBezTo>
                  <a:cubicBezTo>
                    <a:pt x="965" y="2555"/>
                    <a:pt x="967" y="2555"/>
                    <a:pt x="968" y="2554"/>
                  </a:cubicBezTo>
                  <a:cubicBezTo>
                    <a:pt x="971" y="2553"/>
                    <a:pt x="973" y="2552"/>
                    <a:pt x="975" y="2551"/>
                  </a:cubicBezTo>
                  <a:cubicBezTo>
                    <a:pt x="975" y="2551"/>
                    <a:pt x="975" y="2551"/>
                    <a:pt x="976" y="2551"/>
                  </a:cubicBezTo>
                  <a:cubicBezTo>
                    <a:pt x="976" y="2551"/>
                    <a:pt x="976" y="2551"/>
                    <a:pt x="976" y="2551"/>
                  </a:cubicBezTo>
                  <a:cubicBezTo>
                    <a:pt x="977" y="2550"/>
                    <a:pt x="978" y="2550"/>
                    <a:pt x="978" y="2550"/>
                  </a:cubicBezTo>
                  <a:cubicBezTo>
                    <a:pt x="979" y="2549"/>
                    <a:pt x="980" y="2549"/>
                    <a:pt x="981" y="2549"/>
                  </a:cubicBezTo>
                  <a:cubicBezTo>
                    <a:pt x="984" y="2547"/>
                    <a:pt x="987" y="2546"/>
                    <a:pt x="990" y="2545"/>
                  </a:cubicBezTo>
                  <a:cubicBezTo>
                    <a:pt x="990" y="2545"/>
                    <a:pt x="990" y="2545"/>
                    <a:pt x="990" y="2545"/>
                  </a:cubicBezTo>
                  <a:cubicBezTo>
                    <a:pt x="990" y="2544"/>
                    <a:pt x="991" y="2544"/>
                    <a:pt x="991" y="2544"/>
                  </a:cubicBezTo>
                  <a:cubicBezTo>
                    <a:pt x="991" y="2544"/>
                    <a:pt x="992" y="2544"/>
                    <a:pt x="992" y="2544"/>
                  </a:cubicBezTo>
                  <a:cubicBezTo>
                    <a:pt x="993" y="2543"/>
                    <a:pt x="995" y="2543"/>
                    <a:pt x="997" y="2542"/>
                  </a:cubicBezTo>
                  <a:cubicBezTo>
                    <a:pt x="997" y="2542"/>
                    <a:pt x="997" y="2542"/>
                    <a:pt x="997" y="2542"/>
                  </a:cubicBezTo>
                  <a:cubicBezTo>
                    <a:pt x="999" y="2541"/>
                    <a:pt x="1000" y="2540"/>
                    <a:pt x="1002" y="2540"/>
                  </a:cubicBezTo>
                  <a:cubicBezTo>
                    <a:pt x="1002" y="2540"/>
                    <a:pt x="1002" y="2539"/>
                    <a:pt x="1002" y="2539"/>
                  </a:cubicBezTo>
                  <a:cubicBezTo>
                    <a:pt x="1004" y="2539"/>
                    <a:pt x="1006" y="2538"/>
                    <a:pt x="1007" y="2537"/>
                  </a:cubicBezTo>
                  <a:cubicBezTo>
                    <a:pt x="1007" y="2537"/>
                    <a:pt x="1008" y="2537"/>
                    <a:pt x="1008" y="2537"/>
                  </a:cubicBezTo>
                  <a:cubicBezTo>
                    <a:pt x="1009" y="2537"/>
                    <a:pt x="1009" y="2536"/>
                    <a:pt x="1010" y="2536"/>
                  </a:cubicBezTo>
                  <a:cubicBezTo>
                    <a:pt x="1011" y="2536"/>
                    <a:pt x="1011" y="2536"/>
                    <a:pt x="1012" y="2535"/>
                  </a:cubicBezTo>
                  <a:cubicBezTo>
                    <a:pt x="1012" y="2535"/>
                    <a:pt x="1012" y="2535"/>
                    <a:pt x="1013" y="2535"/>
                  </a:cubicBezTo>
                  <a:cubicBezTo>
                    <a:pt x="1015" y="2534"/>
                    <a:pt x="1017" y="2533"/>
                    <a:pt x="1020" y="2532"/>
                  </a:cubicBezTo>
                  <a:cubicBezTo>
                    <a:pt x="1020" y="2532"/>
                    <a:pt x="1021" y="2532"/>
                    <a:pt x="1021" y="2531"/>
                  </a:cubicBezTo>
                  <a:cubicBezTo>
                    <a:pt x="1021" y="2531"/>
                    <a:pt x="1022" y="2531"/>
                    <a:pt x="1022" y="2531"/>
                  </a:cubicBezTo>
                  <a:cubicBezTo>
                    <a:pt x="1026" y="2529"/>
                    <a:pt x="1030" y="2528"/>
                    <a:pt x="1034" y="2526"/>
                  </a:cubicBezTo>
                  <a:cubicBezTo>
                    <a:pt x="1035" y="2526"/>
                    <a:pt x="1035" y="2525"/>
                    <a:pt x="1036" y="2525"/>
                  </a:cubicBezTo>
                  <a:cubicBezTo>
                    <a:pt x="1037" y="2525"/>
                    <a:pt x="1037" y="2525"/>
                    <a:pt x="1037" y="2524"/>
                  </a:cubicBezTo>
                  <a:cubicBezTo>
                    <a:pt x="1038" y="2524"/>
                    <a:pt x="1039" y="2524"/>
                    <a:pt x="1039" y="2524"/>
                  </a:cubicBezTo>
                  <a:cubicBezTo>
                    <a:pt x="1040" y="2523"/>
                    <a:pt x="1041" y="2523"/>
                    <a:pt x="1042" y="2522"/>
                  </a:cubicBezTo>
                  <a:cubicBezTo>
                    <a:pt x="1043" y="2522"/>
                    <a:pt x="1043" y="2522"/>
                    <a:pt x="1044" y="2522"/>
                  </a:cubicBezTo>
                  <a:cubicBezTo>
                    <a:pt x="1044" y="2522"/>
                    <a:pt x="1044" y="2522"/>
                    <a:pt x="1044" y="2522"/>
                  </a:cubicBezTo>
                  <a:cubicBezTo>
                    <a:pt x="1045" y="2521"/>
                    <a:pt x="1046" y="2521"/>
                    <a:pt x="1047" y="2520"/>
                  </a:cubicBezTo>
                  <a:cubicBezTo>
                    <a:pt x="1048" y="2520"/>
                    <a:pt x="1048" y="2520"/>
                    <a:pt x="1048" y="2520"/>
                  </a:cubicBezTo>
                  <a:cubicBezTo>
                    <a:pt x="1049" y="2520"/>
                    <a:pt x="1049" y="2520"/>
                    <a:pt x="1050" y="2519"/>
                  </a:cubicBezTo>
                  <a:cubicBezTo>
                    <a:pt x="1050" y="2519"/>
                    <a:pt x="1050" y="2519"/>
                    <a:pt x="1051" y="2519"/>
                  </a:cubicBezTo>
                  <a:cubicBezTo>
                    <a:pt x="1051" y="2519"/>
                    <a:pt x="1051" y="2519"/>
                    <a:pt x="1051" y="2519"/>
                  </a:cubicBezTo>
                  <a:cubicBezTo>
                    <a:pt x="1051" y="2519"/>
                    <a:pt x="1052" y="2518"/>
                    <a:pt x="1052" y="2518"/>
                  </a:cubicBezTo>
                  <a:cubicBezTo>
                    <a:pt x="1052" y="2518"/>
                    <a:pt x="1052" y="2518"/>
                    <a:pt x="1053" y="2518"/>
                  </a:cubicBezTo>
                  <a:cubicBezTo>
                    <a:pt x="1053" y="2518"/>
                    <a:pt x="1053" y="2518"/>
                    <a:pt x="1053" y="2518"/>
                  </a:cubicBezTo>
                  <a:cubicBezTo>
                    <a:pt x="1053" y="2518"/>
                    <a:pt x="1054" y="2518"/>
                    <a:pt x="1054" y="2517"/>
                  </a:cubicBezTo>
                  <a:cubicBezTo>
                    <a:pt x="1054" y="2517"/>
                    <a:pt x="1054" y="2517"/>
                    <a:pt x="1054" y="2517"/>
                  </a:cubicBezTo>
                  <a:cubicBezTo>
                    <a:pt x="1055" y="2517"/>
                    <a:pt x="1056" y="2517"/>
                    <a:pt x="1057" y="2516"/>
                  </a:cubicBezTo>
                  <a:cubicBezTo>
                    <a:pt x="1058" y="2516"/>
                    <a:pt x="1059" y="2515"/>
                    <a:pt x="1060" y="2515"/>
                  </a:cubicBezTo>
                  <a:cubicBezTo>
                    <a:pt x="1060" y="2515"/>
                    <a:pt x="1061" y="2515"/>
                    <a:pt x="1061" y="2514"/>
                  </a:cubicBezTo>
                  <a:cubicBezTo>
                    <a:pt x="1063" y="2514"/>
                    <a:pt x="1064" y="2513"/>
                    <a:pt x="1065" y="2513"/>
                  </a:cubicBezTo>
                  <a:cubicBezTo>
                    <a:pt x="1066" y="2512"/>
                    <a:pt x="1066" y="2512"/>
                    <a:pt x="1067" y="2512"/>
                  </a:cubicBezTo>
                  <a:cubicBezTo>
                    <a:pt x="1067" y="2512"/>
                    <a:pt x="1067" y="2512"/>
                    <a:pt x="1067" y="2512"/>
                  </a:cubicBezTo>
                  <a:cubicBezTo>
                    <a:pt x="1068" y="2512"/>
                    <a:pt x="1068" y="2512"/>
                    <a:pt x="1068" y="2511"/>
                  </a:cubicBezTo>
                  <a:cubicBezTo>
                    <a:pt x="1069" y="2511"/>
                    <a:pt x="1070" y="2511"/>
                    <a:pt x="1071" y="2510"/>
                  </a:cubicBezTo>
                  <a:cubicBezTo>
                    <a:pt x="1072" y="2510"/>
                    <a:pt x="1072" y="2510"/>
                    <a:pt x="1073" y="2510"/>
                  </a:cubicBezTo>
                  <a:cubicBezTo>
                    <a:pt x="1073" y="2509"/>
                    <a:pt x="1073" y="2509"/>
                    <a:pt x="1074" y="2509"/>
                  </a:cubicBezTo>
                  <a:cubicBezTo>
                    <a:pt x="1074" y="2509"/>
                    <a:pt x="1074" y="2509"/>
                    <a:pt x="1075" y="2509"/>
                  </a:cubicBezTo>
                  <a:cubicBezTo>
                    <a:pt x="1075" y="2508"/>
                    <a:pt x="1076" y="2508"/>
                    <a:pt x="1077" y="2508"/>
                  </a:cubicBezTo>
                  <a:cubicBezTo>
                    <a:pt x="1077" y="2508"/>
                    <a:pt x="1077" y="2508"/>
                    <a:pt x="1077" y="2508"/>
                  </a:cubicBezTo>
                  <a:cubicBezTo>
                    <a:pt x="1078" y="2507"/>
                    <a:pt x="1078" y="2507"/>
                    <a:pt x="1079" y="2507"/>
                  </a:cubicBezTo>
                  <a:cubicBezTo>
                    <a:pt x="1086" y="2504"/>
                    <a:pt x="1093" y="2501"/>
                    <a:pt x="1100" y="2498"/>
                  </a:cubicBezTo>
                  <a:cubicBezTo>
                    <a:pt x="1100" y="2498"/>
                    <a:pt x="1101" y="2497"/>
                    <a:pt x="1102" y="2497"/>
                  </a:cubicBezTo>
                  <a:cubicBezTo>
                    <a:pt x="1102" y="2497"/>
                    <a:pt x="1103" y="2497"/>
                    <a:pt x="1103" y="2497"/>
                  </a:cubicBezTo>
                  <a:cubicBezTo>
                    <a:pt x="1104" y="2496"/>
                    <a:pt x="1104" y="2496"/>
                    <a:pt x="1105" y="2496"/>
                  </a:cubicBezTo>
                  <a:cubicBezTo>
                    <a:pt x="1105" y="2496"/>
                    <a:pt x="1105" y="2496"/>
                    <a:pt x="1105" y="2496"/>
                  </a:cubicBezTo>
                  <a:cubicBezTo>
                    <a:pt x="1106" y="2495"/>
                    <a:pt x="1106" y="2495"/>
                    <a:pt x="1107" y="2495"/>
                  </a:cubicBezTo>
                  <a:cubicBezTo>
                    <a:pt x="1111" y="2493"/>
                    <a:pt x="1115" y="2492"/>
                    <a:pt x="1119" y="2490"/>
                  </a:cubicBezTo>
                  <a:cubicBezTo>
                    <a:pt x="1119" y="2490"/>
                    <a:pt x="1119" y="2490"/>
                    <a:pt x="1119" y="2490"/>
                  </a:cubicBezTo>
                  <a:cubicBezTo>
                    <a:pt x="1119" y="2490"/>
                    <a:pt x="1119" y="2490"/>
                    <a:pt x="1120" y="2490"/>
                  </a:cubicBezTo>
                  <a:cubicBezTo>
                    <a:pt x="1122" y="2489"/>
                    <a:pt x="1124" y="2488"/>
                    <a:pt x="1127" y="2487"/>
                  </a:cubicBezTo>
                  <a:cubicBezTo>
                    <a:pt x="1127" y="2486"/>
                    <a:pt x="1127" y="2486"/>
                    <a:pt x="1128" y="2486"/>
                  </a:cubicBezTo>
                  <a:cubicBezTo>
                    <a:pt x="1128" y="2486"/>
                    <a:pt x="1128" y="2486"/>
                    <a:pt x="1128" y="2486"/>
                  </a:cubicBezTo>
                  <a:cubicBezTo>
                    <a:pt x="1129" y="2486"/>
                    <a:pt x="1129" y="2485"/>
                    <a:pt x="1130" y="2485"/>
                  </a:cubicBezTo>
                  <a:cubicBezTo>
                    <a:pt x="1131" y="2485"/>
                    <a:pt x="1131" y="2485"/>
                    <a:pt x="1131" y="2485"/>
                  </a:cubicBezTo>
                  <a:cubicBezTo>
                    <a:pt x="1132" y="2484"/>
                    <a:pt x="1133" y="2484"/>
                    <a:pt x="1134" y="2484"/>
                  </a:cubicBezTo>
                  <a:cubicBezTo>
                    <a:pt x="1134" y="2484"/>
                    <a:pt x="1134" y="2484"/>
                    <a:pt x="1134" y="2483"/>
                  </a:cubicBezTo>
                  <a:cubicBezTo>
                    <a:pt x="1136" y="2483"/>
                    <a:pt x="1138" y="2482"/>
                    <a:pt x="1139" y="2481"/>
                  </a:cubicBezTo>
                  <a:cubicBezTo>
                    <a:pt x="1140" y="2481"/>
                    <a:pt x="1140" y="2481"/>
                    <a:pt x="1140" y="2481"/>
                  </a:cubicBezTo>
                  <a:cubicBezTo>
                    <a:pt x="1141" y="2481"/>
                    <a:pt x="1141" y="2480"/>
                    <a:pt x="1142" y="2480"/>
                  </a:cubicBezTo>
                  <a:cubicBezTo>
                    <a:pt x="1142" y="2480"/>
                    <a:pt x="1143" y="2480"/>
                    <a:pt x="1143" y="2480"/>
                  </a:cubicBezTo>
                  <a:cubicBezTo>
                    <a:pt x="1143" y="2479"/>
                    <a:pt x="1144" y="2479"/>
                    <a:pt x="1144" y="2479"/>
                  </a:cubicBezTo>
                  <a:cubicBezTo>
                    <a:pt x="1144" y="2479"/>
                    <a:pt x="1144" y="2479"/>
                    <a:pt x="1145" y="2479"/>
                  </a:cubicBezTo>
                  <a:cubicBezTo>
                    <a:pt x="1145" y="2479"/>
                    <a:pt x="1145" y="2479"/>
                    <a:pt x="1145" y="2479"/>
                  </a:cubicBezTo>
                  <a:cubicBezTo>
                    <a:pt x="1146" y="2478"/>
                    <a:pt x="1148" y="2478"/>
                    <a:pt x="1149" y="2477"/>
                  </a:cubicBezTo>
                  <a:cubicBezTo>
                    <a:pt x="1149" y="2477"/>
                    <a:pt x="1149" y="2477"/>
                    <a:pt x="1150" y="2477"/>
                  </a:cubicBezTo>
                  <a:cubicBezTo>
                    <a:pt x="1150" y="2477"/>
                    <a:pt x="1150" y="2477"/>
                    <a:pt x="1150" y="2477"/>
                  </a:cubicBezTo>
                  <a:cubicBezTo>
                    <a:pt x="1152" y="2476"/>
                    <a:pt x="1154" y="2475"/>
                    <a:pt x="1156" y="2474"/>
                  </a:cubicBezTo>
                  <a:cubicBezTo>
                    <a:pt x="1156" y="2474"/>
                    <a:pt x="1156" y="2474"/>
                    <a:pt x="1157" y="2474"/>
                  </a:cubicBezTo>
                  <a:cubicBezTo>
                    <a:pt x="1157" y="2474"/>
                    <a:pt x="1157" y="2474"/>
                    <a:pt x="1157" y="2474"/>
                  </a:cubicBezTo>
                  <a:cubicBezTo>
                    <a:pt x="1158" y="2473"/>
                    <a:pt x="1158" y="2473"/>
                    <a:pt x="1158" y="2473"/>
                  </a:cubicBezTo>
                  <a:cubicBezTo>
                    <a:pt x="1159" y="2473"/>
                    <a:pt x="1160" y="2473"/>
                    <a:pt x="1161" y="2472"/>
                  </a:cubicBezTo>
                  <a:cubicBezTo>
                    <a:pt x="1162" y="2472"/>
                    <a:pt x="1163" y="2471"/>
                    <a:pt x="1164" y="2471"/>
                  </a:cubicBezTo>
                  <a:cubicBezTo>
                    <a:pt x="1165" y="2470"/>
                    <a:pt x="1165" y="2470"/>
                    <a:pt x="1166" y="2470"/>
                  </a:cubicBezTo>
                  <a:cubicBezTo>
                    <a:pt x="1167" y="2470"/>
                    <a:pt x="1167" y="2469"/>
                    <a:pt x="1167" y="2469"/>
                  </a:cubicBezTo>
                  <a:cubicBezTo>
                    <a:pt x="1168" y="2469"/>
                    <a:pt x="1168" y="2469"/>
                    <a:pt x="1168" y="2469"/>
                  </a:cubicBezTo>
                  <a:cubicBezTo>
                    <a:pt x="1168" y="2469"/>
                    <a:pt x="1168" y="2469"/>
                    <a:pt x="1169" y="2469"/>
                  </a:cubicBezTo>
                  <a:cubicBezTo>
                    <a:pt x="1169" y="2469"/>
                    <a:pt x="1169" y="2468"/>
                    <a:pt x="1170" y="2468"/>
                  </a:cubicBezTo>
                  <a:cubicBezTo>
                    <a:pt x="1170" y="2468"/>
                    <a:pt x="1170" y="2468"/>
                    <a:pt x="1170" y="2468"/>
                  </a:cubicBezTo>
                  <a:cubicBezTo>
                    <a:pt x="1174" y="2467"/>
                    <a:pt x="1177" y="2465"/>
                    <a:pt x="1180" y="2464"/>
                  </a:cubicBezTo>
                  <a:cubicBezTo>
                    <a:pt x="1181" y="2463"/>
                    <a:pt x="1182" y="2463"/>
                    <a:pt x="1183" y="2463"/>
                  </a:cubicBezTo>
                  <a:cubicBezTo>
                    <a:pt x="1184" y="2462"/>
                    <a:pt x="1185" y="2462"/>
                    <a:pt x="1186" y="2461"/>
                  </a:cubicBezTo>
                  <a:cubicBezTo>
                    <a:pt x="1188" y="2461"/>
                    <a:pt x="1189" y="2460"/>
                    <a:pt x="1190" y="2459"/>
                  </a:cubicBezTo>
                  <a:cubicBezTo>
                    <a:pt x="1191" y="2459"/>
                    <a:pt x="1191" y="2459"/>
                    <a:pt x="1191" y="2459"/>
                  </a:cubicBezTo>
                  <a:cubicBezTo>
                    <a:pt x="1191" y="2459"/>
                    <a:pt x="1191" y="2459"/>
                    <a:pt x="1192" y="2459"/>
                  </a:cubicBezTo>
                  <a:cubicBezTo>
                    <a:pt x="1192" y="2459"/>
                    <a:pt x="1192" y="2459"/>
                    <a:pt x="1192" y="2459"/>
                  </a:cubicBezTo>
                  <a:cubicBezTo>
                    <a:pt x="1194" y="2458"/>
                    <a:pt x="1196" y="2457"/>
                    <a:pt x="1197" y="2456"/>
                  </a:cubicBezTo>
                  <a:cubicBezTo>
                    <a:pt x="1198" y="2456"/>
                    <a:pt x="1198" y="2456"/>
                    <a:pt x="1199" y="2456"/>
                  </a:cubicBezTo>
                  <a:cubicBezTo>
                    <a:pt x="1199" y="2456"/>
                    <a:pt x="1199" y="2456"/>
                    <a:pt x="1200" y="2456"/>
                  </a:cubicBezTo>
                  <a:cubicBezTo>
                    <a:pt x="1200" y="2455"/>
                    <a:pt x="1200" y="2455"/>
                    <a:pt x="1200" y="2455"/>
                  </a:cubicBezTo>
                  <a:cubicBezTo>
                    <a:pt x="1201" y="2455"/>
                    <a:pt x="1201" y="2455"/>
                    <a:pt x="1201" y="2455"/>
                  </a:cubicBezTo>
                  <a:cubicBezTo>
                    <a:pt x="1202" y="2455"/>
                    <a:pt x="1202" y="2454"/>
                    <a:pt x="1202" y="2454"/>
                  </a:cubicBezTo>
                  <a:cubicBezTo>
                    <a:pt x="1203" y="2454"/>
                    <a:pt x="1203" y="2454"/>
                    <a:pt x="1203" y="2454"/>
                  </a:cubicBezTo>
                  <a:cubicBezTo>
                    <a:pt x="1203" y="2454"/>
                    <a:pt x="1203" y="2454"/>
                    <a:pt x="1203" y="2454"/>
                  </a:cubicBezTo>
                  <a:cubicBezTo>
                    <a:pt x="1204" y="2454"/>
                    <a:pt x="1204" y="2454"/>
                    <a:pt x="1204" y="2454"/>
                  </a:cubicBezTo>
                  <a:cubicBezTo>
                    <a:pt x="1205" y="2453"/>
                    <a:pt x="1206" y="2453"/>
                    <a:pt x="1207" y="2452"/>
                  </a:cubicBezTo>
                  <a:cubicBezTo>
                    <a:pt x="1207" y="2452"/>
                    <a:pt x="1207" y="2452"/>
                    <a:pt x="1207" y="2452"/>
                  </a:cubicBezTo>
                  <a:cubicBezTo>
                    <a:pt x="1208" y="2452"/>
                    <a:pt x="1208" y="2452"/>
                    <a:pt x="1208" y="2452"/>
                  </a:cubicBezTo>
                  <a:cubicBezTo>
                    <a:pt x="1208" y="2452"/>
                    <a:pt x="1208" y="2452"/>
                    <a:pt x="1208" y="2452"/>
                  </a:cubicBezTo>
                  <a:cubicBezTo>
                    <a:pt x="1214" y="2449"/>
                    <a:pt x="1219" y="2447"/>
                    <a:pt x="1225" y="2445"/>
                  </a:cubicBezTo>
                  <a:cubicBezTo>
                    <a:pt x="1226" y="2444"/>
                    <a:pt x="1226" y="2444"/>
                    <a:pt x="1226" y="2444"/>
                  </a:cubicBezTo>
                  <a:cubicBezTo>
                    <a:pt x="1227" y="2444"/>
                    <a:pt x="1227" y="2444"/>
                    <a:pt x="1228" y="2444"/>
                  </a:cubicBezTo>
                  <a:cubicBezTo>
                    <a:pt x="1228" y="2444"/>
                    <a:pt x="1228" y="2443"/>
                    <a:pt x="1228" y="2443"/>
                  </a:cubicBezTo>
                  <a:cubicBezTo>
                    <a:pt x="1228" y="2443"/>
                    <a:pt x="1229" y="2443"/>
                    <a:pt x="1229" y="2443"/>
                  </a:cubicBezTo>
                  <a:cubicBezTo>
                    <a:pt x="1229" y="2443"/>
                    <a:pt x="1229" y="2443"/>
                    <a:pt x="1230" y="2443"/>
                  </a:cubicBezTo>
                  <a:cubicBezTo>
                    <a:pt x="1230" y="2443"/>
                    <a:pt x="1231" y="2442"/>
                    <a:pt x="1231" y="2442"/>
                  </a:cubicBezTo>
                  <a:cubicBezTo>
                    <a:pt x="1231" y="2442"/>
                    <a:pt x="1231" y="2442"/>
                    <a:pt x="1232" y="2442"/>
                  </a:cubicBezTo>
                  <a:cubicBezTo>
                    <a:pt x="1232" y="2442"/>
                    <a:pt x="1232" y="2442"/>
                    <a:pt x="1232" y="2442"/>
                  </a:cubicBezTo>
                  <a:cubicBezTo>
                    <a:pt x="1233" y="2441"/>
                    <a:pt x="1234" y="2441"/>
                    <a:pt x="1234" y="2441"/>
                  </a:cubicBezTo>
                  <a:cubicBezTo>
                    <a:pt x="1235" y="2441"/>
                    <a:pt x="1235" y="2440"/>
                    <a:pt x="1235" y="2440"/>
                  </a:cubicBezTo>
                  <a:cubicBezTo>
                    <a:pt x="1236" y="2440"/>
                    <a:pt x="1236" y="2440"/>
                    <a:pt x="1236" y="2440"/>
                  </a:cubicBezTo>
                  <a:cubicBezTo>
                    <a:pt x="1237" y="2440"/>
                    <a:pt x="1238" y="2439"/>
                    <a:pt x="1238" y="2439"/>
                  </a:cubicBezTo>
                  <a:cubicBezTo>
                    <a:pt x="1240" y="2439"/>
                    <a:pt x="1241" y="2438"/>
                    <a:pt x="1242" y="2437"/>
                  </a:cubicBezTo>
                  <a:cubicBezTo>
                    <a:pt x="1243" y="2437"/>
                    <a:pt x="1243" y="2437"/>
                    <a:pt x="1243" y="2437"/>
                  </a:cubicBezTo>
                  <a:cubicBezTo>
                    <a:pt x="1244" y="2437"/>
                    <a:pt x="1245" y="2436"/>
                    <a:pt x="1246" y="2436"/>
                  </a:cubicBezTo>
                  <a:cubicBezTo>
                    <a:pt x="1246" y="2436"/>
                    <a:pt x="1246" y="2436"/>
                    <a:pt x="1246" y="2436"/>
                  </a:cubicBezTo>
                  <a:cubicBezTo>
                    <a:pt x="1247" y="2435"/>
                    <a:pt x="1247" y="2435"/>
                    <a:pt x="1248" y="2435"/>
                  </a:cubicBezTo>
                  <a:cubicBezTo>
                    <a:pt x="1248" y="2435"/>
                    <a:pt x="1248" y="2435"/>
                    <a:pt x="1248" y="2435"/>
                  </a:cubicBezTo>
                  <a:cubicBezTo>
                    <a:pt x="1249" y="2435"/>
                    <a:pt x="1249" y="2434"/>
                    <a:pt x="1250" y="2434"/>
                  </a:cubicBezTo>
                  <a:cubicBezTo>
                    <a:pt x="1250" y="2434"/>
                    <a:pt x="1250" y="2434"/>
                    <a:pt x="1250" y="2434"/>
                  </a:cubicBezTo>
                  <a:cubicBezTo>
                    <a:pt x="1251" y="2434"/>
                    <a:pt x="1253" y="2433"/>
                    <a:pt x="1254" y="2432"/>
                  </a:cubicBezTo>
                  <a:cubicBezTo>
                    <a:pt x="1254" y="2432"/>
                    <a:pt x="1254" y="2432"/>
                    <a:pt x="1255" y="2432"/>
                  </a:cubicBezTo>
                  <a:cubicBezTo>
                    <a:pt x="1255" y="2432"/>
                    <a:pt x="1255" y="2432"/>
                    <a:pt x="1256" y="2432"/>
                  </a:cubicBezTo>
                  <a:cubicBezTo>
                    <a:pt x="1256" y="2432"/>
                    <a:pt x="1256" y="2431"/>
                    <a:pt x="1256" y="2431"/>
                  </a:cubicBezTo>
                  <a:cubicBezTo>
                    <a:pt x="1258" y="2431"/>
                    <a:pt x="1259" y="2430"/>
                    <a:pt x="1260" y="2430"/>
                  </a:cubicBezTo>
                  <a:cubicBezTo>
                    <a:pt x="1261" y="2430"/>
                    <a:pt x="1261" y="2429"/>
                    <a:pt x="1261" y="2429"/>
                  </a:cubicBezTo>
                  <a:cubicBezTo>
                    <a:pt x="1262" y="2429"/>
                    <a:pt x="1262" y="2429"/>
                    <a:pt x="1262" y="2429"/>
                  </a:cubicBezTo>
                  <a:cubicBezTo>
                    <a:pt x="1262" y="2429"/>
                    <a:pt x="1263" y="2429"/>
                    <a:pt x="1263" y="2429"/>
                  </a:cubicBezTo>
                  <a:cubicBezTo>
                    <a:pt x="1263" y="2428"/>
                    <a:pt x="1263" y="2428"/>
                    <a:pt x="1264" y="2428"/>
                  </a:cubicBezTo>
                  <a:cubicBezTo>
                    <a:pt x="1265" y="2428"/>
                    <a:pt x="1266" y="2427"/>
                    <a:pt x="1268" y="2427"/>
                  </a:cubicBezTo>
                  <a:cubicBezTo>
                    <a:pt x="1268" y="2426"/>
                    <a:pt x="1268" y="2426"/>
                    <a:pt x="1269" y="2426"/>
                  </a:cubicBezTo>
                  <a:cubicBezTo>
                    <a:pt x="1269" y="2426"/>
                    <a:pt x="1269" y="2426"/>
                    <a:pt x="1269" y="2426"/>
                  </a:cubicBezTo>
                  <a:cubicBezTo>
                    <a:pt x="1271" y="2425"/>
                    <a:pt x="1273" y="2424"/>
                    <a:pt x="1276" y="2423"/>
                  </a:cubicBezTo>
                  <a:cubicBezTo>
                    <a:pt x="1276" y="2423"/>
                    <a:pt x="1276" y="2423"/>
                    <a:pt x="1276" y="2423"/>
                  </a:cubicBezTo>
                  <a:cubicBezTo>
                    <a:pt x="1276" y="2423"/>
                    <a:pt x="1277" y="2423"/>
                    <a:pt x="1277" y="2423"/>
                  </a:cubicBezTo>
                  <a:cubicBezTo>
                    <a:pt x="1277" y="2423"/>
                    <a:pt x="1277" y="2422"/>
                    <a:pt x="1278" y="2422"/>
                  </a:cubicBezTo>
                  <a:cubicBezTo>
                    <a:pt x="1278" y="2422"/>
                    <a:pt x="1278" y="2422"/>
                    <a:pt x="1278" y="2422"/>
                  </a:cubicBezTo>
                  <a:cubicBezTo>
                    <a:pt x="1282" y="2421"/>
                    <a:pt x="1286" y="2419"/>
                    <a:pt x="1289" y="2417"/>
                  </a:cubicBezTo>
                  <a:cubicBezTo>
                    <a:pt x="1290" y="2417"/>
                    <a:pt x="1290" y="2417"/>
                    <a:pt x="1290" y="2417"/>
                  </a:cubicBezTo>
                  <a:cubicBezTo>
                    <a:pt x="1292" y="2416"/>
                    <a:pt x="1293" y="2416"/>
                    <a:pt x="1294" y="2415"/>
                  </a:cubicBezTo>
                  <a:cubicBezTo>
                    <a:pt x="1295" y="2415"/>
                    <a:pt x="1295" y="2415"/>
                    <a:pt x="1295" y="2415"/>
                  </a:cubicBezTo>
                  <a:cubicBezTo>
                    <a:pt x="1296" y="2415"/>
                    <a:pt x="1297" y="2414"/>
                    <a:pt x="1298" y="2414"/>
                  </a:cubicBezTo>
                  <a:cubicBezTo>
                    <a:pt x="1298" y="2414"/>
                    <a:pt x="1298" y="2413"/>
                    <a:pt x="1299" y="2413"/>
                  </a:cubicBezTo>
                  <a:cubicBezTo>
                    <a:pt x="1302" y="2412"/>
                    <a:pt x="1305" y="2411"/>
                    <a:pt x="1308" y="2409"/>
                  </a:cubicBezTo>
                  <a:cubicBezTo>
                    <a:pt x="1308" y="2409"/>
                    <a:pt x="1308" y="2409"/>
                    <a:pt x="1308" y="2409"/>
                  </a:cubicBezTo>
                  <a:cubicBezTo>
                    <a:pt x="1309" y="2409"/>
                    <a:pt x="1310" y="2408"/>
                    <a:pt x="1311" y="2408"/>
                  </a:cubicBezTo>
                  <a:cubicBezTo>
                    <a:pt x="1312" y="2408"/>
                    <a:pt x="1312" y="2408"/>
                    <a:pt x="1312" y="2408"/>
                  </a:cubicBezTo>
                  <a:cubicBezTo>
                    <a:pt x="1312" y="2408"/>
                    <a:pt x="1313" y="2407"/>
                    <a:pt x="1313" y="2407"/>
                  </a:cubicBezTo>
                  <a:cubicBezTo>
                    <a:pt x="1313" y="2407"/>
                    <a:pt x="1313" y="2407"/>
                    <a:pt x="1313" y="2407"/>
                  </a:cubicBezTo>
                  <a:cubicBezTo>
                    <a:pt x="1314" y="2407"/>
                    <a:pt x="1315" y="2407"/>
                    <a:pt x="1315" y="2406"/>
                  </a:cubicBezTo>
                  <a:cubicBezTo>
                    <a:pt x="1316" y="2406"/>
                    <a:pt x="1316" y="2406"/>
                    <a:pt x="1316" y="2406"/>
                  </a:cubicBezTo>
                  <a:cubicBezTo>
                    <a:pt x="1317" y="2406"/>
                    <a:pt x="1317" y="2406"/>
                    <a:pt x="1318" y="2405"/>
                  </a:cubicBezTo>
                  <a:cubicBezTo>
                    <a:pt x="1318" y="2405"/>
                    <a:pt x="1318" y="2405"/>
                    <a:pt x="1318" y="2405"/>
                  </a:cubicBezTo>
                  <a:cubicBezTo>
                    <a:pt x="1319" y="2405"/>
                    <a:pt x="1319" y="2405"/>
                    <a:pt x="1320" y="2404"/>
                  </a:cubicBezTo>
                  <a:cubicBezTo>
                    <a:pt x="1322" y="2404"/>
                    <a:pt x="1324" y="2403"/>
                    <a:pt x="1325" y="2402"/>
                  </a:cubicBezTo>
                  <a:cubicBezTo>
                    <a:pt x="1326" y="2402"/>
                    <a:pt x="1326" y="2402"/>
                    <a:pt x="1327" y="2402"/>
                  </a:cubicBezTo>
                  <a:cubicBezTo>
                    <a:pt x="1327" y="2401"/>
                    <a:pt x="1327" y="2401"/>
                    <a:pt x="1327" y="2401"/>
                  </a:cubicBezTo>
                  <a:cubicBezTo>
                    <a:pt x="1328" y="2401"/>
                    <a:pt x="1328" y="2401"/>
                    <a:pt x="1328" y="2401"/>
                  </a:cubicBezTo>
                  <a:cubicBezTo>
                    <a:pt x="1330" y="2400"/>
                    <a:pt x="1331" y="2399"/>
                    <a:pt x="1333" y="2399"/>
                  </a:cubicBezTo>
                  <a:cubicBezTo>
                    <a:pt x="1341" y="2395"/>
                    <a:pt x="1348" y="2392"/>
                    <a:pt x="1356" y="2389"/>
                  </a:cubicBezTo>
                  <a:cubicBezTo>
                    <a:pt x="1356" y="2389"/>
                    <a:pt x="1357" y="2389"/>
                    <a:pt x="1357" y="2389"/>
                  </a:cubicBezTo>
                  <a:cubicBezTo>
                    <a:pt x="1360" y="2387"/>
                    <a:pt x="1363" y="2386"/>
                    <a:pt x="1366" y="2385"/>
                  </a:cubicBezTo>
                  <a:cubicBezTo>
                    <a:pt x="1366" y="2385"/>
                    <a:pt x="1366" y="2385"/>
                    <a:pt x="1366" y="2385"/>
                  </a:cubicBezTo>
                  <a:cubicBezTo>
                    <a:pt x="1370" y="2383"/>
                    <a:pt x="1375" y="2381"/>
                    <a:pt x="1379" y="2379"/>
                  </a:cubicBezTo>
                  <a:cubicBezTo>
                    <a:pt x="1380" y="2379"/>
                    <a:pt x="1381" y="2378"/>
                    <a:pt x="1382" y="2378"/>
                  </a:cubicBezTo>
                  <a:cubicBezTo>
                    <a:pt x="1383" y="2378"/>
                    <a:pt x="1384" y="2377"/>
                    <a:pt x="1385" y="2377"/>
                  </a:cubicBezTo>
                  <a:cubicBezTo>
                    <a:pt x="1386" y="2376"/>
                    <a:pt x="1387" y="2376"/>
                    <a:pt x="1388" y="2375"/>
                  </a:cubicBezTo>
                  <a:cubicBezTo>
                    <a:pt x="1388" y="2375"/>
                    <a:pt x="1388" y="2375"/>
                    <a:pt x="1388" y="2375"/>
                  </a:cubicBezTo>
                  <a:cubicBezTo>
                    <a:pt x="1389" y="2375"/>
                    <a:pt x="1389" y="2375"/>
                    <a:pt x="1389" y="2375"/>
                  </a:cubicBezTo>
                  <a:cubicBezTo>
                    <a:pt x="1389" y="2375"/>
                    <a:pt x="1389" y="2375"/>
                    <a:pt x="1389" y="2375"/>
                  </a:cubicBezTo>
                  <a:cubicBezTo>
                    <a:pt x="1389" y="2375"/>
                    <a:pt x="1389" y="2375"/>
                    <a:pt x="1389" y="2375"/>
                  </a:cubicBezTo>
                  <a:cubicBezTo>
                    <a:pt x="1390" y="2374"/>
                    <a:pt x="1391" y="2374"/>
                    <a:pt x="1392" y="2374"/>
                  </a:cubicBezTo>
                  <a:cubicBezTo>
                    <a:pt x="1392" y="2374"/>
                    <a:pt x="1393" y="2373"/>
                    <a:pt x="1393" y="2373"/>
                  </a:cubicBezTo>
                  <a:cubicBezTo>
                    <a:pt x="1395" y="2372"/>
                    <a:pt x="1397" y="2372"/>
                    <a:pt x="1399" y="2371"/>
                  </a:cubicBezTo>
                  <a:cubicBezTo>
                    <a:pt x="1399" y="2371"/>
                    <a:pt x="1399" y="2371"/>
                    <a:pt x="1399" y="2371"/>
                  </a:cubicBezTo>
                  <a:cubicBezTo>
                    <a:pt x="1400" y="2370"/>
                    <a:pt x="1401" y="2370"/>
                    <a:pt x="1402" y="2370"/>
                  </a:cubicBezTo>
                  <a:cubicBezTo>
                    <a:pt x="1402" y="2369"/>
                    <a:pt x="1402" y="2369"/>
                    <a:pt x="1402" y="2369"/>
                  </a:cubicBezTo>
                  <a:cubicBezTo>
                    <a:pt x="1404" y="2369"/>
                    <a:pt x="1406" y="2368"/>
                    <a:pt x="1408" y="2367"/>
                  </a:cubicBezTo>
                  <a:cubicBezTo>
                    <a:pt x="1408" y="2367"/>
                    <a:pt x="1408" y="2367"/>
                    <a:pt x="1409" y="2367"/>
                  </a:cubicBezTo>
                  <a:cubicBezTo>
                    <a:pt x="1411" y="2366"/>
                    <a:pt x="1413" y="2365"/>
                    <a:pt x="1415" y="2364"/>
                  </a:cubicBezTo>
                  <a:cubicBezTo>
                    <a:pt x="1415" y="2364"/>
                    <a:pt x="1415" y="2364"/>
                    <a:pt x="1415" y="2364"/>
                  </a:cubicBezTo>
                  <a:cubicBezTo>
                    <a:pt x="1417" y="2363"/>
                    <a:pt x="1418" y="2363"/>
                    <a:pt x="1419" y="2362"/>
                  </a:cubicBezTo>
                  <a:cubicBezTo>
                    <a:pt x="1420" y="2362"/>
                    <a:pt x="1420" y="2362"/>
                    <a:pt x="1420" y="2362"/>
                  </a:cubicBezTo>
                  <a:cubicBezTo>
                    <a:pt x="1420" y="2362"/>
                    <a:pt x="1421" y="2362"/>
                    <a:pt x="1421" y="2361"/>
                  </a:cubicBezTo>
                  <a:cubicBezTo>
                    <a:pt x="1421" y="2361"/>
                    <a:pt x="1421" y="2361"/>
                    <a:pt x="1421" y="2361"/>
                  </a:cubicBezTo>
                  <a:cubicBezTo>
                    <a:pt x="1422" y="2361"/>
                    <a:pt x="1422" y="2361"/>
                    <a:pt x="1422" y="2361"/>
                  </a:cubicBezTo>
                  <a:cubicBezTo>
                    <a:pt x="1423" y="2361"/>
                    <a:pt x="1423" y="2360"/>
                    <a:pt x="1424" y="2360"/>
                  </a:cubicBezTo>
                  <a:cubicBezTo>
                    <a:pt x="1424" y="2360"/>
                    <a:pt x="1424" y="2360"/>
                    <a:pt x="1424" y="2360"/>
                  </a:cubicBezTo>
                  <a:cubicBezTo>
                    <a:pt x="1424" y="2360"/>
                    <a:pt x="1425" y="2360"/>
                    <a:pt x="1425" y="2360"/>
                  </a:cubicBezTo>
                  <a:cubicBezTo>
                    <a:pt x="1425" y="2360"/>
                    <a:pt x="1425" y="2360"/>
                    <a:pt x="1425" y="2359"/>
                  </a:cubicBezTo>
                  <a:cubicBezTo>
                    <a:pt x="1426" y="2359"/>
                    <a:pt x="1427" y="2359"/>
                    <a:pt x="1428" y="2359"/>
                  </a:cubicBezTo>
                  <a:cubicBezTo>
                    <a:pt x="1428" y="2359"/>
                    <a:pt x="1428" y="2359"/>
                    <a:pt x="1428" y="2359"/>
                  </a:cubicBezTo>
                  <a:cubicBezTo>
                    <a:pt x="1430" y="2357"/>
                    <a:pt x="1433" y="2356"/>
                    <a:pt x="1435" y="2355"/>
                  </a:cubicBezTo>
                  <a:cubicBezTo>
                    <a:pt x="1435" y="2355"/>
                    <a:pt x="1436" y="2355"/>
                    <a:pt x="1436" y="2355"/>
                  </a:cubicBezTo>
                  <a:cubicBezTo>
                    <a:pt x="1436" y="2355"/>
                    <a:pt x="1436" y="2355"/>
                    <a:pt x="1436" y="2355"/>
                  </a:cubicBezTo>
                  <a:cubicBezTo>
                    <a:pt x="1436" y="2355"/>
                    <a:pt x="1436" y="2355"/>
                    <a:pt x="1436" y="2355"/>
                  </a:cubicBezTo>
                  <a:cubicBezTo>
                    <a:pt x="1438" y="2354"/>
                    <a:pt x="1439" y="2354"/>
                    <a:pt x="1440" y="2353"/>
                  </a:cubicBezTo>
                  <a:cubicBezTo>
                    <a:pt x="1440" y="2353"/>
                    <a:pt x="1440" y="2353"/>
                    <a:pt x="1440" y="2353"/>
                  </a:cubicBezTo>
                  <a:cubicBezTo>
                    <a:pt x="1441" y="2353"/>
                    <a:pt x="1442" y="2353"/>
                    <a:pt x="1442" y="2352"/>
                  </a:cubicBezTo>
                  <a:cubicBezTo>
                    <a:pt x="1443" y="2352"/>
                    <a:pt x="1443" y="2352"/>
                    <a:pt x="1444" y="2352"/>
                  </a:cubicBezTo>
                  <a:cubicBezTo>
                    <a:pt x="1444" y="2352"/>
                    <a:pt x="1444" y="2352"/>
                    <a:pt x="1444" y="2352"/>
                  </a:cubicBezTo>
                  <a:cubicBezTo>
                    <a:pt x="1444" y="2352"/>
                    <a:pt x="1444" y="2352"/>
                    <a:pt x="1444" y="2351"/>
                  </a:cubicBezTo>
                  <a:cubicBezTo>
                    <a:pt x="1445" y="2351"/>
                    <a:pt x="1445" y="2351"/>
                    <a:pt x="1445" y="2351"/>
                  </a:cubicBezTo>
                  <a:cubicBezTo>
                    <a:pt x="1446" y="2351"/>
                    <a:pt x="1447" y="2350"/>
                    <a:pt x="1448" y="2350"/>
                  </a:cubicBezTo>
                  <a:cubicBezTo>
                    <a:pt x="1448" y="2350"/>
                    <a:pt x="1448" y="2350"/>
                    <a:pt x="1448" y="2350"/>
                  </a:cubicBezTo>
                  <a:cubicBezTo>
                    <a:pt x="1449" y="2350"/>
                    <a:pt x="1449" y="2349"/>
                    <a:pt x="1449" y="2349"/>
                  </a:cubicBezTo>
                  <a:cubicBezTo>
                    <a:pt x="1450" y="2349"/>
                    <a:pt x="1450" y="2349"/>
                    <a:pt x="1450" y="2349"/>
                  </a:cubicBezTo>
                  <a:cubicBezTo>
                    <a:pt x="1450" y="2349"/>
                    <a:pt x="1450" y="2349"/>
                    <a:pt x="1450" y="2349"/>
                  </a:cubicBezTo>
                  <a:cubicBezTo>
                    <a:pt x="1451" y="2349"/>
                    <a:pt x="1451" y="2349"/>
                    <a:pt x="1451" y="2348"/>
                  </a:cubicBezTo>
                  <a:cubicBezTo>
                    <a:pt x="1452" y="2348"/>
                    <a:pt x="1452" y="2348"/>
                    <a:pt x="1452" y="2348"/>
                  </a:cubicBezTo>
                  <a:cubicBezTo>
                    <a:pt x="1452" y="2348"/>
                    <a:pt x="1453" y="2348"/>
                    <a:pt x="1453" y="2348"/>
                  </a:cubicBezTo>
                  <a:cubicBezTo>
                    <a:pt x="1453" y="2348"/>
                    <a:pt x="1453" y="2348"/>
                    <a:pt x="1453" y="2348"/>
                  </a:cubicBezTo>
                  <a:cubicBezTo>
                    <a:pt x="1454" y="2347"/>
                    <a:pt x="1456" y="2347"/>
                    <a:pt x="1457" y="2346"/>
                  </a:cubicBezTo>
                  <a:cubicBezTo>
                    <a:pt x="1457" y="2346"/>
                    <a:pt x="1458" y="2346"/>
                    <a:pt x="1458" y="2346"/>
                  </a:cubicBezTo>
                  <a:cubicBezTo>
                    <a:pt x="1459" y="2345"/>
                    <a:pt x="1459" y="2345"/>
                    <a:pt x="1460" y="2345"/>
                  </a:cubicBezTo>
                  <a:cubicBezTo>
                    <a:pt x="1460" y="2345"/>
                    <a:pt x="1460" y="2345"/>
                    <a:pt x="1460" y="2345"/>
                  </a:cubicBezTo>
                  <a:cubicBezTo>
                    <a:pt x="1460" y="2345"/>
                    <a:pt x="1460" y="2345"/>
                    <a:pt x="1460" y="2345"/>
                  </a:cubicBezTo>
                  <a:cubicBezTo>
                    <a:pt x="1461" y="2345"/>
                    <a:pt x="1461" y="2345"/>
                    <a:pt x="1461" y="2344"/>
                  </a:cubicBezTo>
                  <a:cubicBezTo>
                    <a:pt x="1464" y="2343"/>
                    <a:pt x="1467" y="2342"/>
                    <a:pt x="1471" y="2340"/>
                  </a:cubicBezTo>
                  <a:cubicBezTo>
                    <a:pt x="1471" y="2340"/>
                    <a:pt x="1472" y="2340"/>
                    <a:pt x="1472" y="2339"/>
                  </a:cubicBezTo>
                  <a:cubicBezTo>
                    <a:pt x="1473" y="2339"/>
                    <a:pt x="1474" y="2339"/>
                    <a:pt x="1475" y="2338"/>
                  </a:cubicBezTo>
                  <a:cubicBezTo>
                    <a:pt x="1475" y="2338"/>
                    <a:pt x="1476" y="2338"/>
                    <a:pt x="1476" y="2338"/>
                  </a:cubicBezTo>
                  <a:cubicBezTo>
                    <a:pt x="1476" y="2338"/>
                    <a:pt x="1476" y="2338"/>
                    <a:pt x="1476" y="2338"/>
                  </a:cubicBezTo>
                  <a:cubicBezTo>
                    <a:pt x="1476" y="2338"/>
                    <a:pt x="1477" y="2338"/>
                    <a:pt x="1477" y="2338"/>
                  </a:cubicBezTo>
                  <a:cubicBezTo>
                    <a:pt x="1477" y="2338"/>
                    <a:pt x="1477" y="2338"/>
                    <a:pt x="1477" y="2338"/>
                  </a:cubicBezTo>
                  <a:cubicBezTo>
                    <a:pt x="1477" y="2337"/>
                    <a:pt x="1477" y="2337"/>
                    <a:pt x="1477" y="2337"/>
                  </a:cubicBezTo>
                  <a:cubicBezTo>
                    <a:pt x="1478" y="2337"/>
                    <a:pt x="1478" y="2337"/>
                    <a:pt x="1478" y="2337"/>
                  </a:cubicBezTo>
                  <a:cubicBezTo>
                    <a:pt x="1478" y="2337"/>
                    <a:pt x="1478" y="2337"/>
                    <a:pt x="1478" y="2337"/>
                  </a:cubicBezTo>
                  <a:cubicBezTo>
                    <a:pt x="1484" y="2335"/>
                    <a:pt x="1489" y="2332"/>
                    <a:pt x="1494" y="2330"/>
                  </a:cubicBezTo>
                  <a:cubicBezTo>
                    <a:pt x="1495" y="2330"/>
                    <a:pt x="1495" y="2330"/>
                    <a:pt x="1495" y="2330"/>
                  </a:cubicBezTo>
                  <a:cubicBezTo>
                    <a:pt x="1495" y="2330"/>
                    <a:pt x="1495" y="2330"/>
                    <a:pt x="1495" y="2330"/>
                  </a:cubicBezTo>
                  <a:cubicBezTo>
                    <a:pt x="1495" y="2330"/>
                    <a:pt x="1495" y="2330"/>
                    <a:pt x="1495" y="2330"/>
                  </a:cubicBezTo>
                  <a:cubicBezTo>
                    <a:pt x="1496" y="2329"/>
                    <a:pt x="1497" y="2329"/>
                    <a:pt x="1498" y="2329"/>
                  </a:cubicBezTo>
                  <a:cubicBezTo>
                    <a:pt x="1498" y="2328"/>
                    <a:pt x="1498" y="2328"/>
                    <a:pt x="1499" y="2328"/>
                  </a:cubicBezTo>
                  <a:cubicBezTo>
                    <a:pt x="1499" y="2328"/>
                    <a:pt x="1499" y="2328"/>
                    <a:pt x="1500" y="2328"/>
                  </a:cubicBezTo>
                  <a:cubicBezTo>
                    <a:pt x="1500" y="2328"/>
                    <a:pt x="1500" y="2328"/>
                    <a:pt x="1500" y="2328"/>
                  </a:cubicBezTo>
                  <a:cubicBezTo>
                    <a:pt x="1500" y="2328"/>
                    <a:pt x="1500" y="2328"/>
                    <a:pt x="1501" y="2328"/>
                  </a:cubicBezTo>
                  <a:cubicBezTo>
                    <a:pt x="1501" y="2327"/>
                    <a:pt x="1501" y="2327"/>
                    <a:pt x="1501" y="2327"/>
                  </a:cubicBezTo>
                  <a:cubicBezTo>
                    <a:pt x="1502" y="2327"/>
                    <a:pt x="1502" y="2327"/>
                    <a:pt x="1502" y="2327"/>
                  </a:cubicBezTo>
                  <a:cubicBezTo>
                    <a:pt x="1503" y="2326"/>
                    <a:pt x="1504" y="2326"/>
                    <a:pt x="1505" y="2326"/>
                  </a:cubicBezTo>
                  <a:cubicBezTo>
                    <a:pt x="1505" y="2326"/>
                    <a:pt x="1505" y="2326"/>
                    <a:pt x="1505" y="2326"/>
                  </a:cubicBezTo>
                  <a:cubicBezTo>
                    <a:pt x="1505" y="2326"/>
                    <a:pt x="1505" y="2325"/>
                    <a:pt x="1505" y="2325"/>
                  </a:cubicBezTo>
                  <a:cubicBezTo>
                    <a:pt x="1506" y="2325"/>
                    <a:pt x="1507" y="2325"/>
                    <a:pt x="1508" y="2325"/>
                  </a:cubicBezTo>
                  <a:cubicBezTo>
                    <a:pt x="1508" y="2324"/>
                    <a:pt x="1508" y="2324"/>
                    <a:pt x="1509" y="2324"/>
                  </a:cubicBezTo>
                  <a:cubicBezTo>
                    <a:pt x="1509" y="2324"/>
                    <a:pt x="1509" y="2324"/>
                    <a:pt x="1509" y="2324"/>
                  </a:cubicBezTo>
                  <a:cubicBezTo>
                    <a:pt x="1510" y="2323"/>
                    <a:pt x="1511" y="2323"/>
                    <a:pt x="1513" y="2322"/>
                  </a:cubicBezTo>
                  <a:cubicBezTo>
                    <a:pt x="1513" y="2322"/>
                    <a:pt x="1513" y="2322"/>
                    <a:pt x="1513" y="2322"/>
                  </a:cubicBezTo>
                  <a:cubicBezTo>
                    <a:pt x="1513" y="2322"/>
                    <a:pt x="1513" y="2322"/>
                    <a:pt x="1513" y="2322"/>
                  </a:cubicBezTo>
                  <a:cubicBezTo>
                    <a:pt x="1514" y="2322"/>
                    <a:pt x="1514" y="2322"/>
                    <a:pt x="1514" y="2322"/>
                  </a:cubicBezTo>
                  <a:cubicBezTo>
                    <a:pt x="1515" y="2321"/>
                    <a:pt x="1517" y="2321"/>
                    <a:pt x="1518" y="2320"/>
                  </a:cubicBezTo>
                  <a:cubicBezTo>
                    <a:pt x="1518" y="2320"/>
                    <a:pt x="1518" y="2320"/>
                    <a:pt x="1518" y="2320"/>
                  </a:cubicBezTo>
                  <a:cubicBezTo>
                    <a:pt x="1519" y="2320"/>
                    <a:pt x="1519" y="2320"/>
                    <a:pt x="1519" y="2320"/>
                  </a:cubicBezTo>
                  <a:cubicBezTo>
                    <a:pt x="1519" y="2320"/>
                    <a:pt x="1519" y="2320"/>
                    <a:pt x="1519" y="2320"/>
                  </a:cubicBezTo>
                  <a:cubicBezTo>
                    <a:pt x="1519" y="2320"/>
                    <a:pt x="1519" y="2320"/>
                    <a:pt x="1519" y="2320"/>
                  </a:cubicBezTo>
                  <a:cubicBezTo>
                    <a:pt x="1520" y="2319"/>
                    <a:pt x="1520" y="2319"/>
                    <a:pt x="1521" y="2319"/>
                  </a:cubicBezTo>
                  <a:cubicBezTo>
                    <a:pt x="1521" y="2319"/>
                    <a:pt x="1521" y="2319"/>
                    <a:pt x="1521" y="2319"/>
                  </a:cubicBezTo>
                  <a:cubicBezTo>
                    <a:pt x="1521" y="2319"/>
                    <a:pt x="1522" y="2319"/>
                    <a:pt x="1522" y="2318"/>
                  </a:cubicBezTo>
                  <a:cubicBezTo>
                    <a:pt x="1522" y="2318"/>
                    <a:pt x="1522" y="2318"/>
                    <a:pt x="1522" y="2318"/>
                  </a:cubicBezTo>
                  <a:cubicBezTo>
                    <a:pt x="1523" y="2318"/>
                    <a:pt x="1524" y="2317"/>
                    <a:pt x="1526" y="2317"/>
                  </a:cubicBezTo>
                  <a:cubicBezTo>
                    <a:pt x="1526" y="2317"/>
                    <a:pt x="1526" y="2317"/>
                    <a:pt x="1526" y="2317"/>
                  </a:cubicBezTo>
                  <a:cubicBezTo>
                    <a:pt x="1528" y="2316"/>
                    <a:pt x="1529" y="2315"/>
                    <a:pt x="1531" y="2315"/>
                  </a:cubicBezTo>
                  <a:cubicBezTo>
                    <a:pt x="1531" y="2315"/>
                    <a:pt x="1531" y="2315"/>
                    <a:pt x="1531" y="2315"/>
                  </a:cubicBezTo>
                  <a:cubicBezTo>
                    <a:pt x="1531" y="2314"/>
                    <a:pt x="1532" y="2314"/>
                    <a:pt x="1532" y="2314"/>
                  </a:cubicBezTo>
                  <a:cubicBezTo>
                    <a:pt x="1534" y="2313"/>
                    <a:pt x="1536" y="2313"/>
                    <a:pt x="1538" y="2312"/>
                  </a:cubicBezTo>
                  <a:cubicBezTo>
                    <a:pt x="1538" y="2312"/>
                    <a:pt x="1538" y="2312"/>
                    <a:pt x="1538" y="2312"/>
                  </a:cubicBezTo>
                  <a:cubicBezTo>
                    <a:pt x="1539" y="2311"/>
                    <a:pt x="1540" y="2311"/>
                    <a:pt x="1541" y="2310"/>
                  </a:cubicBezTo>
                  <a:cubicBezTo>
                    <a:pt x="1541" y="2310"/>
                    <a:pt x="1541" y="2310"/>
                    <a:pt x="1542" y="2310"/>
                  </a:cubicBezTo>
                  <a:cubicBezTo>
                    <a:pt x="1542" y="2310"/>
                    <a:pt x="1543" y="2310"/>
                    <a:pt x="1543" y="2309"/>
                  </a:cubicBezTo>
                  <a:cubicBezTo>
                    <a:pt x="1543" y="2309"/>
                    <a:pt x="1544" y="2309"/>
                    <a:pt x="1544" y="2309"/>
                  </a:cubicBezTo>
                  <a:cubicBezTo>
                    <a:pt x="1545" y="2309"/>
                    <a:pt x="1546" y="2308"/>
                    <a:pt x="1547" y="2308"/>
                  </a:cubicBezTo>
                  <a:cubicBezTo>
                    <a:pt x="1547" y="2308"/>
                    <a:pt x="1547" y="2308"/>
                    <a:pt x="1548" y="2308"/>
                  </a:cubicBezTo>
                  <a:cubicBezTo>
                    <a:pt x="1548" y="2307"/>
                    <a:pt x="1548" y="2307"/>
                    <a:pt x="1548" y="2307"/>
                  </a:cubicBezTo>
                  <a:cubicBezTo>
                    <a:pt x="1549" y="2307"/>
                    <a:pt x="1549" y="2307"/>
                    <a:pt x="1550" y="2307"/>
                  </a:cubicBezTo>
                  <a:cubicBezTo>
                    <a:pt x="1550" y="2306"/>
                    <a:pt x="1550" y="2306"/>
                    <a:pt x="1550" y="2306"/>
                  </a:cubicBezTo>
                  <a:cubicBezTo>
                    <a:pt x="1551" y="2306"/>
                    <a:pt x="1552" y="2305"/>
                    <a:pt x="1553" y="2305"/>
                  </a:cubicBezTo>
                  <a:cubicBezTo>
                    <a:pt x="1554" y="2305"/>
                    <a:pt x="1554" y="2305"/>
                    <a:pt x="1555" y="2305"/>
                  </a:cubicBezTo>
                  <a:cubicBezTo>
                    <a:pt x="1555" y="2304"/>
                    <a:pt x="1555" y="2304"/>
                    <a:pt x="1556" y="2304"/>
                  </a:cubicBezTo>
                  <a:cubicBezTo>
                    <a:pt x="1556" y="2304"/>
                    <a:pt x="1556" y="2304"/>
                    <a:pt x="1556" y="2304"/>
                  </a:cubicBezTo>
                  <a:cubicBezTo>
                    <a:pt x="1557" y="2304"/>
                    <a:pt x="1557" y="2303"/>
                    <a:pt x="1558" y="2303"/>
                  </a:cubicBezTo>
                  <a:cubicBezTo>
                    <a:pt x="1558" y="2303"/>
                    <a:pt x="1558" y="2303"/>
                    <a:pt x="1558" y="2303"/>
                  </a:cubicBezTo>
                  <a:cubicBezTo>
                    <a:pt x="1559" y="2303"/>
                    <a:pt x="1560" y="2302"/>
                    <a:pt x="1561" y="2302"/>
                  </a:cubicBezTo>
                  <a:cubicBezTo>
                    <a:pt x="1561" y="2302"/>
                    <a:pt x="1561" y="2302"/>
                    <a:pt x="1561" y="2302"/>
                  </a:cubicBezTo>
                  <a:cubicBezTo>
                    <a:pt x="1562" y="2301"/>
                    <a:pt x="1563" y="2301"/>
                    <a:pt x="1563" y="2301"/>
                  </a:cubicBezTo>
                  <a:cubicBezTo>
                    <a:pt x="1564" y="2301"/>
                    <a:pt x="1564" y="2300"/>
                    <a:pt x="1565" y="2300"/>
                  </a:cubicBezTo>
                  <a:cubicBezTo>
                    <a:pt x="1565" y="2300"/>
                    <a:pt x="1565" y="2300"/>
                    <a:pt x="1565" y="2300"/>
                  </a:cubicBezTo>
                  <a:cubicBezTo>
                    <a:pt x="1565" y="2300"/>
                    <a:pt x="1565" y="2300"/>
                    <a:pt x="1565" y="2300"/>
                  </a:cubicBezTo>
                  <a:cubicBezTo>
                    <a:pt x="1565" y="2300"/>
                    <a:pt x="1565" y="2300"/>
                    <a:pt x="1566" y="2300"/>
                  </a:cubicBezTo>
                  <a:cubicBezTo>
                    <a:pt x="1566" y="2300"/>
                    <a:pt x="1566" y="2300"/>
                    <a:pt x="1567" y="2299"/>
                  </a:cubicBezTo>
                  <a:cubicBezTo>
                    <a:pt x="1567" y="2299"/>
                    <a:pt x="1567" y="2299"/>
                    <a:pt x="1567" y="2299"/>
                  </a:cubicBezTo>
                  <a:cubicBezTo>
                    <a:pt x="1569" y="2298"/>
                    <a:pt x="1572" y="2297"/>
                    <a:pt x="1575" y="2296"/>
                  </a:cubicBezTo>
                  <a:cubicBezTo>
                    <a:pt x="1575" y="2296"/>
                    <a:pt x="1575" y="2296"/>
                    <a:pt x="1575" y="2296"/>
                  </a:cubicBezTo>
                  <a:cubicBezTo>
                    <a:pt x="1577" y="2295"/>
                    <a:pt x="1578" y="2295"/>
                    <a:pt x="1579" y="2294"/>
                  </a:cubicBezTo>
                  <a:cubicBezTo>
                    <a:pt x="1579" y="2294"/>
                    <a:pt x="1579" y="2294"/>
                    <a:pt x="1579" y="2294"/>
                  </a:cubicBezTo>
                  <a:cubicBezTo>
                    <a:pt x="1579" y="2294"/>
                    <a:pt x="1580" y="2294"/>
                    <a:pt x="1580" y="2294"/>
                  </a:cubicBezTo>
                  <a:cubicBezTo>
                    <a:pt x="1580" y="2294"/>
                    <a:pt x="1580" y="2294"/>
                    <a:pt x="1580" y="2294"/>
                  </a:cubicBezTo>
                  <a:cubicBezTo>
                    <a:pt x="1580" y="2294"/>
                    <a:pt x="1580" y="2294"/>
                    <a:pt x="1580" y="2294"/>
                  </a:cubicBezTo>
                  <a:cubicBezTo>
                    <a:pt x="1581" y="2294"/>
                    <a:pt x="1581" y="2294"/>
                    <a:pt x="1581" y="2294"/>
                  </a:cubicBezTo>
                  <a:cubicBezTo>
                    <a:pt x="1582" y="2293"/>
                    <a:pt x="1584" y="2292"/>
                    <a:pt x="1586" y="2291"/>
                  </a:cubicBezTo>
                  <a:cubicBezTo>
                    <a:pt x="1586" y="2291"/>
                    <a:pt x="1586" y="2291"/>
                    <a:pt x="1587" y="2291"/>
                  </a:cubicBezTo>
                  <a:cubicBezTo>
                    <a:pt x="1588" y="2290"/>
                    <a:pt x="1591" y="2289"/>
                    <a:pt x="1592" y="2288"/>
                  </a:cubicBezTo>
                  <a:cubicBezTo>
                    <a:pt x="1593" y="2288"/>
                    <a:pt x="1593" y="2288"/>
                    <a:pt x="1593" y="2288"/>
                  </a:cubicBezTo>
                  <a:cubicBezTo>
                    <a:pt x="1593" y="2288"/>
                    <a:pt x="1594" y="2288"/>
                    <a:pt x="1594" y="2288"/>
                  </a:cubicBezTo>
                  <a:cubicBezTo>
                    <a:pt x="1594" y="2288"/>
                    <a:pt x="1595" y="2288"/>
                    <a:pt x="1595" y="2287"/>
                  </a:cubicBezTo>
                  <a:cubicBezTo>
                    <a:pt x="1596" y="2287"/>
                    <a:pt x="1597" y="2287"/>
                    <a:pt x="1598" y="2286"/>
                  </a:cubicBezTo>
                  <a:cubicBezTo>
                    <a:pt x="1598" y="2286"/>
                    <a:pt x="1599" y="2286"/>
                    <a:pt x="1599" y="2286"/>
                  </a:cubicBezTo>
                  <a:cubicBezTo>
                    <a:pt x="1599" y="2286"/>
                    <a:pt x="1599" y="2286"/>
                    <a:pt x="1599" y="2286"/>
                  </a:cubicBezTo>
                  <a:cubicBezTo>
                    <a:pt x="1599" y="2286"/>
                    <a:pt x="1599" y="2286"/>
                    <a:pt x="1599" y="2286"/>
                  </a:cubicBezTo>
                  <a:cubicBezTo>
                    <a:pt x="1601" y="2285"/>
                    <a:pt x="1602" y="2284"/>
                    <a:pt x="1603" y="2284"/>
                  </a:cubicBezTo>
                  <a:cubicBezTo>
                    <a:pt x="1603" y="2284"/>
                    <a:pt x="1603" y="2284"/>
                    <a:pt x="1604" y="2284"/>
                  </a:cubicBezTo>
                  <a:cubicBezTo>
                    <a:pt x="1604" y="2284"/>
                    <a:pt x="1604" y="2284"/>
                    <a:pt x="1604" y="2284"/>
                  </a:cubicBezTo>
                  <a:cubicBezTo>
                    <a:pt x="1604" y="2284"/>
                    <a:pt x="1604" y="2284"/>
                    <a:pt x="1604" y="2284"/>
                  </a:cubicBezTo>
                  <a:cubicBezTo>
                    <a:pt x="1604" y="2283"/>
                    <a:pt x="1604" y="2283"/>
                    <a:pt x="1605" y="2283"/>
                  </a:cubicBezTo>
                  <a:cubicBezTo>
                    <a:pt x="1605" y="2283"/>
                    <a:pt x="1605" y="2283"/>
                    <a:pt x="1605" y="2283"/>
                  </a:cubicBezTo>
                  <a:cubicBezTo>
                    <a:pt x="1605" y="2283"/>
                    <a:pt x="1605" y="2283"/>
                    <a:pt x="1605" y="2283"/>
                  </a:cubicBezTo>
                  <a:cubicBezTo>
                    <a:pt x="1606" y="2283"/>
                    <a:pt x="1607" y="2282"/>
                    <a:pt x="1608" y="2282"/>
                  </a:cubicBezTo>
                  <a:cubicBezTo>
                    <a:pt x="1608" y="2282"/>
                    <a:pt x="1608" y="2282"/>
                    <a:pt x="1608" y="2282"/>
                  </a:cubicBezTo>
                  <a:cubicBezTo>
                    <a:pt x="1609" y="2281"/>
                    <a:pt x="1609" y="2281"/>
                    <a:pt x="1610" y="2281"/>
                  </a:cubicBezTo>
                  <a:cubicBezTo>
                    <a:pt x="1610" y="2281"/>
                    <a:pt x="1610" y="2281"/>
                    <a:pt x="1610" y="2281"/>
                  </a:cubicBezTo>
                  <a:cubicBezTo>
                    <a:pt x="1610" y="2281"/>
                    <a:pt x="1610" y="2281"/>
                    <a:pt x="1611" y="2281"/>
                  </a:cubicBezTo>
                  <a:cubicBezTo>
                    <a:pt x="1611" y="2281"/>
                    <a:pt x="1611" y="2281"/>
                    <a:pt x="1611" y="2281"/>
                  </a:cubicBezTo>
                  <a:cubicBezTo>
                    <a:pt x="1611" y="2281"/>
                    <a:pt x="1611" y="2281"/>
                    <a:pt x="1611" y="2281"/>
                  </a:cubicBezTo>
                  <a:cubicBezTo>
                    <a:pt x="1611" y="2280"/>
                    <a:pt x="1612" y="2280"/>
                    <a:pt x="1612" y="2280"/>
                  </a:cubicBezTo>
                  <a:cubicBezTo>
                    <a:pt x="1612" y="2280"/>
                    <a:pt x="1612" y="2280"/>
                    <a:pt x="1612" y="2280"/>
                  </a:cubicBezTo>
                  <a:cubicBezTo>
                    <a:pt x="1612" y="2280"/>
                    <a:pt x="1613" y="2280"/>
                    <a:pt x="1613" y="2280"/>
                  </a:cubicBezTo>
                  <a:cubicBezTo>
                    <a:pt x="1613" y="2280"/>
                    <a:pt x="1613" y="2280"/>
                    <a:pt x="1613" y="2280"/>
                  </a:cubicBezTo>
                  <a:cubicBezTo>
                    <a:pt x="1613" y="2280"/>
                    <a:pt x="1613" y="2280"/>
                    <a:pt x="1613" y="2280"/>
                  </a:cubicBezTo>
                  <a:cubicBezTo>
                    <a:pt x="1614" y="2279"/>
                    <a:pt x="1615" y="2279"/>
                    <a:pt x="1615" y="2279"/>
                  </a:cubicBezTo>
                  <a:cubicBezTo>
                    <a:pt x="1616" y="2279"/>
                    <a:pt x="1616" y="2279"/>
                    <a:pt x="1616" y="2278"/>
                  </a:cubicBezTo>
                  <a:cubicBezTo>
                    <a:pt x="1616" y="2278"/>
                    <a:pt x="1617" y="2278"/>
                    <a:pt x="1617" y="2278"/>
                  </a:cubicBezTo>
                  <a:cubicBezTo>
                    <a:pt x="1617" y="2278"/>
                    <a:pt x="1617" y="2278"/>
                    <a:pt x="1617" y="2278"/>
                  </a:cubicBezTo>
                  <a:cubicBezTo>
                    <a:pt x="1617" y="2278"/>
                    <a:pt x="1617" y="2278"/>
                    <a:pt x="1617" y="2278"/>
                  </a:cubicBezTo>
                  <a:cubicBezTo>
                    <a:pt x="1617" y="2278"/>
                    <a:pt x="1617" y="2278"/>
                    <a:pt x="1617" y="2278"/>
                  </a:cubicBezTo>
                  <a:cubicBezTo>
                    <a:pt x="1618" y="2278"/>
                    <a:pt x="1618" y="2277"/>
                    <a:pt x="1619" y="2277"/>
                  </a:cubicBezTo>
                  <a:cubicBezTo>
                    <a:pt x="1619" y="2277"/>
                    <a:pt x="1619" y="2277"/>
                    <a:pt x="1620" y="2277"/>
                  </a:cubicBezTo>
                  <a:cubicBezTo>
                    <a:pt x="1620" y="2277"/>
                    <a:pt x="1621" y="2276"/>
                    <a:pt x="1621" y="2276"/>
                  </a:cubicBezTo>
                  <a:cubicBezTo>
                    <a:pt x="1622" y="2276"/>
                    <a:pt x="1622" y="2276"/>
                    <a:pt x="1622" y="2276"/>
                  </a:cubicBezTo>
                  <a:cubicBezTo>
                    <a:pt x="1622" y="2276"/>
                    <a:pt x="1622" y="2276"/>
                    <a:pt x="1623" y="2276"/>
                  </a:cubicBezTo>
                  <a:cubicBezTo>
                    <a:pt x="1623" y="2276"/>
                    <a:pt x="1623" y="2276"/>
                    <a:pt x="1623" y="2276"/>
                  </a:cubicBezTo>
                  <a:cubicBezTo>
                    <a:pt x="1623" y="2275"/>
                    <a:pt x="1623" y="2275"/>
                    <a:pt x="1623" y="2275"/>
                  </a:cubicBezTo>
                  <a:cubicBezTo>
                    <a:pt x="1624" y="2275"/>
                    <a:pt x="1624" y="2275"/>
                    <a:pt x="1625" y="2275"/>
                  </a:cubicBezTo>
                  <a:cubicBezTo>
                    <a:pt x="1625" y="2274"/>
                    <a:pt x="1626" y="2274"/>
                    <a:pt x="1626" y="2274"/>
                  </a:cubicBezTo>
                  <a:cubicBezTo>
                    <a:pt x="1626" y="2274"/>
                    <a:pt x="1626" y="2274"/>
                    <a:pt x="1626" y="2274"/>
                  </a:cubicBezTo>
                  <a:cubicBezTo>
                    <a:pt x="1627" y="2274"/>
                    <a:pt x="1628" y="2273"/>
                    <a:pt x="1629" y="2273"/>
                  </a:cubicBezTo>
                  <a:cubicBezTo>
                    <a:pt x="1629" y="2273"/>
                    <a:pt x="1630" y="2273"/>
                    <a:pt x="1630" y="2273"/>
                  </a:cubicBezTo>
                  <a:cubicBezTo>
                    <a:pt x="1630" y="2272"/>
                    <a:pt x="1631" y="2272"/>
                    <a:pt x="1631" y="2272"/>
                  </a:cubicBezTo>
                  <a:cubicBezTo>
                    <a:pt x="1632" y="2271"/>
                    <a:pt x="1633" y="2271"/>
                    <a:pt x="1635" y="2270"/>
                  </a:cubicBezTo>
                  <a:cubicBezTo>
                    <a:pt x="1635" y="2270"/>
                    <a:pt x="1635" y="2270"/>
                    <a:pt x="1635" y="2270"/>
                  </a:cubicBezTo>
                  <a:cubicBezTo>
                    <a:pt x="1635" y="2270"/>
                    <a:pt x="1636" y="2270"/>
                    <a:pt x="1636" y="2270"/>
                  </a:cubicBezTo>
                  <a:cubicBezTo>
                    <a:pt x="1636" y="2270"/>
                    <a:pt x="1637" y="2270"/>
                    <a:pt x="1637" y="2270"/>
                  </a:cubicBezTo>
                  <a:cubicBezTo>
                    <a:pt x="1637" y="2269"/>
                    <a:pt x="1638" y="2269"/>
                    <a:pt x="1638" y="2269"/>
                  </a:cubicBezTo>
                  <a:cubicBezTo>
                    <a:pt x="1638" y="2269"/>
                    <a:pt x="1638" y="2269"/>
                    <a:pt x="1638" y="2269"/>
                  </a:cubicBezTo>
                  <a:cubicBezTo>
                    <a:pt x="1638" y="2269"/>
                    <a:pt x="1638" y="2269"/>
                    <a:pt x="1639" y="2269"/>
                  </a:cubicBezTo>
                  <a:cubicBezTo>
                    <a:pt x="1639" y="2269"/>
                    <a:pt x="1639" y="2269"/>
                    <a:pt x="1639" y="2269"/>
                  </a:cubicBezTo>
                  <a:cubicBezTo>
                    <a:pt x="1640" y="2268"/>
                    <a:pt x="1642" y="2267"/>
                    <a:pt x="1644" y="2267"/>
                  </a:cubicBezTo>
                  <a:cubicBezTo>
                    <a:pt x="1644" y="2267"/>
                    <a:pt x="1644" y="2267"/>
                    <a:pt x="1644" y="2267"/>
                  </a:cubicBezTo>
                  <a:cubicBezTo>
                    <a:pt x="1644" y="2266"/>
                    <a:pt x="1645" y="2266"/>
                    <a:pt x="1646" y="2266"/>
                  </a:cubicBezTo>
                  <a:cubicBezTo>
                    <a:pt x="1646" y="2266"/>
                    <a:pt x="1646" y="2266"/>
                    <a:pt x="1646" y="2266"/>
                  </a:cubicBezTo>
                  <a:cubicBezTo>
                    <a:pt x="1646" y="2266"/>
                    <a:pt x="1646" y="2266"/>
                    <a:pt x="1646" y="2266"/>
                  </a:cubicBezTo>
                  <a:cubicBezTo>
                    <a:pt x="1647" y="2265"/>
                    <a:pt x="1647" y="2265"/>
                    <a:pt x="1648" y="2265"/>
                  </a:cubicBezTo>
                  <a:cubicBezTo>
                    <a:pt x="1648" y="2265"/>
                    <a:pt x="1649" y="2264"/>
                    <a:pt x="1649" y="2264"/>
                  </a:cubicBezTo>
                  <a:cubicBezTo>
                    <a:pt x="1649" y="2264"/>
                    <a:pt x="1649" y="2264"/>
                    <a:pt x="1649" y="2264"/>
                  </a:cubicBezTo>
                  <a:cubicBezTo>
                    <a:pt x="1649" y="2264"/>
                    <a:pt x="1649" y="2264"/>
                    <a:pt x="1650" y="2264"/>
                  </a:cubicBezTo>
                  <a:cubicBezTo>
                    <a:pt x="1650" y="2264"/>
                    <a:pt x="1650" y="2264"/>
                    <a:pt x="1650" y="2264"/>
                  </a:cubicBezTo>
                  <a:cubicBezTo>
                    <a:pt x="1650" y="2264"/>
                    <a:pt x="1650" y="2264"/>
                    <a:pt x="1650" y="2264"/>
                  </a:cubicBezTo>
                  <a:cubicBezTo>
                    <a:pt x="1651" y="2264"/>
                    <a:pt x="1651" y="2264"/>
                    <a:pt x="1652" y="2263"/>
                  </a:cubicBezTo>
                  <a:cubicBezTo>
                    <a:pt x="1652" y="2263"/>
                    <a:pt x="1652" y="2263"/>
                    <a:pt x="1652" y="2263"/>
                  </a:cubicBezTo>
                  <a:cubicBezTo>
                    <a:pt x="1653" y="2263"/>
                    <a:pt x="1654" y="2262"/>
                    <a:pt x="1655" y="2262"/>
                  </a:cubicBezTo>
                  <a:cubicBezTo>
                    <a:pt x="1655" y="2262"/>
                    <a:pt x="1655" y="2262"/>
                    <a:pt x="1655" y="2262"/>
                  </a:cubicBezTo>
                  <a:cubicBezTo>
                    <a:pt x="1655" y="2262"/>
                    <a:pt x="1656" y="2262"/>
                    <a:pt x="1656" y="2261"/>
                  </a:cubicBezTo>
                  <a:cubicBezTo>
                    <a:pt x="1656" y="2261"/>
                    <a:pt x="1656" y="2261"/>
                    <a:pt x="1656" y="2261"/>
                  </a:cubicBezTo>
                  <a:cubicBezTo>
                    <a:pt x="1656" y="2261"/>
                    <a:pt x="1656" y="2261"/>
                    <a:pt x="1656"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8" y="2261"/>
                    <a:pt x="1658" y="2261"/>
                  </a:cubicBezTo>
                  <a:cubicBezTo>
                    <a:pt x="1658" y="2261"/>
                    <a:pt x="1658" y="2261"/>
                    <a:pt x="1658" y="2261"/>
                  </a:cubicBezTo>
                  <a:cubicBezTo>
                    <a:pt x="1658" y="2261"/>
                    <a:pt x="1658" y="2261"/>
                    <a:pt x="1658" y="2261"/>
                  </a:cubicBezTo>
                  <a:cubicBezTo>
                    <a:pt x="1659" y="2260"/>
                    <a:pt x="1660" y="2260"/>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2" y="2259"/>
                    <a:pt x="1662" y="2259"/>
                    <a:pt x="1662" y="2259"/>
                  </a:cubicBezTo>
                  <a:cubicBezTo>
                    <a:pt x="1662" y="2259"/>
                    <a:pt x="1662" y="2259"/>
                    <a:pt x="1662" y="2259"/>
                  </a:cubicBezTo>
                  <a:cubicBezTo>
                    <a:pt x="1663" y="2259"/>
                    <a:pt x="1663" y="2258"/>
                    <a:pt x="1664" y="2258"/>
                  </a:cubicBezTo>
                  <a:cubicBezTo>
                    <a:pt x="1664" y="2258"/>
                    <a:pt x="1664" y="2258"/>
                    <a:pt x="1664" y="2258"/>
                  </a:cubicBezTo>
                  <a:cubicBezTo>
                    <a:pt x="1664" y="2258"/>
                    <a:pt x="1664" y="2258"/>
                    <a:pt x="1664" y="2258"/>
                  </a:cubicBezTo>
                  <a:cubicBezTo>
                    <a:pt x="1664" y="2258"/>
                    <a:pt x="1664" y="2258"/>
                    <a:pt x="1665" y="2258"/>
                  </a:cubicBezTo>
                  <a:cubicBezTo>
                    <a:pt x="1665" y="2258"/>
                    <a:pt x="1665" y="2258"/>
                    <a:pt x="1665" y="2258"/>
                  </a:cubicBezTo>
                  <a:cubicBezTo>
                    <a:pt x="1665" y="2258"/>
                    <a:pt x="1665" y="2258"/>
                    <a:pt x="1665" y="2258"/>
                  </a:cubicBezTo>
                  <a:cubicBezTo>
                    <a:pt x="1665" y="2257"/>
                    <a:pt x="1666" y="2257"/>
                    <a:pt x="1666" y="2257"/>
                  </a:cubicBezTo>
                  <a:cubicBezTo>
                    <a:pt x="1666" y="2257"/>
                    <a:pt x="1666" y="2257"/>
                    <a:pt x="1666" y="2257"/>
                  </a:cubicBezTo>
                  <a:cubicBezTo>
                    <a:pt x="1667" y="2257"/>
                    <a:pt x="1669" y="2256"/>
                    <a:pt x="1670" y="2255"/>
                  </a:cubicBezTo>
                  <a:cubicBezTo>
                    <a:pt x="1670" y="2255"/>
                    <a:pt x="1670" y="2255"/>
                    <a:pt x="1670" y="2255"/>
                  </a:cubicBezTo>
                  <a:cubicBezTo>
                    <a:pt x="1671" y="2255"/>
                    <a:pt x="1672" y="2254"/>
                    <a:pt x="1674" y="2254"/>
                  </a:cubicBezTo>
                  <a:cubicBezTo>
                    <a:pt x="1674" y="2254"/>
                    <a:pt x="1674" y="2254"/>
                    <a:pt x="1674" y="2254"/>
                  </a:cubicBezTo>
                  <a:cubicBezTo>
                    <a:pt x="1674" y="2254"/>
                    <a:pt x="1675" y="2253"/>
                    <a:pt x="1675" y="2253"/>
                  </a:cubicBezTo>
                  <a:cubicBezTo>
                    <a:pt x="1675" y="2253"/>
                    <a:pt x="1675" y="2253"/>
                    <a:pt x="1675" y="2253"/>
                  </a:cubicBezTo>
                  <a:cubicBezTo>
                    <a:pt x="1675" y="2253"/>
                    <a:pt x="1675" y="2253"/>
                    <a:pt x="1675" y="2253"/>
                  </a:cubicBezTo>
                  <a:cubicBezTo>
                    <a:pt x="1675" y="2253"/>
                    <a:pt x="1675" y="2253"/>
                    <a:pt x="1675" y="2253"/>
                  </a:cubicBezTo>
                  <a:cubicBezTo>
                    <a:pt x="1676" y="2253"/>
                    <a:pt x="1676" y="2253"/>
                    <a:pt x="1676" y="2253"/>
                  </a:cubicBezTo>
                  <a:cubicBezTo>
                    <a:pt x="1676" y="2253"/>
                    <a:pt x="1676" y="2253"/>
                    <a:pt x="1676" y="2253"/>
                  </a:cubicBezTo>
                  <a:cubicBezTo>
                    <a:pt x="1676" y="2253"/>
                    <a:pt x="1676" y="2253"/>
                    <a:pt x="1676" y="2253"/>
                  </a:cubicBezTo>
                  <a:cubicBezTo>
                    <a:pt x="1676" y="2253"/>
                    <a:pt x="1676" y="2253"/>
                    <a:pt x="1676" y="2253"/>
                  </a:cubicBezTo>
                  <a:cubicBezTo>
                    <a:pt x="1677" y="2253"/>
                    <a:pt x="1677" y="2253"/>
                    <a:pt x="1677" y="2253"/>
                  </a:cubicBezTo>
                  <a:cubicBezTo>
                    <a:pt x="1677" y="2252"/>
                    <a:pt x="1677" y="2252"/>
                    <a:pt x="1677" y="2252"/>
                  </a:cubicBezTo>
                  <a:cubicBezTo>
                    <a:pt x="1677" y="2252"/>
                    <a:pt x="1677" y="2252"/>
                    <a:pt x="1677" y="2252"/>
                  </a:cubicBezTo>
                  <a:cubicBezTo>
                    <a:pt x="1677" y="2252"/>
                    <a:pt x="1678" y="2252"/>
                    <a:pt x="1678" y="2252"/>
                  </a:cubicBezTo>
                  <a:cubicBezTo>
                    <a:pt x="1678" y="2252"/>
                    <a:pt x="1678" y="2252"/>
                    <a:pt x="1679" y="2252"/>
                  </a:cubicBezTo>
                  <a:cubicBezTo>
                    <a:pt x="1679" y="2252"/>
                    <a:pt x="1679" y="2252"/>
                    <a:pt x="1679" y="2252"/>
                  </a:cubicBezTo>
                  <a:cubicBezTo>
                    <a:pt x="1679" y="2252"/>
                    <a:pt x="1679" y="2252"/>
                    <a:pt x="1679" y="2252"/>
                  </a:cubicBezTo>
                  <a:cubicBezTo>
                    <a:pt x="1679" y="2252"/>
                    <a:pt x="1679" y="2252"/>
                    <a:pt x="1679" y="2252"/>
                  </a:cubicBezTo>
                  <a:cubicBezTo>
                    <a:pt x="1679" y="2252"/>
                    <a:pt x="1679" y="2252"/>
                    <a:pt x="1679" y="2252"/>
                  </a:cubicBezTo>
                  <a:cubicBezTo>
                    <a:pt x="1679" y="2251"/>
                    <a:pt x="1679"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1" y="2251"/>
                  </a:cubicBezTo>
                  <a:cubicBezTo>
                    <a:pt x="1681" y="2251"/>
                    <a:pt x="1681" y="2251"/>
                    <a:pt x="1681" y="2251"/>
                  </a:cubicBezTo>
                  <a:cubicBezTo>
                    <a:pt x="1681" y="2251"/>
                    <a:pt x="1681" y="2251"/>
                    <a:pt x="1682" y="2250"/>
                  </a:cubicBezTo>
                  <a:cubicBezTo>
                    <a:pt x="1682" y="2250"/>
                    <a:pt x="1682" y="2250"/>
                    <a:pt x="1682" y="2250"/>
                  </a:cubicBezTo>
                  <a:cubicBezTo>
                    <a:pt x="1684" y="2250"/>
                    <a:pt x="1685" y="2249"/>
                    <a:pt x="1687" y="2248"/>
                  </a:cubicBezTo>
                  <a:cubicBezTo>
                    <a:pt x="1687" y="2248"/>
                    <a:pt x="1687" y="2248"/>
                    <a:pt x="1687" y="2248"/>
                  </a:cubicBezTo>
                  <a:cubicBezTo>
                    <a:pt x="1687" y="2248"/>
                    <a:pt x="1687" y="2248"/>
                    <a:pt x="1688" y="2248"/>
                  </a:cubicBezTo>
                  <a:cubicBezTo>
                    <a:pt x="1688" y="2248"/>
                    <a:pt x="1688" y="2248"/>
                    <a:pt x="1688" y="2248"/>
                  </a:cubicBezTo>
                  <a:cubicBezTo>
                    <a:pt x="1689" y="2247"/>
                    <a:pt x="1691" y="2246"/>
                    <a:pt x="1693" y="2246"/>
                  </a:cubicBezTo>
                  <a:cubicBezTo>
                    <a:pt x="1693" y="2246"/>
                    <a:pt x="1693" y="2246"/>
                    <a:pt x="1693" y="2246"/>
                  </a:cubicBezTo>
                  <a:cubicBezTo>
                    <a:pt x="1693" y="2245"/>
                    <a:pt x="1693" y="2245"/>
                    <a:pt x="1694" y="2245"/>
                  </a:cubicBezTo>
                  <a:cubicBezTo>
                    <a:pt x="1694" y="2245"/>
                    <a:pt x="1694" y="2245"/>
                    <a:pt x="1694" y="2245"/>
                  </a:cubicBezTo>
                  <a:cubicBezTo>
                    <a:pt x="1694" y="2245"/>
                    <a:pt x="1695" y="2245"/>
                    <a:pt x="1695" y="2245"/>
                  </a:cubicBezTo>
                  <a:cubicBezTo>
                    <a:pt x="1696" y="2244"/>
                    <a:pt x="1696" y="2244"/>
                    <a:pt x="1696" y="2244"/>
                  </a:cubicBezTo>
                  <a:cubicBezTo>
                    <a:pt x="1696" y="2244"/>
                    <a:pt x="1696" y="2244"/>
                    <a:pt x="1696" y="2244"/>
                  </a:cubicBezTo>
                  <a:cubicBezTo>
                    <a:pt x="1697" y="2244"/>
                    <a:pt x="1697" y="2244"/>
                    <a:pt x="1697" y="2244"/>
                  </a:cubicBezTo>
                  <a:cubicBezTo>
                    <a:pt x="1697" y="2244"/>
                    <a:pt x="1697" y="2244"/>
                    <a:pt x="1697" y="2244"/>
                  </a:cubicBezTo>
                  <a:cubicBezTo>
                    <a:pt x="1697" y="2244"/>
                    <a:pt x="1697" y="2244"/>
                    <a:pt x="1697" y="2244"/>
                  </a:cubicBezTo>
                  <a:cubicBezTo>
                    <a:pt x="1697" y="2244"/>
                    <a:pt x="1697" y="2244"/>
                    <a:pt x="1697" y="2244"/>
                  </a:cubicBezTo>
                  <a:cubicBezTo>
                    <a:pt x="1698" y="2244"/>
                    <a:pt x="1698" y="2244"/>
                    <a:pt x="1698" y="2243"/>
                  </a:cubicBezTo>
                  <a:cubicBezTo>
                    <a:pt x="1698" y="2243"/>
                    <a:pt x="1699" y="2243"/>
                    <a:pt x="1699" y="2243"/>
                  </a:cubicBezTo>
                  <a:cubicBezTo>
                    <a:pt x="1699" y="2243"/>
                    <a:pt x="1699" y="2243"/>
                    <a:pt x="1699" y="2243"/>
                  </a:cubicBezTo>
                  <a:cubicBezTo>
                    <a:pt x="1699" y="2243"/>
                    <a:pt x="1699" y="2243"/>
                    <a:pt x="1700" y="2243"/>
                  </a:cubicBezTo>
                  <a:cubicBezTo>
                    <a:pt x="1700" y="2243"/>
                    <a:pt x="1700" y="2243"/>
                    <a:pt x="1700" y="2243"/>
                  </a:cubicBezTo>
                  <a:cubicBezTo>
                    <a:pt x="1700" y="2243"/>
                    <a:pt x="1700" y="2243"/>
                    <a:pt x="1700" y="2243"/>
                  </a:cubicBezTo>
                  <a:cubicBezTo>
                    <a:pt x="1700" y="2242"/>
                    <a:pt x="1700" y="2243"/>
                    <a:pt x="1700" y="2242"/>
                  </a:cubicBezTo>
                  <a:cubicBezTo>
                    <a:pt x="1702" y="2242"/>
                    <a:pt x="1703" y="2242"/>
                    <a:pt x="1704" y="2241"/>
                  </a:cubicBezTo>
                  <a:cubicBezTo>
                    <a:pt x="1704" y="2241"/>
                    <a:pt x="1704" y="2241"/>
                    <a:pt x="1704" y="2241"/>
                  </a:cubicBezTo>
                  <a:cubicBezTo>
                    <a:pt x="1705" y="2241"/>
                    <a:pt x="1706" y="2240"/>
                    <a:pt x="1707" y="2240"/>
                  </a:cubicBezTo>
                  <a:cubicBezTo>
                    <a:pt x="1707" y="2240"/>
                    <a:pt x="1707" y="2240"/>
                    <a:pt x="1707" y="2240"/>
                  </a:cubicBezTo>
                  <a:cubicBezTo>
                    <a:pt x="1707" y="2240"/>
                    <a:pt x="1707" y="2240"/>
                    <a:pt x="1707" y="2240"/>
                  </a:cubicBezTo>
                  <a:cubicBezTo>
                    <a:pt x="1708" y="2239"/>
                    <a:pt x="1708" y="2239"/>
                    <a:pt x="1708" y="2239"/>
                  </a:cubicBezTo>
                  <a:cubicBezTo>
                    <a:pt x="1709" y="2239"/>
                    <a:pt x="1709" y="2239"/>
                    <a:pt x="1709" y="2239"/>
                  </a:cubicBezTo>
                  <a:cubicBezTo>
                    <a:pt x="1709" y="2239"/>
                    <a:pt x="1709" y="2239"/>
                    <a:pt x="1709" y="2239"/>
                  </a:cubicBezTo>
                  <a:cubicBezTo>
                    <a:pt x="1709" y="2239"/>
                    <a:pt x="1710" y="2239"/>
                    <a:pt x="1710" y="2239"/>
                  </a:cubicBezTo>
                  <a:cubicBezTo>
                    <a:pt x="1710" y="2239"/>
                    <a:pt x="1710" y="2239"/>
                    <a:pt x="1710" y="2239"/>
                  </a:cubicBezTo>
                  <a:cubicBezTo>
                    <a:pt x="1710" y="2239"/>
                    <a:pt x="1710" y="2239"/>
                    <a:pt x="1710" y="2239"/>
                  </a:cubicBezTo>
                  <a:cubicBezTo>
                    <a:pt x="1710" y="2238"/>
                    <a:pt x="1711" y="2238"/>
                    <a:pt x="1712" y="2238"/>
                  </a:cubicBezTo>
                  <a:cubicBezTo>
                    <a:pt x="1712" y="2238"/>
                    <a:pt x="1712" y="2238"/>
                    <a:pt x="1712" y="2238"/>
                  </a:cubicBezTo>
                  <a:cubicBezTo>
                    <a:pt x="1712" y="2238"/>
                    <a:pt x="1712" y="2238"/>
                    <a:pt x="1712" y="2238"/>
                  </a:cubicBezTo>
                  <a:cubicBezTo>
                    <a:pt x="1712" y="2237"/>
                    <a:pt x="1712" y="2237"/>
                    <a:pt x="1712" y="2237"/>
                  </a:cubicBezTo>
                  <a:cubicBezTo>
                    <a:pt x="1713" y="2237"/>
                    <a:pt x="1712" y="2237"/>
                    <a:pt x="1713" y="2237"/>
                  </a:cubicBezTo>
                  <a:cubicBezTo>
                    <a:pt x="1713" y="2237"/>
                    <a:pt x="1714" y="2237"/>
                    <a:pt x="1714" y="2237"/>
                  </a:cubicBezTo>
                  <a:cubicBezTo>
                    <a:pt x="1714" y="2237"/>
                    <a:pt x="1714" y="2237"/>
                    <a:pt x="1714" y="2237"/>
                  </a:cubicBezTo>
                  <a:cubicBezTo>
                    <a:pt x="1714" y="2237"/>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6" y="2236"/>
                    <a:pt x="1716" y="2236"/>
                    <a:pt x="1716" y="2236"/>
                  </a:cubicBezTo>
                  <a:cubicBezTo>
                    <a:pt x="1716" y="2236"/>
                    <a:pt x="1716" y="2236"/>
                    <a:pt x="1716" y="2236"/>
                  </a:cubicBezTo>
                  <a:cubicBezTo>
                    <a:pt x="1717" y="2236"/>
                    <a:pt x="1717" y="2236"/>
                    <a:pt x="1717" y="2236"/>
                  </a:cubicBezTo>
                  <a:cubicBezTo>
                    <a:pt x="1717" y="2236"/>
                    <a:pt x="1717" y="2235"/>
                    <a:pt x="1717" y="2235"/>
                  </a:cubicBezTo>
                  <a:cubicBezTo>
                    <a:pt x="1717" y="2235"/>
                    <a:pt x="1717" y="2235"/>
                    <a:pt x="1717" y="2235"/>
                  </a:cubicBezTo>
                  <a:cubicBezTo>
                    <a:pt x="1718" y="2235"/>
                    <a:pt x="1718" y="2235"/>
                    <a:pt x="1718" y="2235"/>
                  </a:cubicBezTo>
                  <a:cubicBezTo>
                    <a:pt x="1718" y="2235"/>
                    <a:pt x="1718" y="2235"/>
                    <a:pt x="1718" y="2235"/>
                  </a:cubicBezTo>
                  <a:cubicBezTo>
                    <a:pt x="1718" y="2235"/>
                    <a:pt x="1718" y="2235"/>
                    <a:pt x="1718" y="2235"/>
                  </a:cubicBezTo>
                  <a:cubicBezTo>
                    <a:pt x="1718" y="2235"/>
                    <a:pt x="1718" y="2235"/>
                    <a:pt x="1718" y="2235"/>
                  </a:cubicBezTo>
                  <a:cubicBezTo>
                    <a:pt x="1719" y="2235"/>
                    <a:pt x="1719" y="2235"/>
                    <a:pt x="1719" y="2235"/>
                  </a:cubicBezTo>
                  <a:cubicBezTo>
                    <a:pt x="1719" y="2235"/>
                    <a:pt x="1719" y="2235"/>
                    <a:pt x="1719" y="2235"/>
                  </a:cubicBezTo>
                  <a:cubicBezTo>
                    <a:pt x="1719" y="2234"/>
                    <a:pt x="1720" y="2234"/>
                    <a:pt x="1720" y="2234"/>
                  </a:cubicBezTo>
                  <a:cubicBezTo>
                    <a:pt x="1720" y="2234"/>
                    <a:pt x="1720" y="2234"/>
                    <a:pt x="1720" y="2234"/>
                  </a:cubicBezTo>
                  <a:cubicBezTo>
                    <a:pt x="1720" y="2234"/>
                    <a:pt x="1720" y="2234"/>
                    <a:pt x="1720" y="2234"/>
                  </a:cubicBezTo>
                  <a:cubicBezTo>
                    <a:pt x="1720" y="2234"/>
                    <a:pt x="1720" y="2234"/>
                    <a:pt x="1720" y="2234"/>
                  </a:cubicBezTo>
                  <a:cubicBezTo>
                    <a:pt x="1721" y="2234"/>
                    <a:pt x="1722"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4" y="2233"/>
                    <a:pt x="1724" y="2233"/>
                  </a:cubicBezTo>
                  <a:cubicBezTo>
                    <a:pt x="1724" y="2233"/>
                    <a:pt x="1724" y="2233"/>
                    <a:pt x="1724" y="2233"/>
                  </a:cubicBezTo>
                  <a:cubicBezTo>
                    <a:pt x="1724" y="2232"/>
                    <a:pt x="1724" y="2232"/>
                    <a:pt x="1724" y="2232"/>
                  </a:cubicBezTo>
                  <a:cubicBezTo>
                    <a:pt x="1724" y="2232"/>
                    <a:pt x="1724" y="2232"/>
                    <a:pt x="1724" y="2232"/>
                  </a:cubicBezTo>
                  <a:cubicBezTo>
                    <a:pt x="1726" y="2232"/>
                    <a:pt x="1727" y="2231"/>
                    <a:pt x="1728" y="2231"/>
                  </a:cubicBezTo>
                  <a:cubicBezTo>
                    <a:pt x="1728" y="2231"/>
                    <a:pt x="1728" y="2231"/>
                    <a:pt x="1728" y="2231"/>
                  </a:cubicBezTo>
                  <a:cubicBezTo>
                    <a:pt x="1728" y="2231"/>
                    <a:pt x="1728" y="2231"/>
                    <a:pt x="1728" y="2231"/>
                  </a:cubicBezTo>
                  <a:cubicBezTo>
                    <a:pt x="1728" y="2231"/>
                    <a:pt x="1728" y="2231"/>
                    <a:pt x="1728" y="2231"/>
                  </a:cubicBezTo>
                  <a:cubicBezTo>
                    <a:pt x="1728" y="2231"/>
                    <a:pt x="1728" y="2231"/>
                    <a:pt x="1729" y="2231"/>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30" y="2230"/>
                  </a:cubicBezTo>
                  <a:cubicBezTo>
                    <a:pt x="1730" y="2230"/>
                    <a:pt x="1730" y="2230"/>
                    <a:pt x="1730" y="2230"/>
                  </a:cubicBezTo>
                  <a:cubicBezTo>
                    <a:pt x="1731" y="2230"/>
                    <a:pt x="1731" y="2230"/>
                    <a:pt x="1731" y="2230"/>
                  </a:cubicBezTo>
                  <a:cubicBezTo>
                    <a:pt x="1731" y="2230"/>
                    <a:pt x="1731" y="2229"/>
                    <a:pt x="1731" y="2229"/>
                  </a:cubicBezTo>
                  <a:cubicBezTo>
                    <a:pt x="1731" y="2229"/>
                    <a:pt x="1731" y="2229"/>
                    <a:pt x="1731" y="2229"/>
                  </a:cubicBezTo>
                  <a:cubicBezTo>
                    <a:pt x="1731"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3" y="2229"/>
                    <a:pt x="1733" y="2229"/>
                    <a:pt x="1733" y="2229"/>
                  </a:cubicBezTo>
                  <a:cubicBezTo>
                    <a:pt x="1733" y="2228"/>
                    <a:pt x="1733" y="2228"/>
                    <a:pt x="1733"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6" y="2228"/>
                    <a:pt x="1736" y="2227"/>
                  </a:cubicBezTo>
                  <a:cubicBezTo>
                    <a:pt x="1736" y="2227"/>
                    <a:pt x="1736" y="2227"/>
                    <a:pt x="1736" y="2227"/>
                  </a:cubicBezTo>
                  <a:cubicBezTo>
                    <a:pt x="1736" y="2227"/>
                    <a:pt x="1736" y="2227"/>
                    <a:pt x="1736" y="2227"/>
                  </a:cubicBezTo>
                  <a:cubicBezTo>
                    <a:pt x="1737" y="2227"/>
                    <a:pt x="1737" y="2227"/>
                    <a:pt x="1737" y="2227"/>
                  </a:cubicBezTo>
                  <a:cubicBezTo>
                    <a:pt x="1737" y="2227"/>
                    <a:pt x="1737" y="2227"/>
                    <a:pt x="1737"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6"/>
                    <a:pt x="1739" y="2226"/>
                    <a:pt x="1739" y="2226"/>
                  </a:cubicBezTo>
                  <a:cubicBezTo>
                    <a:pt x="1739" y="2226"/>
                    <a:pt x="1739" y="2226"/>
                    <a:pt x="1739" y="2226"/>
                  </a:cubicBezTo>
                  <a:cubicBezTo>
                    <a:pt x="1739" y="2226"/>
                    <a:pt x="1739" y="2226"/>
                    <a:pt x="1739" y="2226"/>
                  </a:cubicBezTo>
                  <a:cubicBezTo>
                    <a:pt x="1740" y="2226"/>
                    <a:pt x="1739"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5"/>
                  </a:cubicBezTo>
                  <a:cubicBezTo>
                    <a:pt x="1740" y="2225"/>
                    <a:pt x="1740" y="2225"/>
                    <a:pt x="1741" y="2225"/>
                  </a:cubicBezTo>
                  <a:cubicBezTo>
                    <a:pt x="1741" y="2225"/>
                    <a:pt x="1741" y="2225"/>
                    <a:pt x="1741" y="2225"/>
                  </a:cubicBezTo>
                  <a:cubicBezTo>
                    <a:pt x="1741" y="2225"/>
                    <a:pt x="1741" y="2225"/>
                    <a:pt x="1741" y="2225"/>
                  </a:cubicBezTo>
                  <a:cubicBezTo>
                    <a:pt x="1741" y="2225"/>
                    <a:pt x="1741" y="2225"/>
                    <a:pt x="1741" y="2225"/>
                  </a:cubicBezTo>
                  <a:cubicBezTo>
                    <a:pt x="1741" y="2225"/>
                    <a:pt x="1741" y="2225"/>
                    <a:pt x="1741"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3" y="2225"/>
                    <a:pt x="1743" y="2225"/>
                  </a:cubicBezTo>
                  <a:cubicBezTo>
                    <a:pt x="1743" y="2225"/>
                    <a:pt x="1743" y="2225"/>
                    <a:pt x="1743" y="2225"/>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5" y="2224"/>
                    <a:pt x="1744" y="2224"/>
                    <a:pt x="1745" y="2224"/>
                  </a:cubicBezTo>
                  <a:cubicBezTo>
                    <a:pt x="1745" y="2224"/>
                    <a:pt x="1745" y="2224"/>
                    <a:pt x="1745" y="2224"/>
                  </a:cubicBezTo>
                  <a:cubicBezTo>
                    <a:pt x="1745" y="2224"/>
                    <a:pt x="1745" y="2224"/>
                    <a:pt x="1745" y="2224"/>
                  </a:cubicBezTo>
                  <a:cubicBezTo>
                    <a:pt x="1745" y="2224"/>
                    <a:pt x="1745" y="2223"/>
                    <a:pt x="1745" y="2223"/>
                  </a:cubicBezTo>
                  <a:cubicBezTo>
                    <a:pt x="1745" y="2223"/>
                    <a:pt x="1745" y="2223"/>
                    <a:pt x="1745"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7" y="2223"/>
                    <a:pt x="1748" y="2222"/>
                    <a:pt x="1749" y="2222"/>
                  </a:cubicBezTo>
                  <a:cubicBezTo>
                    <a:pt x="1749" y="2222"/>
                    <a:pt x="1749" y="2222"/>
                    <a:pt x="1749" y="2222"/>
                  </a:cubicBezTo>
                  <a:cubicBezTo>
                    <a:pt x="1749" y="2222"/>
                    <a:pt x="1750" y="2221"/>
                    <a:pt x="1750" y="2221"/>
                  </a:cubicBezTo>
                  <a:cubicBezTo>
                    <a:pt x="1750" y="2221"/>
                    <a:pt x="1750" y="2221"/>
                    <a:pt x="1750" y="2221"/>
                  </a:cubicBezTo>
                  <a:cubicBezTo>
                    <a:pt x="1751" y="2221"/>
                    <a:pt x="1752" y="2221"/>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4" y="2220"/>
                    <a:pt x="1755" y="2219"/>
                    <a:pt x="1755" y="2219"/>
                  </a:cubicBezTo>
                  <a:cubicBezTo>
                    <a:pt x="1755" y="2219"/>
                    <a:pt x="1755" y="2219"/>
                    <a:pt x="1755" y="2219"/>
                  </a:cubicBezTo>
                  <a:cubicBezTo>
                    <a:pt x="1755" y="2219"/>
                    <a:pt x="1755" y="2219"/>
                    <a:pt x="1755" y="2219"/>
                  </a:cubicBezTo>
                  <a:cubicBezTo>
                    <a:pt x="1755" y="2219"/>
                    <a:pt x="1755" y="2219"/>
                    <a:pt x="1755" y="2219"/>
                  </a:cubicBezTo>
                  <a:cubicBezTo>
                    <a:pt x="1755"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683" y="2046"/>
                    <a:pt x="1642" y="1856"/>
                    <a:pt x="1642" y="1656"/>
                  </a:cubicBezTo>
                  <a:cubicBezTo>
                    <a:pt x="1642" y="1656"/>
                    <a:pt x="1642" y="1656"/>
                    <a:pt x="1642" y="1656"/>
                  </a:cubicBezTo>
                  <a:cubicBezTo>
                    <a:pt x="1642" y="1656"/>
                    <a:pt x="1642" y="1656"/>
                    <a:pt x="1642" y="1656"/>
                  </a:cubicBezTo>
                  <a:cubicBezTo>
                    <a:pt x="1642" y="1366"/>
                    <a:pt x="1728" y="1096"/>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2" y="869"/>
                    <a:pt x="1873" y="869"/>
                    <a:pt x="1873" y="869"/>
                  </a:cubicBezTo>
                  <a:cubicBezTo>
                    <a:pt x="1873" y="869"/>
                    <a:pt x="1873" y="869"/>
                    <a:pt x="1873" y="869"/>
                  </a:cubicBezTo>
                  <a:cubicBezTo>
                    <a:pt x="1872" y="869"/>
                    <a:pt x="1872" y="869"/>
                    <a:pt x="1872" y="869"/>
                  </a:cubicBezTo>
                  <a:cubicBezTo>
                    <a:pt x="1872" y="869"/>
                    <a:pt x="1872" y="869"/>
                    <a:pt x="1872" y="869"/>
                  </a:cubicBezTo>
                  <a:cubicBezTo>
                    <a:pt x="1871" y="869"/>
                    <a:pt x="1871" y="869"/>
                    <a:pt x="1871" y="869"/>
                  </a:cubicBezTo>
                  <a:cubicBezTo>
                    <a:pt x="1871" y="869"/>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0" y="868"/>
                    <a:pt x="1870" y="868"/>
                    <a:pt x="1870" y="868"/>
                  </a:cubicBezTo>
                  <a:cubicBezTo>
                    <a:pt x="1870" y="868"/>
                    <a:pt x="1870" y="868"/>
                    <a:pt x="1870" y="868"/>
                  </a:cubicBezTo>
                  <a:cubicBezTo>
                    <a:pt x="1870"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8" y="867"/>
                  </a:cubicBezTo>
                  <a:cubicBezTo>
                    <a:pt x="1868" y="867"/>
                    <a:pt x="1868" y="867"/>
                    <a:pt x="1868" y="867"/>
                  </a:cubicBezTo>
                  <a:cubicBezTo>
                    <a:pt x="1867" y="866"/>
                    <a:pt x="1866" y="865"/>
                    <a:pt x="1865" y="865"/>
                  </a:cubicBezTo>
                  <a:cubicBezTo>
                    <a:pt x="1865" y="865"/>
                    <a:pt x="1865" y="865"/>
                    <a:pt x="1865" y="865"/>
                  </a:cubicBezTo>
                  <a:cubicBezTo>
                    <a:pt x="1865" y="865"/>
                    <a:pt x="1865" y="865"/>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4" y="864"/>
                    <a:pt x="1864" y="864"/>
                    <a:pt x="1864" y="863"/>
                  </a:cubicBezTo>
                  <a:cubicBezTo>
                    <a:pt x="1864" y="863"/>
                    <a:pt x="1864" y="863"/>
                    <a:pt x="1864"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2" y="863"/>
                  </a:cubicBezTo>
                  <a:cubicBezTo>
                    <a:pt x="1862" y="863"/>
                    <a:pt x="1862" y="863"/>
                    <a:pt x="1862" y="863"/>
                  </a:cubicBezTo>
                  <a:cubicBezTo>
                    <a:pt x="1862" y="863"/>
                    <a:pt x="1862" y="863"/>
                    <a:pt x="1862" y="863"/>
                  </a:cubicBezTo>
                  <a:cubicBezTo>
                    <a:pt x="1862" y="863"/>
                    <a:pt x="1862" y="863"/>
                    <a:pt x="1862" y="863"/>
                  </a:cubicBezTo>
                  <a:cubicBezTo>
                    <a:pt x="1862" y="863"/>
                    <a:pt x="1862" y="863"/>
                    <a:pt x="1862" y="863"/>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0"/>
                    <a:pt x="1859" y="860"/>
                    <a:pt x="1859" y="860"/>
                  </a:cubicBezTo>
                  <a:cubicBezTo>
                    <a:pt x="1859" y="860"/>
                    <a:pt x="1859" y="860"/>
                    <a:pt x="1859" y="860"/>
                  </a:cubicBezTo>
                  <a:cubicBezTo>
                    <a:pt x="1859" y="860"/>
                    <a:pt x="1859" y="860"/>
                    <a:pt x="1859" y="860"/>
                  </a:cubicBezTo>
                  <a:cubicBezTo>
                    <a:pt x="1859" y="860"/>
                    <a:pt x="1859" y="860"/>
                    <a:pt x="1859" y="860"/>
                  </a:cubicBezTo>
                  <a:cubicBezTo>
                    <a:pt x="1859" y="860"/>
                    <a:pt x="1859"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7" y="859"/>
                    <a:pt x="1857" y="859"/>
                    <a:pt x="1857" y="859"/>
                  </a:cubicBezTo>
                  <a:cubicBezTo>
                    <a:pt x="1857" y="859"/>
                    <a:pt x="1857" y="859"/>
                    <a:pt x="1857" y="859"/>
                  </a:cubicBezTo>
                  <a:cubicBezTo>
                    <a:pt x="1857" y="859"/>
                    <a:pt x="1857" y="859"/>
                    <a:pt x="1857" y="859"/>
                  </a:cubicBezTo>
                  <a:cubicBezTo>
                    <a:pt x="1857" y="859"/>
                    <a:pt x="1857" y="859"/>
                    <a:pt x="1857" y="859"/>
                  </a:cubicBezTo>
                  <a:cubicBezTo>
                    <a:pt x="1856" y="859"/>
                    <a:pt x="1856" y="859"/>
                    <a:pt x="1856" y="859"/>
                  </a:cubicBezTo>
                  <a:cubicBezTo>
                    <a:pt x="1856" y="859"/>
                    <a:pt x="1856" y="858"/>
                    <a:pt x="1856" y="858"/>
                  </a:cubicBezTo>
                  <a:cubicBezTo>
                    <a:pt x="1856" y="858"/>
                    <a:pt x="1856" y="858"/>
                    <a:pt x="1856"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4" y="858"/>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3" y="857"/>
                  </a:cubicBezTo>
                  <a:cubicBezTo>
                    <a:pt x="1853" y="857"/>
                    <a:pt x="1853" y="857"/>
                    <a:pt x="1853" y="857"/>
                  </a:cubicBezTo>
                  <a:cubicBezTo>
                    <a:pt x="1853" y="857"/>
                    <a:pt x="1853" y="857"/>
                    <a:pt x="1853" y="857"/>
                  </a:cubicBezTo>
                  <a:cubicBezTo>
                    <a:pt x="1853" y="857"/>
                    <a:pt x="1853" y="856"/>
                    <a:pt x="1853" y="856"/>
                  </a:cubicBezTo>
                  <a:cubicBezTo>
                    <a:pt x="1853" y="856"/>
                    <a:pt x="1853" y="856"/>
                    <a:pt x="1853" y="856"/>
                  </a:cubicBezTo>
                  <a:cubicBezTo>
                    <a:pt x="1852" y="856"/>
                    <a:pt x="1852" y="856"/>
                    <a:pt x="1852" y="856"/>
                  </a:cubicBezTo>
                  <a:cubicBezTo>
                    <a:pt x="1852" y="856"/>
                    <a:pt x="1852" y="856"/>
                    <a:pt x="1852" y="856"/>
                  </a:cubicBezTo>
                  <a:cubicBezTo>
                    <a:pt x="1852" y="856"/>
                    <a:pt x="1852" y="856"/>
                    <a:pt x="1852" y="856"/>
                  </a:cubicBezTo>
                  <a:cubicBezTo>
                    <a:pt x="1851" y="856"/>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0" y="855"/>
                    <a:pt x="1850" y="855"/>
                    <a:pt x="1850" y="855"/>
                  </a:cubicBezTo>
                  <a:cubicBezTo>
                    <a:pt x="1850" y="855"/>
                    <a:pt x="1850" y="855"/>
                    <a:pt x="1850" y="855"/>
                  </a:cubicBezTo>
                  <a:cubicBezTo>
                    <a:pt x="1850" y="855"/>
                    <a:pt x="1850" y="855"/>
                    <a:pt x="1850" y="854"/>
                  </a:cubicBezTo>
                  <a:cubicBezTo>
                    <a:pt x="1850"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8" y="854"/>
                  </a:cubicBezTo>
                  <a:cubicBezTo>
                    <a:pt x="1848" y="854"/>
                    <a:pt x="1848" y="854"/>
                    <a:pt x="1848" y="854"/>
                  </a:cubicBezTo>
                  <a:cubicBezTo>
                    <a:pt x="1848" y="853"/>
                    <a:pt x="1848" y="853"/>
                    <a:pt x="1848" y="853"/>
                  </a:cubicBezTo>
                  <a:cubicBezTo>
                    <a:pt x="1848" y="853"/>
                    <a:pt x="1848" y="853"/>
                    <a:pt x="1848" y="853"/>
                  </a:cubicBezTo>
                  <a:cubicBezTo>
                    <a:pt x="1848" y="853"/>
                    <a:pt x="1848" y="853"/>
                    <a:pt x="1848" y="853"/>
                  </a:cubicBezTo>
                  <a:cubicBezTo>
                    <a:pt x="1848" y="853"/>
                    <a:pt x="1848" y="853"/>
                    <a:pt x="1848" y="853"/>
                  </a:cubicBezTo>
                  <a:cubicBezTo>
                    <a:pt x="1847" y="853"/>
                    <a:pt x="1847" y="853"/>
                    <a:pt x="1847" y="853"/>
                  </a:cubicBezTo>
                  <a:cubicBezTo>
                    <a:pt x="1847" y="853"/>
                    <a:pt x="1847" y="853"/>
                    <a:pt x="1847" y="853"/>
                  </a:cubicBezTo>
                  <a:cubicBezTo>
                    <a:pt x="1847" y="853"/>
                    <a:pt x="1847" y="853"/>
                    <a:pt x="1847" y="853"/>
                  </a:cubicBezTo>
                  <a:cubicBezTo>
                    <a:pt x="1847" y="853"/>
                    <a:pt x="1847" y="852"/>
                    <a:pt x="1846" y="852"/>
                  </a:cubicBezTo>
                  <a:cubicBezTo>
                    <a:pt x="1846" y="852"/>
                    <a:pt x="1846" y="852"/>
                    <a:pt x="1846" y="852"/>
                  </a:cubicBezTo>
                  <a:cubicBezTo>
                    <a:pt x="1846" y="852"/>
                    <a:pt x="1846" y="852"/>
                    <a:pt x="1846" y="852"/>
                  </a:cubicBezTo>
                  <a:cubicBezTo>
                    <a:pt x="1846" y="852"/>
                    <a:pt x="1846" y="852"/>
                    <a:pt x="1845" y="852"/>
                  </a:cubicBezTo>
                  <a:cubicBezTo>
                    <a:pt x="1845" y="852"/>
                    <a:pt x="1845" y="852"/>
                    <a:pt x="1845" y="852"/>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4" y="851"/>
                    <a:pt x="1844" y="851"/>
                    <a:pt x="1844" y="851"/>
                  </a:cubicBezTo>
                  <a:cubicBezTo>
                    <a:pt x="1844" y="851"/>
                    <a:pt x="1844" y="850"/>
                    <a:pt x="1843" y="850"/>
                  </a:cubicBezTo>
                  <a:cubicBezTo>
                    <a:pt x="1843" y="850"/>
                    <a:pt x="1842" y="849"/>
                    <a:pt x="1842" y="849"/>
                  </a:cubicBezTo>
                  <a:cubicBezTo>
                    <a:pt x="1842" y="849"/>
                    <a:pt x="1842" y="849"/>
                    <a:pt x="1842" y="849"/>
                  </a:cubicBezTo>
                  <a:cubicBezTo>
                    <a:pt x="1841" y="849"/>
                    <a:pt x="1841" y="849"/>
                    <a:pt x="1841" y="849"/>
                  </a:cubicBezTo>
                  <a:cubicBezTo>
                    <a:pt x="1841" y="849"/>
                    <a:pt x="1841" y="849"/>
                    <a:pt x="1841" y="849"/>
                  </a:cubicBezTo>
                  <a:cubicBezTo>
                    <a:pt x="1840" y="848"/>
                    <a:pt x="1839" y="848"/>
                    <a:pt x="1838" y="847"/>
                  </a:cubicBezTo>
                  <a:cubicBezTo>
                    <a:pt x="1838" y="847"/>
                    <a:pt x="1838" y="847"/>
                    <a:pt x="1838" y="847"/>
                  </a:cubicBezTo>
                  <a:cubicBezTo>
                    <a:pt x="1838" y="847"/>
                    <a:pt x="1838" y="847"/>
                    <a:pt x="1837" y="846"/>
                  </a:cubicBezTo>
                  <a:cubicBezTo>
                    <a:pt x="1837" y="846"/>
                    <a:pt x="1837" y="846"/>
                    <a:pt x="1837" y="846"/>
                  </a:cubicBezTo>
                  <a:cubicBezTo>
                    <a:pt x="1837" y="846"/>
                    <a:pt x="1836" y="846"/>
                    <a:pt x="1836" y="845"/>
                  </a:cubicBezTo>
                  <a:cubicBezTo>
                    <a:pt x="1836" y="845"/>
                    <a:pt x="1836" y="845"/>
                    <a:pt x="1836" y="845"/>
                  </a:cubicBezTo>
                  <a:cubicBezTo>
                    <a:pt x="1835" y="845"/>
                    <a:pt x="1834" y="844"/>
                    <a:pt x="1833" y="843"/>
                  </a:cubicBezTo>
                  <a:cubicBezTo>
                    <a:pt x="1833" y="843"/>
                    <a:pt x="1833" y="843"/>
                    <a:pt x="1833" y="843"/>
                  </a:cubicBezTo>
                  <a:cubicBezTo>
                    <a:pt x="1833" y="843"/>
                    <a:pt x="1832" y="843"/>
                    <a:pt x="1832" y="843"/>
                  </a:cubicBezTo>
                  <a:cubicBezTo>
                    <a:pt x="1832" y="843"/>
                    <a:pt x="1832" y="843"/>
                    <a:pt x="1832" y="843"/>
                  </a:cubicBezTo>
                  <a:cubicBezTo>
                    <a:pt x="1832" y="843"/>
                    <a:pt x="1831" y="842"/>
                    <a:pt x="1830" y="842"/>
                  </a:cubicBezTo>
                  <a:cubicBezTo>
                    <a:pt x="1830" y="842"/>
                    <a:pt x="1830" y="842"/>
                    <a:pt x="1830" y="842"/>
                  </a:cubicBezTo>
                  <a:cubicBezTo>
                    <a:pt x="1830" y="841"/>
                    <a:pt x="1830" y="841"/>
                    <a:pt x="1829" y="841"/>
                  </a:cubicBezTo>
                  <a:cubicBezTo>
                    <a:pt x="1829" y="841"/>
                    <a:pt x="1829" y="841"/>
                    <a:pt x="1829" y="841"/>
                  </a:cubicBezTo>
                  <a:cubicBezTo>
                    <a:pt x="1829" y="841"/>
                    <a:pt x="1829" y="841"/>
                    <a:pt x="1829" y="841"/>
                  </a:cubicBezTo>
                  <a:cubicBezTo>
                    <a:pt x="1829" y="841"/>
                    <a:pt x="1829" y="841"/>
                    <a:pt x="1829" y="841"/>
                  </a:cubicBezTo>
                  <a:cubicBezTo>
                    <a:pt x="1829" y="841"/>
                    <a:pt x="1829" y="841"/>
                    <a:pt x="1829" y="841"/>
                  </a:cubicBezTo>
                  <a:cubicBezTo>
                    <a:pt x="1828" y="840"/>
                    <a:pt x="1828" y="840"/>
                    <a:pt x="1828" y="840"/>
                  </a:cubicBezTo>
                  <a:cubicBezTo>
                    <a:pt x="1828" y="840"/>
                    <a:pt x="1828" y="840"/>
                    <a:pt x="1827" y="840"/>
                  </a:cubicBezTo>
                  <a:cubicBezTo>
                    <a:pt x="1827" y="840"/>
                    <a:pt x="1827" y="840"/>
                    <a:pt x="1827" y="840"/>
                  </a:cubicBezTo>
                  <a:cubicBezTo>
                    <a:pt x="1827" y="840"/>
                    <a:pt x="1827" y="840"/>
                    <a:pt x="1827" y="840"/>
                  </a:cubicBezTo>
                  <a:cubicBezTo>
                    <a:pt x="1827" y="839"/>
                    <a:pt x="1826" y="839"/>
                    <a:pt x="1826" y="839"/>
                  </a:cubicBezTo>
                  <a:cubicBezTo>
                    <a:pt x="1825" y="839"/>
                    <a:pt x="1825" y="839"/>
                    <a:pt x="1825" y="839"/>
                  </a:cubicBezTo>
                  <a:cubicBezTo>
                    <a:pt x="1825" y="838"/>
                    <a:pt x="1825" y="838"/>
                    <a:pt x="1824" y="838"/>
                  </a:cubicBezTo>
                  <a:cubicBezTo>
                    <a:pt x="1824" y="838"/>
                    <a:pt x="1824" y="838"/>
                    <a:pt x="1824" y="838"/>
                  </a:cubicBezTo>
                  <a:cubicBezTo>
                    <a:pt x="1823" y="837"/>
                    <a:pt x="1822" y="837"/>
                    <a:pt x="1822" y="836"/>
                  </a:cubicBezTo>
                  <a:cubicBezTo>
                    <a:pt x="1822" y="836"/>
                    <a:pt x="1822" y="836"/>
                    <a:pt x="1822"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5"/>
                    <a:pt x="1821" y="835"/>
                    <a:pt x="1821" y="835"/>
                  </a:cubicBezTo>
                  <a:cubicBezTo>
                    <a:pt x="1820" y="835"/>
                    <a:pt x="1820" y="835"/>
                    <a:pt x="1820" y="835"/>
                  </a:cubicBezTo>
                  <a:cubicBezTo>
                    <a:pt x="1820" y="835"/>
                    <a:pt x="1820" y="835"/>
                    <a:pt x="1820" y="835"/>
                  </a:cubicBezTo>
                  <a:cubicBezTo>
                    <a:pt x="1820" y="835"/>
                    <a:pt x="1820" y="835"/>
                    <a:pt x="1820" y="835"/>
                  </a:cubicBezTo>
                  <a:cubicBezTo>
                    <a:pt x="1820" y="835"/>
                    <a:pt x="1820" y="835"/>
                    <a:pt x="1819" y="835"/>
                  </a:cubicBezTo>
                  <a:cubicBezTo>
                    <a:pt x="1819" y="835"/>
                    <a:pt x="1819" y="834"/>
                    <a:pt x="1818" y="834"/>
                  </a:cubicBezTo>
                  <a:cubicBezTo>
                    <a:pt x="1818" y="834"/>
                    <a:pt x="1818" y="834"/>
                    <a:pt x="1818" y="834"/>
                  </a:cubicBezTo>
                  <a:cubicBezTo>
                    <a:pt x="1818" y="834"/>
                    <a:pt x="1818" y="834"/>
                    <a:pt x="1818" y="834"/>
                  </a:cubicBezTo>
                  <a:cubicBezTo>
                    <a:pt x="1818" y="834"/>
                    <a:pt x="1818" y="834"/>
                    <a:pt x="1818" y="834"/>
                  </a:cubicBezTo>
                  <a:cubicBezTo>
                    <a:pt x="1818" y="834"/>
                    <a:pt x="1818" y="834"/>
                    <a:pt x="1818" y="834"/>
                  </a:cubicBezTo>
                  <a:cubicBezTo>
                    <a:pt x="1817" y="833"/>
                    <a:pt x="1817" y="833"/>
                    <a:pt x="1816" y="833"/>
                  </a:cubicBezTo>
                  <a:cubicBezTo>
                    <a:pt x="1816" y="832"/>
                    <a:pt x="1816" y="832"/>
                    <a:pt x="1816" y="832"/>
                  </a:cubicBezTo>
                  <a:cubicBezTo>
                    <a:pt x="1813" y="831"/>
                    <a:pt x="1810" y="829"/>
                    <a:pt x="1808" y="827"/>
                  </a:cubicBezTo>
                  <a:cubicBezTo>
                    <a:pt x="1808" y="827"/>
                    <a:pt x="1808" y="827"/>
                    <a:pt x="1807" y="827"/>
                  </a:cubicBezTo>
                  <a:cubicBezTo>
                    <a:pt x="1807" y="827"/>
                    <a:pt x="1807" y="827"/>
                    <a:pt x="1807" y="827"/>
                  </a:cubicBezTo>
                  <a:cubicBezTo>
                    <a:pt x="1807" y="826"/>
                    <a:pt x="1806" y="826"/>
                    <a:pt x="1806" y="826"/>
                  </a:cubicBezTo>
                  <a:cubicBezTo>
                    <a:pt x="1806" y="826"/>
                    <a:pt x="1806" y="826"/>
                    <a:pt x="1806" y="826"/>
                  </a:cubicBezTo>
                  <a:cubicBezTo>
                    <a:pt x="1806" y="826"/>
                    <a:pt x="1806" y="826"/>
                    <a:pt x="1806" y="826"/>
                  </a:cubicBezTo>
                  <a:cubicBezTo>
                    <a:pt x="1806" y="826"/>
                    <a:pt x="1806" y="826"/>
                    <a:pt x="1805" y="826"/>
                  </a:cubicBezTo>
                  <a:cubicBezTo>
                    <a:pt x="1805" y="826"/>
                    <a:pt x="1805" y="825"/>
                    <a:pt x="1805" y="825"/>
                  </a:cubicBezTo>
                  <a:cubicBezTo>
                    <a:pt x="1805" y="825"/>
                    <a:pt x="1805" y="825"/>
                    <a:pt x="1804" y="825"/>
                  </a:cubicBezTo>
                  <a:cubicBezTo>
                    <a:pt x="1804" y="825"/>
                    <a:pt x="1804" y="825"/>
                    <a:pt x="1804" y="825"/>
                  </a:cubicBezTo>
                  <a:cubicBezTo>
                    <a:pt x="1804" y="825"/>
                    <a:pt x="1804" y="825"/>
                    <a:pt x="1804" y="825"/>
                  </a:cubicBezTo>
                  <a:cubicBezTo>
                    <a:pt x="1804" y="824"/>
                    <a:pt x="1803" y="824"/>
                    <a:pt x="1803" y="824"/>
                  </a:cubicBezTo>
                  <a:cubicBezTo>
                    <a:pt x="1803" y="824"/>
                    <a:pt x="1803" y="824"/>
                    <a:pt x="1803" y="824"/>
                  </a:cubicBezTo>
                  <a:cubicBezTo>
                    <a:pt x="1803" y="824"/>
                    <a:pt x="1802" y="824"/>
                    <a:pt x="1802" y="823"/>
                  </a:cubicBezTo>
                  <a:cubicBezTo>
                    <a:pt x="1802" y="823"/>
                    <a:pt x="1802" y="823"/>
                    <a:pt x="1802" y="823"/>
                  </a:cubicBezTo>
                  <a:cubicBezTo>
                    <a:pt x="1802" y="823"/>
                    <a:pt x="1801" y="823"/>
                    <a:pt x="1801" y="823"/>
                  </a:cubicBezTo>
                  <a:cubicBezTo>
                    <a:pt x="1801" y="823"/>
                    <a:pt x="1801" y="823"/>
                    <a:pt x="1801" y="823"/>
                  </a:cubicBezTo>
                  <a:cubicBezTo>
                    <a:pt x="1801" y="823"/>
                    <a:pt x="1801" y="823"/>
                    <a:pt x="1801" y="823"/>
                  </a:cubicBezTo>
                  <a:cubicBezTo>
                    <a:pt x="1801" y="823"/>
                    <a:pt x="1801" y="822"/>
                    <a:pt x="1801" y="822"/>
                  </a:cubicBezTo>
                  <a:cubicBezTo>
                    <a:pt x="1801" y="822"/>
                    <a:pt x="1801"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799" y="822"/>
                  </a:cubicBezTo>
                  <a:cubicBezTo>
                    <a:pt x="1799" y="822"/>
                    <a:pt x="1799" y="822"/>
                    <a:pt x="1799" y="822"/>
                  </a:cubicBezTo>
                  <a:cubicBezTo>
                    <a:pt x="1799" y="822"/>
                    <a:pt x="1799" y="822"/>
                    <a:pt x="1799" y="822"/>
                  </a:cubicBezTo>
                  <a:cubicBezTo>
                    <a:pt x="1799" y="822"/>
                    <a:pt x="1799" y="821"/>
                    <a:pt x="1799" y="821"/>
                  </a:cubicBezTo>
                  <a:cubicBezTo>
                    <a:pt x="1798" y="821"/>
                    <a:pt x="1798" y="821"/>
                    <a:pt x="1797" y="820"/>
                  </a:cubicBezTo>
                  <a:cubicBezTo>
                    <a:pt x="1797" y="820"/>
                    <a:pt x="1797" y="820"/>
                    <a:pt x="1796" y="820"/>
                  </a:cubicBezTo>
                  <a:cubicBezTo>
                    <a:pt x="1796" y="820"/>
                    <a:pt x="1796" y="820"/>
                    <a:pt x="1796" y="820"/>
                  </a:cubicBezTo>
                  <a:cubicBezTo>
                    <a:pt x="1796" y="819"/>
                    <a:pt x="1796" y="819"/>
                    <a:pt x="1796" y="819"/>
                  </a:cubicBezTo>
                  <a:cubicBezTo>
                    <a:pt x="1796" y="819"/>
                    <a:pt x="1796" y="819"/>
                    <a:pt x="1795" y="819"/>
                  </a:cubicBezTo>
                  <a:cubicBezTo>
                    <a:pt x="1795" y="819"/>
                    <a:pt x="1795" y="819"/>
                    <a:pt x="1795" y="819"/>
                  </a:cubicBezTo>
                  <a:cubicBezTo>
                    <a:pt x="1795" y="819"/>
                    <a:pt x="1795" y="819"/>
                    <a:pt x="1795" y="819"/>
                  </a:cubicBezTo>
                  <a:cubicBezTo>
                    <a:pt x="1795" y="819"/>
                    <a:pt x="1794" y="818"/>
                    <a:pt x="1794" y="818"/>
                  </a:cubicBezTo>
                  <a:cubicBezTo>
                    <a:pt x="1794" y="818"/>
                    <a:pt x="1794" y="818"/>
                    <a:pt x="1794" y="818"/>
                  </a:cubicBezTo>
                  <a:cubicBezTo>
                    <a:pt x="1794" y="818"/>
                    <a:pt x="1794" y="818"/>
                    <a:pt x="1794" y="818"/>
                  </a:cubicBezTo>
                  <a:cubicBezTo>
                    <a:pt x="1793" y="818"/>
                    <a:pt x="1793" y="817"/>
                    <a:pt x="1792" y="817"/>
                  </a:cubicBezTo>
                  <a:cubicBezTo>
                    <a:pt x="1792" y="817"/>
                    <a:pt x="1792" y="817"/>
                    <a:pt x="1792" y="817"/>
                  </a:cubicBezTo>
                  <a:cubicBezTo>
                    <a:pt x="1791" y="816"/>
                    <a:pt x="1790" y="816"/>
                    <a:pt x="1789" y="815"/>
                  </a:cubicBezTo>
                  <a:cubicBezTo>
                    <a:pt x="1789" y="815"/>
                    <a:pt x="1789" y="815"/>
                    <a:pt x="1789" y="815"/>
                  </a:cubicBezTo>
                  <a:cubicBezTo>
                    <a:pt x="1789" y="815"/>
                    <a:pt x="1789" y="815"/>
                    <a:pt x="1788" y="814"/>
                  </a:cubicBezTo>
                  <a:cubicBezTo>
                    <a:pt x="1788" y="814"/>
                    <a:pt x="1788" y="814"/>
                    <a:pt x="1788" y="814"/>
                  </a:cubicBezTo>
                  <a:cubicBezTo>
                    <a:pt x="1788" y="814"/>
                    <a:pt x="1787" y="814"/>
                    <a:pt x="1787" y="814"/>
                  </a:cubicBezTo>
                  <a:cubicBezTo>
                    <a:pt x="1787" y="814"/>
                    <a:pt x="1787" y="814"/>
                    <a:pt x="1787" y="814"/>
                  </a:cubicBezTo>
                  <a:cubicBezTo>
                    <a:pt x="1787" y="814"/>
                    <a:pt x="1787" y="814"/>
                    <a:pt x="1787" y="814"/>
                  </a:cubicBezTo>
                  <a:cubicBezTo>
                    <a:pt x="1787" y="814"/>
                    <a:pt x="1787" y="814"/>
                    <a:pt x="1787" y="814"/>
                  </a:cubicBezTo>
                  <a:cubicBezTo>
                    <a:pt x="1787" y="813"/>
                    <a:pt x="1787" y="813"/>
                    <a:pt x="1787" y="813"/>
                  </a:cubicBezTo>
                  <a:cubicBezTo>
                    <a:pt x="1787" y="813"/>
                    <a:pt x="1787" y="813"/>
                    <a:pt x="1786" y="813"/>
                  </a:cubicBezTo>
                  <a:cubicBezTo>
                    <a:pt x="1786" y="813"/>
                    <a:pt x="1786" y="813"/>
                    <a:pt x="1786" y="813"/>
                  </a:cubicBezTo>
                  <a:cubicBezTo>
                    <a:pt x="1786" y="813"/>
                    <a:pt x="1786" y="813"/>
                    <a:pt x="1786" y="813"/>
                  </a:cubicBezTo>
                  <a:cubicBezTo>
                    <a:pt x="1785" y="812"/>
                    <a:pt x="1785" y="812"/>
                    <a:pt x="1784" y="812"/>
                  </a:cubicBezTo>
                  <a:cubicBezTo>
                    <a:pt x="1784" y="812"/>
                    <a:pt x="1784" y="812"/>
                    <a:pt x="1784" y="812"/>
                  </a:cubicBezTo>
                  <a:cubicBezTo>
                    <a:pt x="1781" y="809"/>
                    <a:pt x="1777" y="807"/>
                    <a:pt x="1774" y="805"/>
                  </a:cubicBezTo>
                  <a:cubicBezTo>
                    <a:pt x="1773" y="805"/>
                    <a:pt x="1773" y="805"/>
                    <a:pt x="1773" y="805"/>
                  </a:cubicBezTo>
                  <a:cubicBezTo>
                    <a:pt x="1773" y="804"/>
                    <a:pt x="1772" y="804"/>
                    <a:pt x="1772" y="804"/>
                  </a:cubicBezTo>
                  <a:cubicBezTo>
                    <a:pt x="1772" y="804"/>
                    <a:pt x="1772" y="804"/>
                    <a:pt x="1772" y="804"/>
                  </a:cubicBezTo>
                  <a:cubicBezTo>
                    <a:pt x="1761" y="797"/>
                    <a:pt x="1750" y="789"/>
                    <a:pt x="1739" y="782"/>
                  </a:cubicBezTo>
                  <a:cubicBezTo>
                    <a:pt x="1738" y="782"/>
                    <a:pt x="1738" y="782"/>
                    <a:pt x="1738" y="782"/>
                  </a:cubicBezTo>
                  <a:cubicBezTo>
                    <a:pt x="1738" y="782"/>
                    <a:pt x="1738" y="781"/>
                    <a:pt x="1738" y="781"/>
                  </a:cubicBezTo>
                  <a:cubicBezTo>
                    <a:pt x="1737" y="781"/>
                    <a:pt x="1737" y="781"/>
                    <a:pt x="1736" y="780"/>
                  </a:cubicBezTo>
                  <a:cubicBezTo>
                    <a:pt x="1736" y="780"/>
                    <a:pt x="1736" y="780"/>
                    <a:pt x="1736" y="780"/>
                  </a:cubicBezTo>
                  <a:cubicBezTo>
                    <a:pt x="1735" y="780"/>
                    <a:pt x="1735" y="780"/>
                    <a:pt x="1735" y="779"/>
                  </a:cubicBezTo>
                  <a:cubicBezTo>
                    <a:pt x="1734" y="779"/>
                    <a:pt x="1733" y="779"/>
                    <a:pt x="1733" y="778"/>
                  </a:cubicBezTo>
                  <a:cubicBezTo>
                    <a:pt x="1733" y="778"/>
                    <a:pt x="1733" y="778"/>
                    <a:pt x="1733" y="778"/>
                  </a:cubicBezTo>
                  <a:cubicBezTo>
                    <a:pt x="1732" y="778"/>
                    <a:pt x="1732" y="778"/>
                    <a:pt x="1732" y="778"/>
                  </a:cubicBezTo>
                  <a:cubicBezTo>
                    <a:pt x="1731" y="777"/>
                    <a:pt x="1731" y="777"/>
                    <a:pt x="1730" y="777"/>
                  </a:cubicBezTo>
                  <a:cubicBezTo>
                    <a:pt x="1730" y="777"/>
                    <a:pt x="1730" y="777"/>
                    <a:pt x="1730" y="777"/>
                  </a:cubicBezTo>
                  <a:cubicBezTo>
                    <a:pt x="1730" y="776"/>
                    <a:pt x="1729" y="776"/>
                    <a:pt x="1729" y="776"/>
                  </a:cubicBezTo>
                  <a:cubicBezTo>
                    <a:pt x="1729" y="776"/>
                    <a:pt x="1729" y="776"/>
                    <a:pt x="1728" y="775"/>
                  </a:cubicBezTo>
                  <a:cubicBezTo>
                    <a:pt x="1728" y="775"/>
                    <a:pt x="1728" y="775"/>
                    <a:pt x="1728" y="775"/>
                  </a:cubicBezTo>
                  <a:cubicBezTo>
                    <a:pt x="1728" y="775"/>
                    <a:pt x="1728" y="775"/>
                    <a:pt x="1728" y="775"/>
                  </a:cubicBezTo>
                  <a:cubicBezTo>
                    <a:pt x="1728" y="775"/>
                    <a:pt x="1727" y="775"/>
                    <a:pt x="1727" y="775"/>
                  </a:cubicBezTo>
                  <a:cubicBezTo>
                    <a:pt x="1727" y="775"/>
                    <a:pt x="1727" y="774"/>
                    <a:pt x="1727" y="774"/>
                  </a:cubicBezTo>
                  <a:cubicBezTo>
                    <a:pt x="1726" y="774"/>
                    <a:pt x="1726" y="774"/>
                    <a:pt x="1726" y="774"/>
                  </a:cubicBezTo>
                  <a:cubicBezTo>
                    <a:pt x="1726" y="774"/>
                    <a:pt x="1726" y="774"/>
                    <a:pt x="1726" y="774"/>
                  </a:cubicBezTo>
                  <a:cubicBezTo>
                    <a:pt x="1726" y="774"/>
                    <a:pt x="1726" y="774"/>
                    <a:pt x="1725" y="773"/>
                  </a:cubicBezTo>
                  <a:cubicBezTo>
                    <a:pt x="1725" y="773"/>
                    <a:pt x="1724" y="772"/>
                    <a:pt x="1723" y="772"/>
                  </a:cubicBezTo>
                  <a:cubicBezTo>
                    <a:pt x="1723" y="772"/>
                    <a:pt x="1722" y="771"/>
                    <a:pt x="1722" y="771"/>
                  </a:cubicBezTo>
                  <a:cubicBezTo>
                    <a:pt x="1722" y="771"/>
                    <a:pt x="1722" y="771"/>
                    <a:pt x="1722" y="771"/>
                  </a:cubicBezTo>
                  <a:cubicBezTo>
                    <a:pt x="1722" y="771"/>
                    <a:pt x="1721" y="771"/>
                    <a:pt x="1720" y="770"/>
                  </a:cubicBezTo>
                  <a:cubicBezTo>
                    <a:pt x="1720" y="770"/>
                    <a:pt x="1720" y="770"/>
                    <a:pt x="1720" y="770"/>
                  </a:cubicBezTo>
                  <a:cubicBezTo>
                    <a:pt x="1720" y="770"/>
                    <a:pt x="1720" y="770"/>
                    <a:pt x="1720" y="770"/>
                  </a:cubicBezTo>
                  <a:cubicBezTo>
                    <a:pt x="1719" y="769"/>
                    <a:pt x="1719" y="769"/>
                    <a:pt x="1718" y="769"/>
                  </a:cubicBezTo>
                  <a:cubicBezTo>
                    <a:pt x="1718" y="769"/>
                    <a:pt x="1718" y="769"/>
                    <a:pt x="1718" y="769"/>
                  </a:cubicBezTo>
                  <a:cubicBezTo>
                    <a:pt x="1717" y="768"/>
                    <a:pt x="1716" y="767"/>
                    <a:pt x="1714" y="766"/>
                  </a:cubicBezTo>
                  <a:cubicBezTo>
                    <a:pt x="1714" y="766"/>
                    <a:pt x="1714" y="766"/>
                    <a:pt x="1714" y="766"/>
                  </a:cubicBezTo>
                  <a:cubicBezTo>
                    <a:pt x="1714" y="766"/>
                    <a:pt x="1714" y="766"/>
                    <a:pt x="1713" y="766"/>
                  </a:cubicBezTo>
                  <a:cubicBezTo>
                    <a:pt x="1713" y="766"/>
                    <a:pt x="1713" y="765"/>
                    <a:pt x="1713" y="765"/>
                  </a:cubicBezTo>
                  <a:cubicBezTo>
                    <a:pt x="1713" y="765"/>
                    <a:pt x="1713" y="765"/>
                    <a:pt x="1713" y="765"/>
                  </a:cubicBezTo>
                  <a:cubicBezTo>
                    <a:pt x="1712" y="765"/>
                    <a:pt x="1712" y="765"/>
                    <a:pt x="1712" y="765"/>
                  </a:cubicBezTo>
                  <a:cubicBezTo>
                    <a:pt x="1712" y="764"/>
                    <a:pt x="1711" y="764"/>
                    <a:pt x="1711" y="764"/>
                  </a:cubicBezTo>
                  <a:cubicBezTo>
                    <a:pt x="1711" y="764"/>
                    <a:pt x="1711" y="764"/>
                    <a:pt x="1710" y="764"/>
                  </a:cubicBezTo>
                  <a:cubicBezTo>
                    <a:pt x="1710" y="764"/>
                    <a:pt x="1710" y="764"/>
                    <a:pt x="1710" y="763"/>
                  </a:cubicBezTo>
                  <a:cubicBezTo>
                    <a:pt x="1710" y="763"/>
                    <a:pt x="1710" y="763"/>
                    <a:pt x="1710" y="763"/>
                  </a:cubicBezTo>
                  <a:cubicBezTo>
                    <a:pt x="1710" y="763"/>
                    <a:pt x="1709" y="763"/>
                    <a:pt x="1709" y="763"/>
                  </a:cubicBezTo>
                  <a:cubicBezTo>
                    <a:pt x="1709" y="763"/>
                    <a:pt x="1709" y="763"/>
                    <a:pt x="1709" y="763"/>
                  </a:cubicBezTo>
                  <a:cubicBezTo>
                    <a:pt x="1708" y="762"/>
                    <a:pt x="1708" y="762"/>
                    <a:pt x="1708" y="762"/>
                  </a:cubicBezTo>
                  <a:cubicBezTo>
                    <a:pt x="1707" y="761"/>
                    <a:pt x="1706" y="761"/>
                    <a:pt x="1704" y="760"/>
                  </a:cubicBezTo>
                  <a:cubicBezTo>
                    <a:pt x="1704" y="760"/>
                    <a:pt x="1704" y="760"/>
                    <a:pt x="1704" y="759"/>
                  </a:cubicBezTo>
                  <a:cubicBezTo>
                    <a:pt x="1703" y="759"/>
                    <a:pt x="1702" y="758"/>
                    <a:pt x="1702" y="758"/>
                  </a:cubicBezTo>
                  <a:cubicBezTo>
                    <a:pt x="1701" y="758"/>
                    <a:pt x="1701" y="758"/>
                    <a:pt x="1701" y="757"/>
                  </a:cubicBezTo>
                  <a:cubicBezTo>
                    <a:pt x="1701" y="757"/>
                    <a:pt x="1701" y="757"/>
                    <a:pt x="1701" y="757"/>
                  </a:cubicBezTo>
                  <a:cubicBezTo>
                    <a:pt x="1701" y="757"/>
                    <a:pt x="1700" y="757"/>
                    <a:pt x="1700" y="757"/>
                  </a:cubicBezTo>
                  <a:cubicBezTo>
                    <a:pt x="1700" y="757"/>
                    <a:pt x="1700" y="757"/>
                    <a:pt x="1700" y="757"/>
                  </a:cubicBezTo>
                  <a:cubicBezTo>
                    <a:pt x="1700" y="757"/>
                    <a:pt x="1700" y="757"/>
                    <a:pt x="1700" y="757"/>
                  </a:cubicBezTo>
                  <a:cubicBezTo>
                    <a:pt x="1699" y="756"/>
                    <a:pt x="1699" y="756"/>
                    <a:pt x="1698" y="756"/>
                  </a:cubicBezTo>
                  <a:cubicBezTo>
                    <a:pt x="1698" y="756"/>
                    <a:pt x="1698" y="756"/>
                    <a:pt x="1698" y="755"/>
                  </a:cubicBezTo>
                  <a:cubicBezTo>
                    <a:pt x="1698" y="755"/>
                    <a:pt x="1697" y="755"/>
                    <a:pt x="1697" y="755"/>
                  </a:cubicBezTo>
                  <a:cubicBezTo>
                    <a:pt x="1697" y="755"/>
                    <a:pt x="1697" y="755"/>
                    <a:pt x="1697" y="755"/>
                  </a:cubicBezTo>
                  <a:cubicBezTo>
                    <a:pt x="1696" y="755"/>
                    <a:pt x="1696" y="754"/>
                    <a:pt x="1696" y="754"/>
                  </a:cubicBezTo>
                  <a:cubicBezTo>
                    <a:pt x="1695" y="754"/>
                    <a:pt x="1695" y="754"/>
                    <a:pt x="1695" y="753"/>
                  </a:cubicBezTo>
                  <a:cubicBezTo>
                    <a:pt x="1695" y="753"/>
                    <a:pt x="1695" y="753"/>
                    <a:pt x="1695" y="753"/>
                  </a:cubicBezTo>
                  <a:cubicBezTo>
                    <a:pt x="1694" y="753"/>
                    <a:pt x="1694" y="753"/>
                    <a:pt x="1694" y="753"/>
                  </a:cubicBezTo>
                  <a:cubicBezTo>
                    <a:pt x="1694" y="753"/>
                    <a:pt x="1694" y="753"/>
                    <a:pt x="1694" y="753"/>
                  </a:cubicBezTo>
                  <a:cubicBezTo>
                    <a:pt x="1693" y="753"/>
                    <a:pt x="1693" y="752"/>
                    <a:pt x="1693" y="752"/>
                  </a:cubicBezTo>
                  <a:cubicBezTo>
                    <a:pt x="1693" y="752"/>
                    <a:pt x="1693" y="752"/>
                    <a:pt x="1693" y="752"/>
                  </a:cubicBezTo>
                  <a:cubicBezTo>
                    <a:pt x="1692" y="752"/>
                    <a:pt x="1692" y="752"/>
                    <a:pt x="1692" y="751"/>
                  </a:cubicBezTo>
                  <a:cubicBezTo>
                    <a:pt x="1692" y="751"/>
                    <a:pt x="1692" y="751"/>
                    <a:pt x="1691" y="751"/>
                  </a:cubicBezTo>
                  <a:cubicBezTo>
                    <a:pt x="1691" y="751"/>
                    <a:pt x="1691" y="751"/>
                    <a:pt x="1691" y="751"/>
                  </a:cubicBezTo>
                  <a:cubicBezTo>
                    <a:pt x="1691" y="751"/>
                    <a:pt x="1690" y="750"/>
                    <a:pt x="1690" y="750"/>
                  </a:cubicBezTo>
                  <a:cubicBezTo>
                    <a:pt x="1689" y="750"/>
                    <a:pt x="1689" y="750"/>
                    <a:pt x="1689" y="750"/>
                  </a:cubicBezTo>
                  <a:cubicBezTo>
                    <a:pt x="1689" y="750"/>
                    <a:pt x="1689" y="750"/>
                    <a:pt x="1689" y="750"/>
                  </a:cubicBezTo>
                  <a:cubicBezTo>
                    <a:pt x="1689" y="750"/>
                    <a:pt x="1689" y="750"/>
                    <a:pt x="1689" y="749"/>
                  </a:cubicBezTo>
                  <a:cubicBezTo>
                    <a:pt x="1686" y="748"/>
                    <a:pt x="1684" y="747"/>
                    <a:pt x="1682" y="745"/>
                  </a:cubicBezTo>
                  <a:cubicBezTo>
                    <a:pt x="1682" y="745"/>
                    <a:pt x="1682" y="745"/>
                    <a:pt x="1682" y="745"/>
                  </a:cubicBezTo>
                  <a:cubicBezTo>
                    <a:pt x="1680" y="744"/>
                    <a:pt x="1679" y="743"/>
                    <a:pt x="1677" y="742"/>
                  </a:cubicBezTo>
                  <a:cubicBezTo>
                    <a:pt x="1677" y="742"/>
                    <a:pt x="1677" y="742"/>
                    <a:pt x="1677" y="742"/>
                  </a:cubicBezTo>
                  <a:cubicBezTo>
                    <a:pt x="1676" y="741"/>
                    <a:pt x="1676" y="741"/>
                    <a:pt x="1675" y="741"/>
                  </a:cubicBezTo>
                  <a:cubicBezTo>
                    <a:pt x="1675" y="741"/>
                    <a:pt x="1675" y="741"/>
                    <a:pt x="1675" y="741"/>
                  </a:cubicBezTo>
                  <a:cubicBezTo>
                    <a:pt x="1673" y="739"/>
                    <a:pt x="1671" y="738"/>
                    <a:pt x="1670" y="737"/>
                  </a:cubicBezTo>
                  <a:cubicBezTo>
                    <a:pt x="1670" y="737"/>
                    <a:pt x="1669" y="737"/>
                    <a:pt x="1669" y="737"/>
                  </a:cubicBezTo>
                  <a:cubicBezTo>
                    <a:pt x="1669" y="737"/>
                    <a:pt x="1669" y="737"/>
                    <a:pt x="1669" y="736"/>
                  </a:cubicBezTo>
                  <a:cubicBezTo>
                    <a:pt x="1668" y="736"/>
                    <a:pt x="1667" y="735"/>
                    <a:pt x="1666" y="735"/>
                  </a:cubicBezTo>
                  <a:cubicBezTo>
                    <a:pt x="1665" y="734"/>
                    <a:pt x="1665" y="734"/>
                    <a:pt x="1664" y="734"/>
                  </a:cubicBezTo>
                  <a:cubicBezTo>
                    <a:pt x="1664" y="734"/>
                    <a:pt x="1664" y="733"/>
                    <a:pt x="1664" y="733"/>
                  </a:cubicBezTo>
                  <a:cubicBezTo>
                    <a:pt x="1663" y="733"/>
                    <a:pt x="1663" y="733"/>
                    <a:pt x="1663" y="733"/>
                  </a:cubicBezTo>
                  <a:cubicBezTo>
                    <a:pt x="1660" y="731"/>
                    <a:pt x="1657" y="729"/>
                    <a:pt x="1653" y="727"/>
                  </a:cubicBezTo>
                  <a:cubicBezTo>
                    <a:pt x="1653" y="726"/>
                    <a:pt x="1653" y="726"/>
                    <a:pt x="1652" y="726"/>
                  </a:cubicBezTo>
                  <a:cubicBezTo>
                    <a:pt x="1652" y="726"/>
                    <a:pt x="1652" y="726"/>
                    <a:pt x="1652" y="726"/>
                  </a:cubicBezTo>
                  <a:cubicBezTo>
                    <a:pt x="1651" y="725"/>
                    <a:pt x="1650" y="724"/>
                    <a:pt x="1649" y="724"/>
                  </a:cubicBezTo>
                  <a:cubicBezTo>
                    <a:pt x="1649" y="724"/>
                    <a:pt x="1649" y="724"/>
                    <a:pt x="1648" y="723"/>
                  </a:cubicBezTo>
                  <a:cubicBezTo>
                    <a:pt x="1648" y="723"/>
                    <a:pt x="1647" y="722"/>
                    <a:pt x="1647" y="722"/>
                  </a:cubicBezTo>
                  <a:cubicBezTo>
                    <a:pt x="1646" y="722"/>
                    <a:pt x="1646" y="722"/>
                    <a:pt x="1646" y="722"/>
                  </a:cubicBezTo>
                  <a:cubicBezTo>
                    <a:pt x="1646" y="722"/>
                    <a:pt x="1646" y="722"/>
                    <a:pt x="1646" y="722"/>
                  </a:cubicBezTo>
                  <a:cubicBezTo>
                    <a:pt x="1645" y="721"/>
                    <a:pt x="1645" y="721"/>
                    <a:pt x="1645" y="721"/>
                  </a:cubicBezTo>
                  <a:cubicBezTo>
                    <a:pt x="1645" y="721"/>
                    <a:pt x="1645" y="721"/>
                    <a:pt x="1645" y="721"/>
                  </a:cubicBezTo>
                  <a:cubicBezTo>
                    <a:pt x="1644" y="721"/>
                    <a:pt x="1644" y="720"/>
                    <a:pt x="1643" y="720"/>
                  </a:cubicBezTo>
                  <a:cubicBezTo>
                    <a:pt x="1643" y="720"/>
                    <a:pt x="1643" y="720"/>
                    <a:pt x="1642" y="719"/>
                  </a:cubicBezTo>
                  <a:cubicBezTo>
                    <a:pt x="1642" y="719"/>
                    <a:pt x="1641" y="719"/>
                    <a:pt x="1641" y="718"/>
                  </a:cubicBezTo>
                  <a:cubicBezTo>
                    <a:pt x="1641" y="718"/>
                    <a:pt x="1640" y="718"/>
                    <a:pt x="1640" y="718"/>
                  </a:cubicBezTo>
                  <a:cubicBezTo>
                    <a:pt x="1639" y="717"/>
                    <a:pt x="1637" y="716"/>
                    <a:pt x="1636" y="715"/>
                  </a:cubicBezTo>
                  <a:cubicBezTo>
                    <a:pt x="1636" y="715"/>
                    <a:pt x="1636" y="715"/>
                    <a:pt x="1636" y="715"/>
                  </a:cubicBezTo>
                  <a:cubicBezTo>
                    <a:pt x="1635" y="715"/>
                    <a:pt x="1635" y="714"/>
                    <a:pt x="1634" y="714"/>
                  </a:cubicBezTo>
                  <a:cubicBezTo>
                    <a:pt x="1634" y="714"/>
                    <a:pt x="1634" y="714"/>
                    <a:pt x="1634" y="714"/>
                  </a:cubicBezTo>
                  <a:cubicBezTo>
                    <a:pt x="1634" y="714"/>
                    <a:pt x="1634" y="714"/>
                    <a:pt x="1633" y="714"/>
                  </a:cubicBezTo>
                  <a:cubicBezTo>
                    <a:pt x="1633" y="713"/>
                    <a:pt x="1633" y="713"/>
                    <a:pt x="1633" y="713"/>
                  </a:cubicBezTo>
                  <a:cubicBezTo>
                    <a:pt x="1629" y="711"/>
                    <a:pt x="1625" y="708"/>
                    <a:pt x="1621" y="705"/>
                  </a:cubicBezTo>
                  <a:cubicBezTo>
                    <a:pt x="1621" y="705"/>
                    <a:pt x="1621" y="705"/>
                    <a:pt x="1620" y="705"/>
                  </a:cubicBezTo>
                  <a:cubicBezTo>
                    <a:pt x="1620" y="705"/>
                    <a:pt x="1620" y="705"/>
                    <a:pt x="1619" y="704"/>
                  </a:cubicBezTo>
                  <a:cubicBezTo>
                    <a:pt x="1619" y="704"/>
                    <a:pt x="1619" y="704"/>
                    <a:pt x="1619" y="704"/>
                  </a:cubicBezTo>
                  <a:cubicBezTo>
                    <a:pt x="1618" y="703"/>
                    <a:pt x="1617" y="703"/>
                    <a:pt x="1616" y="702"/>
                  </a:cubicBezTo>
                  <a:cubicBezTo>
                    <a:pt x="1615" y="702"/>
                    <a:pt x="1615" y="702"/>
                    <a:pt x="1615" y="702"/>
                  </a:cubicBezTo>
                  <a:cubicBezTo>
                    <a:pt x="1614" y="701"/>
                    <a:pt x="1612" y="699"/>
                    <a:pt x="1610" y="698"/>
                  </a:cubicBezTo>
                  <a:cubicBezTo>
                    <a:pt x="1610" y="698"/>
                    <a:pt x="1610" y="698"/>
                    <a:pt x="1609" y="698"/>
                  </a:cubicBezTo>
                  <a:cubicBezTo>
                    <a:pt x="1604" y="695"/>
                    <a:pt x="1599" y="691"/>
                    <a:pt x="1594" y="688"/>
                  </a:cubicBezTo>
                  <a:cubicBezTo>
                    <a:pt x="1594" y="688"/>
                    <a:pt x="1594" y="688"/>
                    <a:pt x="1593" y="688"/>
                  </a:cubicBezTo>
                  <a:cubicBezTo>
                    <a:pt x="1593" y="687"/>
                    <a:pt x="1593" y="687"/>
                    <a:pt x="1592" y="687"/>
                  </a:cubicBezTo>
                  <a:cubicBezTo>
                    <a:pt x="1592" y="687"/>
                    <a:pt x="1592" y="687"/>
                    <a:pt x="1592" y="687"/>
                  </a:cubicBezTo>
                  <a:cubicBezTo>
                    <a:pt x="1587" y="684"/>
                    <a:pt x="1583" y="681"/>
                    <a:pt x="1578" y="678"/>
                  </a:cubicBezTo>
                  <a:cubicBezTo>
                    <a:pt x="1577" y="677"/>
                    <a:pt x="1575" y="676"/>
                    <a:pt x="1574" y="675"/>
                  </a:cubicBezTo>
                  <a:cubicBezTo>
                    <a:pt x="1573" y="674"/>
                    <a:pt x="1573" y="674"/>
                    <a:pt x="1573" y="674"/>
                  </a:cubicBezTo>
                  <a:cubicBezTo>
                    <a:pt x="1572" y="674"/>
                    <a:pt x="1572" y="674"/>
                    <a:pt x="1572" y="674"/>
                  </a:cubicBezTo>
                  <a:cubicBezTo>
                    <a:pt x="1572" y="674"/>
                    <a:pt x="1572" y="674"/>
                    <a:pt x="1572" y="674"/>
                  </a:cubicBezTo>
                  <a:cubicBezTo>
                    <a:pt x="1572" y="673"/>
                    <a:pt x="1572" y="673"/>
                    <a:pt x="1571" y="673"/>
                  </a:cubicBezTo>
                  <a:cubicBezTo>
                    <a:pt x="1571" y="673"/>
                    <a:pt x="1571" y="673"/>
                    <a:pt x="1571" y="673"/>
                  </a:cubicBezTo>
                  <a:cubicBezTo>
                    <a:pt x="1571" y="673"/>
                    <a:pt x="1571" y="673"/>
                    <a:pt x="1571" y="673"/>
                  </a:cubicBezTo>
                  <a:cubicBezTo>
                    <a:pt x="1571" y="673"/>
                    <a:pt x="1571" y="673"/>
                    <a:pt x="1570" y="673"/>
                  </a:cubicBezTo>
                  <a:cubicBezTo>
                    <a:pt x="1570" y="672"/>
                    <a:pt x="1569" y="671"/>
                    <a:pt x="1568" y="671"/>
                  </a:cubicBezTo>
                  <a:cubicBezTo>
                    <a:pt x="1567" y="670"/>
                    <a:pt x="1567" y="670"/>
                    <a:pt x="1566" y="670"/>
                  </a:cubicBezTo>
                  <a:cubicBezTo>
                    <a:pt x="1566" y="669"/>
                    <a:pt x="1565" y="669"/>
                    <a:pt x="1565" y="669"/>
                  </a:cubicBezTo>
                  <a:cubicBezTo>
                    <a:pt x="1565" y="669"/>
                    <a:pt x="1565" y="669"/>
                    <a:pt x="1565" y="669"/>
                  </a:cubicBezTo>
                  <a:cubicBezTo>
                    <a:pt x="1563" y="668"/>
                    <a:pt x="1562" y="667"/>
                    <a:pt x="1560" y="666"/>
                  </a:cubicBezTo>
                  <a:cubicBezTo>
                    <a:pt x="1560" y="666"/>
                    <a:pt x="1560" y="666"/>
                    <a:pt x="1560" y="666"/>
                  </a:cubicBezTo>
                  <a:cubicBezTo>
                    <a:pt x="1557" y="664"/>
                    <a:pt x="1555" y="662"/>
                    <a:pt x="1552" y="661"/>
                  </a:cubicBezTo>
                  <a:cubicBezTo>
                    <a:pt x="1551" y="660"/>
                    <a:pt x="1550" y="659"/>
                    <a:pt x="1549" y="659"/>
                  </a:cubicBezTo>
                  <a:cubicBezTo>
                    <a:pt x="1549" y="658"/>
                    <a:pt x="1549" y="658"/>
                    <a:pt x="1548" y="658"/>
                  </a:cubicBezTo>
                  <a:cubicBezTo>
                    <a:pt x="1548" y="658"/>
                    <a:pt x="1548" y="658"/>
                    <a:pt x="1548" y="658"/>
                  </a:cubicBezTo>
                  <a:cubicBezTo>
                    <a:pt x="1548" y="658"/>
                    <a:pt x="1547" y="657"/>
                    <a:pt x="1547" y="657"/>
                  </a:cubicBezTo>
                  <a:cubicBezTo>
                    <a:pt x="1546" y="657"/>
                    <a:pt x="1546" y="657"/>
                    <a:pt x="1546" y="657"/>
                  </a:cubicBezTo>
                  <a:cubicBezTo>
                    <a:pt x="1546" y="657"/>
                    <a:pt x="1546" y="656"/>
                    <a:pt x="1545" y="656"/>
                  </a:cubicBezTo>
                  <a:cubicBezTo>
                    <a:pt x="1545" y="656"/>
                    <a:pt x="1545" y="656"/>
                    <a:pt x="1545" y="656"/>
                  </a:cubicBezTo>
                  <a:cubicBezTo>
                    <a:pt x="1545" y="656"/>
                    <a:pt x="1544" y="655"/>
                    <a:pt x="1544" y="655"/>
                  </a:cubicBezTo>
                  <a:cubicBezTo>
                    <a:pt x="1543" y="655"/>
                    <a:pt x="1543" y="655"/>
                    <a:pt x="1543" y="655"/>
                  </a:cubicBezTo>
                  <a:cubicBezTo>
                    <a:pt x="1543" y="654"/>
                    <a:pt x="1542" y="654"/>
                    <a:pt x="1542" y="654"/>
                  </a:cubicBezTo>
                  <a:cubicBezTo>
                    <a:pt x="1542" y="654"/>
                    <a:pt x="1542" y="654"/>
                    <a:pt x="1542" y="654"/>
                  </a:cubicBezTo>
                  <a:cubicBezTo>
                    <a:pt x="1542" y="654"/>
                    <a:pt x="1541" y="654"/>
                    <a:pt x="1541" y="653"/>
                  </a:cubicBezTo>
                  <a:cubicBezTo>
                    <a:pt x="1541" y="653"/>
                    <a:pt x="1540" y="653"/>
                    <a:pt x="1540" y="653"/>
                  </a:cubicBezTo>
                  <a:cubicBezTo>
                    <a:pt x="1540" y="653"/>
                    <a:pt x="1540" y="653"/>
                    <a:pt x="1540" y="653"/>
                  </a:cubicBezTo>
                  <a:cubicBezTo>
                    <a:pt x="1539" y="652"/>
                    <a:pt x="1539" y="652"/>
                    <a:pt x="1539" y="652"/>
                  </a:cubicBezTo>
                  <a:cubicBezTo>
                    <a:pt x="1538" y="652"/>
                    <a:pt x="1538" y="652"/>
                    <a:pt x="1538" y="651"/>
                  </a:cubicBezTo>
                  <a:cubicBezTo>
                    <a:pt x="1537" y="651"/>
                    <a:pt x="1537" y="650"/>
                    <a:pt x="1536" y="650"/>
                  </a:cubicBezTo>
                  <a:cubicBezTo>
                    <a:pt x="1535" y="649"/>
                    <a:pt x="1534" y="648"/>
                    <a:pt x="1532" y="648"/>
                  </a:cubicBezTo>
                  <a:cubicBezTo>
                    <a:pt x="1532" y="648"/>
                    <a:pt x="1532" y="648"/>
                    <a:pt x="1532" y="648"/>
                  </a:cubicBezTo>
                  <a:cubicBezTo>
                    <a:pt x="1532" y="647"/>
                    <a:pt x="1531" y="647"/>
                    <a:pt x="1531" y="647"/>
                  </a:cubicBezTo>
                  <a:cubicBezTo>
                    <a:pt x="1531" y="647"/>
                    <a:pt x="1531" y="647"/>
                    <a:pt x="1531" y="647"/>
                  </a:cubicBezTo>
                  <a:cubicBezTo>
                    <a:pt x="1530" y="646"/>
                    <a:pt x="1530" y="646"/>
                    <a:pt x="1530" y="646"/>
                  </a:cubicBezTo>
                  <a:cubicBezTo>
                    <a:pt x="1529" y="646"/>
                    <a:pt x="1529" y="646"/>
                    <a:pt x="1529" y="645"/>
                  </a:cubicBezTo>
                  <a:cubicBezTo>
                    <a:pt x="1529" y="645"/>
                    <a:pt x="1529" y="645"/>
                    <a:pt x="1529" y="645"/>
                  </a:cubicBezTo>
                  <a:cubicBezTo>
                    <a:pt x="1528" y="645"/>
                    <a:pt x="1528" y="645"/>
                    <a:pt x="1528" y="645"/>
                  </a:cubicBezTo>
                  <a:cubicBezTo>
                    <a:pt x="1528" y="645"/>
                    <a:pt x="1528" y="645"/>
                    <a:pt x="1528" y="645"/>
                  </a:cubicBezTo>
                  <a:cubicBezTo>
                    <a:pt x="1527" y="644"/>
                    <a:pt x="1526" y="644"/>
                    <a:pt x="1525" y="643"/>
                  </a:cubicBezTo>
                  <a:cubicBezTo>
                    <a:pt x="1525" y="643"/>
                    <a:pt x="1525" y="643"/>
                    <a:pt x="1525" y="643"/>
                  </a:cubicBezTo>
                  <a:cubicBezTo>
                    <a:pt x="1524" y="643"/>
                    <a:pt x="1524" y="643"/>
                    <a:pt x="1524" y="642"/>
                  </a:cubicBezTo>
                  <a:cubicBezTo>
                    <a:pt x="1524" y="642"/>
                    <a:pt x="1524" y="642"/>
                    <a:pt x="1524" y="642"/>
                  </a:cubicBezTo>
                  <a:cubicBezTo>
                    <a:pt x="1523" y="642"/>
                    <a:pt x="1523" y="642"/>
                    <a:pt x="1522" y="641"/>
                  </a:cubicBezTo>
                  <a:cubicBezTo>
                    <a:pt x="1522" y="641"/>
                    <a:pt x="1522" y="641"/>
                    <a:pt x="1522" y="641"/>
                  </a:cubicBezTo>
                  <a:cubicBezTo>
                    <a:pt x="1522" y="641"/>
                    <a:pt x="1521" y="640"/>
                    <a:pt x="1520" y="640"/>
                  </a:cubicBezTo>
                  <a:cubicBezTo>
                    <a:pt x="1520" y="640"/>
                    <a:pt x="1520" y="640"/>
                    <a:pt x="1520" y="640"/>
                  </a:cubicBezTo>
                  <a:cubicBezTo>
                    <a:pt x="1519" y="639"/>
                    <a:pt x="1518" y="639"/>
                    <a:pt x="1518" y="638"/>
                  </a:cubicBezTo>
                  <a:cubicBezTo>
                    <a:pt x="1517" y="638"/>
                    <a:pt x="1516" y="637"/>
                    <a:pt x="1515" y="636"/>
                  </a:cubicBezTo>
                  <a:cubicBezTo>
                    <a:pt x="1515" y="636"/>
                    <a:pt x="1515" y="636"/>
                    <a:pt x="1515" y="636"/>
                  </a:cubicBezTo>
                  <a:cubicBezTo>
                    <a:pt x="1514" y="636"/>
                    <a:pt x="1513" y="635"/>
                    <a:pt x="1512" y="635"/>
                  </a:cubicBezTo>
                  <a:cubicBezTo>
                    <a:pt x="1512" y="634"/>
                    <a:pt x="1511" y="634"/>
                    <a:pt x="1511" y="634"/>
                  </a:cubicBezTo>
                  <a:cubicBezTo>
                    <a:pt x="1511" y="634"/>
                    <a:pt x="1510" y="633"/>
                    <a:pt x="1509" y="633"/>
                  </a:cubicBezTo>
                  <a:cubicBezTo>
                    <a:pt x="1508" y="632"/>
                    <a:pt x="1507" y="631"/>
                    <a:pt x="1506" y="631"/>
                  </a:cubicBezTo>
                  <a:cubicBezTo>
                    <a:pt x="1506" y="631"/>
                    <a:pt x="1506" y="630"/>
                    <a:pt x="1505" y="630"/>
                  </a:cubicBezTo>
                  <a:cubicBezTo>
                    <a:pt x="1504" y="630"/>
                    <a:pt x="1503" y="629"/>
                    <a:pt x="1502" y="628"/>
                  </a:cubicBezTo>
                  <a:cubicBezTo>
                    <a:pt x="1500" y="626"/>
                    <a:pt x="1497" y="625"/>
                    <a:pt x="1494" y="623"/>
                  </a:cubicBezTo>
                  <a:cubicBezTo>
                    <a:pt x="1494" y="623"/>
                    <a:pt x="1494" y="623"/>
                    <a:pt x="1494" y="623"/>
                  </a:cubicBezTo>
                  <a:cubicBezTo>
                    <a:pt x="1493" y="622"/>
                    <a:pt x="1493" y="622"/>
                    <a:pt x="1492" y="622"/>
                  </a:cubicBezTo>
                  <a:cubicBezTo>
                    <a:pt x="1492" y="622"/>
                    <a:pt x="1492" y="622"/>
                    <a:pt x="1492" y="622"/>
                  </a:cubicBezTo>
                  <a:cubicBezTo>
                    <a:pt x="1492" y="621"/>
                    <a:pt x="1492" y="621"/>
                    <a:pt x="1492" y="621"/>
                  </a:cubicBezTo>
                  <a:cubicBezTo>
                    <a:pt x="1491" y="621"/>
                    <a:pt x="1491" y="621"/>
                    <a:pt x="1491" y="621"/>
                  </a:cubicBezTo>
                  <a:cubicBezTo>
                    <a:pt x="1490" y="620"/>
                    <a:pt x="1489" y="620"/>
                    <a:pt x="1489" y="619"/>
                  </a:cubicBezTo>
                  <a:cubicBezTo>
                    <a:pt x="1488" y="619"/>
                    <a:pt x="1488" y="619"/>
                    <a:pt x="1488" y="619"/>
                  </a:cubicBezTo>
                  <a:cubicBezTo>
                    <a:pt x="1488" y="619"/>
                    <a:pt x="1487" y="618"/>
                    <a:pt x="1487" y="618"/>
                  </a:cubicBezTo>
                  <a:cubicBezTo>
                    <a:pt x="1486" y="617"/>
                    <a:pt x="1484" y="616"/>
                    <a:pt x="1482" y="615"/>
                  </a:cubicBezTo>
                  <a:cubicBezTo>
                    <a:pt x="1482" y="615"/>
                    <a:pt x="1482" y="615"/>
                    <a:pt x="1482" y="615"/>
                  </a:cubicBezTo>
                  <a:cubicBezTo>
                    <a:pt x="1479" y="613"/>
                    <a:pt x="1475" y="610"/>
                    <a:pt x="1471" y="608"/>
                  </a:cubicBezTo>
                  <a:cubicBezTo>
                    <a:pt x="1471" y="608"/>
                    <a:pt x="1471" y="608"/>
                    <a:pt x="1471" y="608"/>
                  </a:cubicBezTo>
                  <a:cubicBezTo>
                    <a:pt x="1471" y="608"/>
                    <a:pt x="1471" y="608"/>
                    <a:pt x="1470" y="607"/>
                  </a:cubicBezTo>
                  <a:cubicBezTo>
                    <a:pt x="1470" y="607"/>
                    <a:pt x="1470" y="607"/>
                    <a:pt x="1470" y="607"/>
                  </a:cubicBezTo>
                  <a:cubicBezTo>
                    <a:pt x="1469" y="607"/>
                    <a:pt x="1469" y="606"/>
                    <a:pt x="1468" y="606"/>
                  </a:cubicBezTo>
                  <a:cubicBezTo>
                    <a:pt x="1468" y="606"/>
                    <a:pt x="1468" y="606"/>
                    <a:pt x="1468" y="606"/>
                  </a:cubicBezTo>
                  <a:cubicBezTo>
                    <a:pt x="1467" y="605"/>
                    <a:pt x="1466" y="605"/>
                    <a:pt x="1465" y="604"/>
                  </a:cubicBezTo>
                  <a:cubicBezTo>
                    <a:pt x="1465" y="604"/>
                    <a:pt x="1465" y="604"/>
                    <a:pt x="1465" y="604"/>
                  </a:cubicBezTo>
                  <a:cubicBezTo>
                    <a:pt x="1465" y="604"/>
                    <a:pt x="1465" y="604"/>
                    <a:pt x="1464" y="604"/>
                  </a:cubicBezTo>
                  <a:cubicBezTo>
                    <a:pt x="1464" y="604"/>
                    <a:pt x="1464" y="604"/>
                    <a:pt x="1464" y="604"/>
                  </a:cubicBezTo>
                  <a:cubicBezTo>
                    <a:pt x="1463" y="603"/>
                    <a:pt x="1462" y="602"/>
                    <a:pt x="1461" y="601"/>
                  </a:cubicBezTo>
                  <a:cubicBezTo>
                    <a:pt x="1461" y="601"/>
                    <a:pt x="1461" y="601"/>
                    <a:pt x="1461" y="601"/>
                  </a:cubicBezTo>
                  <a:cubicBezTo>
                    <a:pt x="1457" y="599"/>
                    <a:pt x="1453" y="596"/>
                    <a:pt x="1449" y="594"/>
                  </a:cubicBezTo>
                  <a:cubicBezTo>
                    <a:pt x="1449" y="593"/>
                    <a:pt x="1449" y="593"/>
                    <a:pt x="1448" y="593"/>
                  </a:cubicBezTo>
                  <a:cubicBezTo>
                    <a:pt x="1446" y="591"/>
                    <a:pt x="1443" y="590"/>
                    <a:pt x="1440" y="588"/>
                  </a:cubicBezTo>
                  <a:cubicBezTo>
                    <a:pt x="1440" y="588"/>
                    <a:pt x="1440" y="587"/>
                    <a:pt x="1439" y="587"/>
                  </a:cubicBezTo>
                  <a:cubicBezTo>
                    <a:pt x="1437" y="586"/>
                    <a:pt x="1435" y="584"/>
                    <a:pt x="1433" y="583"/>
                  </a:cubicBezTo>
                  <a:cubicBezTo>
                    <a:pt x="1433" y="583"/>
                    <a:pt x="1433" y="583"/>
                    <a:pt x="1433" y="583"/>
                  </a:cubicBezTo>
                  <a:cubicBezTo>
                    <a:pt x="1431" y="582"/>
                    <a:pt x="1429" y="581"/>
                    <a:pt x="1428" y="580"/>
                  </a:cubicBezTo>
                  <a:cubicBezTo>
                    <a:pt x="1427" y="579"/>
                    <a:pt x="1427" y="579"/>
                    <a:pt x="1427" y="579"/>
                  </a:cubicBezTo>
                  <a:cubicBezTo>
                    <a:pt x="1427" y="579"/>
                    <a:pt x="1426" y="579"/>
                    <a:pt x="1426" y="578"/>
                  </a:cubicBezTo>
                  <a:cubicBezTo>
                    <a:pt x="1426" y="578"/>
                    <a:pt x="1426" y="578"/>
                    <a:pt x="1425" y="578"/>
                  </a:cubicBezTo>
                  <a:cubicBezTo>
                    <a:pt x="1425" y="578"/>
                    <a:pt x="1425" y="578"/>
                    <a:pt x="1425" y="578"/>
                  </a:cubicBezTo>
                  <a:cubicBezTo>
                    <a:pt x="1425" y="578"/>
                    <a:pt x="1424" y="577"/>
                    <a:pt x="1424" y="577"/>
                  </a:cubicBezTo>
                  <a:cubicBezTo>
                    <a:pt x="1424" y="577"/>
                    <a:pt x="1424" y="577"/>
                    <a:pt x="1424" y="577"/>
                  </a:cubicBezTo>
                  <a:cubicBezTo>
                    <a:pt x="1424" y="577"/>
                    <a:pt x="1424" y="577"/>
                    <a:pt x="1423" y="577"/>
                  </a:cubicBezTo>
                  <a:cubicBezTo>
                    <a:pt x="1421" y="575"/>
                    <a:pt x="1419" y="574"/>
                    <a:pt x="1417" y="573"/>
                  </a:cubicBezTo>
                  <a:cubicBezTo>
                    <a:pt x="1417" y="573"/>
                    <a:pt x="1417" y="573"/>
                    <a:pt x="1417" y="573"/>
                  </a:cubicBezTo>
                  <a:cubicBezTo>
                    <a:pt x="1416" y="572"/>
                    <a:pt x="1414" y="571"/>
                    <a:pt x="1413" y="570"/>
                  </a:cubicBezTo>
                  <a:cubicBezTo>
                    <a:pt x="1413" y="570"/>
                    <a:pt x="1412" y="570"/>
                    <a:pt x="1412" y="569"/>
                  </a:cubicBezTo>
                  <a:cubicBezTo>
                    <a:pt x="1411" y="569"/>
                    <a:pt x="1411" y="568"/>
                    <a:pt x="1410" y="568"/>
                  </a:cubicBezTo>
                  <a:cubicBezTo>
                    <a:pt x="1400" y="561"/>
                    <a:pt x="1389" y="555"/>
                    <a:pt x="1379" y="548"/>
                  </a:cubicBezTo>
                  <a:cubicBezTo>
                    <a:pt x="1379" y="548"/>
                    <a:pt x="1379" y="548"/>
                    <a:pt x="1379" y="548"/>
                  </a:cubicBezTo>
                  <a:cubicBezTo>
                    <a:pt x="1378" y="548"/>
                    <a:pt x="1378" y="547"/>
                    <a:pt x="1377" y="547"/>
                  </a:cubicBezTo>
                  <a:cubicBezTo>
                    <a:pt x="1377" y="547"/>
                    <a:pt x="1377" y="547"/>
                    <a:pt x="1377" y="546"/>
                  </a:cubicBezTo>
                  <a:cubicBezTo>
                    <a:pt x="1376" y="546"/>
                    <a:pt x="1376" y="546"/>
                    <a:pt x="1376" y="546"/>
                  </a:cubicBezTo>
                  <a:cubicBezTo>
                    <a:pt x="1375" y="545"/>
                    <a:pt x="1374" y="545"/>
                    <a:pt x="1374" y="544"/>
                  </a:cubicBezTo>
                  <a:cubicBezTo>
                    <a:pt x="1373" y="544"/>
                    <a:pt x="1373" y="544"/>
                    <a:pt x="1373" y="544"/>
                  </a:cubicBezTo>
                  <a:cubicBezTo>
                    <a:pt x="1373" y="544"/>
                    <a:pt x="1373" y="544"/>
                    <a:pt x="1372" y="544"/>
                  </a:cubicBezTo>
                  <a:cubicBezTo>
                    <a:pt x="1372" y="543"/>
                    <a:pt x="1372" y="543"/>
                    <a:pt x="1371" y="543"/>
                  </a:cubicBezTo>
                  <a:cubicBezTo>
                    <a:pt x="1371" y="543"/>
                    <a:pt x="1371" y="542"/>
                    <a:pt x="1370" y="542"/>
                  </a:cubicBezTo>
                  <a:cubicBezTo>
                    <a:pt x="1370" y="542"/>
                    <a:pt x="1369" y="542"/>
                    <a:pt x="1369" y="541"/>
                  </a:cubicBezTo>
                  <a:cubicBezTo>
                    <a:pt x="1368" y="541"/>
                    <a:pt x="1368" y="541"/>
                    <a:pt x="1368" y="541"/>
                  </a:cubicBezTo>
                  <a:cubicBezTo>
                    <a:pt x="1368" y="540"/>
                    <a:pt x="1367" y="540"/>
                    <a:pt x="1367" y="540"/>
                  </a:cubicBezTo>
                  <a:cubicBezTo>
                    <a:pt x="1367" y="540"/>
                    <a:pt x="1367" y="540"/>
                    <a:pt x="1367" y="540"/>
                  </a:cubicBezTo>
                  <a:cubicBezTo>
                    <a:pt x="1366" y="540"/>
                    <a:pt x="1366" y="540"/>
                    <a:pt x="1366" y="539"/>
                  </a:cubicBezTo>
                  <a:cubicBezTo>
                    <a:pt x="1366" y="539"/>
                    <a:pt x="1366" y="539"/>
                    <a:pt x="1366" y="539"/>
                  </a:cubicBezTo>
                  <a:cubicBezTo>
                    <a:pt x="1366" y="539"/>
                    <a:pt x="1365" y="539"/>
                    <a:pt x="1365" y="539"/>
                  </a:cubicBezTo>
                  <a:cubicBezTo>
                    <a:pt x="1364" y="538"/>
                    <a:pt x="1363" y="538"/>
                    <a:pt x="1362" y="537"/>
                  </a:cubicBezTo>
                  <a:cubicBezTo>
                    <a:pt x="1361" y="536"/>
                    <a:pt x="1361" y="536"/>
                    <a:pt x="1360" y="536"/>
                  </a:cubicBezTo>
                  <a:cubicBezTo>
                    <a:pt x="1360" y="535"/>
                    <a:pt x="1360" y="535"/>
                    <a:pt x="1359" y="535"/>
                  </a:cubicBezTo>
                  <a:cubicBezTo>
                    <a:pt x="1359" y="535"/>
                    <a:pt x="1359" y="535"/>
                    <a:pt x="1359" y="535"/>
                  </a:cubicBezTo>
                  <a:cubicBezTo>
                    <a:pt x="1358" y="534"/>
                    <a:pt x="1357" y="534"/>
                    <a:pt x="1356" y="533"/>
                  </a:cubicBezTo>
                  <a:cubicBezTo>
                    <a:pt x="1356" y="533"/>
                    <a:pt x="1356" y="533"/>
                    <a:pt x="1356" y="533"/>
                  </a:cubicBezTo>
                  <a:cubicBezTo>
                    <a:pt x="1356" y="533"/>
                    <a:pt x="1356" y="533"/>
                    <a:pt x="1355" y="532"/>
                  </a:cubicBezTo>
                  <a:cubicBezTo>
                    <a:pt x="1355" y="532"/>
                    <a:pt x="1355" y="532"/>
                    <a:pt x="1355" y="532"/>
                  </a:cubicBezTo>
                  <a:cubicBezTo>
                    <a:pt x="1354" y="532"/>
                    <a:pt x="1354" y="532"/>
                    <a:pt x="1354" y="532"/>
                  </a:cubicBezTo>
                  <a:cubicBezTo>
                    <a:pt x="1354" y="532"/>
                    <a:pt x="1354" y="532"/>
                    <a:pt x="1354" y="531"/>
                  </a:cubicBezTo>
                  <a:cubicBezTo>
                    <a:pt x="1354" y="531"/>
                    <a:pt x="1353" y="531"/>
                    <a:pt x="1353" y="531"/>
                  </a:cubicBezTo>
                  <a:cubicBezTo>
                    <a:pt x="1353" y="531"/>
                    <a:pt x="1353" y="531"/>
                    <a:pt x="1353" y="531"/>
                  </a:cubicBezTo>
                  <a:cubicBezTo>
                    <a:pt x="1352" y="530"/>
                    <a:pt x="1351" y="530"/>
                    <a:pt x="1350" y="529"/>
                  </a:cubicBezTo>
                  <a:cubicBezTo>
                    <a:pt x="1350" y="529"/>
                    <a:pt x="1350" y="529"/>
                    <a:pt x="1350" y="529"/>
                  </a:cubicBezTo>
                  <a:cubicBezTo>
                    <a:pt x="1348" y="528"/>
                    <a:pt x="1347" y="527"/>
                    <a:pt x="1345" y="526"/>
                  </a:cubicBezTo>
                  <a:cubicBezTo>
                    <a:pt x="1345" y="526"/>
                    <a:pt x="1345" y="525"/>
                    <a:pt x="1344" y="525"/>
                  </a:cubicBezTo>
                  <a:cubicBezTo>
                    <a:pt x="1344" y="525"/>
                    <a:pt x="1343" y="525"/>
                    <a:pt x="1343" y="524"/>
                  </a:cubicBezTo>
                  <a:cubicBezTo>
                    <a:pt x="1342" y="524"/>
                    <a:pt x="1342" y="524"/>
                    <a:pt x="1342" y="524"/>
                  </a:cubicBezTo>
                  <a:cubicBezTo>
                    <a:pt x="1342" y="524"/>
                    <a:pt x="1342" y="524"/>
                    <a:pt x="1341" y="523"/>
                  </a:cubicBezTo>
                  <a:cubicBezTo>
                    <a:pt x="1341" y="523"/>
                    <a:pt x="1341" y="523"/>
                    <a:pt x="1341" y="523"/>
                  </a:cubicBezTo>
                  <a:cubicBezTo>
                    <a:pt x="1339" y="522"/>
                    <a:pt x="1338" y="521"/>
                    <a:pt x="1336" y="520"/>
                  </a:cubicBezTo>
                  <a:cubicBezTo>
                    <a:pt x="1336" y="520"/>
                    <a:pt x="1336" y="520"/>
                    <a:pt x="1336" y="520"/>
                  </a:cubicBezTo>
                  <a:cubicBezTo>
                    <a:pt x="1335" y="519"/>
                    <a:pt x="1335" y="519"/>
                    <a:pt x="1334" y="519"/>
                  </a:cubicBezTo>
                  <a:cubicBezTo>
                    <a:pt x="1332" y="517"/>
                    <a:pt x="1331" y="516"/>
                    <a:pt x="1329" y="515"/>
                  </a:cubicBezTo>
                  <a:cubicBezTo>
                    <a:pt x="1329" y="515"/>
                    <a:pt x="1328" y="515"/>
                    <a:pt x="1328" y="515"/>
                  </a:cubicBezTo>
                  <a:cubicBezTo>
                    <a:pt x="1328" y="514"/>
                    <a:pt x="1327" y="514"/>
                    <a:pt x="1327" y="514"/>
                  </a:cubicBezTo>
                  <a:cubicBezTo>
                    <a:pt x="1327" y="514"/>
                    <a:pt x="1326" y="513"/>
                    <a:pt x="1326" y="513"/>
                  </a:cubicBezTo>
                  <a:cubicBezTo>
                    <a:pt x="1325" y="513"/>
                    <a:pt x="1325" y="513"/>
                    <a:pt x="1325" y="513"/>
                  </a:cubicBezTo>
                  <a:cubicBezTo>
                    <a:pt x="1325" y="513"/>
                    <a:pt x="1325" y="513"/>
                    <a:pt x="1324" y="512"/>
                  </a:cubicBezTo>
                  <a:cubicBezTo>
                    <a:pt x="1324" y="512"/>
                    <a:pt x="1324" y="512"/>
                    <a:pt x="1324" y="512"/>
                  </a:cubicBezTo>
                  <a:cubicBezTo>
                    <a:pt x="1324" y="512"/>
                    <a:pt x="1324" y="512"/>
                    <a:pt x="1324" y="512"/>
                  </a:cubicBezTo>
                  <a:cubicBezTo>
                    <a:pt x="1322" y="511"/>
                    <a:pt x="1320" y="510"/>
                    <a:pt x="1318" y="508"/>
                  </a:cubicBezTo>
                  <a:cubicBezTo>
                    <a:pt x="1318" y="508"/>
                    <a:pt x="1318" y="508"/>
                    <a:pt x="1318" y="508"/>
                  </a:cubicBezTo>
                  <a:cubicBezTo>
                    <a:pt x="1315" y="506"/>
                    <a:pt x="1311" y="504"/>
                    <a:pt x="1307" y="501"/>
                  </a:cubicBezTo>
                  <a:cubicBezTo>
                    <a:pt x="1307" y="501"/>
                    <a:pt x="1307" y="501"/>
                    <a:pt x="1307" y="501"/>
                  </a:cubicBezTo>
                  <a:cubicBezTo>
                    <a:pt x="1302" y="498"/>
                    <a:pt x="1297" y="494"/>
                    <a:pt x="1292" y="491"/>
                  </a:cubicBezTo>
                  <a:cubicBezTo>
                    <a:pt x="1292" y="491"/>
                    <a:pt x="1292" y="491"/>
                    <a:pt x="1292" y="491"/>
                  </a:cubicBezTo>
                  <a:cubicBezTo>
                    <a:pt x="1288" y="489"/>
                    <a:pt x="1285" y="486"/>
                    <a:pt x="1281" y="484"/>
                  </a:cubicBezTo>
                  <a:cubicBezTo>
                    <a:pt x="1281" y="484"/>
                    <a:pt x="1281" y="484"/>
                    <a:pt x="1281" y="484"/>
                  </a:cubicBezTo>
                  <a:cubicBezTo>
                    <a:pt x="1280" y="484"/>
                    <a:pt x="1280" y="483"/>
                    <a:pt x="1279" y="483"/>
                  </a:cubicBezTo>
                  <a:cubicBezTo>
                    <a:pt x="1279" y="483"/>
                    <a:pt x="1279" y="483"/>
                    <a:pt x="1279" y="483"/>
                  </a:cubicBezTo>
                  <a:cubicBezTo>
                    <a:pt x="1278" y="482"/>
                    <a:pt x="1277" y="482"/>
                    <a:pt x="1277" y="481"/>
                  </a:cubicBezTo>
                  <a:cubicBezTo>
                    <a:pt x="1277" y="481"/>
                    <a:pt x="1276" y="481"/>
                    <a:pt x="1276" y="481"/>
                  </a:cubicBezTo>
                  <a:cubicBezTo>
                    <a:pt x="1276" y="481"/>
                    <a:pt x="1276" y="481"/>
                    <a:pt x="1276" y="481"/>
                  </a:cubicBezTo>
                  <a:cubicBezTo>
                    <a:pt x="1274" y="479"/>
                    <a:pt x="1273" y="479"/>
                    <a:pt x="1271" y="478"/>
                  </a:cubicBezTo>
                  <a:cubicBezTo>
                    <a:pt x="1271" y="477"/>
                    <a:pt x="1270" y="477"/>
                    <a:pt x="1270" y="477"/>
                  </a:cubicBezTo>
                  <a:cubicBezTo>
                    <a:pt x="1270" y="477"/>
                    <a:pt x="1269" y="477"/>
                    <a:pt x="1269" y="476"/>
                  </a:cubicBezTo>
                  <a:cubicBezTo>
                    <a:pt x="1269" y="476"/>
                    <a:pt x="1269" y="476"/>
                    <a:pt x="1269" y="476"/>
                  </a:cubicBezTo>
                  <a:cubicBezTo>
                    <a:pt x="1267" y="475"/>
                    <a:pt x="1266" y="474"/>
                    <a:pt x="1264" y="473"/>
                  </a:cubicBezTo>
                  <a:cubicBezTo>
                    <a:pt x="1264" y="473"/>
                    <a:pt x="1264" y="473"/>
                    <a:pt x="1264" y="473"/>
                  </a:cubicBezTo>
                  <a:cubicBezTo>
                    <a:pt x="1263" y="473"/>
                    <a:pt x="1263" y="472"/>
                    <a:pt x="1262" y="472"/>
                  </a:cubicBezTo>
                  <a:cubicBezTo>
                    <a:pt x="1262" y="472"/>
                    <a:pt x="1262" y="472"/>
                    <a:pt x="1262" y="471"/>
                  </a:cubicBezTo>
                  <a:cubicBezTo>
                    <a:pt x="1261" y="471"/>
                    <a:pt x="1261" y="471"/>
                    <a:pt x="1260" y="471"/>
                  </a:cubicBezTo>
                  <a:cubicBezTo>
                    <a:pt x="1260" y="470"/>
                    <a:pt x="1260" y="470"/>
                    <a:pt x="1260" y="470"/>
                  </a:cubicBezTo>
                  <a:cubicBezTo>
                    <a:pt x="1260" y="470"/>
                    <a:pt x="1259" y="470"/>
                    <a:pt x="1259" y="470"/>
                  </a:cubicBezTo>
                  <a:cubicBezTo>
                    <a:pt x="1259" y="470"/>
                    <a:pt x="1259" y="470"/>
                    <a:pt x="1259" y="470"/>
                  </a:cubicBezTo>
                  <a:cubicBezTo>
                    <a:pt x="1258" y="469"/>
                    <a:pt x="1257" y="469"/>
                    <a:pt x="1257" y="468"/>
                  </a:cubicBezTo>
                  <a:cubicBezTo>
                    <a:pt x="1256" y="468"/>
                    <a:pt x="1256" y="468"/>
                    <a:pt x="1255" y="467"/>
                  </a:cubicBezTo>
                  <a:cubicBezTo>
                    <a:pt x="1255" y="467"/>
                    <a:pt x="1254" y="467"/>
                    <a:pt x="1254" y="466"/>
                  </a:cubicBezTo>
                  <a:cubicBezTo>
                    <a:pt x="1252" y="465"/>
                    <a:pt x="1251" y="464"/>
                    <a:pt x="1249" y="463"/>
                  </a:cubicBezTo>
                  <a:cubicBezTo>
                    <a:pt x="1249" y="463"/>
                    <a:pt x="1248" y="463"/>
                    <a:pt x="1248" y="463"/>
                  </a:cubicBezTo>
                  <a:cubicBezTo>
                    <a:pt x="1248" y="462"/>
                    <a:pt x="1247" y="462"/>
                    <a:pt x="1247" y="462"/>
                  </a:cubicBezTo>
                  <a:cubicBezTo>
                    <a:pt x="1245" y="461"/>
                    <a:pt x="1243" y="460"/>
                    <a:pt x="1242" y="458"/>
                  </a:cubicBezTo>
                  <a:cubicBezTo>
                    <a:pt x="1241" y="458"/>
                    <a:pt x="1240" y="458"/>
                    <a:pt x="1240" y="457"/>
                  </a:cubicBezTo>
                  <a:cubicBezTo>
                    <a:pt x="1240" y="457"/>
                    <a:pt x="1239" y="457"/>
                    <a:pt x="1239" y="457"/>
                  </a:cubicBezTo>
                  <a:cubicBezTo>
                    <a:pt x="1238" y="456"/>
                    <a:pt x="1237" y="455"/>
                    <a:pt x="1236" y="455"/>
                  </a:cubicBezTo>
                  <a:cubicBezTo>
                    <a:pt x="1236" y="455"/>
                    <a:pt x="1236" y="455"/>
                    <a:pt x="1236" y="455"/>
                  </a:cubicBezTo>
                  <a:cubicBezTo>
                    <a:pt x="1235" y="454"/>
                    <a:pt x="1235" y="454"/>
                    <a:pt x="1235" y="454"/>
                  </a:cubicBezTo>
                  <a:cubicBezTo>
                    <a:pt x="1234" y="453"/>
                    <a:pt x="1233" y="453"/>
                    <a:pt x="1232" y="452"/>
                  </a:cubicBezTo>
                  <a:cubicBezTo>
                    <a:pt x="1232" y="452"/>
                    <a:pt x="1232" y="452"/>
                    <a:pt x="1232" y="452"/>
                  </a:cubicBezTo>
                  <a:cubicBezTo>
                    <a:pt x="1231" y="452"/>
                    <a:pt x="1231" y="452"/>
                    <a:pt x="1231" y="451"/>
                  </a:cubicBezTo>
                  <a:cubicBezTo>
                    <a:pt x="1230" y="451"/>
                    <a:pt x="1229" y="450"/>
                    <a:pt x="1228" y="449"/>
                  </a:cubicBezTo>
                  <a:cubicBezTo>
                    <a:pt x="1228" y="449"/>
                    <a:pt x="1227" y="449"/>
                    <a:pt x="1227" y="449"/>
                  </a:cubicBezTo>
                  <a:cubicBezTo>
                    <a:pt x="1227" y="449"/>
                    <a:pt x="1227" y="449"/>
                    <a:pt x="1227" y="449"/>
                  </a:cubicBezTo>
                  <a:cubicBezTo>
                    <a:pt x="1227" y="449"/>
                    <a:pt x="1227" y="449"/>
                    <a:pt x="1227" y="449"/>
                  </a:cubicBezTo>
                  <a:cubicBezTo>
                    <a:pt x="1227" y="449"/>
                    <a:pt x="1226" y="448"/>
                    <a:pt x="1226" y="448"/>
                  </a:cubicBezTo>
                  <a:cubicBezTo>
                    <a:pt x="1224" y="447"/>
                    <a:pt x="1222" y="446"/>
                    <a:pt x="1220" y="444"/>
                  </a:cubicBezTo>
                  <a:cubicBezTo>
                    <a:pt x="1220" y="444"/>
                    <a:pt x="1220" y="444"/>
                    <a:pt x="1219" y="444"/>
                  </a:cubicBezTo>
                  <a:cubicBezTo>
                    <a:pt x="1219" y="444"/>
                    <a:pt x="1219" y="444"/>
                    <a:pt x="1219" y="444"/>
                  </a:cubicBezTo>
                  <a:cubicBezTo>
                    <a:pt x="1219" y="443"/>
                    <a:pt x="1219" y="443"/>
                    <a:pt x="1218" y="443"/>
                  </a:cubicBezTo>
                  <a:cubicBezTo>
                    <a:pt x="1218" y="443"/>
                    <a:pt x="1218" y="443"/>
                    <a:pt x="1218" y="443"/>
                  </a:cubicBezTo>
                  <a:cubicBezTo>
                    <a:pt x="1217" y="443"/>
                    <a:pt x="1217" y="443"/>
                    <a:pt x="1217" y="442"/>
                  </a:cubicBezTo>
                  <a:cubicBezTo>
                    <a:pt x="1214" y="440"/>
                    <a:pt x="1211" y="438"/>
                    <a:pt x="1208" y="436"/>
                  </a:cubicBezTo>
                  <a:cubicBezTo>
                    <a:pt x="1208" y="436"/>
                    <a:pt x="1207" y="436"/>
                    <a:pt x="1207" y="436"/>
                  </a:cubicBezTo>
                  <a:cubicBezTo>
                    <a:pt x="1207" y="436"/>
                    <a:pt x="1207" y="436"/>
                    <a:pt x="1207" y="436"/>
                  </a:cubicBezTo>
                  <a:cubicBezTo>
                    <a:pt x="1206" y="435"/>
                    <a:pt x="1205" y="435"/>
                    <a:pt x="1205" y="434"/>
                  </a:cubicBezTo>
                  <a:cubicBezTo>
                    <a:pt x="1203" y="433"/>
                    <a:pt x="1200" y="432"/>
                    <a:pt x="1198" y="430"/>
                  </a:cubicBezTo>
                  <a:cubicBezTo>
                    <a:pt x="1198" y="430"/>
                    <a:pt x="1198" y="430"/>
                    <a:pt x="1198" y="430"/>
                  </a:cubicBezTo>
                  <a:cubicBezTo>
                    <a:pt x="1197" y="429"/>
                    <a:pt x="1195" y="428"/>
                    <a:pt x="1193" y="427"/>
                  </a:cubicBezTo>
                  <a:cubicBezTo>
                    <a:pt x="1192" y="426"/>
                    <a:pt x="1190" y="425"/>
                    <a:pt x="1189" y="424"/>
                  </a:cubicBezTo>
                  <a:cubicBezTo>
                    <a:pt x="1189" y="424"/>
                    <a:pt x="1189" y="424"/>
                    <a:pt x="1189" y="424"/>
                  </a:cubicBezTo>
                  <a:cubicBezTo>
                    <a:pt x="1189" y="424"/>
                    <a:pt x="1188" y="423"/>
                    <a:pt x="1187" y="423"/>
                  </a:cubicBezTo>
                  <a:cubicBezTo>
                    <a:pt x="1187" y="423"/>
                    <a:pt x="1187" y="423"/>
                    <a:pt x="1186" y="422"/>
                  </a:cubicBezTo>
                  <a:cubicBezTo>
                    <a:pt x="1185" y="422"/>
                    <a:pt x="1185" y="421"/>
                    <a:pt x="1184" y="421"/>
                  </a:cubicBezTo>
                  <a:cubicBezTo>
                    <a:pt x="1184" y="421"/>
                    <a:pt x="1183" y="420"/>
                    <a:pt x="1183" y="420"/>
                  </a:cubicBezTo>
                  <a:cubicBezTo>
                    <a:pt x="1183" y="420"/>
                    <a:pt x="1183" y="420"/>
                    <a:pt x="1182" y="420"/>
                  </a:cubicBezTo>
                  <a:cubicBezTo>
                    <a:pt x="1182" y="419"/>
                    <a:pt x="1181" y="419"/>
                    <a:pt x="1181" y="419"/>
                  </a:cubicBezTo>
                  <a:cubicBezTo>
                    <a:pt x="1181" y="419"/>
                    <a:pt x="1180" y="419"/>
                    <a:pt x="1180" y="419"/>
                  </a:cubicBezTo>
                  <a:cubicBezTo>
                    <a:pt x="1180" y="418"/>
                    <a:pt x="1179" y="418"/>
                    <a:pt x="1178" y="417"/>
                  </a:cubicBezTo>
                  <a:cubicBezTo>
                    <a:pt x="1178" y="417"/>
                    <a:pt x="1178" y="417"/>
                    <a:pt x="1177" y="416"/>
                  </a:cubicBezTo>
                  <a:cubicBezTo>
                    <a:pt x="1177" y="416"/>
                    <a:pt x="1177" y="416"/>
                    <a:pt x="1177" y="416"/>
                  </a:cubicBezTo>
                  <a:cubicBezTo>
                    <a:pt x="1176" y="416"/>
                    <a:pt x="1175" y="415"/>
                    <a:pt x="1174" y="415"/>
                  </a:cubicBezTo>
                  <a:cubicBezTo>
                    <a:pt x="1174" y="415"/>
                    <a:pt x="1174" y="415"/>
                    <a:pt x="1174" y="415"/>
                  </a:cubicBezTo>
                  <a:cubicBezTo>
                    <a:pt x="1174" y="414"/>
                    <a:pt x="1173" y="414"/>
                    <a:pt x="1172" y="413"/>
                  </a:cubicBezTo>
                  <a:cubicBezTo>
                    <a:pt x="1172" y="413"/>
                    <a:pt x="1171" y="413"/>
                    <a:pt x="1171" y="412"/>
                  </a:cubicBezTo>
                  <a:cubicBezTo>
                    <a:pt x="1170" y="412"/>
                    <a:pt x="1170" y="412"/>
                    <a:pt x="1169" y="411"/>
                  </a:cubicBezTo>
                  <a:cubicBezTo>
                    <a:pt x="1169" y="411"/>
                    <a:pt x="1169" y="411"/>
                    <a:pt x="1169" y="411"/>
                  </a:cubicBezTo>
                  <a:cubicBezTo>
                    <a:pt x="1168" y="411"/>
                    <a:pt x="1168" y="410"/>
                    <a:pt x="1167" y="410"/>
                  </a:cubicBezTo>
                  <a:cubicBezTo>
                    <a:pt x="1167" y="410"/>
                    <a:pt x="1167" y="410"/>
                    <a:pt x="1166" y="409"/>
                  </a:cubicBezTo>
                  <a:cubicBezTo>
                    <a:pt x="1166" y="409"/>
                    <a:pt x="1166" y="409"/>
                    <a:pt x="1166" y="409"/>
                  </a:cubicBezTo>
                  <a:cubicBezTo>
                    <a:pt x="1165" y="408"/>
                    <a:pt x="1163" y="407"/>
                    <a:pt x="1162" y="407"/>
                  </a:cubicBezTo>
                  <a:cubicBezTo>
                    <a:pt x="1162" y="407"/>
                    <a:pt x="1162" y="407"/>
                    <a:pt x="1162" y="407"/>
                  </a:cubicBezTo>
                  <a:cubicBezTo>
                    <a:pt x="1162" y="406"/>
                    <a:pt x="1161" y="406"/>
                    <a:pt x="1161" y="406"/>
                  </a:cubicBezTo>
                  <a:cubicBezTo>
                    <a:pt x="1161" y="406"/>
                    <a:pt x="1161" y="406"/>
                    <a:pt x="1161" y="406"/>
                  </a:cubicBezTo>
                  <a:cubicBezTo>
                    <a:pt x="1161" y="406"/>
                    <a:pt x="1161" y="406"/>
                    <a:pt x="1160" y="406"/>
                  </a:cubicBezTo>
                  <a:cubicBezTo>
                    <a:pt x="1160" y="405"/>
                    <a:pt x="1160" y="405"/>
                    <a:pt x="1160" y="405"/>
                  </a:cubicBezTo>
                  <a:cubicBezTo>
                    <a:pt x="1159" y="405"/>
                    <a:pt x="1159" y="405"/>
                    <a:pt x="1159" y="404"/>
                  </a:cubicBezTo>
                  <a:cubicBezTo>
                    <a:pt x="1158" y="404"/>
                    <a:pt x="1158" y="404"/>
                    <a:pt x="1157" y="403"/>
                  </a:cubicBezTo>
                  <a:cubicBezTo>
                    <a:pt x="1156" y="403"/>
                    <a:pt x="1156" y="403"/>
                    <a:pt x="1155" y="402"/>
                  </a:cubicBezTo>
                  <a:cubicBezTo>
                    <a:pt x="1155" y="402"/>
                    <a:pt x="1154" y="401"/>
                    <a:pt x="1153" y="401"/>
                  </a:cubicBezTo>
                  <a:cubicBezTo>
                    <a:pt x="1153" y="401"/>
                    <a:pt x="1153" y="401"/>
                    <a:pt x="1153" y="401"/>
                  </a:cubicBezTo>
                  <a:cubicBezTo>
                    <a:pt x="1153" y="401"/>
                    <a:pt x="1152" y="400"/>
                    <a:pt x="1152" y="400"/>
                  </a:cubicBezTo>
                  <a:cubicBezTo>
                    <a:pt x="1151" y="399"/>
                    <a:pt x="1150" y="399"/>
                    <a:pt x="1150" y="398"/>
                  </a:cubicBezTo>
                  <a:cubicBezTo>
                    <a:pt x="1149" y="398"/>
                    <a:pt x="1148" y="397"/>
                    <a:pt x="1147" y="397"/>
                  </a:cubicBezTo>
                  <a:cubicBezTo>
                    <a:pt x="1146" y="396"/>
                    <a:pt x="1146" y="396"/>
                    <a:pt x="1145" y="396"/>
                  </a:cubicBezTo>
                  <a:cubicBezTo>
                    <a:pt x="1145" y="396"/>
                    <a:pt x="1145" y="396"/>
                    <a:pt x="1145" y="396"/>
                  </a:cubicBezTo>
                  <a:cubicBezTo>
                    <a:pt x="1144" y="395"/>
                    <a:pt x="1143" y="394"/>
                    <a:pt x="1143" y="394"/>
                  </a:cubicBezTo>
                  <a:cubicBezTo>
                    <a:pt x="1142" y="394"/>
                    <a:pt x="1142" y="394"/>
                    <a:pt x="1142" y="394"/>
                  </a:cubicBezTo>
                  <a:cubicBezTo>
                    <a:pt x="1142" y="394"/>
                    <a:pt x="1142" y="393"/>
                    <a:pt x="1142" y="393"/>
                  </a:cubicBezTo>
                  <a:cubicBezTo>
                    <a:pt x="1141" y="393"/>
                    <a:pt x="1141" y="393"/>
                    <a:pt x="1141" y="393"/>
                  </a:cubicBezTo>
                  <a:cubicBezTo>
                    <a:pt x="1140" y="392"/>
                    <a:pt x="1140" y="392"/>
                    <a:pt x="1139" y="392"/>
                  </a:cubicBezTo>
                  <a:cubicBezTo>
                    <a:pt x="1139" y="392"/>
                    <a:pt x="1139" y="391"/>
                    <a:pt x="1138" y="391"/>
                  </a:cubicBezTo>
                  <a:cubicBezTo>
                    <a:pt x="1138" y="391"/>
                    <a:pt x="1138" y="391"/>
                    <a:pt x="1138" y="391"/>
                  </a:cubicBezTo>
                  <a:cubicBezTo>
                    <a:pt x="1138" y="391"/>
                    <a:pt x="1138" y="391"/>
                    <a:pt x="1138" y="391"/>
                  </a:cubicBezTo>
                  <a:cubicBezTo>
                    <a:pt x="1137" y="390"/>
                    <a:pt x="1137" y="390"/>
                    <a:pt x="1137" y="390"/>
                  </a:cubicBezTo>
                  <a:cubicBezTo>
                    <a:pt x="1136" y="390"/>
                    <a:pt x="1136" y="389"/>
                    <a:pt x="1135" y="389"/>
                  </a:cubicBezTo>
                  <a:cubicBezTo>
                    <a:pt x="1135" y="389"/>
                    <a:pt x="1135" y="389"/>
                    <a:pt x="1134" y="389"/>
                  </a:cubicBezTo>
                  <a:cubicBezTo>
                    <a:pt x="1134" y="389"/>
                    <a:pt x="1134" y="389"/>
                    <a:pt x="1134" y="389"/>
                  </a:cubicBezTo>
                  <a:cubicBezTo>
                    <a:pt x="1134" y="388"/>
                    <a:pt x="1134" y="388"/>
                    <a:pt x="1134" y="388"/>
                  </a:cubicBezTo>
                  <a:cubicBezTo>
                    <a:pt x="1134" y="388"/>
                    <a:pt x="1133" y="388"/>
                    <a:pt x="1133" y="388"/>
                  </a:cubicBezTo>
                  <a:cubicBezTo>
                    <a:pt x="1132" y="387"/>
                    <a:pt x="1132" y="387"/>
                    <a:pt x="1131" y="386"/>
                  </a:cubicBezTo>
                  <a:cubicBezTo>
                    <a:pt x="1131" y="386"/>
                    <a:pt x="1131" y="386"/>
                    <a:pt x="1131" y="386"/>
                  </a:cubicBezTo>
                  <a:cubicBezTo>
                    <a:pt x="1130" y="386"/>
                    <a:pt x="1130" y="386"/>
                    <a:pt x="1129" y="385"/>
                  </a:cubicBezTo>
                  <a:cubicBezTo>
                    <a:pt x="1129" y="385"/>
                    <a:pt x="1129" y="385"/>
                    <a:pt x="1128" y="385"/>
                  </a:cubicBezTo>
                  <a:cubicBezTo>
                    <a:pt x="1128" y="385"/>
                    <a:pt x="1128" y="384"/>
                    <a:pt x="1128" y="384"/>
                  </a:cubicBezTo>
                  <a:cubicBezTo>
                    <a:pt x="1128" y="384"/>
                    <a:pt x="1127" y="384"/>
                    <a:pt x="1127" y="384"/>
                  </a:cubicBezTo>
                  <a:cubicBezTo>
                    <a:pt x="1127" y="384"/>
                    <a:pt x="1126" y="383"/>
                    <a:pt x="1125" y="383"/>
                  </a:cubicBezTo>
                  <a:cubicBezTo>
                    <a:pt x="1125" y="383"/>
                    <a:pt x="1125" y="383"/>
                    <a:pt x="1125" y="383"/>
                  </a:cubicBezTo>
                  <a:cubicBezTo>
                    <a:pt x="1125" y="382"/>
                    <a:pt x="1124" y="382"/>
                    <a:pt x="1123" y="381"/>
                  </a:cubicBezTo>
                  <a:cubicBezTo>
                    <a:pt x="1123" y="381"/>
                    <a:pt x="1123" y="381"/>
                    <a:pt x="1122" y="381"/>
                  </a:cubicBezTo>
                  <a:cubicBezTo>
                    <a:pt x="1122" y="381"/>
                    <a:pt x="1122" y="381"/>
                    <a:pt x="1122" y="381"/>
                  </a:cubicBezTo>
                  <a:cubicBezTo>
                    <a:pt x="1122" y="381"/>
                    <a:pt x="1122" y="380"/>
                    <a:pt x="1122" y="380"/>
                  </a:cubicBezTo>
                  <a:cubicBezTo>
                    <a:pt x="1121" y="380"/>
                    <a:pt x="1121" y="380"/>
                    <a:pt x="1121" y="380"/>
                  </a:cubicBezTo>
                  <a:cubicBezTo>
                    <a:pt x="1120" y="379"/>
                    <a:pt x="1118" y="378"/>
                    <a:pt x="1117" y="377"/>
                  </a:cubicBezTo>
                  <a:cubicBezTo>
                    <a:pt x="1117" y="377"/>
                    <a:pt x="1117" y="377"/>
                    <a:pt x="1117" y="377"/>
                  </a:cubicBezTo>
                  <a:cubicBezTo>
                    <a:pt x="1116" y="377"/>
                    <a:pt x="1116" y="377"/>
                    <a:pt x="1116" y="377"/>
                  </a:cubicBezTo>
                  <a:cubicBezTo>
                    <a:pt x="1116" y="376"/>
                    <a:pt x="1116" y="376"/>
                    <a:pt x="1116" y="376"/>
                  </a:cubicBezTo>
                  <a:cubicBezTo>
                    <a:pt x="1112" y="374"/>
                    <a:pt x="1109" y="372"/>
                    <a:pt x="1106" y="370"/>
                  </a:cubicBezTo>
                  <a:cubicBezTo>
                    <a:pt x="1106" y="370"/>
                    <a:pt x="1105" y="370"/>
                    <a:pt x="1105" y="370"/>
                  </a:cubicBezTo>
                  <a:cubicBezTo>
                    <a:pt x="1105" y="369"/>
                    <a:pt x="1104" y="369"/>
                    <a:pt x="1104" y="369"/>
                  </a:cubicBezTo>
                  <a:cubicBezTo>
                    <a:pt x="1103" y="368"/>
                    <a:pt x="1103" y="368"/>
                    <a:pt x="1102" y="368"/>
                  </a:cubicBezTo>
                  <a:cubicBezTo>
                    <a:pt x="1102" y="367"/>
                    <a:pt x="1102" y="367"/>
                    <a:pt x="1102" y="367"/>
                  </a:cubicBezTo>
                  <a:cubicBezTo>
                    <a:pt x="1101" y="367"/>
                    <a:pt x="1101" y="367"/>
                    <a:pt x="1100" y="366"/>
                  </a:cubicBezTo>
                  <a:cubicBezTo>
                    <a:pt x="1100" y="366"/>
                    <a:pt x="1100" y="366"/>
                    <a:pt x="1099" y="366"/>
                  </a:cubicBezTo>
                  <a:cubicBezTo>
                    <a:pt x="1099" y="366"/>
                    <a:pt x="1099" y="365"/>
                    <a:pt x="1098" y="365"/>
                  </a:cubicBezTo>
                  <a:cubicBezTo>
                    <a:pt x="1098" y="365"/>
                    <a:pt x="1098" y="365"/>
                    <a:pt x="1097" y="365"/>
                  </a:cubicBezTo>
                  <a:cubicBezTo>
                    <a:pt x="1097" y="364"/>
                    <a:pt x="1097" y="364"/>
                    <a:pt x="1097" y="364"/>
                  </a:cubicBezTo>
                  <a:cubicBezTo>
                    <a:pt x="1096" y="364"/>
                    <a:pt x="1096" y="363"/>
                    <a:pt x="1095" y="363"/>
                  </a:cubicBezTo>
                  <a:cubicBezTo>
                    <a:pt x="1095" y="363"/>
                    <a:pt x="1095" y="363"/>
                    <a:pt x="1095" y="363"/>
                  </a:cubicBezTo>
                  <a:cubicBezTo>
                    <a:pt x="1094" y="362"/>
                    <a:pt x="1093" y="362"/>
                    <a:pt x="1093" y="361"/>
                  </a:cubicBezTo>
                  <a:cubicBezTo>
                    <a:pt x="1092" y="361"/>
                    <a:pt x="1091" y="361"/>
                    <a:pt x="1091" y="360"/>
                  </a:cubicBezTo>
                  <a:cubicBezTo>
                    <a:pt x="1091" y="360"/>
                    <a:pt x="1091" y="360"/>
                    <a:pt x="1091" y="360"/>
                  </a:cubicBezTo>
                  <a:cubicBezTo>
                    <a:pt x="1090" y="360"/>
                    <a:pt x="1089" y="359"/>
                    <a:pt x="1088" y="358"/>
                  </a:cubicBezTo>
                  <a:cubicBezTo>
                    <a:pt x="1088" y="358"/>
                    <a:pt x="1088" y="358"/>
                    <a:pt x="1088" y="358"/>
                  </a:cubicBezTo>
                  <a:cubicBezTo>
                    <a:pt x="1085" y="356"/>
                    <a:pt x="1082" y="354"/>
                    <a:pt x="1079" y="352"/>
                  </a:cubicBezTo>
                  <a:cubicBezTo>
                    <a:pt x="1078" y="352"/>
                    <a:pt x="1078" y="352"/>
                    <a:pt x="1078" y="352"/>
                  </a:cubicBezTo>
                  <a:cubicBezTo>
                    <a:pt x="1077" y="351"/>
                    <a:pt x="1076" y="350"/>
                    <a:pt x="1074" y="349"/>
                  </a:cubicBezTo>
                  <a:cubicBezTo>
                    <a:pt x="1074" y="349"/>
                    <a:pt x="1074" y="349"/>
                    <a:pt x="1073" y="349"/>
                  </a:cubicBezTo>
                  <a:cubicBezTo>
                    <a:pt x="1073" y="349"/>
                    <a:pt x="1073" y="349"/>
                    <a:pt x="1073" y="349"/>
                  </a:cubicBezTo>
                  <a:cubicBezTo>
                    <a:pt x="1071" y="348"/>
                    <a:pt x="1070" y="347"/>
                    <a:pt x="1068" y="346"/>
                  </a:cubicBezTo>
                  <a:cubicBezTo>
                    <a:pt x="1068" y="346"/>
                    <a:pt x="1068" y="346"/>
                    <a:pt x="1068" y="346"/>
                  </a:cubicBezTo>
                  <a:cubicBezTo>
                    <a:pt x="1065" y="343"/>
                    <a:pt x="1062" y="341"/>
                    <a:pt x="1059" y="339"/>
                  </a:cubicBezTo>
                  <a:cubicBezTo>
                    <a:pt x="1058" y="339"/>
                    <a:pt x="1058" y="339"/>
                    <a:pt x="1058" y="339"/>
                  </a:cubicBezTo>
                  <a:cubicBezTo>
                    <a:pt x="1057" y="338"/>
                    <a:pt x="1056" y="337"/>
                    <a:pt x="1054" y="336"/>
                  </a:cubicBezTo>
                  <a:cubicBezTo>
                    <a:pt x="1053" y="336"/>
                    <a:pt x="1052" y="335"/>
                    <a:pt x="1051" y="335"/>
                  </a:cubicBezTo>
                  <a:cubicBezTo>
                    <a:pt x="1051" y="334"/>
                    <a:pt x="1051" y="334"/>
                    <a:pt x="1051" y="334"/>
                  </a:cubicBezTo>
                  <a:cubicBezTo>
                    <a:pt x="1050" y="334"/>
                    <a:pt x="1050" y="334"/>
                    <a:pt x="1050" y="333"/>
                  </a:cubicBezTo>
                  <a:cubicBezTo>
                    <a:pt x="1049" y="333"/>
                    <a:pt x="1049" y="333"/>
                    <a:pt x="1048" y="332"/>
                  </a:cubicBezTo>
                  <a:cubicBezTo>
                    <a:pt x="1048" y="332"/>
                    <a:pt x="1048" y="332"/>
                    <a:pt x="1048" y="332"/>
                  </a:cubicBezTo>
                  <a:cubicBezTo>
                    <a:pt x="1048" y="332"/>
                    <a:pt x="1048" y="332"/>
                    <a:pt x="1047" y="332"/>
                  </a:cubicBezTo>
                  <a:cubicBezTo>
                    <a:pt x="1040" y="327"/>
                    <a:pt x="1032" y="322"/>
                    <a:pt x="1025" y="317"/>
                  </a:cubicBezTo>
                  <a:cubicBezTo>
                    <a:pt x="1020" y="314"/>
                    <a:pt x="1015" y="311"/>
                    <a:pt x="1010" y="308"/>
                  </a:cubicBezTo>
                  <a:cubicBezTo>
                    <a:pt x="1010" y="308"/>
                    <a:pt x="1010" y="307"/>
                    <a:pt x="1010" y="307"/>
                  </a:cubicBezTo>
                  <a:cubicBezTo>
                    <a:pt x="1007" y="306"/>
                    <a:pt x="1005" y="304"/>
                    <a:pt x="1002" y="303"/>
                  </a:cubicBezTo>
                  <a:cubicBezTo>
                    <a:pt x="998" y="300"/>
                    <a:pt x="995" y="298"/>
                    <a:pt x="991" y="295"/>
                  </a:cubicBezTo>
                  <a:cubicBezTo>
                    <a:pt x="991" y="295"/>
                    <a:pt x="991" y="295"/>
                    <a:pt x="991" y="295"/>
                  </a:cubicBezTo>
                  <a:cubicBezTo>
                    <a:pt x="988" y="293"/>
                    <a:pt x="985" y="291"/>
                    <a:pt x="982" y="289"/>
                  </a:cubicBezTo>
                  <a:cubicBezTo>
                    <a:pt x="982" y="289"/>
                    <a:pt x="982" y="289"/>
                    <a:pt x="982" y="289"/>
                  </a:cubicBezTo>
                  <a:cubicBezTo>
                    <a:pt x="981" y="289"/>
                    <a:pt x="980" y="288"/>
                    <a:pt x="979" y="287"/>
                  </a:cubicBezTo>
                  <a:cubicBezTo>
                    <a:pt x="979" y="287"/>
                    <a:pt x="978" y="287"/>
                    <a:pt x="978" y="287"/>
                  </a:cubicBezTo>
                  <a:cubicBezTo>
                    <a:pt x="978" y="287"/>
                    <a:pt x="978" y="286"/>
                    <a:pt x="977" y="286"/>
                  </a:cubicBezTo>
                  <a:cubicBezTo>
                    <a:pt x="977" y="286"/>
                    <a:pt x="976" y="286"/>
                    <a:pt x="976" y="285"/>
                  </a:cubicBezTo>
                  <a:cubicBezTo>
                    <a:pt x="975" y="285"/>
                    <a:pt x="975" y="285"/>
                    <a:pt x="975" y="285"/>
                  </a:cubicBezTo>
                  <a:cubicBezTo>
                    <a:pt x="975" y="285"/>
                    <a:pt x="975" y="284"/>
                    <a:pt x="974" y="284"/>
                  </a:cubicBezTo>
                  <a:cubicBezTo>
                    <a:pt x="974" y="284"/>
                    <a:pt x="973" y="284"/>
                    <a:pt x="973" y="283"/>
                  </a:cubicBezTo>
                  <a:cubicBezTo>
                    <a:pt x="973" y="283"/>
                    <a:pt x="973" y="283"/>
                    <a:pt x="973" y="283"/>
                  </a:cubicBezTo>
                  <a:cubicBezTo>
                    <a:pt x="972" y="283"/>
                    <a:pt x="972" y="283"/>
                    <a:pt x="971" y="282"/>
                  </a:cubicBezTo>
                  <a:cubicBezTo>
                    <a:pt x="971" y="282"/>
                    <a:pt x="971" y="282"/>
                    <a:pt x="971" y="282"/>
                  </a:cubicBezTo>
                  <a:cubicBezTo>
                    <a:pt x="970" y="282"/>
                    <a:pt x="969" y="281"/>
                    <a:pt x="969" y="281"/>
                  </a:cubicBezTo>
                  <a:cubicBezTo>
                    <a:pt x="968" y="280"/>
                    <a:pt x="967" y="280"/>
                    <a:pt x="966" y="279"/>
                  </a:cubicBezTo>
                  <a:cubicBezTo>
                    <a:pt x="965" y="279"/>
                    <a:pt x="965" y="278"/>
                    <a:pt x="964" y="278"/>
                  </a:cubicBezTo>
                  <a:cubicBezTo>
                    <a:pt x="964" y="278"/>
                    <a:pt x="964" y="278"/>
                    <a:pt x="964" y="278"/>
                  </a:cubicBezTo>
                  <a:cubicBezTo>
                    <a:pt x="963" y="277"/>
                    <a:pt x="963" y="277"/>
                    <a:pt x="962" y="277"/>
                  </a:cubicBezTo>
                  <a:cubicBezTo>
                    <a:pt x="962" y="276"/>
                    <a:pt x="962" y="276"/>
                    <a:pt x="962" y="276"/>
                  </a:cubicBezTo>
                  <a:cubicBezTo>
                    <a:pt x="962" y="276"/>
                    <a:pt x="961" y="276"/>
                    <a:pt x="961" y="276"/>
                  </a:cubicBezTo>
                  <a:cubicBezTo>
                    <a:pt x="960" y="275"/>
                    <a:pt x="958" y="274"/>
                    <a:pt x="957" y="273"/>
                  </a:cubicBezTo>
                  <a:cubicBezTo>
                    <a:pt x="957" y="273"/>
                    <a:pt x="956" y="273"/>
                    <a:pt x="956" y="272"/>
                  </a:cubicBezTo>
                  <a:cubicBezTo>
                    <a:pt x="956" y="272"/>
                    <a:pt x="956" y="272"/>
                    <a:pt x="956" y="272"/>
                  </a:cubicBezTo>
                  <a:cubicBezTo>
                    <a:pt x="956" y="272"/>
                    <a:pt x="955" y="272"/>
                    <a:pt x="955" y="272"/>
                  </a:cubicBezTo>
                  <a:cubicBezTo>
                    <a:pt x="954" y="271"/>
                    <a:pt x="953" y="271"/>
                    <a:pt x="952" y="270"/>
                  </a:cubicBezTo>
                  <a:cubicBezTo>
                    <a:pt x="952" y="270"/>
                    <a:pt x="952" y="270"/>
                    <a:pt x="952" y="270"/>
                  </a:cubicBezTo>
                  <a:cubicBezTo>
                    <a:pt x="951" y="269"/>
                    <a:pt x="950" y="269"/>
                    <a:pt x="949" y="268"/>
                  </a:cubicBezTo>
                  <a:cubicBezTo>
                    <a:pt x="949" y="268"/>
                    <a:pt x="949" y="268"/>
                    <a:pt x="949" y="268"/>
                  </a:cubicBezTo>
                  <a:cubicBezTo>
                    <a:pt x="949" y="268"/>
                    <a:pt x="948" y="268"/>
                    <a:pt x="948" y="267"/>
                  </a:cubicBezTo>
                  <a:cubicBezTo>
                    <a:pt x="948" y="267"/>
                    <a:pt x="947" y="267"/>
                    <a:pt x="947" y="267"/>
                  </a:cubicBezTo>
                  <a:cubicBezTo>
                    <a:pt x="947" y="267"/>
                    <a:pt x="947" y="266"/>
                    <a:pt x="947" y="266"/>
                  </a:cubicBezTo>
                  <a:cubicBezTo>
                    <a:pt x="947" y="266"/>
                    <a:pt x="946" y="266"/>
                    <a:pt x="946" y="266"/>
                  </a:cubicBezTo>
                  <a:cubicBezTo>
                    <a:pt x="944" y="265"/>
                    <a:pt x="942" y="263"/>
                    <a:pt x="940" y="262"/>
                  </a:cubicBezTo>
                  <a:cubicBezTo>
                    <a:pt x="940" y="262"/>
                    <a:pt x="940" y="262"/>
                    <a:pt x="940" y="262"/>
                  </a:cubicBezTo>
                  <a:cubicBezTo>
                    <a:pt x="940" y="262"/>
                    <a:pt x="939" y="261"/>
                    <a:pt x="939" y="261"/>
                  </a:cubicBezTo>
                  <a:cubicBezTo>
                    <a:pt x="939" y="261"/>
                    <a:pt x="938" y="261"/>
                    <a:pt x="938" y="261"/>
                  </a:cubicBezTo>
                  <a:cubicBezTo>
                    <a:pt x="938" y="260"/>
                    <a:pt x="937" y="260"/>
                    <a:pt x="937" y="260"/>
                  </a:cubicBezTo>
                  <a:cubicBezTo>
                    <a:pt x="937" y="260"/>
                    <a:pt x="937" y="260"/>
                    <a:pt x="937" y="260"/>
                  </a:cubicBezTo>
                  <a:cubicBezTo>
                    <a:pt x="933" y="258"/>
                    <a:pt x="930" y="255"/>
                    <a:pt x="926" y="253"/>
                  </a:cubicBezTo>
                  <a:cubicBezTo>
                    <a:pt x="926" y="253"/>
                    <a:pt x="926" y="253"/>
                    <a:pt x="926" y="253"/>
                  </a:cubicBezTo>
                  <a:cubicBezTo>
                    <a:pt x="925" y="252"/>
                    <a:pt x="924" y="252"/>
                    <a:pt x="923" y="251"/>
                  </a:cubicBezTo>
                  <a:cubicBezTo>
                    <a:pt x="922" y="250"/>
                    <a:pt x="920" y="249"/>
                    <a:pt x="918" y="248"/>
                  </a:cubicBezTo>
                  <a:cubicBezTo>
                    <a:pt x="918" y="247"/>
                    <a:pt x="917" y="247"/>
                    <a:pt x="916" y="247"/>
                  </a:cubicBezTo>
                  <a:cubicBezTo>
                    <a:pt x="916" y="246"/>
                    <a:pt x="916" y="246"/>
                    <a:pt x="916" y="246"/>
                  </a:cubicBezTo>
                  <a:cubicBezTo>
                    <a:pt x="916" y="246"/>
                    <a:pt x="916" y="246"/>
                    <a:pt x="916" y="246"/>
                  </a:cubicBezTo>
                  <a:cubicBezTo>
                    <a:pt x="915" y="246"/>
                    <a:pt x="915" y="246"/>
                    <a:pt x="915" y="246"/>
                  </a:cubicBezTo>
                  <a:cubicBezTo>
                    <a:pt x="906" y="240"/>
                    <a:pt x="898" y="235"/>
                    <a:pt x="890" y="230"/>
                  </a:cubicBezTo>
                  <a:cubicBezTo>
                    <a:pt x="890" y="229"/>
                    <a:pt x="890" y="229"/>
                    <a:pt x="890" y="229"/>
                  </a:cubicBezTo>
                  <a:cubicBezTo>
                    <a:pt x="889" y="229"/>
                    <a:pt x="889" y="229"/>
                    <a:pt x="889" y="229"/>
                  </a:cubicBezTo>
                  <a:cubicBezTo>
                    <a:pt x="889" y="229"/>
                    <a:pt x="889" y="228"/>
                    <a:pt x="888" y="228"/>
                  </a:cubicBezTo>
                  <a:cubicBezTo>
                    <a:pt x="885" y="226"/>
                    <a:pt x="881" y="224"/>
                    <a:pt x="878" y="222"/>
                  </a:cubicBezTo>
                  <a:cubicBezTo>
                    <a:pt x="878" y="221"/>
                    <a:pt x="878" y="221"/>
                    <a:pt x="878" y="221"/>
                  </a:cubicBezTo>
                  <a:cubicBezTo>
                    <a:pt x="877" y="221"/>
                    <a:pt x="877" y="221"/>
                    <a:pt x="876" y="221"/>
                  </a:cubicBezTo>
                  <a:cubicBezTo>
                    <a:pt x="876" y="220"/>
                    <a:pt x="876" y="220"/>
                    <a:pt x="876" y="220"/>
                  </a:cubicBezTo>
                  <a:cubicBezTo>
                    <a:pt x="876" y="220"/>
                    <a:pt x="876" y="220"/>
                    <a:pt x="876" y="220"/>
                  </a:cubicBezTo>
                  <a:cubicBezTo>
                    <a:pt x="876" y="220"/>
                    <a:pt x="875" y="220"/>
                    <a:pt x="875" y="220"/>
                  </a:cubicBezTo>
                  <a:cubicBezTo>
                    <a:pt x="872" y="217"/>
                    <a:pt x="868" y="215"/>
                    <a:pt x="865" y="213"/>
                  </a:cubicBezTo>
                  <a:cubicBezTo>
                    <a:pt x="863" y="212"/>
                    <a:pt x="861" y="211"/>
                    <a:pt x="860" y="210"/>
                  </a:cubicBezTo>
                  <a:cubicBezTo>
                    <a:pt x="859" y="210"/>
                    <a:pt x="859" y="209"/>
                    <a:pt x="859" y="209"/>
                  </a:cubicBezTo>
                  <a:cubicBezTo>
                    <a:pt x="859" y="209"/>
                    <a:pt x="858" y="209"/>
                    <a:pt x="858" y="209"/>
                  </a:cubicBezTo>
                  <a:cubicBezTo>
                    <a:pt x="858" y="209"/>
                    <a:pt x="858" y="209"/>
                    <a:pt x="858" y="209"/>
                  </a:cubicBezTo>
                  <a:cubicBezTo>
                    <a:pt x="858" y="209"/>
                    <a:pt x="858" y="208"/>
                    <a:pt x="858" y="208"/>
                  </a:cubicBezTo>
                  <a:cubicBezTo>
                    <a:pt x="857" y="208"/>
                    <a:pt x="856" y="207"/>
                    <a:pt x="855" y="207"/>
                  </a:cubicBezTo>
                  <a:cubicBezTo>
                    <a:pt x="854" y="206"/>
                    <a:pt x="854" y="206"/>
                    <a:pt x="853" y="205"/>
                  </a:cubicBezTo>
                  <a:cubicBezTo>
                    <a:pt x="853" y="205"/>
                    <a:pt x="852" y="205"/>
                    <a:pt x="852" y="205"/>
                  </a:cubicBezTo>
                  <a:cubicBezTo>
                    <a:pt x="852" y="204"/>
                    <a:pt x="851" y="204"/>
                    <a:pt x="851" y="204"/>
                  </a:cubicBezTo>
                  <a:cubicBezTo>
                    <a:pt x="851" y="204"/>
                    <a:pt x="851" y="204"/>
                    <a:pt x="850" y="204"/>
                  </a:cubicBezTo>
                  <a:cubicBezTo>
                    <a:pt x="850" y="204"/>
                    <a:pt x="850" y="203"/>
                    <a:pt x="850" y="203"/>
                  </a:cubicBezTo>
                  <a:cubicBezTo>
                    <a:pt x="850" y="203"/>
                    <a:pt x="850" y="203"/>
                    <a:pt x="850" y="203"/>
                  </a:cubicBezTo>
                  <a:cubicBezTo>
                    <a:pt x="850" y="203"/>
                    <a:pt x="849" y="203"/>
                    <a:pt x="849" y="203"/>
                  </a:cubicBezTo>
                  <a:cubicBezTo>
                    <a:pt x="848" y="202"/>
                    <a:pt x="848" y="202"/>
                    <a:pt x="847" y="201"/>
                  </a:cubicBezTo>
                  <a:cubicBezTo>
                    <a:pt x="847" y="201"/>
                    <a:pt x="847" y="201"/>
                    <a:pt x="846" y="201"/>
                  </a:cubicBezTo>
                  <a:cubicBezTo>
                    <a:pt x="846" y="201"/>
                    <a:pt x="846" y="201"/>
                    <a:pt x="845" y="200"/>
                  </a:cubicBezTo>
                  <a:cubicBezTo>
                    <a:pt x="845" y="200"/>
                    <a:pt x="845" y="200"/>
                    <a:pt x="845" y="200"/>
                  </a:cubicBezTo>
                  <a:cubicBezTo>
                    <a:pt x="844" y="199"/>
                    <a:pt x="843" y="199"/>
                    <a:pt x="842" y="198"/>
                  </a:cubicBezTo>
                  <a:cubicBezTo>
                    <a:pt x="842" y="198"/>
                    <a:pt x="842" y="198"/>
                    <a:pt x="842" y="198"/>
                  </a:cubicBezTo>
                  <a:cubicBezTo>
                    <a:pt x="842" y="198"/>
                    <a:pt x="842" y="198"/>
                    <a:pt x="841" y="198"/>
                  </a:cubicBezTo>
                  <a:cubicBezTo>
                    <a:pt x="841" y="198"/>
                    <a:pt x="841" y="197"/>
                    <a:pt x="841" y="197"/>
                  </a:cubicBezTo>
                  <a:cubicBezTo>
                    <a:pt x="839" y="196"/>
                    <a:pt x="838" y="195"/>
                    <a:pt x="837" y="195"/>
                  </a:cubicBezTo>
                  <a:cubicBezTo>
                    <a:pt x="836" y="195"/>
                    <a:pt x="836" y="194"/>
                    <a:pt x="836" y="194"/>
                  </a:cubicBezTo>
                  <a:cubicBezTo>
                    <a:pt x="836" y="194"/>
                    <a:pt x="836" y="194"/>
                    <a:pt x="836" y="194"/>
                  </a:cubicBezTo>
                  <a:cubicBezTo>
                    <a:pt x="835" y="194"/>
                    <a:pt x="835" y="194"/>
                    <a:pt x="835" y="193"/>
                  </a:cubicBezTo>
                  <a:cubicBezTo>
                    <a:pt x="835" y="193"/>
                    <a:pt x="835" y="193"/>
                    <a:pt x="835" y="193"/>
                  </a:cubicBezTo>
                  <a:cubicBezTo>
                    <a:pt x="834" y="193"/>
                    <a:pt x="834" y="193"/>
                    <a:pt x="834" y="193"/>
                  </a:cubicBezTo>
                  <a:cubicBezTo>
                    <a:pt x="829" y="190"/>
                    <a:pt x="825" y="187"/>
                    <a:pt x="820" y="184"/>
                  </a:cubicBezTo>
                  <a:cubicBezTo>
                    <a:pt x="818" y="183"/>
                    <a:pt x="816" y="181"/>
                    <a:pt x="814" y="180"/>
                  </a:cubicBezTo>
                  <a:cubicBezTo>
                    <a:pt x="814" y="180"/>
                    <a:pt x="813" y="180"/>
                    <a:pt x="813" y="180"/>
                  </a:cubicBezTo>
                  <a:cubicBezTo>
                    <a:pt x="810" y="177"/>
                    <a:pt x="807" y="175"/>
                    <a:pt x="803" y="173"/>
                  </a:cubicBezTo>
                  <a:cubicBezTo>
                    <a:pt x="803" y="172"/>
                    <a:pt x="802" y="172"/>
                    <a:pt x="801" y="172"/>
                  </a:cubicBezTo>
                  <a:cubicBezTo>
                    <a:pt x="801" y="171"/>
                    <a:pt x="801" y="171"/>
                    <a:pt x="801" y="171"/>
                  </a:cubicBezTo>
                  <a:cubicBezTo>
                    <a:pt x="799" y="170"/>
                    <a:pt x="798" y="169"/>
                    <a:pt x="796" y="168"/>
                  </a:cubicBezTo>
                  <a:cubicBezTo>
                    <a:pt x="796" y="168"/>
                    <a:pt x="796" y="168"/>
                    <a:pt x="795" y="168"/>
                  </a:cubicBezTo>
                  <a:cubicBezTo>
                    <a:pt x="795" y="167"/>
                    <a:pt x="794" y="167"/>
                    <a:pt x="793" y="167"/>
                  </a:cubicBezTo>
                  <a:cubicBezTo>
                    <a:pt x="793" y="166"/>
                    <a:pt x="793" y="166"/>
                    <a:pt x="792" y="166"/>
                  </a:cubicBezTo>
                  <a:cubicBezTo>
                    <a:pt x="792" y="166"/>
                    <a:pt x="792" y="166"/>
                    <a:pt x="792" y="166"/>
                  </a:cubicBezTo>
                  <a:cubicBezTo>
                    <a:pt x="792" y="166"/>
                    <a:pt x="792" y="166"/>
                    <a:pt x="792" y="166"/>
                  </a:cubicBezTo>
                  <a:cubicBezTo>
                    <a:pt x="792" y="165"/>
                    <a:pt x="792" y="165"/>
                    <a:pt x="792" y="165"/>
                  </a:cubicBezTo>
                  <a:cubicBezTo>
                    <a:pt x="789" y="164"/>
                    <a:pt x="787" y="163"/>
                    <a:pt x="785" y="161"/>
                  </a:cubicBezTo>
                  <a:cubicBezTo>
                    <a:pt x="785" y="161"/>
                    <a:pt x="784" y="161"/>
                    <a:pt x="784" y="160"/>
                  </a:cubicBezTo>
                  <a:cubicBezTo>
                    <a:pt x="784" y="160"/>
                    <a:pt x="784" y="160"/>
                    <a:pt x="784" y="160"/>
                  </a:cubicBezTo>
                  <a:cubicBezTo>
                    <a:pt x="784" y="160"/>
                    <a:pt x="783" y="160"/>
                    <a:pt x="783" y="160"/>
                  </a:cubicBezTo>
                  <a:cubicBezTo>
                    <a:pt x="783" y="160"/>
                    <a:pt x="783" y="160"/>
                    <a:pt x="783" y="160"/>
                  </a:cubicBezTo>
                  <a:cubicBezTo>
                    <a:pt x="782" y="159"/>
                    <a:pt x="781" y="159"/>
                    <a:pt x="781" y="158"/>
                  </a:cubicBezTo>
                  <a:cubicBezTo>
                    <a:pt x="780" y="158"/>
                    <a:pt x="780" y="158"/>
                    <a:pt x="780" y="158"/>
                  </a:cubicBezTo>
                  <a:cubicBezTo>
                    <a:pt x="780" y="158"/>
                    <a:pt x="779" y="157"/>
                    <a:pt x="779" y="157"/>
                  </a:cubicBezTo>
                  <a:cubicBezTo>
                    <a:pt x="779" y="157"/>
                    <a:pt x="779" y="157"/>
                    <a:pt x="779" y="157"/>
                  </a:cubicBezTo>
                  <a:cubicBezTo>
                    <a:pt x="779" y="157"/>
                    <a:pt x="778" y="157"/>
                    <a:pt x="778" y="157"/>
                  </a:cubicBezTo>
                  <a:cubicBezTo>
                    <a:pt x="778" y="157"/>
                    <a:pt x="778" y="157"/>
                    <a:pt x="778" y="156"/>
                  </a:cubicBezTo>
                  <a:cubicBezTo>
                    <a:pt x="777" y="156"/>
                    <a:pt x="777" y="156"/>
                    <a:pt x="776" y="155"/>
                  </a:cubicBezTo>
                  <a:cubicBezTo>
                    <a:pt x="776" y="155"/>
                    <a:pt x="776" y="155"/>
                    <a:pt x="775" y="155"/>
                  </a:cubicBezTo>
                  <a:cubicBezTo>
                    <a:pt x="774" y="154"/>
                    <a:pt x="773" y="153"/>
                    <a:pt x="772" y="153"/>
                  </a:cubicBezTo>
                  <a:cubicBezTo>
                    <a:pt x="772" y="153"/>
                    <a:pt x="772" y="152"/>
                    <a:pt x="771" y="152"/>
                  </a:cubicBezTo>
                  <a:cubicBezTo>
                    <a:pt x="771" y="152"/>
                    <a:pt x="771" y="152"/>
                    <a:pt x="771" y="152"/>
                  </a:cubicBezTo>
                  <a:cubicBezTo>
                    <a:pt x="771" y="152"/>
                    <a:pt x="771" y="152"/>
                    <a:pt x="771" y="152"/>
                  </a:cubicBezTo>
                  <a:cubicBezTo>
                    <a:pt x="771" y="152"/>
                    <a:pt x="771" y="152"/>
                    <a:pt x="771" y="152"/>
                  </a:cubicBezTo>
                  <a:cubicBezTo>
                    <a:pt x="770" y="151"/>
                    <a:pt x="770" y="151"/>
                    <a:pt x="770" y="151"/>
                  </a:cubicBezTo>
                  <a:cubicBezTo>
                    <a:pt x="769" y="151"/>
                    <a:pt x="769" y="151"/>
                    <a:pt x="769" y="151"/>
                  </a:cubicBezTo>
                  <a:cubicBezTo>
                    <a:pt x="769" y="151"/>
                    <a:pt x="769" y="151"/>
                    <a:pt x="769" y="151"/>
                  </a:cubicBezTo>
                  <a:cubicBezTo>
                    <a:pt x="769" y="150"/>
                    <a:pt x="768" y="150"/>
                    <a:pt x="768" y="150"/>
                  </a:cubicBezTo>
                  <a:cubicBezTo>
                    <a:pt x="768" y="150"/>
                    <a:pt x="768" y="150"/>
                    <a:pt x="768" y="150"/>
                  </a:cubicBezTo>
                  <a:cubicBezTo>
                    <a:pt x="767" y="149"/>
                    <a:pt x="765" y="148"/>
                    <a:pt x="763" y="147"/>
                  </a:cubicBezTo>
                  <a:cubicBezTo>
                    <a:pt x="763" y="147"/>
                    <a:pt x="763" y="147"/>
                    <a:pt x="763" y="146"/>
                  </a:cubicBezTo>
                  <a:cubicBezTo>
                    <a:pt x="762" y="146"/>
                    <a:pt x="762" y="146"/>
                    <a:pt x="762" y="146"/>
                  </a:cubicBezTo>
                  <a:cubicBezTo>
                    <a:pt x="762" y="146"/>
                    <a:pt x="761" y="145"/>
                    <a:pt x="760" y="145"/>
                  </a:cubicBezTo>
                  <a:cubicBezTo>
                    <a:pt x="760" y="144"/>
                    <a:pt x="759" y="144"/>
                    <a:pt x="758" y="143"/>
                  </a:cubicBezTo>
                  <a:cubicBezTo>
                    <a:pt x="758" y="143"/>
                    <a:pt x="758" y="143"/>
                    <a:pt x="758" y="143"/>
                  </a:cubicBezTo>
                  <a:cubicBezTo>
                    <a:pt x="758" y="143"/>
                    <a:pt x="758" y="143"/>
                    <a:pt x="758" y="143"/>
                  </a:cubicBezTo>
                  <a:cubicBezTo>
                    <a:pt x="757" y="143"/>
                    <a:pt x="756" y="142"/>
                    <a:pt x="756" y="142"/>
                  </a:cubicBezTo>
                  <a:cubicBezTo>
                    <a:pt x="756" y="142"/>
                    <a:pt x="756" y="142"/>
                    <a:pt x="755" y="142"/>
                  </a:cubicBezTo>
                  <a:cubicBezTo>
                    <a:pt x="755" y="141"/>
                    <a:pt x="754" y="141"/>
                    <a:pt x="754" y="141"/>
                  </a:cubicBezTo>
                  <a:cubicBezTo>
                    <a:pt x="754" y="141"/>
                    <a:pt x="753" y="140"/>
                    <a:pt x="753" y="140"/>
                  </a:cubicBezTo>
                  <a:cubicBezTo>
                    <a:pt x="753" y="140"/>
                    <a:pt x="753" y="140"/>
                    <a:pt x="753" y="140"/>
                  </a:cubicBezTo>
                  <a:cubicBezTo>
                    <a:pt x="752" y="140"/>
                    <a:pt x="752" y="140"/>
                    <a:pt x="752" y="139"/>
                  </a:cubicBezTo>
                  <a:cubicBezTo>
                    <a:pt x="751" y="139"/>
                    <a:pt x="751" y="139"/>
                    <a:pt x="751" y="139"/>
                  </a:cubicBezTo>
                  <a:cubicBezTo>
                    <a:pt x="751" y="139"/>
                    <a:pt x="751" y="139"/>
                    <a:pt x="751" y="139"/>
                  </a:cubicBezTo>
                  <a:cubicBezTo>
                    <a:pt x="749" y="138"/>
                    <a:pt x="747" y="136"/>
                    <a:pt x="745" y="135"/>
                  </a:cubicBezTo>
                  <a:cubicBezTo>
                    <a:pt x="745" y="135"/>
                    <a:pt x="745" y="135"/>
                    <a:pt x="745" y="135"/>
                  </a:cubicBezTo>
                  <a:cubicBezTo>
                    <a:pt x="743" y="134"/>
                    <a:pt x="740" y="132"/>
                    <a:pt x="738" y="131"/>
                  </a:cubicBezTo>
                  <a:cubicBezTo>
                    <a:pt x="738" y="131"/>
                    <a:pt x="738" y="131"/>
                    <a:pt x="738" y="131"/>
                  </a:cubicBezTo>
                  <a:cubicBezTo>
                    <a:pt x="735" y="128"/>
                    <a:pt x="732" y="126"/>
                    <a:pt x="729" y="124"/>
                  </a:cubicBezTo>
                  <a:cubicBezTo>
                    <a:pt x="728" y="124"/>
                    <a:pt x="728" y="124"/>
                    <a:pt x="728" y="124"/>
                  </a:cubicBezTo>
                  <a:cubicBezTo>
                    <a:pt x="728" y="124"/>
                    <a:pt x="728" y="124"/>
                    <a:pt x="728" y="124"/>
                  </a:cubicBezTo>
                  <a:cubicBezTo>
                    <a:pt x="728" y="124"/>
                    <a:pt x="728" y="124"/>
                    <a:pt x="728" y="124"/>
                  </a:cubicBezTo>
                  <a:cubicBezTo>
                    <a:pt x="726" y="123"/>
                    <a:pt x="724" y="121"/>
                    <a:pt x="722" y="120"/>
                  </a:cubicBezTo>
                  <a:cubicBezTo>
                    <a:pt x="722" y="120"/>
                    <a:pt x="722" y="120"/>
                    <a:pt x="722" y="120"/>
                  </a:cubicBezTo>
                  <a:cubicBezTo>
                    <a:pt x="721" y="120"/>
                    <a:pt x="721" y="119"/>
                    <a:pt x="720" y="119"/>
                  </a:cubicBezTo>
                  <a:cubicBezTo>
                    <a:pt x="720" y="119"/>
                    <a:pt x="720" y="119"/>
                    <a:pt x="720" y="119"/>
                  </a:cubicBezTo>
                  <a:cubicBezTo>
                    <a:pt x="719" y="118"/>
                    <a:pt x="719" y="118"/>
                    <a:pt x="718" y="118"/>
                  </a:cubicBezTo>
                  <a:cubicBezTo>
                    <a:pt x="717" y="117"/>
                    <a:pt x="717" y="116"/>
                    <a:pt x="716" y="116"/>
                  </a:cubicBezTo>
                  <a:cubicBezTo>
                    <a:pt x="715" y="115"/>
                    <a:pt x="714" y="115"/>
                    <a:pt x="713" y="114"/>
                  </a:cubicBezTo>
                  <a:cubicBezTo>
                    <a:pt x="713" y="114"/>
                    <a:pt x="713" y="114"/>
                    <a:pt x="713" y="114"/>
                  </a:cubicBezTo>
                  <a:cubicBezTo>
                    <a:pt x="713" y="114"/>
                    <a:pt x="713" y="114"/>
                    <a:pt x="712" y="114"/>
                  </a:cubicBezTo>
                  <a:cubicBezTo>
                    <a:pt x="711" y="113"/>
                    <a:pt x="710" y="112"/>
                    <a:pt x="709" y="112"/>
                  </a:cubicBezTo>
                  <a:cubicBezTo>
                    <a:pt x="709" y="112"/>
                    <a:pt x="709" y="112"/>
                    <a:pt x="709" y="111"/>
                  </a:cubicBezTo>
                  <a:cubicBezTo>
                    <a:pt x="707" y="111"/>
                    <a:pt x="706" y="110"/>
                    <a:pt x="705" y="109"/>
                  </a:cubicBezTo>
                  <a:cubicBezTo>
                    <a:pt x="705" y="109"/>
                    <a:pt x="705" y="109"/>
                    <a:pt x="704" y="109"/>
                  </a:cubicBezTo>
                  <a:cubicBezTo>
                    <a:pt x="704" y="109"/>
                    <a:pt x="704" y="109"/>
                    <a:pt x="704" y="109"/>
                  </a:cubicBezTo>
                  <a:cubicBezTo>
                    <a:pt x="704" y="108"/>
                    <a:pt x="704" y="108"/>
                    <a:pt x="704" y="108"/>
                  </a:cubicBezTo>
                  <a:cubicBezTo>
                    <a:pt x="704" y="108"/>
                    <a:pt x="703" y="108"/>
                    <a:pt x="703" y="107"/>
                  </a:cubicBezTo>
                  <a:cubicBezTo>
                    <a:pt x="702" y="107"/>
                    <a:pt x="702" y="107"/>
                    <a:pt x="702" y="107"/>
                  </a:cubicBezTo>
                  <a:cubicBezTo>
                    <a:pt x="702" y="107"/>
                    <a:pt x="702" y="107"/>
                    <a:pt x="702" y="107"/>
                  </a:cubicBezTo>
                  <a:cubicBezTo>
                    <a:pt x="702" y="107"/>
                    <a:pt x="702" y="107"/>
                    <a:pt x="702" y="107"/>
                  </a:cubicBezTo>
                  <a:cubicBezTo>
                    <a:pt x="701" y="106"/>
                    <a:pt x="701" y="106"/>
                    <a:pt x="700" y="106"/>
                  </a:cubicBezTo>
                  <a:cubicBezTo>
                    <a:pt x="700" y="106"/>
                    <a:pt x="700" y="106"/>
                    <a:pt x="700" y="105"/>
                  </a:cubicBezTo>
                  <a:cubicBezTo>
                    <a:pt x="699" y="105"/>
                    <a:pt x="699" y="105"/>
                    <a:pt x="699" y="105"/>
                  </a:cubicBezTo>
                  <a:cubicBezTo>
                    <a:pt x="699" y="105"/>
                    <a:pt x="699" y="105"/>
                    <a:pt x="699" y="105"/>
                  </a:cubicBezTo>
                  <a:cubicBezTo>
                    <a:pt x="698" y="105"/>
                    <a:pt x="698" y="104"/>
                    <a:pt x="697" y="104"/>
                  </a:cubicBezTo>
                  <a:cubicBezTo>
                    <a:pt x="697" y="104"/>
                    <a:pt x="696" y="103"/>
                    <a:pt x="696" y="103"/>
                  </a:cubicBezTo>
                  <a:cubicBezTo>
                    <a:pt x="696" y="103"/>
                    <a:pt x="695" y="103"/>
                    <a:pt x="695" y="103"/>
                  </a:cubicBezTo>
                  <a:cubicBezTo>
                    <a:pt x="695" y="102"/>
                    <a:pt x="695" y="102"/>
                    <a:pt x="695" y="102"/>
                  </a:cubicBezTo>
                  <a:cubicBezTo>
                    <a:pt x="695" y="102"/>
                    <a:pt x="695" y="102"/>
                    <a:pt x="695" y="102"/>
                  </a:cubicBezTo>
                  <a:cubicBezTo>
                    <a:pt x="694" y="102"/>
                    <a:pt x="694" y="102"/>
                    <a:pt x="694" y="102"/>
                  </a:cubicBezTo>
                  <a:cubicBezTo>
                    <a:pt x="694" y="102"/>
                    <a:pt x="694" y="102"/>
                    <a:pt x="694" y="102"/>
                  </a:cubicBezTo>
                  <a:cubicBezTo>
                    <a:pt x="693" y="101"/>
                    <a:pt x="693" y="101"/>
                    <a:pt x="693" y="101"/>
                  </a:cubicBezTo>
                  <a:cubicBezTo>
                    <a:pt x="693" y="101"/>
                    <a:pt x="693" y="101"/>
                    <a:pt x="692" y="101"/>
                  </a:cubicBezTo>
                  <a:cubicBezTo>
                    <a:pt x="692" y="100"/>
                    <a:pt x="691" y="100"/>
                    <a:pt x="691" y="100"/>
                  </a:cubicBezTo>
                  <a:cubicBezTo>
                    <a:pt x="690" y="99"/>
                    <a:pt x="689" y="98"/>
                    <a:pt x="688" y="98"/>
                  </a:cubicBezTo>
                  <a:cubicBezTo>
                    <a:pt x="688" y="98"/>
                    <a:pt x="688" y="98"/>
                    <a:pt x="688" y="98"/>
                  </a:cubicBezTo>
                  <a:cubicBezTo>
                    <a:pt x="688" y="98"/>
                    <a:pt x="687" y="98"/>
                    <a:pt x="687" y="97"/>
                  </a:cubicBezTo>
                  <a:cubicBezTo>
                    <a:pt x="687" y="97"/>
                    <a:pt x="687" y="97"/>
                    <a:pt x="687" y="97"/>
                  </a:cubicBezTo>
                  <a:cubicBezTo>
                    <a:pt x="687" y="97"/>
                    <a:pt x="687" y="97"/>
                    <a:pt x="686" y="97"/>
                  </a:cubicBezTo>
                  <a:cubicBezTo>
                    <a:pt x="686" y="97"/>
                    <a:pt x="686" y="97"/>
                    <a:pt x="686" y="97"/>
                  </a:cubicBezTo>
                  <a:cubicBezTo>
                    <a:pt x="686" y="97"/>
                    <a:pt x="686" y="97"/>
                    <a:pt x="686" y="97"/>
                  </a:cubicBezTo>
                  <a:cubicBezTo>
                    <a:pt x="686" y="96"/>
                    <a:pt x="686" y="96"/>
                    <a:pt x="685" y="96"/>
                  </a:cubicBezTo>
                  <a:cubicBezTo>
                    <a:pt x="685" y="96"/>
                    <a:pt x="685" y="96"/>
                    <a:pt x="685" y="96"/>
                  </a:cubicBezTo>
                  <a:cubicBezTo>
                    <a:pt x="685" y="96"/>
                    <a:pt x="685" y="96"/>
                    <a:pt x="685" y="96"/>
                  </a:cubicBezTo>
                  <a:cubicBezTo>
                    <a:pt x="685" y="96"/>
                    <a:pt x="684" y="96"/>
                    <a:pt x="684" y="95"/>
                  </a:cubicBezTo>
                  <a:cubicBezTo>
                    <a:pt x="684" y="95"/>
                    <a:pt x="684" y="95"/>
                    <a:pt x="684" y="95"/>
                  </a:cubicBezTo>
                  <a:cubicBezTo>
                    <a:pt x="682" y="94"/>
                    <a:pt x="681" y="93"/>
                    <a:pt x="679" y="92"/>
                  </a:cubicBezTo>
                  <a:cubicBezTo>
                    <a:pt x="679" y="92"/>
                    <a:pt x="679" y="92"/>
                    <a:pt x="679" y="92"/>
                  </a:cubicBezTo>
                  <a:cubicBezTo>
                    <a:pt x="678" y="91"/>
                    <a:pt x="678" y="91"/>
                    <a:pt x="677" y="91"/>
                  </a:cubicBezTo>
                  <a:cubicBezTo>
                    <a:pt x="677" y="91"/>
                    <a:pt x="677" y="91"/>
                    <a:pt x="677" y="91"/>
                  </a:cubicBezTo>
                  <a:cubicBezTo>
                    <a:pt x="677" y="91"/>
                    <a:pt x="677" y="91"/>
                    <a:pt x="677" y="90"/>
                  </a:cubicBezTo>
                  <a:cubicBezTo>
                    <a:pt x="677" y="90"/>
                    <a:pt x="677" y="90"/>
                    <a:pt x="677" y="90"/>
                  </a:cubicBezTo>
                  <a:cubicBezTo>
                    <a:pt x="676" y="90"/>
                    <a:pt x="676" y="90"/>
                    <a:pt x="676" y="90"/>
                  </a:cubicBezTo>
                  <a:cubicBezTo>
                    <a:pt x="676" y="90"/>
                    <a:pt x="675" y="90"/>
                    <a:pt x="675" y="90"/>
                  </a:cubicBezTo>
                  <a:cubicBezTo>
                    <a:pt x="674" y="89"/>
                    <a:pt x="673" y="88"/>
                    <a:pt x="672" y="88"/>
                  </a:cubicBezTo>
                  <a:cubicBezTo>
                    <a:pt x="672" y="88"/>
                    <a:pt x="672" y="87"/>
                    <a:pt x="672" y="87"/>
                  </a:cubicBezTo>
                  <a:cubicBezTo>
                    <a:pt x="672" y="87"/>
                    <a:pt x="672" y="87"/>
                    <a:pt x="672" y="87"/>
                  </a:cubicBezTo>
                  <a:cubicBezTo>
                    <a:pt x="671" y="87"/>
                    <a:pt x="671" y="87"/>
                    <a:pt x="671" y="87"/>
                  </a:cubicBezTo>
                  <a:cubicBezTo>
                    <a:pt x="670" y="86"/>
                    <a:pt x="669" y="86"/>
                    <a:pt x="669" y="85"/>
                  </a:cubicBezTo>
                  <a:cubicBezTo>
                    <a:pt x="668" y="85"/>
                    <a:pt x="668" y="85"/>
                    <a:pt x="668" y="85"/>
                  </a:cubicBezTo>
                  <a:cubicBezTo>
                    <a:pt x="668" y="85"/>
                    <a:pt x="668" y="85"/>
                    <a:pt x="668" y="85"/>
                  </a:cubicBezTo>
                  <a:cubicBezTo>
                    <a:pt x="668" y="85"/>
                    <a:pt x="668" y="85"/>
                    <a:pt x="668" y="85"/>
                  </a:cubicBezTo>
                  <a:cubicBezTo>
                    <a:pt x="662" y="81"/>
                    <a:pt x="656" y="77"/>
                    <a:pt x="650" y="73"/>
                  </a:cubicBezTo>
                  <a:cubicBezTo>
                    <a:pt x="650" y="73"/>
                    <a:pt x="650" y="73"/>
                    <a:pt x="649" y="73"/>
                  </a:cubicBezTo>
                  <a:cubicBezTo>
                    <a:pt x="649" y="72"/>
                    <a:pt x="648" y="72"/>
                    <a:pt x="647" y="71"/>
                  </a:cubicBezTo>
                  <a:cubicBezTo>
                    <a:pt x="647" y="71"/>
                    <a:pt x="647" y="71"/>
                    <a:pt x="647" y="71"/>
                  </a:cubicBezTo>
                  <a:cubicBezTo>
                    <a:pt x="647" y="71"/>
                    <a:pt x="647" y="71"/>
                    <a:pt x="647" y="71"/>
                  </a:cubicBezTo>
                  <a:cubicBezTo>
                    <a:pt x="647" y="71"/>
                    <a:pt x="647" y="71"/>
                    <a:pt x="647" y="71"/>
                  </a:cubicBezTo>
                  <a:cubicBezTo>
                    <a:pt x="646" y="70"/>
                    <a:pt x="645" y="70"/>
                    <a:pt x="644" y="69"/>
                  </a:cubicBezTo>
                  <a:cubicBezTo>
                    <a:pt x="644" y="69"/>
                    <a:pt x="644" y="69"/>
                    <a:pt x="644" y="69"/>
                  </a:cubicBezTo>
                  <a:cubicBezTo>
                    <a:pt x="643" y="69"/>
                    <a:pt x="643" y="69"/>
                    <a:pt x="643" y="69"/>
                  </a:cubicBezTo>
                  <a:cubicBezTo>
                    <a:pt x="643" y="68"/>
                    <a:pt x="642" y="68"/>
                    <a:pt x="642" y="68"/>
                  </a:cubicBezTo>
                  <a:cubicBezTo>
                    <a:pt x="642" y="68"/>
                    <a:pt x="641" y="67"/>
                    <a:pt x="640" y="67"/>
                  </a:cubicBezTo>
                  <a:cubicBezTo>
                    <a:pt x="640" y="67"/>
                    <a:pt x="640" y="67"/>
                    <a:pt x="640" y="67"/>
                  </a:cubicBezTo>
                  <a:cubicBezTo>
                    <a:pt x="640" y="66"/>
                    <a:pt x="639" y="66"/>
                    <a:pt x="639" y="66"/>
                  </a:cubicBezTo>
                  <a:cubicBezTo>
                    <a:pt x="639" y="66"/>
                    <a:pt x="639" y="66"/>
                    <a:pt x="638" y="66"/>
                  </a:cubicBezTo>
                  <a:cubicBezTo>
                    <a:pt x="638" y="65"/>
                    <a:pt x="637" y="65"/>
                    <a:pt x="636" y="64"/>
                  </a:cubicBezTo>
                  <a:cubicBezTo>
                    <a:pt x="636" y="64"/>
                    <a:pt x="636" y="64"/>
                    <a:pt x="636" y="64"/>
                  </a:cubicBezTo>
                  <a:cubicBezTo>
                    <a:pt x="633" y="62"/>
                    <a:pt x="631" y="61"/>
                    <a:pt x="629" y="59"/>
                  </a:cubicBezTo>
                  <a:cubicBezTo>
                    <a:pt x="629" y="59"/>
                    <a:pt x="628" y="59"/>
                    <a:pt x="628" y="59"/>
                  </a:cubicBezTo>
                  <a:cubicBezTo>
                    <a:pt x="628" y="59"/>
                    <a:pt x="628" y="59"/>
                    <a:pt x="628" y="59"/>
                  </a:cubicBezTo>
                  <a:cubicBezTo>
                    <a:pt x="628" y="59"/>
                    <a:pt x="628" y="59"/>
                    <a:pt x="628" y="59"/>
                  </a:cubicBezTo>
                  <a:cubicBezTo>
                    <a:pt x="624" y="56"/>
                    <a:pt x="620" y="54"/>
                    <a:pt x="616" y="51"/>
                  </a:cubicBezTo>
                  <a:cubicBezTo>
                    <a:pt x="616" y="51"/>
                    <a:pt x="616" y="51"/>
                    <a:pt x="616" y="51"/>
                  </a:cubicBezTo>
                  <a:cubicBezTo>
                    <a:pt x="616" y="51"/>
                    <a:pt x="616" y="51"/>
                    <a:pt x="615" y="51"/>
                  </a:cubicBezTo>
                  <a:cubicBezTo>
                    <a:pt x="615" y="51"/>
                    <a:pt x="615" y="51"/>
                    <a:pt x="615" y="50"/>
                  </a:cubicBezTo>
                  <a:cubicBezTo>
                    <a:pt x="614" y="50"/>
                    <a:pt x="614" y="50"/>
                    <a:pt x="613" y="49"/>
                  </a:cubicBezTo>
                  <a:cubicBezTo>
                    <a:pt x="613" y="49"/>
                    <a:pt x="613" y="49"/>
                    <a:pt x="613" y="49"/>
                  </a:cubicBezTo>
                  <a:cubicBezTo>
                    <a:pt x="612" y="48"/>
                    <a:pt x="611" y="47"/>
                    <a:pt x="610" y="47"/>
                  </a:cubicBezTo>
                  <a:cubicBezTo>
                    <a:pt x="610" y="47"/>
                    <a:pt x="609" y="47"/>
                    <a:pt x="609" y="47"/>
                  </a:cubicBezTo>
                  <a:cubicBezTo>
                    <a:pt x="609" y="47"/>
                    <a:pt x="609" y="47"/>
                    <a:pt x="609" y="47"/>
                  </a:cubicBezTo>
                  <a:cubicBezTo>
                    <a:pt x="609" y="46"/>
                    <a:pt x="609" y="46"/>
                    <a:pt x="609" y="46"/>
                  </a:cubicBezTo>
                  <a:cubicBezTo>
                    <a:pt x="609" y="46"/>
                    <a:pt x="609" y="46"/>
                    <a:pt x="608" y="46"/>
                  </a:cubicBezTo>
                  <a:cubicBezTo>
                    <a:pt x="608" y="46"/>
                    <a:pt x="608" y="46"/>
                    <a:pt x="608" y="46"/>
                  </a:cubicBezTo>
                  <a:cubicBezTo>
                    <a:pt x="604" y="43"/>
                    <a:pt x="600" y="41"/>
                    <a:pt x="597" y="38"/>
                  </a:cubicBezTo>
                  <a:cubicBezTo>
                    <a:pt x="597" y="38"/>
                    <a:pt x="596" y="38"/>
                    <a:pt x="596" y="38"/>
                  </a:cubicBezTo>
                  <a:cubicBezTo>
                    <a:pt x="595" y="37"/>
                    <a:pt x="593" y="36"/>
                    <a:pt x="591" y="35"/>
                  </a:cubicBezTo>
                  <a:cubicBezTo>
                    <a:pt x="591" y="35"/>
                    <a:pt x="591" y="35"/>
                    <a:pt x="591" y="35"/>
                  </a:cubicBezTo>
                  <a:cubicBezTo>
                    <a:pt x="591" y="35"/>
                    <a:pt x="591" y="35"/>
                    <a:pt x="591" y="35"/>
                  </a:cubicBezTo>
                  <a:cubicBezTo>
                    <a:pt x="591" y="35"/>
                    <a:pt x="591" y="35"/>
                    <a:pt x="591" y="35"/>
                  </a:cubicBezTo>
                  <a:cubicBezTo>
                    <a:pt x="591"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89" y="34"/>
                    <a:pt x="589" y="34"/>
                    <a:pt x="589" y="34"/>
                  </a:cubicBezTo>
                  <a:cubicBezTo>
                    <a:pt x="589" y="34"/>
                    <a:pt x="589" y="34"/>
                    <a:pt x="589" y="34"/>
                  </a:cubicBezTo>
                  <a:cubicBezTo>
                    <a:pt x="589" y="33"/>
                    <a:pt x="589" y="33"/>
                    <a:pt x="589" y="33"/>
                  </a:cubicBezTo>
                  <a:cubicBezTo>
                    <a:pt x="589" y="33"/>
                    <a:pt x="589" y="33"/>
                    <a:pt x="589" y="33"/>
                  </a:cubicBezTo>
                  <a:cubicBezTo>
                    <a:pt x="588" y="33"/>
                    <a:pt x="587" y="32"/>
                    <a:pt x="587" y="32"/>
                  </a:cubicBezTo>
                  <a:cubicBezTo>
                    <a:pt x="587" y="32"/>
                    <a:pt x="587" y="32"/>
                    <a:pt x="587" y="32"/>
                  </a:cubicBezTo>
                  <a:cubicBezTo>
                    <a:pt x="586" y="32"/>
                    <a:pt x="586" y="31"/>
                    <a:pt x="586" y="31"/>
                  </a:cubicBezTo>
                  <a:cubicBezTo>
                    <a:pt x="586" y="31"/>
                    <a:pt x="586" y="31"/>
                    <a:pt x="585" y="31"/>
                  </a:cubicBezTo>
                  <a:cubicBezTo>
                    <a:pt x="585" y="31"/>
                    <a:pt x="585" y="31"/>
                    <a:pt x="585" y="31"/>
                  </a:cubicBezTo>
                  <a:cubicBezTo>
                    <a:pt x="585" y="31"/>
                    <a:pt x="585" y="31"/>
                    <a:pt x="585" y="31"/>
                  </a:cubicBezTo>
                  <a:cubicBezTo>
                    <a:pt x="585" y="31"/>
                    <a:pt x="585" y="31"/>
                    <a:pt x="585" y="31"/>
                  </a:cubicBezTo>
                  <a:cubicBezTo>
                    <a:pt x="585" y="31"/>
                    <a:pt x="585" y="31"/>
                    <a:pt x="585" y="31"/>
                  </a:cubicBezTo>
                  <a:cubicBezTo>
                    <a:pt x="585" y="31"/>
                    <a:pt x="584" y="30"/>
                    <a:pt x="584" y="30"/>
                  </a:cubicBezTo>
                  <a:cubicBezTo>
                    <a:pt x="584" y="30"/>
                    <a:pt x="584" y="30"/>
                    <a:pt x="584" y="30"/>
                  </a:cubicBezTo>
                  <a:cubicBezTo>
                    <a:pt x="584" y="30"/>
                    <a:pt x="584" y="30"/>
                    <a:pt x="584" y="30"/>
                  </a:cubicBezTo>
                  <a:cubicBezTo>
                    <a:pt x="584" y="30"/>
                    <a:pt x="584" y="30"/>
                    <a:pt x="584" y="30"/>
                  </a:cubicBezTo>
                  <a:cubicBezTo>
                    <a:pt x="583" y="30"/>
                    <a:pt x="583" y="30"/>
                    <a:pt x="583" y="30"/>
                  </a:cubicBezTo>
                  <a:cubicBezTo>
                    <a:pt x="583" y="30"/>
                    <a:pt x="583" y="29"/>
                    <a:pt x="583" y="29"/>
                  </a:cubicBezTo>
                  <a:cubicBezTo>
                    <a:pt x="583" y="29"/>
                    <a:pt x="583" y="29"/>
                    <a:pt x="583" y="29"/>
                  </a:cubicBezTo>
                  <a:cubicBezTo>
                    <a:pt x="582" y="29"/>
                    <a:pt x="582" y="29"/>
                    <a:pt x="582" y="29"/>
                  </a:cubicBezTo>
                  <a:cubicBezTo>
                    <a:pt x="582" y="29"/>
                    <a:pt x="582" y="29"/>
                    <a:pt x="582" y="29"/>
                  </a:cubicBezTo>
                  <a:cubicBezTo>
                    <a:pt x="582" y="29"/>
                    <a:pt x="581" y="28"/>
                    <a:pt x="581" y="28"/>
                  </a:cubicBezTo>
                  <a:cubicBezTo>
                    <a:pt x="581" y="28"/>
                    <a:pt x="581" y="28"/>
                    <a:pt x="581" y="28"/>
                  </a:cubicBezTo>
                  <a:cubicBezTo>
                    <a:pt x="581" y="28"/>
                    <a:pt x="581" y="28"/>
                    <a:pt x="581" y="28"/>
                  </a:cubicBezTo>
                  <a:cubicBezTo>
                    <a:pt x="581" y="28"/>
                    <a:pt x="580" y="28"/>
                    <a:pt x="580" y="28"/>
                  </a:cubicBezTo>
                  <a:cubicBezTo>
                    <a:pt x="580" y="28"/>
                    <a:pt x="580" y="28"/>
                    <a:pt x="580" y="28"/>
                  </a:cubicBezTo>
                  <a:cubicBezTo>
                    <a:pt x="580" y="28"/>
                    <a:pt x="580" y="27"/>
                    <a:pt x="580" y="27"/>
                  </a:cubicBezTo>
                  <a:cubicBezTo>
                    <a:pt x="580" y="27"/>
                    <a:pt x="580" y="27"/>
                    <a:pt x="580"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8" y="26"/>
                    <a:pt x="577" y="26"/>
                    <a:pt x="577" y="25"/>
                  </a:cubicBezTo>
                  <a:cubicBezTo>
                    <a:pt x="577" y="25"/>
                    <a:pt x="576" y="25"/>
                    <a:pt x="576" y="25"/>
                  </a:cubicBezTo>
                  <a:cubicBezTo>
                    <a:pt x="576" y="25"/>
                    <a:pt x="576" y="25"/>
                    <a:pt x="576" y="25"/>
                  </a:cubicBezTo>
                  <a:cubicBezTo>
                    <a:pt x="576" y="25"/>
                    <a:pt x="576" y="25"/>
                    <a:pt x="576" y="25"/>
                  </a:cubicBezTo>
                  <a:cubicBezTo>
                    <a:pt x="576" y="25"/>
                    <a:pt x="576" y="25"/>
                    <a:pt x="576" y="25"/>
                  </a:cubicBezTo>
                  <a:cubicBezTo>
                    <a:pt x="576" y="25"/>
                    <a:pt x="576" y="25"/>
                    <a:pt x="576" y="25"/>
                  </a:cubicBezTo>
                  <a:cubicBezTo>
                    <a:pt x="576" y="25"/>
                    <a:pt x="575" y="25"/>
                    <a:pt x="575" y="25"/>
                  </a:cubicBezTo>
                  <a:cubicBezTo>
                    <a:pt x="575" y="24"/>
                    <a:pt x="575" y="24"/>
                    <a:pt x="575" y="24"/>
                  </a:cubicBezTo>
                  <a:cubicBezTo>
                    <a:pt x="575" y="24"/>
                    <a:pt x="575" y="24"/>
                    <a:pt x="575" y="24"/>
                  </a:cubicBezTo>
                  <a:cubicBezTo>
                    <a:pt x="574" y="24"/>
                    <a:pt x="574" y="24"/>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2" y="23"/>
                  </a:cubicBezTo>
                  <a:cubicBezTo>
                    <a:pt x="572" y="23"/>
                    <a:pt x="572" y="23"/>
                    <a:pt x="572" y="23"/>
                  </a:cubicBezTo>
                  <a:cubicBezTo>
                    <a:pt x="572" y="22"/>
                    <a:pt x="572" y="22"/>
                    <a:pt x="572" y="22"/>
                  </a:cubicBezTo>
                  <a:cubicBezTo>
                    <a:pt x="572" y="22"/>
                    <a:pt x="572" y="22"/>
                    <a:pt x="571" y="22"/>
                  </a:cubicBezTo>
                  <a:cubicBezTo>
                    <a:pt x="571" y="22"/>
                    <a:pt x="571" y="22"/>
                    <a:pt x="571" y="22"/>
                  </a:cubicBezTo>
                  <a:cubicBezTo>
                    <a:pt x="571" y="22"/>
                    <a:pt x="570" y="21"/>
                    <a:pt x="570" y="21"/>
                  </a:cubicBezTo>
                  <a:cubicBezTo>
                    <a:pt x="570" y="21"/>
                    <a:pt x="570" y="21"/>
                    <a:pt x="570" y="21"/>
                  </a:cubicBezTo>
                  <a:cubicBezTo>
                    <a:pt x="570" y="21"/>
                    <a:pt x="570" y="21"/>
                    <a:pt x="569" y="21"/>
                  </a:cubicBezTo>
                  <a:cubicBezTo>
                    <a:pt x="569" y="21"/>
                    <a:pt x="569" y="21"/>
                    <a:pt x="569" y="21"/>
                  </a:cubicBezTo>
                  <a:cubicBezTo>
                    <a:pt x="569" y="21"/>
                    <a:pt x="569" y="21"/>
                    <a:pt x="569" y="21"/>
                  </a:cubicBezTo>
                  <a:cubicBezTo>
                    <a:pt x="569" y="21"/>
                    <a:pt x="569" y="21"/>
                    <a:pt x="569" y="21"/>
                  </a:cubicBezTo>
                  <a:cubicBezTo>
                    <a:pt x="568" y="20"/>
                    <a:pt x="568" y="19"/>
                    <a:pt x="567" y="19"/>
                  </a:cubicBezTo>
                  <a:cubicBezTo>
                    <a:pt x="567" y="19"/>
                    <a:pt x="567" y="19"/>
                    <a:pt x="567" y="19"/>
                  </a:cubicBezTo>
                  <a:cubicBezTo>
                    <a:pt x="567" y="19"/>
                    <a:pt x="567" y="19"/>
                    <a:pt x="567" y="19"/>
                  </a:cubicBezTo>
                  <a:cubicBezTo>
                    <a:pt x="566" y="19"/>
                    <a:pt x="566" y="19"/>
                    <a:pt x="566" y="19"/>
                  </a:cubicBezTo>
                  <a:cubicBezTo>
                    <a:pt x="566" y="19"/>
                    <a:pt x="566" y="19"/>
                    <a:pt x="566" y="19"/>
                  </a:cubicBezTo>
                  <a:cubicBezTo>
                    <a:pt x="566" y="19"/>
                    <a:pt x="566" y="18"/>
                    <a:pt x="566" y="18"/>
                  </a:cubicBezTo>
                  <a:cubicBezTo>
                    <a:pt x="566" y="18"/>
                    <a:pt x="566" y="18"/>
                    <a:pt x="566" y="18"/>
                  </a:cubicBezTo>
                  <a:cubicBezTo>
                    <a:pt x="566" y="18"/>
                    <a:pt x="566" y="18"/>
                    <a:pt x="565" y="18"/>
                  </a:cubicBezTo>
                  <a:cubicBezTo>
                    <a:pt x="565" y="18"/>
                    <a:pt x="565" y="18"/>
                    <a:pt x="565" y="18"/>
                  </a:cubicBezTo>
                  <a:cubicBezTo>
                    <a:pt x="565" y="18"/>
                    <a:pt x="565" y="18"/>
                    <a:pt x="565" y="18"/>
                  </a:cubicBezTo>
                  <a:cubicBezTo>
                    <a:pt x="565" y="18"/>
                    <a:pt x="565" y="18"/>
                    <a:pt x="565" y="18"/>
                  </a:cubicBezTo>
                  <a:cubicBezTo>
                    <a:pt x="565" y="18"/>
                    <a:pt x="565" y="18"/>
                    <a:pt x="565" y="18"/>
                  </a:cubicBezTo>
                  <a:cubicBezTo>
                    <a:pt x="565" y="18"/>
                    <a:pt x="565" y="18"/>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3" y="17"/>
                    <a:pt x="563" y="17"/>
                    <a:pt x="563" y="17"/>
                  </a:cubicBezTo>
                  <a:cubicBezTo>
                    <a:pt x="563" y="17"/>
                    <a:pt x="563" y="17"/>
                    <a:pt x="563" y="17"/>
                  </a:cubicBezTo>
                  <a:cubicBezTo>
                    <a:pt x="563" y="17"/>
                    <a:pt x="563" y="16"/>
                    <a:pt x="563" y="16"/>
                  </a:cubicBezTo>
                  <a:cubicBezTo>
                    <a:pt x="563" y="16"/>
                    <a:pt x="563" y="16"/>
                    <a:pt x="563" y="16"/>
                  </a:cubicBezTo>
                  <a:cubicBezTo>
                    <a:pt x="563" y="16"/>
                    <a:pt x="563" y="16"/>
                    <a:pt x="562" y="16"/>
                  </a:cubicBezTo>
                  <a:cubicBezTo>
                    <a:pt x="562" y="16"/>
                    <a:pt x="562" y="16"/>
                    <a:pt x="562" y="16"/>
                  </a:cubicBezTo>
                  <a:cubicBezTo>
                    <a:pt x="562" y="16"/>
                    <a:pt x="562" y="16"/>
                    <a:pt x="562" y="16"/>
                  </a:cubicBezTo>
                  <a:cubicBezTo>
                    <a:pt x="562" y="16"/>
                    <a:pt x="562" y="16"/>
                    <a:pt x="562" y="16"/>
                  </a:cubicBezTo>
                  <a:cubicBezTo>
                    <a:pt x="561" y="15"/>
                    <a:pt x="561" y="15"/>
                    <a:pt x="561" y="15"/>
                  </a:cubicBezTo>
                  <a:cubicBezTo>
                    <a:pt x="561" y="15"/>
                    <a:pt x="561" y="15"/>
                    <a:pt x="561" y="15"/>
                  </a:cubicBezTo>
                  <a:cubicBezTo>
                    <a:pt x="561" y="15"/>
                    <a:pt x="561" y="15"/>
                    <a:pt x="561" y="15"/>
                  </a:cubicBezTo>
                  <a:cubicBezTo>
                    <a:pt x="561" y="15"/>
                    <a:pt x="560" y="15"/>
                    <a:pt x="560" y="15"/>
                  </a:cubicBezTo>
                  <a:cubicBezTo>
                    <a:pt x="560" y="15"/>
                    <a:pt x="560" y="15"/>
                    <a:pt x="560" y="15"/>
                  </a:cubicBezTo>
                  <a:cubicBezTo>
                    <a:pt x="560" y="15"/>
                    <a:pt x="560" y="14"/>
                    <a:pt x="560" y="14"/>
                  </a:cubicBezTo>
                  <a:cubicBezTo>
                    <a:pt x="560" y="14"/>
                    <a:pt x="560" y="14"/>
                    <a:pt x="560" y="14"/>
                  </a:cubicBezTo>
                  <a:cubicBezTo>
                    <a:pt x="560" y="14"/>
                    <a:pt x="559" y="14"/>
                    <a:pt x="559" y="14"/>
                  </a:cubicBezTo>
                  <a:cubicBezTo>
                    <a:pt x="559" y="14"/>
                    <a:pt x="559" y="14"/>
                    <a:pt x="559" y="14"/>
                  </a:cubicBezTo>
                  <a:cubicBezTo>
                    <a:pt x="559" y="14"/>
                    <a:pt x="559" y="14"/>
                    <a:pt x="559" y="14"/>
                  </a:cubicBezTo>
                  <a:cubicBezTo>
                    <a:pt x="559" y="14"/>
                    <a:pt x="559" y="14"/>
                    <a:pt x="559" y="14"/>
                  </a:cubicBezTo>
                  <a:cubicBezTo>
                    <a:pt x="559" y="14"/>
                    <a:pt x="558" y="14"/>
                    <a:pt x="558" y="13"/>
                  </a:cubicBezTo>
                  <a:cubicBezTo>
                    <a:pt x="558" y="13"/>
                    <a:pt x="558" y="13"/>
                    <a:pt x="558" y="13"/>
                  </a:cubicBezTo>
                  <a:cubicBezTo>
                    <a:pt x="558" y="13"/>
                    <a:pt x="558" y="13"/>
                    <a:pt x="558" y="13"/>
                  </a:cubicBezTo>
                  <a:cubicBezTo>
                    <a:pt x="558" y="13"/>
                    <a:pt x="558" y="13"/>
                    <a:pt x="558" y="13"/>
                  </a:cubicBezTo>
                  <a:cubicBezTo>
                    <a:pt x="558" y="13"/>
                    <a:pt x="558" y="13"/>
                    <a:pt x="557" y="13"/>
                  </a:cubicBezTo>
                  <a:cubicBezTo>
                    <a:pt x="557" y="13"/>
                    <a:pt x="557" y="13"/>
                    <a:pt x="557" y="13"/>
                  </a:cubicBezTo>
                  <a:cubicBezTo>
                    <a:pt x="557" y="13"/>
                    <a:pt x="557" y="13"/>
                    <a:pt x="557" y="13"/>
                  </a:cubicBezTo>
                  <a:cubicBezTo>
                    <a:pt x="557" y="13"/>
                    <a:pt x="557" y="13"/>
                    <a:pt x="557" y="13"/>
                  </a:cubicBezTo>
                  <a:cubicBezTo>
                    <a:pt x="557" y="13"/>
                    <a:pt x="557" y="13"/>
                    <a:pt x="557" y="13"/>
                  </a:cubicBezTo>
                  <a:cubicBezTo>
                    <a:pt x="557" y="13"/>
                    <a:pt x="557" y="13"/>
                    <a:pt x="557" y="12"/>
                  </a:cubicBezTo>
                  <a:cubicBezTo>
                    <a:pt x="557" y="12"/>
                    <a:pt x="557" y="12"/>
                    <a:pt x="557" y="12"/>
                  </a:cubicBezTo>
                  <a:cubicBezTo>
                    <a:pt x="557" y="12"/>
                    <a:pt x="557"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5" y="12"/>
                  </a:cubicBezTo>
                  <a:cubicBezTo>
                    <a:pt x="555" y="12"/>
                    <a:pt x="555" y="12"/>
                    <a:pt x="555" y="12"/>
                  </a:cubicBezTo>
                  <a:cubicBezTo>
                    <a:pt x="555" y="12"/>
                    <a:pt x="555" y="12"/>
                    <a:pt x="555" y="12"/>
                  </a:cubicBezTo>
                  <a:cubicBezTo>
                    <a:pt x="555" y="12"/>
                    <a:pt x="555" y="12"/>
                    <a:pt x="555" y="12"/>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4" y="11"/>
                  </a:cubicBezTo>
                  <a:cubicBezTo>
                    <a:pt x="554" y="11"/>
                    <a:pt x="554" y="11"/>
                    <a:pt x="554" y="11"/>
                  </a:cubicBezTo>
                  <a:cubicBezTo>
                    <a:pt x="554" y="11"/>
                    <a:pt x="554" y="11"/>
                    <a:pt x="554" y="11"/>
                  </a:cubicBezTo>
                  <a:cubicBezTo>
                    <a:pt x="554" y="11"/>
                    <a:pt x="554" y="11"/>
                    <a:pt x="554" y="11"/>
                  </a:cubicBezTo>
                  <a:cubicBezTo>
                    <a:pt x="554" y="11"/>
                    <a:pt x="554"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2" y="10"/>
                  </a:cubicBezTo>
                  <a:cubicBezTo>
                    <a:pt x="552" y="10"/>
                    <a:pt x="552" y="10"/>
                    <a:pt x="552" y="10"/>
                  </a:cubicBezTo>
                  <a:cubicBezTo>
                    <a:pt x="552" y="10"/>
                    <a:pt x="552" y="10"/>
                    <a:pt x="552" y="10"/>
                  </a:cubicBezTo>
                  <a:cubicBezTo>
                    <a:pt x="552" y="10"/>
                    <a:pt x="552" y="10"/>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8"/>
                    <a:pt x="551" y="8"/>
                  </a:cubicBezTo>
                  <a:cubicBezTo>
                    <a:pt x="551" y="8"/>
                    <a:pt x="551" y="8"/>
                    <a:pt x="551" y="8"/>
                  </a:cubicBezTo>
                  <a:cubicBezTo>
                    <a:pt x="551" y="8"/>
                    <a:pt x="551"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49" y="8"/>
                    <a:pt x="549" y="8"/>
                    <a:pt x="549" y="7"/>
                  </a:cubicBezTo>
                  <a:cubicBezTo>
                    <a:pt x="549" y="7"/>
                    <a:pt x="549" y="7"/>
                    <a:pt x="549" y="7"/>
                  </a:cubicBezTo>
                  <a:cubicBezTo>
                    <a:pt x="549" y="7"/>
                    <a:pt x="549" y="7"/>
                    <a:pt x="549" y="7"/>
                  </a:cubicBezTo>
                  <a:cubicBezTo>
                    <a:pt x="548" y="7"/>
                    <a:pt x="548" y="7"/>
                    <a:pt x="548" y="7"/>
                  </a:cubicBezTo>
                  <a:cubicBezTo>
                    <a:pt x="548" y="7"/>
                    <a:pt x="548" y="7"/>
                    <a:pt x="548" y="7"/>
                  </a:cubicBezTo>
                  <a:cubicBezTo>
                    <a:pt x="548" y="7"/>
                    <a:pt x="548" y="7"/>
                    <a:pt x="548" y="7"/>
                  </a:cubicBezTo>
                  <a:cubicBezTo>
                    <a:pt x="548" y="7"/>
                    <a:pt x="548" y="7"/>
                    <a:pt x="548" y="6"/>
                  </a:cubicBezTo>
                  <a:cubicBezTo>
                    <a:pt x="548" y="6"/>
                    <a:pt x="548" y="6"/>
                    <a:pt x="548" y="6"/>
                  </a:cubicBezTo>
                  <a:cubicBezTo>
                    <a:pt x="546" y="6"/>
                    <a:pt x="545" y="5"/>
                    <a:pt x="545" y="4"/>
                  </a:cubicBezTo>
                  <a:cubicBezTo>
                    <a:pt x="545" y="4"/>
                    <a:pt x="544" y="4"/>
                    <a:pt x="544" y="4"/>
                  </a:cubicBezTo>
                  <a:cubicBezTo>
                    <a:pt x="544" y="4"/>
                    <a:pt x="544" y="4"/>
                    <a:pt x="544" y="4"/>
                  </a:cubicBezTo>
                  <a:cubicBezTo>
                    <a:pt x="544" y="4"/>
                    <a:pt x="544" y="4"/>
                    <a:pt x="544" y="4"/>
                  </a:cubicBezTo>
                  <a:cubicBezTo>
                    <a:pt x="544" y="4"/>
                    <a:pt x="544" y="4"/>
                    <a:pt x="544" y="4"/>
                  </a:cubicBezTo>
                  <a:cubicBezTo>
                    <a:pt x="544" y="4"/>
                    <a:pt x="544" y="4"/>
                    <a:pt x="544"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3"/>
                    <a:pt x="543" y="3"/>
                    <a:pt x="543" y="3"/>
                  </a:cubicBezTo>
                  <a:cubicBezTo>
                    <a:pt x="543" y="3"/>
                    <a:pt x="543" y="3"/>
                    <a:pt x="543" y="3"/>
                  </a:cubicBezTo>
                  <a:cubicBezTo>
                    <a:pt x="543" y="3"/>
                    <a:pt x="543" y="3"/>
                    <a:pt x="543" y="3"/>
                  </a:cubicBezTo>
                  <a:cubicBezTo>
                    <a:pt x="542" y="3"/>
                    <a:pt x="542" y="3"/>
                    <a:pt x="542" y="3"/>
                  </a:cubicBezTo>
                  <a:cubicBezTo>
                    <a:pt x="542" y="3"/>
                    <a:pt x="542" y="3"/>
                    <a:pt x="542" y="3"/>
                  </a:cubicBezTo>
                  <a:cubicBezTo>
                    <a:pt x="541" y="2"/>
                    <a:pt x="541"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1"/>
                    <a:pt x="540" y="1"/>
                    <a:pt x="539" y="1"/>
                  </a:cubicBezTo>
                  <a:cubicBezTo>
                    <a:pt x="539" y="1"/>
                    <a:pt x="539" y="1"/>
                    <a:pt x="539" y="1"/>
                  </a:cubicBezTo>
                  <a:cubicBezTo>
                    <a:pt x="538" y="0"/>
                    <a:pt x="538" y="0"/>
                    <a:pt x="538" y="0"/>
                  </a:cubicBezTo>
                  <a:cubicBezTo>
                    <a:pt x="538" y="0"/>
                    <a:pt x="538" y="0"/>
                    <a:pt x="538" y="0"/>
                  </a:cubicBezTo>
                  <a:cubicBezTo>
                    <a:pt x="538" y="0"/>
                    <a:pt x="538" y="0"/>
                    <a:pt x="538" y="0"/>
                  </a:cubicBezTo>
                </a:path>
              </a:pathLst>
            </a:custGeom>
            <a:solidFill>
              <a:schemeClr val="tx1"/>
            </a:solidFill>
            <a:ln w="9525">
              <a:solidFill>
                <a:schemeClr val="accent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8">
              <a:extLst>
                <a:ext uri="{FF2B5EF4-FFF2-40B4-BE49-F238E27FC236}">
                  <a16:creationId xmlns:a16="http://schemas.microsoft.com/office/drawing/2014/main" id="{8741ED80-BB5F-BF49-B8A0-F542E6C0E8A7}"/>
                </a:ext>
              </a:extLst>
            </p:cNvPr>
            <p:cNvSpPr>
              <a:spLocks noEditPoints="1"/>
            </p:cNvSpPr>
            <p:nvPr/>
          </p:nvSpPr>
          <p:spPr bwMode="auto">
            <a:xfrm>
              <a:off x="403" y="3601"/>
              <a:ext cx="87" cy="37"/>
            </a:xfrm>
            <a:custGeom>
              <a:avLst/>
              <a:gdLst>
                <a:gd name="T0" fmla="*/ 3 w 1467"/>
                <a:gd name="T1" fmla="*/ 623 h 624"/>
                <a:gd name="T2" fmla="*/ 6 w 1467"/>
                <a:gd name="T3" fmla="*/ 621 h 624"/>
                <a:gd name="T4" fmla="*/ 11 w 1467"/>
                <a:gd name="T5" fmla="*/ 619 h 624"/>
                <a:gd name="T6" fmla="*/ 19 w 1467"/>
                <a:gd name="T7" fmla="*/ 616 h 624"/>
                <a:gd name="T8" fmla="*/ 24 w 1467"/>
                <a:gd name="T9" fmla="*/ 614 h 624"/>
                <a:gd name="T10" fmla="*/ 26 w 1467"/>
                <a:gd name="T11" fmla="*/ 613 h 624"/>
                <a:gd name="T12" fmla="*/ 34 w 1467"/>
                <a:gd name="T13" fmla="*/ 609 h 624"/>
                <a:gd name="T14" fmla="*/ 42 w 1467"/>
                <a:gd name="T15" fmla="*/ 606 h 624"/>
                <a:gd name="T16" fmla="*/ 50 w 1467"/>
                <a:gd name="T17" fmla="*/ 602 h 624"/>
                <a:gd name="T18" fmla="*/ 58 w 1467"/>
                <a:gd name="T19" fmla="*/ 599 h 624"/>
                <a:gd name="T20" fmla="*/ 63 w 1467"/>
                <a:gd name="T21" fmla="*/ 597 h 624"/>
                <a:gd name="T22" fmla="*/ 72 w 1467"/>
                <a:gd name="T23" fmla="*/ 593 h 624"/>
                <a:gd name="T24" fmla="*/ 96 w 1467"/>
                <a:gd name="T25" fmla="*/ 583 h 624"/>
                <a:gd name="T26" fmla="*/ 114 w 1467"/>
                <a:gd name="T27" fmla="*/ 575 h 624"/>
                <a:gd name="T28" fmla="*/ 122 w 1467"/>
                <a:gd name="T29" fmla="*/ 572 h 624"/>
                <a:gd name="T30" fmla="*/ 139 w 1467"/>
                <a:gd name="T31" fmla="*/ 565 h 624"/>
                <a:gd name="T32" fmla="*/ 166 w 1467"/>
                <a:gd name="T33" fmla="*/ 553 h 624"/>
                <a:gd name="T34" fmla="*/ 198 w 1467"/>
                <a:gd name="T35" fmla="*/ 540 h 624"/>
                <a:gd name="T36" fmla="*/ 215 w 1467"/>
                <a:gd name="T37" fmla="*/ 532 h 624"/>
                <a:gd name="T38" fmla="*/ 247 w 1467"/>
                <a:gd name="T39" fmla="*/ 519 h 624"/>
                <a:gd name="T40" fmla="*/ 304 w 1467"/>
                <a:gd name="T41" fmla="*/ 495 h 624"/>
                <a:gd name="T42" fmla="*/ 350 w 1467"/>
                <a:gd name="T43" fmla="*/ 475 h 624"/>
                <a:gd name="T44" fmla="*/ 389 w 1467"/>
                <a:gd name="T45" fmla="*/ 458 h 624"/>
                <a:gd name="T46" fmla="*/ 417 w 1467"/>
                <a:gd name="T47" fmla="*/ 446 h 624"/>
                <a:gd name="T48" fmla="*/ 447 w 1467"/>
                <a:gd name="T49" fmla="*/ 434 h 624"/>
                <a:gd name="T50" fmla="*/ 498 w 1467"/>
                <a:gd name="T51" fmla="*/ 412 h 624"/>
                <a:gd name="T52" fmla="*/ 560 w 1467"/>
                <a:gd name="T53" fmla="*/ 386 h 624"/>
                <a:gd name="T54" fmla="*/ 585 w 1467"/>
                <a:gd name="T55" fmla="*/ 375 h 624"/>
                <a:gd name="T56" fmla="*/ 611 w 1467"/>
                <a:gd name="T57" fmla="*/ 364 h 624"/>
                <a:gd name="T58" fmla="*/ 666 w 1467"/>
                <a:gd name="T59" fmla="*/ 341 h 624"/>
                <a:gd name="T60" fmla="*/ 702 w 1467"/>
                <a:gd name="T61" fmla="*/ 325 h 624"/>
                <a:gd name="T62" fmla="*/ 758 w 1467"/>
                <a:gd name="T63" fmla="*/ 301 h 624"/>
                <a:gd name="T64" fmla="*/ 784 w 1467"/>
                <a:gd name="T65" fmla="*/ 291 h 624"/>
                <a:gd name="T66" fmla="*/ 842 w 1467"/>
                <a:gd name="T67" fmla="*/ 266 h 624"/>
                <a:gd name="T68" fmla="*/ 879 w 1467"/>
                <a:gd name="T69" fmla="*/ 250 h 624"/>
                <a:gd name="T70" fmla="*/ 914 w 1467"/>
                <a:gd name="T71" fmla="*/ 235 h 624"/>
                <a:gd name="T72" fmla="*/ 953 w 1467"/>
                <a:gd name="T73" fmla="*/ 218 h 624"/>
                <a:gd name="T74" fmla="*/ 987 w 1467"/>
                <a:gd name="T75" fmla="*/ 204 h 624"/>
                <a:gd name="T76" fmla="*/ 1029 w 1467"/>
                <a:gd name="T77" fmla="*/ 186 h 624"/>
                <a:gd name="T78" fmla="*/ 1100 w 1467"/>
                <a:gd name="T79" fmla="*/ 156 h 624"/>
                <a:gd name="T80" fmla="*/ 1139 w 1467"/>
                <a:gd name="T81" fmla="*/ 140 h 624"/>
                <a:gd name="T82" fmla="*/ 1163 w 1467"/>
                <a:gd name="T83" fmla="*/ 129 h 624"/>
                <a:gd name="T84" fmla="*/ 1205 w 1467"/>
                <a:gd name="T85" fmla="*/ 111 h 624"/>
                <a:gd name="T86" fmla="*/ 1229 w 1467"/>
                <a:gd name="T87" fmla="*/ 101 h 624"/>
                <a:gd name="T88" fmla="*/ 1254 w 1467"/>
                <a:gd name="T89" fmla="*/ 90 h 624"/>
                <a:gd name="T90" fmla="*/ 1277 w 1467"/>
                <a:gd name="T91" fmla="*/ 81 h 624"/>
                <a:gd name="T92" fmla="*/ 1314 w 1467"/>
                <a:gd name="T93" fmla="*/ 65 h 624"/>
                <a:gd name="T94" fmla="*/ 1324 w 1467"/>
                <a:gd name="T95" fmla="*/ 61 h 624"/>
                <a:gd name="T96" fmla="*/ 1342 w 1467"/>
                <a:gd name="T97" fmla="*/ 53 h 624"/>
                <a:gd name="T98" fmla="*/ 1363 w 1467"/>
                <a:gd name="T99" fmla="*/ 44 h 624"/>
                <a:gd name="T100" fmla="*/ 1372 w 1467"/>
                <a:gd name="T101" fmla="*/ 40 h 624"/>
                <a:gd name="T102" fmla="*/ 1386 w 1467"/>
                <a:gd name="T103" fmla="*/ 34 h 624"/>
                <a:gd name="T104" fmla="*/ 1392 w 1467"/>
                <a:gd name="T105" fmla="*/ 32 h 624"/>
                <a:gd name="T106" fmla="*/ 1409 w 1467"/>
                <a:gd name="T107" fmla="*/ 24 h 624"/>
                <a:gd name="T108" fmla="*/ 1423 w 1467"/>
                <a:gd name="T109" fmla="*/ 19 h 624"/>
                <a:gd name="T110" fmla="*/ 1430 w 1467"/>
                <a:gd name="T111" fmla="*/ 16 h 624"/>
                <a:gd name="T112" fmla="*/ 1439 w 1467"/>
                <a:gd name="T113" fmla="*/ 12 h 624"/>
                <a:gd name="T114" fmla="*/ 1443 w 1467"/>
                <a:gd name="T115" fmla="*/ 10 h 624"/>
                <a:gd name="T116" fmla="*/ 1449 w 1467"/>
                <a:gd name="T117" fmla="*/ 8 h 624"/>
                <a:gd name="T118" fmla="*/ 1452 w 1467"/>
                <a:gd name="T119" fmla="*/ 6 h 624"/>
                <a:gd name="T120" fmla="*/ 1455 w 1467"/>
                <a:gd name="T121" fmla="*/ 5 h 624"/>
                <a:gd name="T122" fmla="*/ 1461 w 1467"/>
                <a:gd name="T123" fmla="*/ 2 h 624"/>
                <a:gd name="T124" fmla="*/ 1466 w 1467"/>
                <a:gd name="T125"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7" h="624">
                  <a:moveTo>
                    <a:pt x="1" y="624"/>
                  </a:moveTo>
                  <a:cubicBezTo>
                    <a:pt x="0" y="624"/>
                    <a:pt x="0" y="624"/>
                    <a:pt x="0" y="624"/>
                  </a:cubicBezTo>
                  <a:cubicBezTo>
                    <a:pt x="0" y="624"/>
                    <a:pt x="0" y="624"/>
                    <a:pt x="1" y="624"/>
                  </a:cubicBezTo>
                  <a:moveTo>
                    <a:pt x="1" y="624"/>
                  </a:moveTo>
                  <a:cubicBezTo>
                    <a:pt x="1" y="624"/>
                    <a:pt x="1" y="624"/>
                    <a:pt x="1" y="624"/>
                  </a:cubicBezTo>
                  <a:cubicBezTo>
                    <a:pt x="1" y="624"/>
                    <a:pt x="1" y="624"/>
                    <a:pt x="1" y="624"/>
                  </a:cubicBezTo>
                  <a:moveTo>
                    <a:pt x="1" y="623"/>
                  </a:moveTo>
                  <a:cubicBezTo>
                    <a:pt x="1" y="623"/>
                    <a:pt x="1" y="624"/>
                    <a:pt x="1" y="624"/>
                  </a:cubicBezTo>
                  <a:cubicBezTo>
                    <a:pt x="1" y="623"/>
                    <a:pt x="1" y="624"/>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2" y="623"/>
                  </a:moveTo>
                  <a:cubicBezTo>
                    <a:pt x="2" y="623"/>
                    <a:pt x="2" y="623"/>
                    <a:pt x="1" y="623"/>
                  </a:cubicBezTo>
                  <a:cubicBezTo>
                    <a:pt x="2" y="623"/>
                    <a:pt x="2" y="623"/>
                    <a:pt x="2" y="623"/>
                  </a:cubicBezTo>
                  <a:moveTo>
                    <a:pt x="2" y="623"/>
                  </a:moveTo>
                  <a:cubicBezTo>
                    <a:pt x="2" y="623"/>
                    <a:pt x="2" y="623"/>
                    <a:pt x="2" y="623"/>
                  </a:cubicBezTo>
                  <a:cubicBezTo>
                    <a:pt x="2" y="623"/>
                    <a:pt x="2" y="623"/>
                    <a:pt x="2" y="623"/>
                  </a:cubicBezTo>
                  <a:moveTo>
                    <a:pt x="3" y="623"/>
                  </a:moveTo>
                  <a:cubicBezTo>
                    <a:pt x="2" y="623"/>
                    <a:pt x="2" y="623"/>
                    <a:pt x="2" y="623"/>
                  </a:cubicBezTo>
                  <a:cubicBezTo>
                    <a:pt x="3" y="623"/>
                    <a:pt x="2" y="623"/>
                    <a:pt x="3" y="623"/>
                  </a:cubicBezTo>
                  <a:moveTo>
                    <a:pt x="3" y="623"/>
                  </a:moveTo>
                  <a:cubicBezTo>
                    <a:pt x="3" y="623"/>
                    <a:pt x="3" y="623"/>
                    <a:pt x="3" y="623"/>
                  </a:cubicBezTo>
                  <a:cubicBezTo>
                    <a:pt x="3" y="623"/>
                    <a:pt x="3" y="623"/>
                    <a:pt x="3" y="623"/>
                  </a:cubicBezTo>
                  <a:moveTo>
                    <a:pt x="4" y="622"/>
                  </a:moveTo>
                  <a:cubicBezTo>
                    <a:pt x="3" y="622"/>
                    <a:pt x="3" y="623"/>
                    <a:pt x="3" y="623"/>
                  </a:cubicBezTo>
                  <a:cubicBezTo>
                    <a:pt x="3" y="623"/>
                    <a:pt x="3"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5" y="622"/>
                  </a:moveTo>
                  <a:cubicBezTo>
                    <a:pt x="5" y="622"/>
                    <a:pt x="4" y="622"/>
                    <a:pt x="4" y="622"/>
                  </a:cubicBezTo>
                  <a:cubicBezTo>
                    <a:pt x="4"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6" y="621"/>
                  </a:moveTo>
                  <a:cubicBezTo>
                    <a:pt x="6" y="621"/>
                    <a:pt x="6" y="622"/>
                    <a:pt x="6" y="622"/>
                  </a:cubicBezTo>
                  <a:cubicBezTo>
                    <a:pt x="6" y="621"/>
                    <a:pt x="6" y="621"/>
                    <a:pt x="6" y="621"/>
                  </a:cubicBezTo>
                  <a:moveTo>
                    <a:pt x="6" y="621"/>
                  </a:moveTo>
                  <a:cubicBezTo>
                    <a:pt x="6" y="621"/>
                    <a:pt x="6" y="621"/>
                    <a:pt x="6" y="621"/>
                  </a:cubicBezTo>
                  <a:cubicBezTo>
                    <a:pt x="6" y="621"/>
                    <a:pt x="6" y="621"/>
                    <a:pt x="6" y="621"/>
                  </a:cubicBezTo>
                  <a:moveTo>
                    <a:pt x="7" y="621"/>
                  </a:moveTo>
                  <a:cubicBezTo>
                    <a:pt x="7" y="621"/>
                    <a:pt x="6" y="621"/>
                    <a:pt x="6" y="621"/>
                  </a:cubicBezTo>
                  <a:cubicBezTo>
                    <a:pt x="6" y="621"/>
                    <a:pt x="7" y="621"/>
                    <a:pt x="7" y="621"/>
                  </a:cubicBezTo>
                  <a:moveTo>
                    <a:pt x="9" y="620"/>
                  </a:moveTo>
                  <a:cubicBezTo>
                    <a:pt x="8" y="620"/>
                    <a:pt x="8" y="621"/>
                    <a:pt x="7" y="621"/>
                  </a:cubicBezTo>
                  <a:cubicBezTo>
                    <a:pt x="8" y="621"/>
                    <a:pt x="8" y="620"/>
                    <a:pt x="9" y="620"/>
                  </a:cubicBezTo>
                  <a:moveTo>
                    <a:pt x="9" y="620"/>
                  </a:moveTo>
                  <a:cubicBezTo>
                    <a:pt x="9" y="620"/>
                    <a:pt x="9" y="620"/>
                    <a:pt x="9" y="620"/>
                  </a:cubicBezTo>
                  <a:cubicBezTo>
                    <a:pt x="9" y="620"/>
                    <a:pt x="9" y="620"/>
                    <a:pt x="9" y="620"/>
                  </a:cubicBezTo>
                  <a:moveTo>
                    <a:pt x="9" y="620"/>
                  </a:moveTo>
                  <a:cubicBezTo>
                    <a:pt x="9" y="620"/>
                    <a:pt x="9" y="620"/>
                    <a:pt x="9" y="620"/>
                  </a:cubicBezTo>
                  <a:cubicBezTo>
                    <a:pt x="9" y="620"/>
                    <a:pt x="9" y="620"/>
                    <a:pt x="9" y="620"/>
                  </a:cubicBezTo>
                  <a:moveTo>
                    <a:pt x="10" y="620"/>
                  </a:moveTo>
                  <a:cubicBezTo>
                    <a:pt x="10" y="620"/>
                    <a:pt x="9" y="620"/>
                    <a:pt x="9" y="620"/>
                  </a:cubicBezTo>
                  <a:cubicBezTo>
                    <a:pt x="9" y="620"/>
                    <a:pt x="10" y="620"/>
                    <a:pt x="10" y="620"/>
                  </a:cubicBezTo>
                  <a:moveTo>
                    <a:pt x="10" y="620"/>
                  </a:moveTo>
                  <a:cubicBezTo>
                    <a:pt x="10" y="620"/>
                    <a:pt x="10" y="620"/>
                    <a:pt x="10" y="620"/>
                  </a:cubicBezTo>
                  <a:cubicBezTo>
                    <a:pt x="10" y="620"/>
                    <a:pt x="10" y="620"/>
                    <a:pt x="10" y="620"/>
                  </a:cubicBezTo>
                  <a:moveTo>
                    <a:pt x="10" y="619"/>
                  </a:moveTo>
                  <a:cubicBezTo>
                    <a:pt x="10" y="619"/>
                    <a:pt x="10" y="620"/>
                    <a:pt x="10" y="620"/>
                  </a:cubicBezTo>
                  <a:cubicBezTo>
                    <a:pt x="10" y="620"/>
                    <a:pt x="10" y="620"/>
                    <a:pt x="10" y="619"/>
                  </a:cubicBezTo>
                  <a:moveTo>
                    <a:pt x="10" y="619"/>
                  </a:moveTo>
                  <a:cubicBezTo>
                    <a:pt x="10" y="619"/>
                    <a:pt x="10" y="619"/>
                    <a:pt x="10" y="619"/>
                  </a:cubicBezTo>
                  <a:cubicBezTo>
                    <a:pt x="10" y="619"/>
                    <a:pt x="10" y="619"/>
                    <a:pt x="10"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2" y="619"/>
                  </a:moveTo>
                  <a:cubicBezTo>
                    <a:pt x="11" y="619"/>
                    <a:pt x="11" y="619"/>
                    <a:pt x="11" y="619"/>
                  </a:cubicBezTo>
                  <a:cubicBezTo>
                    <a:pt x="12" y="619"/>
                    <a:pt x="12" y="619"/>
                    <a:pt x="12" y="619"/>
                  </a:cubicBezTo>
                  <a:moveTo>
                    <a:pt x="12" y="619"/>
                  </a:moveTo>
                  <a:cubicBezTo>
                    <a:pt x="12" y="619"/>
                    <a:pt x="12" y="619"/>
                    <a:pt x="12" y="619"/>
                  </a:cubicBezTo>
                  <a:cubicBezTo>
                    <a:pt x="12" y="619"/>
                    <a:pt x="12" y="619"/>
                    <a:pt x="12" y="619"/>
                  </a:cubicBezTo>
                  <a:moveTo>
                    <a:pt x="18" y="616"/>
                  </a:moveTo>
                  <a:cubicBezTo>
                    <a:pt x="16" y="617"/>
                    <a:pt x="14" y="618"/>
                    <a:pt x="12" y="619"/>
                  </a:cubicBezTo>
                  <a:cubicBezTo>
                    <a:pt x="14" y="618"/>
                    <a:pt x="16" y="617"/>
                    <a:pt x="18" y="616"/>
                  </a:cubicBezTo>
                  <a:moveTo>
                    <a:pt x="19" y="616"/>
                  </a:moveTo>
                  <a:cubicBezTo>
                    <a:pt x="19" y="616"/>
                    <a:pt x="18" y="616"/>
                    <a:pt x="18" y="616"/>
                  </a:cubicBezTo>
                  <a:cubicBezTo>
                    <a:pt x="19" y="616"/>
                    <a:pt x="18" y="616"/>
                    <a:pt x="19" y="616"/>
                  </a:cubicBezTo>
                  <a:moveTo>
                    <a:pt x="19" y="616"/>
                  </a:moveTo>
                  <a:cubicBezTo>
                    <a:pt x="19" y="616"/>
                    <a:pt x="19" y="616"/>
                    <a:pt x="19" y="616"/>
                  </a:cubicBezTo>
                  <a:cubicBezTo>
                    <a:pt x="19" y="616"/>
                    <a:pt x="19" y="616"/>
                    <a:pt x="19" y="616"/>
                  </a:cubicBezTo>
                  <a:moveTo>
                    <a:pt x="19" y="616"/>
                  </a:moveTo>
                  <a:cubicBezTo>
                    <a:pt x="19" y="616"/>
                    <a:pt x="19" y="616"/>
                    <a:pt x="19" y="616"/>
                  </a:cubicBezTo>
                  <a:cubicBezTo>
                    <a:pt x="19" y="616"/>
                    <a:pt x="19" y="616"/>
                    <a:pt x="19" y="616"/>
                  </a:cubicBezTo>
                  <a:moveTo>
                    <a:pt x="20" y="615"/>
                  </a:moveTo>
                  <a:cubicBezTo>
                    <a:pt x="20" y="615"/>
                    <a:pt x="20" y="616"/>
                    <a:pt x="19" y="616"/>
                  </a:cubicBezTo>
                  <a:cubicBezTo>
                    <a:pt x="20" y="616"/>
                    <a:pt x="20" y="615"/>
                    <a:pt x="20" y="615"/>
                  </a:cubicBezTo>
                  <a:moveTo>
                    <a:pt x="20" y="615"/>
                  </a:moveTo>
                  <a:cubicBezTo>
                    <a:pt x="20" y="615"/>
                    <a:pt x="20" y="615"/>
                    <a:pt x="20" y="615"/>
                  </a:cubicBezTo>
                  <a:cubicBezTo>
                    <a:pt x="20" y="615"/>
                    <a:pt x="20" y="615"/>
                    <a:pt x="20" y="615"/>
                  </a:cubicBezTo>
                  <a:moveTo>
                    <a:pt x="21" y="615"/>
                  </a:moveTo>
                  <a:cubicBezTo>
                    <a:pt x="21" y="615"/>
                    <a:pt x="21" y="615"/>
                    <a:pt x="21" y="615"/>
                  </a:cubicBezTo>
                  <a:cubicBezTo>
                    <a:pt x="21" y="615"/>
                    <a:pt x="21" y="615"/>
                    <a:pt x="21" y="615"/>
                  </a:cubicBezTo>
                  <a:moveTo>
                    <a:pt x="22" y="615"/>
                  </a:moveTo>
                  <a:cubicBezTo>
                    <a:pt x="21" y="615"/>
                    <a:pt x="21" y="615"/>
                    <a:pt x="21" y="615"/>
                  </a:cubicBezTo>
                  <a:cubicBezTo>
                    <a:pt x="21" y="615"/>
                    <a:pt x="21" y="615"/>
                    <a:pt x="22" y="615"/>
                  </a:cubicBezTo>
                  <a:moveTo>
                    <a:pt x="22" y="614"/>
                  </a:moveTo>
                  <a:cubicBezTo>
                    <a:pt x="22" y="615"/>
                    <a:pt x="22" y="615"/>
                    <a:pt x="22" y="615"/>
                  </a:cubicBezTo>
                  <a:cubicBezTo>
                    <a:pt x="22" y="615"/>
                    <a:pt x="22" y="615"/>
                    <a:pt x="22" y="614"/>
                  </a:cubicBezTo>
                  <a:moveTo>
                    <a:pt x="22" y="614"/>
                  </a:moveTo>
                  <a:cubicBezTo>
                    <a:pt x="22" y="614"/>
                    <a:pt x="22" y="614"/>
                    <a:pt x="22" y="614"/>
                  </a:cubicBezTo>
                  <a:cubicBezTo>
                    <a:pt x="22" y="614"/>
                    <a:pt x="22" y="614"/>
                    <a:pt x="22" y="614"/>
                  </a:cubicBezTo>
                  <a:moveTo>
                    <a:pt x="23" y="614"/>
                  </a:moveTo>
                  <a:cubicBezTo>
                    <a:pt x="22" y="614"/>
                    <a:pt x="22" y="614"/>
                    <a:pt x="22"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4" y="614"/>
                  </a:moveTo>
                  <a:cubicBezTo>
                    <a:pt x="23" y="614"/>
                    <a:pt x="23" y="614"/>
                    <a:pt x="23" y="614"/>
                  </a:cubicBezTo>
                  <a:cubicBezTo>
                    <a:pt x="23" y="614"/>
                    <a:pt x="23"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5" y="613"/>
                  </a:moveTo>
                  <a:cubicBezTo>
                    <a:pt x="24" y="613"/>
                    <a:pt x="24" y="613"/>
                    <a:pt x="24" y="613"/>
                  </a:cubicBezTo>
                  <a:cubicBezTo>
                    <a:pt x="25" y="613"/>
                    <a:pt x="25" y="613"/>
                    <a:pt x="25" y="613"/>
                  </a:cubicBezTo>
                  <a:moveTo>
                    <a:pt x="25" y="613"/>
                  </a:moveTo>
                  <a:cubicBezTo>
                    <a:pt x="25" y="613"/>
                    <a:pt x="25" y="613"/>
                    <a:pt x="25" y="613"/>
                  </a:cubicBezTo>
                  <a:cubicBezTo>
                    <a:pt x="25" y="613"/>
                    <a:pt x="25" y="613"/>
                    <a:pt x="25" y="613"/>
                  </a:cubicBezTo>
                  <a:moveTo>
                    <a:pt x="26" y="613"/>
                  </a:moveTo>
                  <a:cubicBezTo>
                    <a:pt x="26" y="613"/>
                    <a:pt x="25" y="613"/>
                    <a:pt x="25" y="613"/>
                  </a:cubicBezTo>
                  <a:cubicBezTo>
                    <a:pt x="25" y="613"/>
                    <a:pt x="26" y="613"/>
                    <a:pt x="26" y="613"/>
                  </a:cubicBezTo>
                  <a:moveTo>
                    <a:pt x="26" y="613"/>
                  </a:moveTo>
                  <a:cubicBezTo>
                    <a:pt x="26" y="613"/>
                    <a:pt x="26" y="613"/>
                    <a:pt x="26" y="613"/>
                  </a:cubicBezTo>
                  <a:cubicBezTo>
                    <a:pt x="26" y="613"/>
                    <a:pt x="26" y="613"/>
                    <a:pt x="26" y="613"/>
                  </a:cubicBezTo>
                  <a:moveTo>
                    <a:pt x="26" y="613"/>
                  </a:moveTo>
                  <a:cubicBezTo>
                    <a:pt x="26" y="613"/>
                    <a:pt x="26" y="613"/>
                    <a:pt x="26" y="613"/>
                  </a:cubicBezTo>
                  <a:cubicBezTo>
                    <a:pt x="26" y="613"/>
                    <a:pt x="26" y="613"/>
                    <a:pt x="26" y="613"/>
                  </a:cubicBezTo>
                  <a:moveTo>
                    <a:pt x="27" y="612"/>
                  </a:moveTo>
                  <a:cubicBezTo>
                    <a:pt x="27" y="612"/>
                    <a:pt x="27" y="613"/>
                    <a:pt x="27" y="613"/>
                  </a:cubicBezTo>
                  <a:cubicBezTo>
                    <a:pt x="27" y="612"/>
                    <a:pt x="27" y="612"/>
                    <a:pt x="27" y="612"/>
                  </a:cubicBezTo>
                  <a:moveTo>
                    <a:pt x="27" y="612"/>
                  </a:moveTo>
                  <a:cubicBezTo>
                    <a:pt x="27" y="612"/>
                    <a:pt x="27" y="612"/>
                    <a:pt x="27" y="612"/>
                  </a:cubicBezTo>
                  <a:cubicBezTo>
                    <a:pt x="27" y="612"/>
                    <a:pt x="27" y="612"/>
                    <a:pt x="27" y="612"/>
                  </a:cubicBezTo>
                  <a:moveTo>
                    <a:pt x="27" y="612"/>
                  </a:moveTo>
                  <a:cubicBezTo>
                    <a:pt x="27" y="612"/>
                    <a:pt x="27" y="612"/>
                    <a:pt x="27" y="612"/>
                  </a:cubicBezTo>
                  <a:cubicBezTo>
                    <a:pt x="27" y="612"/>
                    <a:pt x="27" y="612"/>
                    <a:pt x="27" y="612"/>
                  </a:cubicBezTo>
                  <a:moveTo>
                    <a:pt x="28" y="612"/>
                  </a:moveTo>
                  <a:cubicBezTo>
                    <a:pt x="28" y="612"/>
                    <a:pt x="27" y="612"/>
                    <a:pt x="27" y="612"/>
                  </a:cubicBezTo>
                  <a:cubicBezTo>
                    <a:pt x="27" y="612"/>
                    <a:pt x="28" y="612"/>
                    <a:pt x="28" y="612"/>
                  </a:cubicBezTo>
                  <a:moveTo>
                    <a:pt x="28" y="612"/>
                  </a:moveTo>
                  <a:cubicBezTo>
                    <a:pt x="28" y="612"/>
                    <a:pt x="28" y="612"/>
                    <a:pt x="28" y="612"/>
                  </a:cubicBezTo>
                  <a:cubicBezTo>
                    <a:pt x="28" y="612"/>
                    <a:pt x="28" y="612"/>
                    <a:pt x="28" y="612"/>
                  </a:cubicBezTo>
                  <a:moveTo>
                    <a:pt x="30" y="611"/>
                  </a:moveTo>
                  <a:cubicBezTo>
                    <a:pt x="30" y="611"/>
                    <a:pt x="30" y="611"/>
                    <a:pt x="30" y="611"/>
                  </a:cubicBezTo>
                  <a:cubicBezTo>
                    <a:pt x="30" y="611"/>
                    <a:pt x="30" y="611"/>
                    <a:pt x="30" y="611"/>
                  </a:cubicBezTo>
                  <a:moveTo>
                    <a:pt x="31" y="611"/>
                  </a:moveTo>
                  <a:cubicBezTo>
                    <a:pt x="31" y="611"/>
                    <a:pt x="30" y="611"/>
                    <a:pt x="30" y="611"/>
                  </a:cubicBezTo>
                  <a:cubicBezTo>
                    <a:pt x="31" y="611"/>
                    <a:pt x="31" y="611"/>
                    <a:pt x="31" y="611"/>
                  </a:cubicBezTo>
                  <a:moveTo>
                    <a:pt x="33" y="610"/>
                  </a:moveTo>
                  <a:cubicBezTo>
                    <a:pt x="33" y="610"/>
                    <a:pt x="33" y="610"/>
                    <a:pt x="33" y="610"/>
                  </a:cubicBezTo>
                  <a:cubicBezTo>
                    <a:pt x="33" y="610"/>
                    <a:pt x="33" y="610"/>
                    <a:pt x="33" y="610"/>
                  </a:cubicBezTo>
                  <a:moveTo>
                    <a:pt x="34" y="610"/>
                  </a:moveTo>
                  <a:cubicBezTo>
                    <a:pt x="34" y="610"/>
                    <a:pt x="34" y="610"/>
                    <a:pt x="34" y="610"/>
                  </a:cubicBezTo>
                  <a:cubicBezTo>
                    <a:pt x="34" y="610"/>
                    <a:pt x="34" y="610"/>
                    <a:pt x="34" y="610"/>
                  </a:cubicBezTo>
                  <a:moveTo>
                    <a:pt x="35" y="609"/>
                  </a:moveTo>
                  <a:cubicBezTo>
                    <a:pt x="35" y="609"/>
                    <a:pt x="34" y="609"/>
                    <a:pt x="34" y="609"/>
                  </a:cubicBezTo>
                  <a:cubicBezTo>
                    <a:pt x="34" y="609"/>
                    <a:pt x="35" y="609"/>
                    <a:pt x="35" y="609"/>
                  </a:cubicBezTo>
                  <a:moveTo>
                    <a:pt x="37" y="608"/>
                  </a:moveTo>
                  <a:cubicBezTo>
                    <a:pt x="36" y="609"/>
                    <a:pt x="36" y="609"/>
                    <a:pt x="35" y="609"/>
                  </a:cubicBezTo>
                  <a:cubicBezTo>
                    <a:pt x="36" y="609"/>
                    <a:pt x="36" y="609"/>
                    <a:pt x="37" y="608"/>
                  </a:cubicBezTo>
                  <a:moveTo>
                    <a:pt x="37" y="608"/>
                  </a:moveTo>
                  <a:cubicBezTo>
                    <a:pt x="37" y="608"/>
                    <a:pt x="37" y="608"/>
                    <a:pt x="37" y="608"/>
                  </a:cubicBezTo>
                  <a:cubicBezTo>
                    <a:pt x="37" y="608"/>
                    <a:pt x="37" y="608"/>
                    <a:pt x="37" y="608"/>
                  </a:cubicBezTo>
                  <a:moveTo>
                    <a:pt x="38" y="608"/>
                  </a:moveTo>
                  <a:cubicBezTo>
                    <a:pt x="38" y="608"/>
                    <a:pt x="37" y="608"/>
                    <a:pt x="37" y="608"/>
                  </a:cubicBezTo>
                  <a:cubicBezTo>
                    <a:pt x="38" y="608"/>
                    <a:pt x="38" y="608"/>
                    <a:pt x="38" y="608"/>
                  </a:cubicBezTo>
                  <a:moveTo>
                    <a:pt x="38" y="608"/>
                  </a:moveTo>
                  <a:cubicBezTo>
                    <a:pt x="38" y="608"/>
                    <a:pt x="38" y="608"/>
                    <a:pt x="38" y="608"/>
                  </a:cubicBezTo>
                  <a:cubicBezTo>
                    <a:pt x="38" y="608"/>
                    <a:pt x="38" y="608"/>
                    <a:pt x="38" y="608"/>
                  </a:cubicBezTo>
                  <a:moveTo>
                    <a:pt x="39" y="607"/>
                  </a:moveTo>
                  <a:cubicBezTo>
                    <a:pt x="39" y="607"/>
                    <a:pt x="39" y="607"/>
                    <a:pt x="39" y="607"/>
                  </a:cubicBezTo>
                  <a:cubicBezTo>
                    <a:pt x="39" y="607"/>
                    <a:pt x="39" y="607"/>
                    <a:pt x="39" y="607"/>
                  </a:cubicBezTo>
                  <a:moveTo>
                    <a:pt x="40" y="607"/>
                  </a:moveTo>
                  <a:cubicBezTo>
                    <a:pt x="39" y="607"/>
                    <a:pt x="39" y="607"/>
                    <a:pt x="39" y="607"/>
                  </a:cubicBezTo>
                  <a:cubicBezTo>
                    <a:pt x="40" y="607"/>
                    <a:pt x="39" y="607"/>
                    <a:pt x="40" y="607"/>
                  </a:cubicBezTo>
                  <a:moveTo>
                    <a:pt x="40" y="607"/>
                  </a:moveTo>
                  <a:cubicBezTo>
                    <a:pt x="40" y="607"/>
                    <a:pt x="40" y="607"/>
                    <a:pt x="40" y="607"/>
                  </a:cubicBezTo>
                  <a:cubicBezTo>
                    <a:pt x="40" y="607"/>
                    <a:pt x="40" y="607"/>
                    <a:pt x="40" y="607"/>
                  </a:cubicBezTo>
                  <a:moveTo>
                    <a:pt x="40" y="607"/>
                  </a:moveTo>
                  <a:cubicBezTo>
                    <a:pt x="40" y="607"/>
                    <a:pt x="40" y="607"/>
                    <a:pt x="40" y="607"/>
                  </a:cubicBezTo>
                  <a:cubicBezTo>
                    <a:pt x="40" y="607"/>
                    <a:pt x="40" y="607"/>
                    <a:pt x="40" y="607"/>
                  </a:cubicBezTo>
                  <a:moveTo>
                    <a:pt x="42" y="606"/>
                  </a:moveTo>
                  <a:cubicBezTo>
                    <a:pt x="41" y="606"/>
                    <a:pt x="41" y="606"/>
                    <a:pt x="41" y="606"/>
                  </a:cubicBezTo>
                  <a:cubicBezTo>
                    <a:pt x="42" y="606"/>
                    <a:pt x="42" y="606"/>
                    <a:pt x="42" y="606"/>
                  </a:cubicBezTo>
                  <a:moveTo>
                    <a:pt x="42" y="606"/>
                  </a:moveTo>
                  <a:cubicBezTo>
                    <a:pt x="42" y="606"/>
                    <a:pt x="42" y="606"/>
                    <a:pt x="42" y="606"/>
                  </a:cubicBezTo>
                  <a:cubicBezTo>
                    <a:pt x="42" y="606"/>
                    <a:pt x="42" y="606"/>
                    <a:pt x="42" y="606"/>
                  </a:cubicBezTo>
                  <a:moveTo>
                    <a:pt x="43" y="606"/>
                  </a:moveTo>
                  <a:cubicBezTo>
                    <a:pt x="43" y="606"/>
                    <a:pt x="42" y="606"/>
                    <a:pt x="42" y="606"/>
                  </a:cubicBezTo>
                  <a:cubicBezTo>
                    <a:pt x="43" y="606"/>
                    <a:pt x="43" y="606"/>
                    <a:pt x="43" y="606"/>
                  </a:cubicBezTo>
                  <a:moveTo>
                    <a:pt x="43" y="606"/>
                  </a:moveTo>
                  <a:cubicBezTo>
                    <a:pt x="43" y="606"/>
                    <a:pt x="43" y="606"/>
                    <a:pt x="43" y="606"/>
                  </a:cubicBezTo>
                  <a:cubicBezTo>
                    <a:pt x="43" y="606"/>
                    <a:pt x="43" y="606"/>
                    <a:pt x="43" y="606"/>
                  </a:cubicBezTo>
                  <a:moveTo>
                    <a:pt x="44" y="605"/>
                  </a:moveTo>
                  <a:cubicBezTo>
                    <a:pt x="44" y="605"/>
                    <a:pt x="44" y="605"/>
                    <a:pt x="44" y="605"/>
                  </a:cubicBezTo>
                  <a:cubicBezTo>
                    <a:pt x="44" y="605"/>
                    <a:pt x="44" y="605"/>
                    <a:pt x="44" y="605"/>
                  </a:cubicBezTo>
                  <a:moveTo>
                    <a:pt x="46" y="604"/>
                  </a:moveTo>
                  <a:cubicBezTo>
                    <a:pt x="46" y="604"/>
                    <a:pt x="46" y="604"/>
                    <a:pt x="46" y="604"/>
                  </a:cubicBezTo>
                  <a:cubicBezTo>
                    <a:pt x="46" y="604"/>
                    <a:pt x="46" y="604"/>
                    <a:pt x="46" y="604"/>
                  </a:cubicBezTo>
                  <a:moveTo>
                    <a:pt x="47" y="604"/>
                  </a:moveTo>
                  <a:cubicBezTo>
                    <a:pt x="47" y="604"/>
                    <a:pt x="47" y="604"/>
                    <a:pt x="47" y="604"/>
                  </a:cubicBezTo>
                  <a:cubicBezTo>
                    <a:pt x="47" y="604"/>
                    <a:pt x="47" y="604"/>
                    <a:pt x="47" y="604"/>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2"/>
                  </a:moveTo>
                  <a:cubicBezTo>
                    <a:pt x="50" y="602"/>
                    <a:pt x="50" y="602"/>
                    <a:pt x="50" y="603"/>
                  </a:cubicBezTo>
                  <a:cubicBezTo>
                    <a:pt x="50" y="602"/>
                    <a:pt x="50" y="603"/>
                    <a:pt x="50" y="602"/>
                  </a:cubicBezTo>
                  <a:moveTo>
                    <a:pt x="53" y="602"/>
                  </a:moveTo>
                  <a:cubicBezTo>
                    <a:pt x="53" y="602"/>
                    <a:pt x="53" y="602"/>
                    <a:pt x="53" y="602"/>
                  </a:cubicBezTo>
                  <a:cubicBezTo>
                    <a:pt x="53" y="602"/>
                    <a:pt x="53" y="602"/>
                    <a:pt x="53" y="602"/>
                  </a:cubicBezTo>
                  <a:moveTo>
                    <a:pt x="54" y="601"/>
                  </a:moveTo>
                  <a:cubicBezTo>
                    <a:pt x="54" y="601"/>
                    <a:pt x="54" y="601"/>
                    <a:pt x="54" y="601"/>
                  </a:cubicBezTo>
                  <a:cubicBezTo>
                    <a:pt x="54" y="601"/>
                    <a:pt x="54" y="601"/>
                    <a:pt x="54" y="601"/>
                  </a:cubicBezTo>
                  <a:moveTo>
                    <a:pt x="54" y="601"/>
                  </a:moveTo>
                  <a:cubicBezTo>
                    <a:pt x="54" y="601"/>
                    <a:pt x="54" y="601"/>
                    <a:pt x="54" y="601"/>
                  </a:cubicBezTo>
                  <a:cubicBezTo>
                    <a:pt x="54" y="601"/>
                    <a:pt x="54" y="601"/>
                    <a:pt x="54" y="601"/>
                  </a:cubicBezTo>
                  <a:moveTo>
                    <a:pt x="55" y="601"/>
                  </a:moveTo>
                  <a:cubicBezTo>
                    <a:pt x="54" y="601"/>
                    <a:pt x="54" y="601"/>
                    <a:pt x="54" y="601"/>
                  </a:cubicBezTo>
                  <a:cubicBezTo>
                    <a:pt x="54" y="601"/>
                    <a:pt x="54" y="601"/>
                    <a:pt x="55" y="601"/>
                  </a:cubicBezTo>
                  <a:moveTo>
                    <a:pt x="55" y="601"/>
                  </a:moveTo>
                  <a:cubicBezTo>
                    <a:pt x="55" y="601"/>
                    <a:pt x="55" y="601"/>
                    <a:pt x="55" y="601"/>
                  </a:cubicBezTo>
                  <a:cubicBezTo>
                    <a:pt x="55" y="601"/>
                    <a:pt x="55" y="601"/>
                    <a:pt x="55" y="601"/>
                  </a:cubicBezTo>
                  <a:moveTo>
                    <a:pt x="55" y="600"/>
                  </a:moveTo>
                  <a:cubicBezTo>
                    <a:pt x="55" y="600"/>
                    <a:pt x="55" y="601"/>
                    <a:pt x="55" y="601"/>
                  </a:cubicBezTo>
                  <a:cubicBezTo>
                    <a:pt x="55" y="600"/>
                    <a:pt x="55" y="600"/>
                    <a:pt x="55" y="600"/>
                  </a:cubicBezTo>
                  <a:moveTo>
                    <a:pt x="56" y="600"/>
                  </a:moveTo>
                  <a:cubicBezTo>
                    <a:pt x="56" y="600"/>
                    <a:pt x="56" y="600"/>
                    <a:pt x="56" y="600"/>
                  </a:cubicBezTo>
                  <a:cubicBezTo>
                    <a:pt x="56" y="600"/>
                    <a:pt x="56" y="600"/>
                    <a:pt x="56" y="600"/>
                  </a:cubicBezTo>
                  <a:moveTo>
                    <a:pt x="57" y="600"/>
                  </a:moveTo>
                  <a:cubicBezTo>
                    <a:pt x="57" y="600"/>
                    <a:pt x="57" y="600"/>
                    <a:pt x="56" y="600"/>
                  </a:cubicBezTo>
                  <a:cubicBezTo>
                    <a:pt x="57" y="600"/>
                    <a:pt x="57" y="600"/>
                    <a:pt x="57" y="600"/>
                  </a:cubicBezTo>
                  <a:moveTo>
                    <a:pt x="58" y="599"/>
                  </a:moveTo>
                  <a:cubicBezTo>
                    <a:pt x="58" y="599"/>
                    <a:pt x="58" y="599"/>
                    <a:pt x="57" y="600"/>
                  </a:cubicBezTo>
                  <a:cubicBezTo>
                    <a:pt x="58" y="599"/>
                    <a:pt x="58" y="599"/>
                    <a:pt x="58" y="599"/>
                  </a:cubicBezTo>
                  <a:moveTo>
                    <a:pt x="58" y="599"/>
                  </a:moveTo>
                  <a:cubicBezTo>
                    <a:pt x="58" y="599"/>
                    <a:pt x="58" y="599"/>
                    <a:pt x="58" y="599"/>
                  </a:cubicBezTo>
                  <a:cubicBezTo>
                    <a:pt x="58" y="599"/>
                    <a:pt x="58" y="599"/>
                    <a:pt x="58"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60" y="598"/>
                  </a:moveTo>
                  <a:cubicBezTo>
                    <a:pt x="60" y="598"/>
                    <a:pt x="60" y="599"/>
                    <a:pt x="60" y="599"/>
                  </a:cubicBezTo>
                  <a:cubicBezTo>
                    <a:pt x="60" y="598"/>
                    <a:pt x="60" y="598"/>
                    <a:pt x="60"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2" y="597"/>
                  </a:moveTo>
                  <a:cubicBezTo>
                    <a:pt x="62" y="597"/>
                    <a:pt x="62" y="597"/>
                    <a:pt x="62" y="597"/>
                  </a:cubicBezTo>
                  <a:cubicBezTo>
                    <a:pt x="62" y="597"/>
                    <a:pt x="62" y="597"/>
                    <a:pt x="62" y="597"/>
                  </a:cubicBezTo>
                  <a:moveTo>
                    <a:pt x="63" y="597"/>
                  </a:moveTo>
                  <a:cubicBezTo>
                    <a:pt x="63" y="597"/>
                    <a:pt x="63" y="597"/>
                    <a:pt x="62" y="597"/>
                  </a:cubicBezTo>
                  <a:cubicBezTo>
                    <a:pt x="62" y="597"/>
                    <a:pt x="63" y="597"/>
                    <a:pt x="63" y="597"/>
                  </a:cubicBezTo>
                  <a:moveTo>
                    <a:pt x="63" y="597"/>
                  </a:moveTo>
                  <a:cubicBezTo>
                    <a:pt x="63" y="597"/>
                    <a:pt x="63" y="597"/>
                    <a:pt x="63" y="597"/>
                  </a:cubicBezTo>
                  <a:cubicBezTo>
                    <a:pt x="63" y="597"/>
                    <a:pt x="63" y="597"/>
                    <a:pt x="63" y="597"/>
                  </a:cubicBezTo>
                  <a:moveTo>
                    <a:pt x="64" y="597"/>
                  </a:moveTo>
                  <a:cubicBezTo>
                    <a:pt x="64" y="597"/>
                    <a:pt x="64" y="597"/>
                    <a:pt x="63" y="597"/>
                  </a:cubicBezTo>
                  <a:cubicBezTo>
                    <a:pt x="64" y="597"/>
                    <a:pt x="64" y="597"/>
                    <a:pt x="64" y="597"/>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6" y="596"/>
                  </a:moveTo>
                  <a:cubicBezTo>
                    <a:pt x="66" y="596"/>
                    <a:pt x="66" y="596"/>
                    <a:pt x="66" y="596"/>
                  </a:cubicBezTo>
                  <a:cubicBezTo>
                    <a:pt x="66" y="596"/>
                    <a:pt x="66" y="596"/>
                    <a:pt x="66" y="596"/>
                  </a:cubicBezTo>
                  <a:moveTo>
                    <a:pt x="66" y="596"/>
                  </a:moveTo>
                  <a:cubicBezTo>
                    <a:pt x="66" y="596"/>
                    <a:pt x="66" y="596"/>
                    <a:pt x="66" y="596"/>
                  </a:cubicBezTo>
                  <a:cubicBezTo>
                    <a:pt x="66" y="596"/>
                    <a:pt x="66" y="596"/>
                    <a:pt x="66" y="596"/>
                  </a:cubicBezTo>
                  <a:moveTo>
                    <a:pt x="70" y="594"/>
                  </a:moveTo>
                  <a:cubicBezTo>
                    <a:pt x="69" y="595"/>
                    <a:pt x="67" y="595"/>
                    <a:pt x="66" y="596"/>
                  </a:cubicBezTo>
                  <a:cubicBezTo>
                    <a:pt x="67" y="595"/>
                    <a:pt x="69" y="595"/>
                    <a:pt x="70" y="594"/>
                  </a:cubicBezTo>
                  <a:moveTo>
                    <a:pt x="71" y="594"/>
                  </a:moveTo>
                  <a:cubicBezTo>
                    <a:pt x="71" y="594"/>
                    <a:pt x="70" y="594"/>
                    <a:pt x="70" y="594"/>
                  </a:cubicBezTo>
                  <a:cubicBezTo>
                    <a:pt x="70" y="594"/>
                    <a:pt x="71" y="594"/>
                    <a:pt x="71" y="594"/>
                  </a:cubicBezTo>
                  <a:moveTo>
                    <a:pt x="72" y="593"/>
                  </a:moveTo>
                  <a:cubicBezTo>
                    <a:pt x="72" y="593"/>
                    <a:pt x="72" y="593"/>
                    <a:pt x="71" y="594"/>
                  </a:cubicBezTo>
                  <a:cubicBezTo>
                    <a:pt x="72" y="593"/>
                    <a:pt x="72" y="593"/>
                    <a:pt x="72" y="593"/>
                  </a:cubicBezTo>
                  <a:moveTo>
                    <a:pt x="74" y="592"/>
                  </a:moveTo>
                  <a:cubicBezTo>
                    <a:pt x="74" y="592"/>
                    <a:pt x="73" y="593"/>
                    <a:pt x="72" y="593"/>
                  </a:cubicBezTo>
                  <a:cubicBezTo>
                    <a:pt x="73" y="593"/>
                    <a:pt x="74" y="592"/>
                    <a:pt x="74" y="592"/>
                  </a:cubicBezTo>
                  <a:moveTo>
                    <a:pt x="76" y="591"/>
                  </a:moveTo>
                  <a:cubicBezTo>
                    <a:pt x="76" y="592"/>
                    <a:pt x="75" y="592"/>
                    <a:pt x="75" y="592"/>
                  </a:cubicBezTo>
                  <a:cubicBezTo>
                    <a:pt x="75" y="592"/>
                    <a:pt x="76" y="592"/>
                    <a:pt x="76" y="591"/>
                  </a:cubicBezTo>
                  <a:moveTo>
                    <a:pt x="78" y="591"/>
                  </a:moveTo>
                  <a:cubicBezTo>
                    <a:pt x="78" y="591"/>
                    <a:pt x="78" y="591"/>
                    <a:pt x="78" y="591"/>
                  </a:cubicBezTo>
                  <a:cubicBezTo>
                    <a:pt x="78" y="591"/>
                    <a:pt x="78" y="591"/>
                    <a:pt x="78" y="591"/>
                  </a:cubicBezTo>
                  <a:moveTo>
                    <a:pt x="78" y="590"/>
                  </a:moveTo>
                  <a:cubicBezTo>
                    <a:pt x="78" y="591"/>
                    <a:pt x="78" y="591"/>
                    <a:pt x="78" y="591"/>
                  </a:cubicBezTo>
                  <a:cubicBezTo>
                    <a:pt x="78" y="590"/>
                    <a:pt x="78" y="591"/>
                    <a:pt x="78" y="590"/>
                  </a:cubicBezTo>
                  <a:moveTo>
                    <a:pt x="79" y="590"/>
                  </a:moveTo>
                  <a:cubicBezTo>
                    <a:pt x="79" y="590"/>
                    <a:pt x="79" y="590"/>
                    <a:pt x="79" y="590"/>
                  </a:cubicBezTo>
                  <a:cubicBezTo>
                    <a:pt x="79" y="590"/>
                    <a:pt x="79" y="590"/>
                    <a:pt x="79" y="590"/>
                  </a:cubicBezTo>
                  <a:moveTo>
                    <a:pt x="81" y="590"/>
                  </a:moveTo>
                  <a:cubicBezTo>
                    <a:pt x="80" y="590"/>
                    <a:pt x="80" y="590"/>
                    <a:pt x="80" y="590"/>
                  </a:cubicBezTo>
                  <a:cubicBezTo>
                    <a:pt x="80" y="590"/>
                    <a:pt x="80" y="590"/>
                    <a:pt x="81" y="590"/>
                  </a:cubicBezTo>
                  <a:moveTo>
                    <a:pt x="84" y="588"/>
                  </a:moveTo>
                  <a:cubicBezTo>
                    <a:pt x="84" y="588"/>
                    <a:pt x="84" y="588"/>
                    <a:pt x="83" y="588"/>
                  </a:cubicBezTo>
                  <a:cubicBezTo>
                    <a:pt x="83" y="588"/>
                    <a:pt x="84" y="588"/>
                    <a:pt x="84" y="588"/>
                  </a:cubicBezTo>
                  <a:moveTo>
                    <a:pt x="92" y="585"/>
                  </a:moveTo>
                  <a:cubicBezTo>
                    <a:pt x="92" y="585"/>
                    <a:pt x="92" y="585"/>
                    <a:pt x="91" y="585"/>
                  </a:cubicBezTo>
                  <a:cubicBezTo>
                    <a:pt x="91" y="585"/>
                    <a:pt x="92" y="585"/>
                    <a:pt x="92" y="585"/>
                  </a:cubicBezTo>
                  <a:moveTo>
                    <a:pt x="94" y="584"/>
                  </a:moveTo>
                  <a:cubicBezTo>
                    <a:pt x="94" y="584"/>
                    <a:pt x="94" y="584"/>
                    <a:pt x="94" y="584"/>
                  </a:cubicBezTo>
                  <a:cubicBezTo>
                    <a:pt x="94" y="584"/>
                    <a:pt x="94" y="584"/>
                    <a:pt x="94" y="584"/>
                  </a:cubicBezTo>
                  <a:moveTo>
                    <a:pt x="96" y="583"/>
                  </a:moveTo>
                  <a:cubicBezTo>
                    <a:pt x="96" y="583"/>
                    <a:pt x="96" y="583"/>
                    <a:pt x="96" y="583"/>
                  </a:cubicBezTo>
                  <a:cubicBezTo>
                    <a:pt x="96" y="583"/>
                    <a:pt x="96" y="583"/>
                    <a:pt x="96" y="583"/>
                  </a:cubicBezTo>
                  <a:moveTo>
                    <a:pt x="97" y="583"/>
                  </a:moveTo>
                  <a:cubicBezTo>
                    <a:pt x="97" y="583"/>
                    <a:pt x="97" y="583"/>
                    <a:pt x="97" y="583"/>
                  </a:cubicBezTo>
                  <a:cubicBezTo>
                    <a:pt x="97" y="583"/>
                    <a:pt x="97" y="583"/>
                    <a:pt x="97" y="583"/>
                  </a:cubicBezTo>
                  <a:moveTo>
                    <a:pt x="98" y="582"/>
                  </a:moveTo>
                  <a:cubicBezTo>
                    <a:pt x="98" y="582"/>
                    <a:pt x="97" y="582"/>
                    <a:pt x="97" y="582"/>
                  </a:cubicBezTo>
                  <a:cubicBezTo>
                    <a:pt x="97" y="582"/>
                    <a:pt x="98" y="582"/>
                    <a:pt x="98" y="582"/>
                  </a:cubicBezTo>
                  <a:moveTo>
                    <a:pt x="99" y="582"/>
                  </a:moveTo>
                  <a:cubicBezTo>
                    <a:pt x="99" y="582"/>
                    <a:pt x="98" y="582"/>
                    <a:pt x="98" y="582"/>
                  </a:cubicBezTo>
                  <a:cubicBezTo>
                    <a:pt x="98" y="582"/>
                    <a:pt x="99" y="582"/>
                    <a:pt x="99" y="582"/>
                  </a:cubicBezTo>
                  <a:moveTo>
                    <a:pt x="99" y="582"/>
                  </a:moveTo>
                  <a:cubicBezTo>
                    <a:pt x="99" y="582"/>
                    <a:pt x="99" y="582"/>
                    <a:pt x="99" y="582"/>
                  </a:cubicBezTo>
                  <a:cubicBezTo>
                    <a:pt x="99" y="582"/>
                    <a:pt x="99" y="582"/>
                    <a:pt x="99" y="582"/>
                  </a:cubicBezTo>
                  <a:moveTo>
                    <a:pt x="102" y="580"/>
                  </a:moveTo>
                  <a:cubicBezTo>
                    <a:pt x="101" y="581"/>
                    <a:pt x="100" y="581"/>
                    <a:pt x="99" y="582"/>
                  </a:cubicBezTo>
                  <a:cubicBezTo>
                    <a:pt x="100" y="581"/>
                    <a:pt x="101" y="581"/>
                    <a:pt x="102" y="580"/>
                  </a:cubicBezTo>
                  <a:moveTo>
                    <a:pt x="104" y="580"/>
                  </a:moveTo>
                  <a:cubicBezTo>
                    <a:pt x="104" y="580"/>
                    <a:pt x="103" y="580"/>
                    <a:pt x="103" y="580"/>
                  </a:cubicBezTo>
                  <a:cubicBezTo>
                    <a:pt x="104" y="580"/>
                    <a:pt x="104" y="580"/>
                    <a:pt x="104" y="580"/>
                  </a:cubicBezTo>
                  <a:moveTo>
                    <a:pt x="107" y="578"/>
                  </a:moveTo>
                  <a:cubicBezTo>
                    <a:pt x="106" y="579"/>
                    <a:pt x="105" y="579"/>
                    <a:pt x="104" y="580"/>
                  </a:cubicBezTo>
                  <a:cubicBezTo>
                    <a:pt x="105" y="579"/>
                    <a:pt x="106" y="579"/>
                    <a:pt x="107" y="578"/>
                  </a:cubicBezTo>
                  <a:moveTo>
                    <a:pt x="113" y="576"/>
                  </a:moveTo>
                  <a:cubicBezTo>
                    <a:pt x="111" y="577"/>
                    <a:pt x="109" y="578"/>
                    <a:pt x="107" y="578"/>
                  </a:cubicBezTo>
                  <a:cubicBezTo>
                    <a:pt x="109" y="578"/>
                    <a:pt x="111" y="577"/>
                    <a:pt x="113" y="576"/>
                  </a:cubicBezTo>
                  <a:moveTo>
                    <a:pt x="114" y="576"/>
                  </a:moveTo>
                  <a:cubicBezTo>
                    <a:pt x="113" y="576"/>
                    <a:pt x="113" y="576"/>
                    <a:pt x="113" y="576"/>
                  </a:cubicBezTo>
                  <a:cubicBezTo>
                    <a:pt x="113" y="576"/>
                    <a:pt x="113" y="576"/>
                    <a:pt x="114" y="576"/>
                  </a:cubicBezTo>
                  <a:moveTo>
                    <a:pt x="114" y="575"/>
                  </a:moveTo>
                  <a:cubicBezTo>
                    <a:pt x="114" y="575"/>
                    <a:pt x="114" y="575"/>
                    <a:pt x="114" y="575"/>
                  </a:cubicBezTo>
                  <a:cubicBezTo>
                    <a:pt x="114" y="575"/>
                    <a:pt x="114" y="575"/>
                    <a:pt x="114" y="575"/>
                  </a:cubicBezTo>
                  <a:moveTo>
                    <a:pt x="115" y="575"/>
                  </a:moveTo>
                  <a:cubicBezTo>
                    <a:pt x="115" y="575"/>
                    <a:pt x="115" y="575"/>
                    <a:pt x="115" y="575"/>
                  </a:cubicBezTo>
                  <a:cubicBezTo>
                    <a:pt x="115" y="575"/>
                    <a:pt x="115" y="575"/>
                    <a:pt x="115" y="575"/>
                  </a:cubicBezTo>
                  <a:moveTo>
                    <a:pt x="116" y="575"/>
                  </a:moveTo>
                  <a:cubicBezTo>
                    <a:pt x="116" y="575"/>
                    <a:pt x="115" y="575"/>
                    <a:pt x="115" y="575"/>
                  </a:cubicBezTo>
                  <a:cubicBezTo>
                    <a:pt x="115" y="575"/>
                    <a:pt x="116" y="575"/>
                    <a:pt x="116" y="575"/>
                  </a:cubicBezTo>
                  <a:moveTo>
                    <a:pt x="118" y="574"/>
                  </a:moveTo>
                  <a:cubicBezTo>
                    <a:pt x="117" y="574"/>
                    <a:pt x="117" y="574"/>
                    <a:pt x="116" y="574"/>
                  </a:cubicBezTo>
                  <a:cubicBezTo>
                    <a:pt x="117" y="574"/>
                    <a:pt x="117" y="574"/>
                    <a:pt x="118" y="574"/>
                  </a:cubicBezTo>
                  <a:moveTo>
                    <a:pt x="118" y="573"/>
                  </a:moveTo>
                  <a:cubicBezTo>
                    <a:pt x="118" y="574"/>
                    <a:pt x="118" y="574"/>
                    <a:pt x="118" y="574"/>
                  </a:cubicBezTo>
                  <a:cubicBezTo>
                    <a:pt x="118" y="574"/>
                    <a:pt x="118" y="574"/>
                    <a:pt x="118" y="573"/>
                  </a:cubicBezTo>
                  <a:moveTo>
                    <a:pt x="119" y="573"/>
                  </a:moveTo>
                  <a:cubicBezTo>
                    <a:pt x="119" y="573"/>
                    <a:pt x="119" y="573"/>
                    <a:pt x="118" y="573"/>
                  </a:cubicBezTo>
                  <a:cubicBezTo>
                    <a:pt x="119" y="573"/>
                    <a:pt x="119" y="573"/>
                    <a:pt x="119" y="573"/>
                  </a:cubicBezTo>
                  <a:moveTo>
                    <a:pt x="119" y="573"/>
                  </a:moveTo>
                  <a:cubicBezTo>
                    <a:pt x="119" y="573"/>
                    <a:pt x="119" y="573"/>
                    <a:pt x="119" y="573"/>
                  </a:cubicBezTo>
                  <a:cubicBezTo>
                    <a:pt x="119" y="573"/>
                    <a:pt x="119" y="573"/>
                    <a:pt x="119" y="573"/>
                  </a:cubicBezTo>
                  <a:moveTo>
                    <a:pt x="120" y="573"/>
                  </a:moveTo>
                  <a:cubicBezTo>
                    <a:pt x="120" y="573"/>
                    <a:pt x="120" y="573"/>
                    <a:pt x="120" y="573"/>
                  </a:cubicBezTo>
                  <a:cubicBezTo>
                    <a:pt x="120" y="573"/>
                    <a:pt x="120" y="573"/>
                    <a:pt x="120" y="573"/>
                  </a:cubicBezTo>
                  <a:moveTo>
                    <a:pt x="122" y="572"/>
                  </a:moveTo>
                  <a:cubicBezTo>
                    <a:pt x="121" y="572"/>
                    <a:pt x="121" y="573"/>
                    <a:pt x="120" y="573"/>
                  </a:cubicBezTo>
                  <a:cubicBezTo>
                    <a:pt x="121" y="573"/>
                    <a:pt x="121" y="572"/>
                    <a:pt x="122" y="572"/>
                  </a:cubicBezTo>
                  <a:moveTo>
                    <a:pt x="122" y="572"/>
                  </a:moveTo>
                  <a:cubicBezTo>
                    <a:pt x="122" y="572"/>
                    <a:pt x="122" y="572"/>
                    <a:pt x="122" y="572"/>
                  </a:cubicBezTo>
                  <a:cubicBezTo>
                    <a:pt x="122" y="572"/>
                    <a:pt x="122" y="572"/>
                    <a:pt x="122" y="572"/>
                  </a:cubicBezTo>
                  <a:moveTo>
                    <a:pt x="123" y="572"/>
                  </a:moveTo>
                  <a:cubicBezTo>
                    <a:pt x="123" y="572"/>
                    <a:pt x="123" y="572"/>
                    <a:pt x="123" y="572"/>
                  </a:cubicBezTo>
                  <a:cubicBezTo>
                    <a:pt x="123" y="572"/>
                    <a:pt x="123" y="572"/>
                    <a:pt x="123" y="572"/>
                  </a:cubicBezTo>
                  <a:moveTo>
                    <a:pt x="123" y="571"/>
                  </a:moveTo>
                  <a:cubicBezTo>
                    <a:pt x="123" y="571"/>
                    <a:pt x="123" y="572"/>
                    <a:pt x="123" y="572"/>
                  </a:cubicBezTo>
                  <a:cubicBezTo>
                    <a:pt x="123" y="572"/>
                    <a:pt x="123" y="571"/>
                    <a:pt x="123" y="571"/>
                  </a:cubicBezTo>
                  <a:moveTo>
                    <a:pt x="125" y="571"/>
                  </a:moveTo>
                  <a:cubicBezTo>
                    <a:pt x="125" y="571"/>
                    <a:pt x="125" y="571"/>
                    <a:pt x="125" y="571"/>
                  </a:cubicBezTo>
                  <a:cubicBezTo>
                    <a:pt x="125" y="571"/>
                    <a:pt x="125" y="571"/>
                    <a:pt x="125" y="571"/>
                  </a:cubicBezTo>
                  <a:moveTo>
                    <a:pt x="125" y="571"/>
                  </a:moveTo>
                  <a:cubicBezTo>
                    <a:pt x="125" y="571"/>
                    <a:pt x="125" y="571"/>
                    <a:pt x="125" y="571"/>
                  </a:cubicBezTo>
                  <a:cubicBezTo>
                    <a:pt x="125" y="571"/>
                    <a:pt x="125" y="571"/>
                    <a:pt x="125" y="571"/>
                  </a:cubicBezTo>
                  <a:moveTo>
                    <a:pt x="126" y="570"/>
                  </a:moveTo>
                  <a:cubicBezTo>
                    <a:pt x="126" y="570"/>
                    <a:pt x="126" y="570"/>
                    <a:pt x="125" y="571"/>
                  </a:cubicBezTo>
                  <a:cubicBezTo>
                    <a:pt x="126" y="570"/>
                    <a:pt x="126" y="570"/>
                    <a:pt x="126" y="570"/>
                  </a:cubicBezTo>
                  <a:moveTo>
                    <a:pt x="127" y="570"/>
                  </a:moveTo>
                  <a:cubicBezTo>
                    <a:pt x="126" y="570"/>
                    <a:pt x="126" y="570"/>
                    <a:pt x="126" y="570"/>
                  </a:cubicBezTo>
                  <a:cubicBezTo>
                    <a:pt x="126" y="570"/>
                    <a:pt x="126" y="570"/>
                    <a:pt x="127" y="570"/>
                  </a:cubicBezTo>
                  <a:moveTo>
                    <a:pt x="127" y="570"/>
                  </a:moveTo>
                  <a:cubicBezTo>
                    <a:pt x="127" y="570"/>
                    <a:pt x="127" y="570"/>
                    <a:pt x="127" y="570"/>
                  </a:cubicBezTo>
                  <a:cubicBezTo>
                    <a:pt x="127" y="570"/>
                    <a:pt x="127" y="570"/>
                    <a:pt x="127" y="570"/>
                  </a:cubicBezTo>
                  <a:moveTo>
                    <a:pt x="132" y="568"/>
                  </a:moveTo>
                  <a:cubicBezTo>
                    <a:pt x="131" y="568"/>
                    <a:pt x="130" y="568"/>
                    <a:pt x="129" y="569"/>
                  </a:cubicBezTo>
                  <a:cubicBezTo>
                    <a:pt x="130" y="568"/>
                    <a:pt x="131" y="568"/>
                    <a:pt x="132" y="568"/>
                  </a:cubicBezTo>
                  <a:moveTo>
                    <a:pt x="136" y="566"/>
                  </a:moveTo>
                  <a:cubicBezTo>
                    <a:pt x="134" y="567"/>
                    <a:pt x="133" y="567"/>
                    <a:pt x="132" y="568"/>
                  </a:cubicBezTo>
                  <a:cubicBezTo>
                    <a:pt x="133" y="567"/>
                    <a:pt x="134" y="567"/>
                    <a:pt x="136" y="566"/>
                  </a:cubicBezTo>
                  <a:moveTo>
                    <a:pt x="139" y="565"/>
                  </a:moveTo>
                  <a:cubicBezTo>
                    <a:pt x="139" y="565"/>
                    <a:pt x="139" y="565"/>
                    <a:pt x="139" y="565"/>
                  </a:cubicBezTo>
                  <a:cubicBezTo>
                    <a:pt x="139" y="565"/>
                    <a:pt x="139" y="565"/>
                    <a:pt x="139" y="565"/>
                  </a:cubicBezTo>
                  <a:moveTo>
                    <a:pt x="141" y="564"/>
                  </a:moveTo>
                  <a:cubicBezTo>
                    <a:pt x="141" y="564"/>
                    <a:pt x="141" y="564"/>
                    <a:pt x="141" y="564"/>
                  </a:cubicBezTo>
                  <a:cubicBezTo>
                    <a:pt x="141" y="564"/>
                    <a:pt x="141" y="564"/>
                    <a:pt x="141" y="564"/>
                  </a:cubicBezTo>
                  <a:moveTo>
                    <a:pt x="143" y="563"/>
                  </a:moveTo>
                  <a:cubicBezTo>
                    <a:pt x="143" y="563"/>
                    <a:pt x="143" y="563"/>
                    <a:pt x="143" y="563"/>
                  </a:cubicBezTo>
                  <a:cubicBezTo>
                    <a:pt x="143" y="563"/>
                    <a:pt x="143" y="563"/>
                    <a:pt x="143" y="563"/>
                  </a:cubicBezTo>
                  <a:moveTo>
                    <a:pt x="147" y="561"/>
                  </a:moveTo>
                  <a:cubicBezTo>
                    <a:pt x="146" y="562"/>
                    <a:pt x="145" y="562"/>
                    <a:pt x="144" y="562"/>
                  </a:cubicBezTo>
                  <a:cubicBezTo>
                    <a:pt x="145" y="562"/>
                    <a:pt x="146" y="562"/>
                    <a:pt x="147" y="561"/>
                  </a:cubicBezTo>
                  <a:moveTo>
                    <a:pt x="148" y="561"/>
                  </a:moveTo>
                  <a:cubicBezTo>
                    <a:pt x="148" y="561"/>
                    <a:pt x="148" y="561"/>
                    <a:pt x="147" y="561"/>
                  </a:cubicBezTo>
                  <a:cubicBezTo>
                    <a:pt x="148" y="561"/>
                    <a:pt x="148" y="561"/>
                    <a:pt x="148" y="561"/>
                  </a:cubicBezTo>
                  <a:moveTo>
                    <a:pt x="149" y="561"/>
                  </a:moveTo>
                  <a:cubicBezTo>
                    <a:pt x="149" y="561"/>
                    <a:pt x="149" y="561"/>
                    <a:pt x="149" y="561"/>
                  </a:cubicBezTo>
                  <a:cubicBezTo>
                    <a:pt x="149" y="561"/>
                    <a:pt x="149" y="561"/>
                    <a:pt x="149" y="561"/>
                  </a:cubicBezTo>
                  <a:moveTo>
                    <a:pt x="149" y="560"/>
                  </a:moveTo>
                  <a:cubicBezTo>
                    <a:pt x="149" y="560"/>
                    <a:pt x="149" y="560"/>
                    <a:pt x="149" y="560"/>
                  </a:cubicBezTo>
                  <a:cubicBezTo>
                    <a:pt x="149" y="560"/>
                    <a:pt x="149" y="560"/>
                    <a:pt x="149" y="560"/>
                  </a:cubicBezTo>
                  <a:moveTo>
                    <a:pt x="150" y="560"/>
                  </a:moveTo>
                  <a:cubicBezTo>
                    <a:pt x="150" y="560"/>
                    <a:pt x="150" y="560"/>
                    <a:pt x="150" y="560"/>
                  </a:cubicBezTo>
                  <a:cubicBezTo>
                    <a:pt x="150" y="560"/>
                    <a:pt x="150" y="560"/>
                    <a:pt x="150" y="560"/>
                  </a:cubicBezTo>
                  <a:moveTo>
                    <a:pt x="150" y="560"/>
                  </a:moveTo>
                  <a:cubicBezTo>
                    <a:pt x="150" y="560"/>
                    <a:pt x="150" y="560"/>
                    <a:pt x="150" y="560"/>
                  </a:cubicBezTo>
                  <a:cubicBezTo>
                    <a:pt x="150" y="560"/>
                    <a:pt x="150" y="560"/>
                    <a:pt x="150" y="560"/>
                  </a:cubicBezTo>
                  <a:moveTo>
                    <a:pt x="152" y="559"/>
                  </a:moveTo>
                  <a:cubicBezTo>
                    <a:pt x="151" y="559"/>
                    <a:pt x="151" y="560"/>
                    <a:pt x="151" y="560"/>
                  </a:cubicBezTo>
                  <a:cubicBezTo>
                    <a:pt x="151" y="560"/>
                    <a:pt x="151" y="559"/>
                    <a:pt x="152" y="559"/>
                  </a:cubicBezTo>
                  <a:moveTo>
                    <a:pt x="166" y="553"/>
                  </a:moveTo>
                  <a:cubicBezTo>
                    <a:pt x="161" y="555"/>
                    <a:pt x="156" y="557"/>
                    <a:pt x="152" y="559"/>
                  </a:cubicBezTo>
                  <a:cubicBezTo>
                    <a:pt x="156" y="557"/>
                    <a:pt x="161" y="555"/>
                    <a:pt x="166" y="553"/>
                  </a:cubicBezTo>
                  <a:moveTo>
                    <a:pt x="167" y="553"/>
                  </a:moveTo>
                  <a:cubicBezTo>
                    <a:pt x="167" y="553"/>
                    <a:pt x="167" y="553"/>
                    <a:pt x="167" y="553"/>
                  </a:cubicBezTo>
                  <a:cubicBezTo>
                    <a:pt x="167" y="553"/>
                    <a:pt x="167" y="553"/>
                    <a:pt x="167" y="553"/>
                  </a:cubicBezTo>
                  <a:moveTo>
                    <a:pt x="168" y="552"/>
                  </a:moveTo>
                  <a:cubicBezTo>
                    <a:pt x="168" y="553"/>
                    <a:pt x="168" y="553"/>
                    <a:pt x="168" y="553"/>
                  </a:cubicBezTo>
                  <a:cubicBezTo>
                    <a:pt x="168" y="552"/>
                    <a:pt x="168" y="552"/>
                    <a:pt x="168" y="552"/>
                  </a:cubicBezTo>
                  <a:moveTo>
                    <a:pt x="170" y="552"/>
                  </a:moveTo>
                  <a:cubicBezTo>
                    <a:pt x="169" y="552"/>
                    <a:pt x="169" y="552"/>
                    <a:pt x="169" y="552"/>
                  </a:cubicBezTo>
                  <a:cubicBezTo>
                    <a:pt x="169" y="552"/>
                    <a:pt x="169" y="552"/>
                    <a:pt x="170" y="552"/>
                  </a:cubicBezTo>
                  <a:moveTo>
                    <a:pt x="173" y="550"/>
                  </a:moveTo>
                  <a:cubicBezTo>
                    <a:pt x="173" y="550"/>
                    <a:pt x="173" y="550"/>
                    <a:pt x="173" y="550"/>
                  </a:cubicBezTo>
                  <a:cubicBezTo>
                    <a:pt x="173" y="550"/>
                    <a:pt x="173" y="550"/>
                    <a:pt x="173" y="550"/>
                  </a:cubicBezTo>
                  <a:moveTo>
                    <a:pt x="174" y="550"/>
                  </a:moveTo>
                  <a:cubicBezTo>
                    <a:pt x="174" y="550"/>
                    <a:pt x="174" y="550"/>
                    <a:pt x="174" y="550"/>
                  </a:cubicBezTo>
                  <a:cubicBezTo>
                    <a:pt x="174" y="550"/>
                    <a:pt x="174" y="550"/>
                    <a:pt x="174" y="550"/>
                  </a:cubicBezTo>
                  <a:moveTo>
                    <a:pt x="177" y="548"/>
                  </a:moveTo>
                  <a:cubicBezTo>
                    <a:pt x="177" y="548"/>
                    <a:pt x="177" y="548"/>
                    <a:pt x="177" y="548"/>
                  </a:cubicBezTo>
                  <a:cubicBezTo>
                    <a:pt x="177" y="548"/>
                    <a:pt x="177" y="549"/>
                    <a:pt x="177" y="548"/>
                  </a:cubicBezTo>
                  <a:moveTo>
                    <a:pt x="182" y="547"/>
                  </a:moveTo>
                  <a:cubicBezTo>
                    <a:pt x="181" y="547"/>
                    <a:pt x="181" y="547"/>
                    <a:pt x="181" y="547"/>
                  </a:cubicBezTo>
                  <a:cubicBezTo>
                    <a:pt x="181" y="547"/>
                    <a:pt x="181" y="547"/>
                    <a:pt x="182" y="547"/>
                  </a:cubicBezTo>
                  <a:moveTo>
                    <a:pt x="185" y="545"/>
                  </a:moveTo>
                  <a:cubicBezTo>
                    <a:pt x="185" y="545"/>
                    <a:pt x="185" y="545"/>
                    <a:pt x="185" y="545"/>
                  </a:cubicBezTo>
                  <a:cubicBezTo>
                    <a:pt x="185" y="545"/>
                    <a:pt x="185" y="545"/>
                    <a:pt x="185" y="545"/>
                  </a:cubicBezTo>
                  <a:moveTo>
                    <a:pt x="198" y="540"/>
                  </a:moveTo>
                  <a:cubicBezTo>
                    <a:pt x="197" y="540"/>
                    <a:pt x="197" y="540"/>
                    <a:pt x="197" y="540"/>
                  </a:cubicBezTo>
                  <a:cubicBezTo>
                    <a:pt x="197" y="540"/>
                    <a:pt x="197" y="540"/>
                    <a:pt x="198" y="540"/>
                  </a:cubicBezTo>
                  <a:moveTo>
                    <a:pt x="200" y="539"/>
                  </a:moveTo>
                  <a:cubicBezTo>
                    <a:pt x="199" y="539"/>
                    <a:pt x="199" y="539"/>
                    <a:pt x="199" y="539"/>
                  </a:cubicBezTo>
                  <a:cubicBezTo>
                    <a:pt x="199" y="539"/>
                    <a:pt x="199" y="539"/>
                    <a:pt x="200" y="539"/>
                  </a:cubicBezTo>
                  <a:moveTo>
                    <a:pt x="200" y="539"/>
                  </a:moveTo>
                  <a:cubicBezTo>
                    <a:pt x="200" y="539"/>
                    <a:pt x="200" y="539"/>
                    <a:pt x="200" y="539"/>
                  </a:cubicBezTo>
                  <a:cubicBezTo>
                    <a:pt x="200" y="539"/>
                    <a:pt x="200" y="539"/>
                    <a:pt x="200" y="539"/>
                  </a:cubicBezTo>
                  <a:moveTo>
                    <a:pt x="203" y="538"/>
                  </a:moveTo>
                  <a:cubicBezTo>
                    <a:pt x="203" y="538"/>
                    <a:pt x="203" y="538"/>
                    <a:pt x="202" y="538"/>
                  </a:cubicBezTo>
                  <a:cubicBezTo>
                    <a:pt x="203" y="538"/>
                    <a:pt x="203" y="538"/>
                    <a:pt x="203" y="538"/>
                  </a:cubicBezTo>
                  <a:moveTo>
                    <a:pt x="205" y="537"/>
                  </a:moveTo>
                  <a:cubicBezTo>
                    <a:pt x="204" y="537"/>
                    <a:pt x="204" y="537"/>
                    <a:pt x="203" y="537"/>
                  </a:cubicBezTo>
                  <a:cubicBezTo>
                    <a:pt x="204" y="537"/>
                    <a:pt x="204" y="537"/>
                    <a:pt x="205" y="537"/>
                  </a:cubicBezTo>
                  <a:moveTo>
                    <a:pt x="205" y="537"/>
                  </a:moveTo>
                  <a:cubicBezTo>
                    <a:pt x="205" y="537"/>
                    <a:pt x="205" y="537"/>
                    <a:pt x="205" y="537"/>
                  </a:cubicBezTo>
                  <a:cubicBezTo>
                    <a:pt x="205" y="537"/>
                    <a:pt x="205" y="537"/>
                    <a:pt x="205" y="537"/>
                  </a:cubicBezTo>
                  <a:moveTo>
                    <a:pt x="208" y="536"/>
                  </a:moveTo>
                  <a:cubicBezTo>
                    <a:pt x="207" y="536"/>
                    <a:pt x="206" y="536"/>
                    <a:pt x="206" y="536"/>
                  </a:cubicBezTo>
                  <a:cubicBezTo>
                    <a:pt x="206" y="536"/>
                    <a:pt x="207" y="536"/>
                    <a:pt x="208" y="536"/>
                  </a:cubicBezTo>
                  <a:moveTo>
                    <a:pt x="209" y="535"/>
                  </a:moveTo>
                  <a:cubicBezTo>
                    <a:pt x="209" y="535"/>
                    <a:pt x="208" y="535"/>
                    <a:pt x="208" y="535"/>
                  </a:cubicBezTo>
                  <a:cubicBezTo>
                    <a:pt x="208" y="535"/>
                    <a:pt x="209" y="535"/>
                    <a:pt x="209" y="535"/>
                  </a:cubicBezTo>
                  <a:moveTo>
                    <a:pt x="211" y="534"/>
                  </a:moveTo>
                  <a:cubicBezTo>
                    <a:pt x="210" y="534"/>
                    <a:pt x="210" y="534"/>
                    <a:pt x="210" y="534"/>
                  </a:cubicBezTo>
                  <a:cubicBezTo>
                    <a:pt x="210" y="534"/>
                    <a:pt x="211" y="534"/>
                    <a:pt x="211" y="534"/>
                  </a:cubicBezTo>
                  <a:moveTo>
                    <a:pt x="215" y="533"/>
                  </a:moveTo>
                  <a:cubicBezTo>
                    <a:pt x="213" y="533"/>
                    <a:pt x="212" y="534"/>
                    <a:pt x="211" y="534"/>
                  </a:cubicBezTo>
                  <a:cubicBezTo>
                    <a:pt x="212" y="534"/>
                    <a:pt x="213" y="533"/>
                    <a:pt x="215" y="533"/>
                  </a:cubicBezTo>
                  <a:moveTo>
                    <a:pt x="216" y="532"/>
                  </a:moveTo>
                  <a:cubicBezTo>
                    <a:pt x="216" y="532"/>
                    <a:pt x="215" y="532"/>
                    <a:pt x="215" y="532"/>
                  </a:cubicBezTo>
                  <a:cubicBezTo>
                    <a:pt x="215" y="532"/>
                    <a:pt x="216" y="532"/>
                    <a:pt x="216" y="532"/>
                  </a:cubicBezTo>
                  <a:moveTo>
                    <a:pt x="217" y="532"/>
                  </a:moveTo>
                  <a:cubicBezTo>
                    <a:pt x="217" y="532"/>
                    <a:pt x="217" y="532"/>
                    <a:pt x="217" y="532"/>
                  </a:cubicBezTo>
                  <a:cubicBezTo>
                    <a:pt x="217" y="532"/>
                    <a:pt x="217" y="532"/>
                    <a:pt x="217" y="532"/>
                  </a:cubicBezTo>
                  <a:moveTo>
                    <a:pt x="218" y="531"/>
                  </a:moveTo>
                  <a:cubicBezTo>
                    <a:pt x="218" y="531"/>
                    <a:pt x="218" y="531"/>
                    <a:pt x="217" y="531"/>
                  </a:cubicBezTo>
                  <a:cubicBezTo>
                    <a:pt x="218" y="531"/>
                    <a:pt x="218" y="531"/>
                    <a:pt x="218" y="531"/>
                  </a:cubicBezTo>
                  <a:moveTo>
                    <a:pt x="218" y="531"/>
                  </a:moveTo>
                  <a:cubicBezTo>
                    <a:pt x="218" y="531"/>
                    <a:pt x="218" y="531"/>
                    <a:pt x="218" y="531"/>
                  </a:cubicBezTo>
                  <a:cubicBezTo>
                    <a:pt x="218" y="531"/>
                    <a:pt x="218" y="531"/>
                    <a:pt x="218" y="531"/>
                  </a:cubicBezTo>
                  <a:moveTo>
                    <a:pt x="219" y="531"/>
                  </a:moveTo>
                  <a:cubicBezTo>
                    <a:pt x="219" y="531"/>
                    <a:pt x="219" y="531"/>
                    <a:pt x="219" y="531"/>
                  </a:cubicBezTo>
                  <a:cubicBezTo>
                    <a:pt x="219" y="531"/>
                    <a:pt x="219" y="531"/>
                    <a:pt x="219" y="531"/>
                  </a:cubicBezTo>
                  <a:moveTo>
                    <a:pt x="219" y="531"/>
                  </a:moveTo>
                  <a:cubicBezTo>
                    <a:pt x="219" y="531"/>
                    <a:pt x="219" y="531"/>
                    <a:pt x="219" y="531"/>
                  </a:cubicBezTo>
                  <a:cubicBezTo>
                    <a:pt x="219" y="531"/>
                    <a:pt x="219" y="531"/>
                    <a:pt x="219" y="531"/>
                  </a:cubicBezTo>
                  <a:moveTo>
                    <a:pt x="221" y="530"/>
                  </a:moveTo>
                  <a:cubicBezTo>
                    <a:pt x="221" y="530"/>
                    <a:pt x="221" y="530"/>
                    <a:pt x="220" y="530"/>
                  </a:cubicBezTo>
                  <a:cubicBezTo>
                    <a:pt x="221" y="530"/>
                    <a:pt x="221" y="530"/>
                    <a:pt x="221" y="530"/>
                  </a:cubicBezTo>
                  <a:moveTo>
                    <a:pt x="222" y="529"/>
                  </a:moveTo>
                  <a:cubicBezTo>
                    <a:pt x="222" y="530"/>
                    <a:pt x="222" y="530"/>
                    <a:pt x="222" y="530"/>
                  </a:cubicBezTo>
                  <a:cubicBezTo>
                    <a:pt x="222" y="530"/>
                    <a:pt x="222" y="530"/>
                    <a:pt x="222" y="529"/>
                  </a:cubicBezTo>
                  <a:moveTo>
                    <a:pt x="245" y="520"/>
                  </a:moveTo>
                  <a:cubicBezTo>
                    <a:pt x="237" y="523"/>
                    <a:pt x="229" y="526"/>
                    <a:pt x="222" y="529"/>
                  </a:cubicBezTo>
                  <a:cubicBezTo>
                    <a:pt x="230" y="526"/>
                    <a:pt x="237" y="523"/>
                    <a:pt x="245" y="520"/>
                  </a:cubicBezTo>
                  <a:moveTo>
                    <a:pt x="245" y="520"/>
                  </a:moveTo>
                  <a:cubicBezTo>
                    <a:pt x="245" y="520"/>
                    <a:pt x="245" y="520"/>
                    <a:pt x="245" y="520"/>
                  </a:cubicBezTo>
                  <a:cubicBezTo>
                    <a:pt x="245" y="520"/>
                    <a:pt x="245" y="520"/>
                    <a:pt x="245" y="520"/>
                  </a:cubicBezTo>
                  <a:moveTo>
                    <a:pt x="247" y="519"/>
                  </a:moveTo>
                  <a:cubicBezTo>
                    <a:pt x="247" y="519"/>
                    <a:pt x="247" y="519"/>
                    <a:pt x="247" y="519"/>
                  </a:cubicBezTo>
                  <a:cubicBezTo>
                    <a:pt x="247" y="519"/>
                    <a:pt x="247" y="519"/>
                    <a:pt x="247" y="519"/>
                  </a:cubicBezTo>
                  <a:moveTo>
                    <a:pt x="255" y="515"/>
                  </a:moveTo>
                  <a:cubicBezTo>
                    <a:pt x="253" y="516"/>
                    <a:pt x="250" y="517"/>
                    <a:pt x="248" y="519"/>
                  </a:cubicBezTo>
                  <a:cubicBezTo>
                    <a:pt x="250" y="517"/>
                    <a:pt x="253" y="516"/>
                    <a:pt x="255" y="515"/>
                  </a:cubicBezTo>
                  <a:moveTo>
                    <a:pt x="261" y="513"/>
                  </a:moveTo>
                  <a:cubicBezTo>
                    <a:pt x="259" y="514"/>
                    <a:pt x="257" y="514"/>
                    <a:pt x="255" y="515"/>
                  </a:cubicBezTo>
                  <a:cubicBezTo>
                    <a:pt x="257" y="515"/>
                    <a:pt x="259" y="514"/>
                    <a:pt x="261" y="513"/>
                  </a:cubicBezTo>
                  <a:moveTo>
                    <a:pt x="262" y="512"/>
                  </a:moveTo>
                  <a:cubicBezTo>
                    <a:pt x="262" y="512"/>
                    <a:pt x="262" y="513"/>
                    <a:pt x="261" y="513"/>
                  </a:cubicBezTo>
                  <a:cubicBezTo>
                    <a:pt x="262" y="513"/>
                    <a:pt x="262" y="513"/>
                    <a:pt x="262" y="512"/>
                  </a:cubicBezTo>
                  <a:moveTo>
                    <a:pt x="274" y="507"/>
                  </a:moveTo>
                  <a:cubicBezTo>
                    <a:pt x="270" y="509"/>
                    <a:pt x="266" y="511"/>
                    <a:pt x="262" y="512"/>
                  </a:cubicBezTo>
                  <a:cubicBezTo>
                    <a:pt x="266" y="511"/>
                    <a:pt x="270" y="509"/>
                    <a:pt x="274" y="507"/>
                  </a:cubicBezTo>
                  <a:moveTo>
                    <a:pt x="279" y="505"/>
                  </a:moveTo>
                  <a:cubicBezTo>
                    <a:pt x="277" y="506"/>
                    <a:pt x="276" y="507"/>
                    <a:pt x="274" y="507"/>
                  </a:cubicBezTo>
                  <a:cubicBezTo>
                    <a:pt x="276" y="507"/>
                    <a:pt x="277" y="506"/>
                    <a:pt x="279" y="505"/>
                  </a:cubicBezTo>
                  <a:moveTo>
                    <a:pt x="281" y="504"/>
                  </a:moveTo>
                  <a:cubicBezTo>
                    <a:pt x="281" y="505"/>
                    <a:pt x="280" y="505"/>
                    <a:pt x="279" y="505"/>
                  </a:cubicBezTo>
                  <a:cubicBezTo>
                    <a:pt x="280" y="505"/>
                    <a:pt x="280" y="505"/>
                    <a:pt x="281" y="504"/>
                  </a:cubicBezTo>
                  <a:moveTo>
                    <a:pt x="283" y="504"/>
                  </a:moveTo>
                  <a:cubicBezTo>
                    <a:pt x="282" y="504"/>
                    <a:pt x="282" y="504"/>
                    <a:pt x="282" y="504"/>
                  </a:cubicBezTo>
                  <a:cubicBezTo>
                    <a:pt x="282" y="504"/>
                    <a:pt x="282" y="504"/>
                    <a:pt x="283" y="504"/>
                  </a:cubicBezTo>
                  <a:moveTo>
                    <a:pt x="289" y="501"/>
                  </a:moveTo>
                  <a:cubicBezTo>
                    <a:pt x="287" y="502"/>
                    <a:pt x="285" y="503"/>
                    <a:pt x="283" y="503"/>
                  </a:cubicBezTo>
                  <a:cubicBezTo>
                    <a:pt x="285" y="503"/>
                    <a:pt x="287" y="502"/>
                    <a:pt x="289" y="501"/>
                  </a:cubicBezTo>
                  <a:moveTo>
                    <a:pt x="304" y="495"/>
                  </a:moveTo>
                  <a:cubicBezTo>
                    <a:pt x="299" y="497"/>
                    <a:pt x="294" y="499"/>
                    <a:pt x="289" y="501"/>
                  </a:cubicBezTo>
                  <a:cubicBezTo>
                    <a:pt x="294" y="499"/>
                    <a:pt x="299" y="497"/>
                    <a:pt x="304" y="495"/>
                  </a:cubicBezTo>
                  <a:moveTo>
                    <a:pt x="305" y="494"/>
                  </a:moveTo>
                  <a:cubicBezTo>
                    <a:pt x="305" y="494"/>
                    <a:pt x="304" y="494"/>
                    <a:pt x="304" y="495"/>
                  </a:cubicBezTo>
                  <a:cubicBezTo>
                    <a:pt x="304" y="494"/>
                    <a:pt x="305" y="494"/>
                    <a:pt x="305" y="494"/>
                  </a:cubicBezTo>
                  <a:moveTo>
                    <a:pt x="306" y="494"/>
                  </a:moveTo>
                  <a:cubicBezTo>
                    <a:pt x="306" y="494"/>
                    <a:pt x="306" y="494"/>
                    <a:pt x="306" y="494"/>
                  </a:cubicBezTo>
                  <a:cubicBezTo>
                    <a:pt x="306" y="494"/>
                    <a:pt x="306" y="494"/>
                    <a:pt x="306" y="494"/>
                  </a:cubicBezTo>
                  <a:moveTo>
                    <a:pt x="308" y="493"/>
                  </a:moveTo>
                  <a:cubicBezTo>
                    <a:pt x="308" y="493"/>
                    <a:pt x="308" y="493"/>
                    <a:pt x="308" y="493"/>
                  </a:cubicBezTo>
                  <a:cubicBezTo>
                    <a:pt x="308" y="493"/>
                    <a:pt x="308" y="493"/>
                    <a:pt x="308" y="493"/>
                  </a:cubicBezTo>
                  <a:moveTo>
                    <a:pt x="313" y="491"/>
                  </a:moveTo>
                  <a:cubicBezTo>
                    <a:pt x="312" y="491"/>
                    <a:pt x="311" y="492"/>
                    <a:pt x="310" y="492"/>
                  </a:cubicBezTo>
                  <a:cubicBezTo>
                    <a:pt x="311" y="492"/>
                    <a:pt x="312" y="491"/>
                    <a:pt x="313" y="491"/>
                  </a:cubicBezTo>
                  <a:moveTo>
                    <a:pt x="316" y="489"/>
                  </a:moveTo>
                  <a:cubicBezTo>
                    <a:pt x="315" y="490"/>
                    <a:pt x="314" y="490"/>
                    <a:pt x="313" y="491"/>
                  </a:cubicBezTo>
                  <a:cubicBezTo>
                    <a:pt x="314" y="490"/>
                    <a:pt x="315" y="490"/>
                    <a:pt x="316" y="489"/>
                  </a:cubicBezTo>
                  <a:moveTo>
                    <a:pt x="318" y="488"/>
                  </a:moveTo>
                  <a:cubicBezTo>
                    <a:pt x="318" y="489"/>
                    <a:pt x="317" y="489"/>
                    <a:pt x="316" y="489"/>
                  </a:cubicBezTo>
                  <a:cubicBezTo>
                    <a:pt x="317" y="489"/>
                    <a:pt x="318" y="489"/>
                    <a:pt x="318" y="488"/>
                  </a:cubicBezTo>
                  <a:moveTo>
                    <a:pt x="334" y="482"/>
                  </a:moveTo>
                  <a:cubicBezTo>
                    <a:pt x="334" y="482"/>
                    <a:pt x="334" y="482"/>
                    <a:pt x="334" y="482"/>
                  </a:cubicBezTo>
                  <a:cubicBezTo>
                    <a:pt x="334" y="482"/>
                    <a:pt x="334" y="482"/>
                    <a:pt x="334" y="482"/>
                  </a:cubicBezTo>
                  <a:moveTo>
                    <a:pt x="343" y="478"/>
                  </a:moveTo>
                  <a:cubicBezTo>
                    <a:pt x="343" y="478"/>
                    <a:pt x="342" y="478"/>
                    <a:pt x="342" y="478"/>
                  </a:cubicBezTo>
                  <a:cubicBezTo>
                    <a:pt x="343" y="478"/>
                    <a:pt x="343" y="478"/>
                    <a:pt x="343" y="478"/>
                  </a:cubicBezTo>
                  <a:moveTo>
                    <a:pt x="347" y="476"/>
                  </a:moveTo>
                  <a:cubicBezTo>
                    <a:pt x="347" y="476"/>
                    <a:pt x="346" y="477"/>
                    <a:pt x="346" y="477"/>
                  </a:cubicBezTo>
                  <a:cubicBezTo>
                    <a:pt x="346" y="477"/>
                    <a:pt x="347" y="476"/>
                    <a:pt x="347" y="476"/>
                  </a:cubicBezTo>
                  <a:moveTo>
                    <a:pt x="351" y="475"/>
                  </a:moveTo>
                  <a:cubicBezTo>
                    <a:pt x="351" y="475"/>
                    <a:pt x="350" y="475"/>
                    <a:pt x="350" y="475"/>
                  </a:cubicBezTo>
                  <a:cubicBezTo>
                    <a:pt x="350" y="475"/>
                    <a:pt x="351" y="475"/>
                    <a:pt x="351" y="475"/>
                  </a:cubicBezTo>
                  <a:moveTo>
                    <a:pt x="354" y="473"/>
                  </a:moveTo>
                  <a:cubicBezTo>
                    <a:pt x="353" y="474"/>
                    <a:pt x="353" y="474"/>
                    <a:pt x="352" y="474"/>
                  </a:cubicBezTo>
                  <a:cubicBezTo>
                    <a:pt x="352" y="474"/>
                    <a:pt x="353" y="474"/>
                    <a:pt x="354" y="473"/>
                  </a:cubicBezTo>
                  <a:moveTo>
                    <a:pt x="355" y="473"/>
                  </a:moveTo>
                  <a:cubicBezTo>
                    <a:pt x="355" y="473"/>
                    <a:pt x="355" y="473"/>
                    <a:pt x="355" y="473"/>
                  </a:cubicBezTo>
                  <a:cubicBezTo>
                    <a:pt x="355" y="473"/>
                    <a:pt x="355" y="473"/>
                    <a:pt x="355" y="473"/>
                  </a:cubicBezTo>
                  <a:moveTo>
                    <a:pt x="356" y="473"/>
                  </a:moveTo>
                  <a:cubicBezTo>
                    <a:pt x="356" y="473"/>
                    <a:pt x="356" y="473"/>
                    <a:pt x="356" y="473"/>
                  </a:cubicBezTo>
                  <a:cubicBezTo>
                    <a:pt x="356" y="473"/>
                    <a:pt x="356" y="473"/>
                    <a:pt x="356" y="473"/>
                  </a:cubicBezTo>
                  <a:moveTo>
                    <a:pt x="361" y="470"/>
                  </a:moveTo>
                  <a:cubicBezTo>
                    <a:pt x="360" y="471"/>
                    <a:pt x="359" y="471"/>
                    <a:pt x="358" y="471"/>
                  </a:cubicBezTo>
                  <a:cubicBezTo>
                    <a:pt x="359" y="471"/>
                    <a:pt x="360" y="471"/>
                    <a:pt x="361" y="470"/>
                  </a:cubicBezTo>
                  <a:moveTo>
                    <a:pt x="368" y="467"/>
                  </a:moveTo>
                  <a:cubicBezTo>
                    <a:pt x="366" y="468"/>
                    <a:pt x="363" y="469"/>
                    <a:pt x="361" y="470"/>
                  </a:cubicBezTo>
                  <a:cubicBezTo>
                    <a:pt x="363" y="469"/>
                    <a:pt x="366" y="468"/>
                    <a:pt x="368" y="467"/>
                  </a:cubicBezTo>
                  <a:moveTo>
                    <a:pt x="380" y="462"/>
                  </a:moveTo>
                  <a:cubicBezTo>
                    <a:pt x="376" y="464"/>
                    <a:pt x="372" y="466"/>
                    <a:pt x="368" y="467"/>
                  </a:cubicBezTo>
                  <a:cubicBezTo>
                    <a:pt x="372" y="466"/>
                    <a:pt x="376" y="464"/>
                    <a:pt x="380" y="462"/>
                  </a:cubicBezTo>
                  <a:moveTo>
                    <a:pt x="381" y="462"/>
                  </a:moveTo>
                  <a:cubicBezTo>
                    <a:pt x="381" y="462"/>
                    <a:pt x="380" y="462"/>
                    <a:pt x="380" y="462"/>
                  </a:cubicBezTo>
                  <a:cubicBezTo>
                    <a:pt x="380" y="462"/>
                    <a:pt x="381" y="462"/>
                    <a:pt x="381" y="462"/>
                  </a:cubicBezTo>
                  <a:moveTo>
                    <a:pt x="383" y="461"/>
                  </a:moveTo>
                  <a:cubicBezTo>
                    <a:pt x="382" y="461"/>
                    <a:pt x="382" y="462"/>
                    <a:pt x="381" y="462"/>
                  </a:cubicBezTo>
                  <a:cubicBezTo>
                    <a:pt x="381" y="462"/>
                    <a:pt x="382" y="461"/>
                    <a:pt x="383" y="461"/>
                  </a:cubicBezTo>
                  <a:moveTo>
                    <a:pt x="383" y="461"/>
                  </a:moveTo>
                  <a:cubicBezTo>
                    <a:pt x="383" y="461"/>
                    <a:pt x="383" y="461"/>
                    <a:pt x="383" y="461"/>
                  </a:cubicBezTo>
                  <a:cubicBezTo>
                    <a:pt x="383" y="461"/>
                    <a:pt x="383" y="461"/>
                    <a:pt x="383" y="461"/>
                  </a:cubicBezTo>
                  <a:moveTo>
                    <a:pt x="389" y="458"/>
                  </a:moveTo>
                  <a:cubicBezTo>
                    <a:pt x="389" y="459"/>
                    <a:pt x="389" y="459"/>
                    <a:pt x="388" y="459"/>
                  </a:cubicBezTo>
                  <a:cubicBezTo>
                    <a:pt x="389" y="459"/>
                    <a:pt x="389" y="459"/>
                    <a:pt x="389" y="458"/>
                  </a:cubicBezTo>
                  <a:moveTo>
                    <a:pt x="396" y="455"/>
                  </a:moveTo>
                  <a:cubicBezTo>
                    <a:pt x="396" y="456"/>
                    <a:pt x="396" y="456"/>
                    <a:pt x="395" y="456"/>
                  </a:cubicBezTo>
                  <a:cubicBezTo>
                    <a:pt x="396" y="456"/>
                    <a:pt x="396" y="456"/>
                    <a:pt x="396" y="455"/>
                  </a:cubicBezTo>
                  <a:moveTo>
                    <a:pt x="399" y="454"/>
                  </a:moveTo>
                  <a:cubicBezTo>
                    <a:pt x="399" y="454"/>
                    <a:pt x="399" y="454"/>
                    <a:pt x="399" y="454"/>
                  </a:cubicBezTo>
                  <a:cubicBezTo>
                    <a:pt x="399" y="454"/>
                    <a:pt x="399" y="454"/>
                    <a:pt x="399" y="454"/>
                  </a:cubicBezTo>
                  <a:moveTo>
                    <a:pt x="403" y="452"/>
                  </a:moveTo>
                  <a:cubicBezTo>
                    <a:pt x="402" y="453"/>
                    <a:pt x="401" y="453"/>
                    <a:pt x="400" y="454"/>
                  </a:cubicBezTo>
                  <a:cubicBezTo>
                    <a:pt x="401" y="453"/>
                    <a:pt x="402" y="453"/>
                    <a:pt x="403" y="452"/>
                  </a:cubicBezTo>
                  <a:moveTo>
                    <a:pt x="405" y="452"/>
                  </a:moveTo>
                  <a:cubicBezTo>
                    <a:pt x="404" y="452"/>
                    <a:pt x="404" y="452"/>
                    <a:pt x="403" y="452"/>
                  </a:cubicBezTo>
                  <a:cubicBezTo>
                    <a:pt x="404" y="452"/>
                    <a:pt x="404" y="452"/>
                    <a:pt x="405" y="452"/>
                  </a:cubicBezTo>
                  <a:moveTo>
                    <a:pt x="406" y="451"/>
                  </a:moveTo>
                  <a:cubicBezTo>
                    <a:pt x="406" y="451"/>
                    <a:pt x="406" y="451"/>
                    <a:pt x="405" y="451"/>
                  </a:cubicBezTo>
                  <a:cubicBezTo>
                    <a:pt x="406" y="451"/>
                    <a:pt x="406" y="451"/>
                    <a:pt x="406" y="451"/>
                  </a:cubicBezTo>
                  <a:moveTo>
                    <a:pt x="409" y="450"/>
                  </a:moveTo>
                  <a:cubicBezTo>
                    <a:pt x="408" y="450"/>
                    <a:pt x="408" y="450"/>
                    <a:pt x="408" y="450"/>
                  </a:cubicBezTo>
                  <a:cubicBezTo>
                    <a:pt x="408" y="450"/>
                    <a:pt x="408" y="450"/>
                    <a:pt x="409" y="450"/>
                  </a:cubicBezTo>
                  <a:moveTo>
                    <a:pt x="412" y="449"/>
                  </a:moveTo>
                  <a:cubicBezTo>
                    <a:pt x="411" y="449"/>
                    <a:pt x="410" y="449"/>
                    <a:pt x="409" y="450"/>
                  </a:cubicBezTo>
                  <a:cubicBezTo>
                    <a:pt x="410" y="449"/>
                    <a:pt x="411" y="449"/>
                    <a:pt x="412" y="449"/>
                  </a:cubicBezTo>
                  <a:moveTo>
                    <a:pt x="414" y="448"/>
                  </a:moveTo>
                  <a:cubicBezTo>
                    <a:pt x="414" y="448"/>
                    <a:pt x="413" y="448"/>
                    <a:pt x="413" y="448"/>
                  </a:cubicBezTo>
                  <a:cubicBezTo>
                    <a:pt x="413" y="448"/>
                    <a:pt x="414" y="448"/>
                    <a:pt x="414" y="448"/>
                  </a:cubicBezTo>
                  <a:moveTo>
                    <a:pt x="417" y="446"/>
                  </a:moveTo>
                  <a:cubicBezTo>
                    <a:pt x="416" y="447"/>
                    <a:pt x="415" y="447"/>
                    <a:pt x="414" y="448"/>
                  </a:cubicBezTo>
                  <a:cubicBezTo>
                    <a:pt x="415" y="447"/>
                    <a:pt x="416" y="447"/>
                    <a:pt x="417" y="446"/>
                  </a:cubicBezTo>
                  <a:moveTo>
                    <a:pt x="422" y="445"/>
                  </a:moveTo>
                  <a:cubicBezTo>
                    <a:pt x="421" y="445"/>
                    <a:pt x="421" y="445"/>
                    <a:pt x="421" y="445"/>
                  </a:cubicBezTo>
                  <a:cubicBezTo>
                    <a:pt x="421" y="445"/>
                    <a:pt x="421" y="445"/>
                    <a:pt x="422" y="445"/>
                  </a:cubicBezTo>
                  <a:moveTo>
                    <a:pt x="423" y="444"/>
                  </a:moveTo>
                  <a:cubicBezTo>
                    <a:pt x="423" y="444"/>
                    <a:pt x="422" y="444"/>
                    <a:pt x="422" y="444"/>
                  </a:cubicBezTo>
                  <a:cubicBezTo>
                    <a:pt x="422" y="444"/>
                    <a:pt x="423" y="444"/>
                    <a:pt x="423" y="444"/>
                  </a:cubicBezTo>
                  <a:moveTo>
                    <a:pt x="433" y="440"/>
                  </a:moveTo>
                  <a:cubicBezTo>
                    <a:pt x="430" y="441"/>
                    <a:pt x="427" y="442"/>
                    <a:pt x="424" y="443"/>
                  </a:cubicBezTo>
                  <a:cubicBezTo>
                    <a:pt x="427" y="442"/>
                    <a:pt x="430" y="441"/>
                    <a:pt x="433" y="440"/>
                  </a:cubicBezTo>
                  <a:moveTo>
                    <a:pt x="434" y="439"/>
                  </a:moveTo>
                  <a:cubicBezTo>
                    <a:pt x="434" y="439"/>
                    <a:pt x="433" y="440"/>
                    <a:pt x="433" y="440"/>
                  </a:cubicBezTo>
                  <a:cubicBezTo>
                    <a:pt x="433" y="440"/>
                    <a:pt x="434" y="439"/>
                    <a:pt x="434" y="439"/>
                  </a:cubicBezTo>
                  <a:moveTo>
                    <a:pt x="439" y="437"/>
                  </a:moveTo>
                  <a:cubicBezTo>
                    <a:pt x="438" y="438"/>
                    <a:pt x="437" y="438"/>
                    <a:pt x="436" y="439"/>
                  </a:cubicBezTo>
                  <a:cubicBezTo>
                    <a:pt x="437" y="438"/>
                    <a:pt x="438" y="438"/>
                    <a:pt x="439" y="437"/>
                  </a:cubicBezTo>
                  <a:moveTo>
                    <a:pt x="441" y="436"/>
                  </a:moveTo>
                  <a:cubicBezTo>
                    <a:pt x="440" y="437"/>
                    <a:pt x="440" y="437"/>
                    <a:pt x="440" y="437"/>
                  </a:cubicBezTo>
                  <a:cubicBezTo>
                    <a:pt x="440" y="437"/>
                    <a:pt x="440" y="437"/>
                    <a:pt x="441" y="436"/>
                  </a:cubicBezTo>
                  <a:moveTo>
                    <a:pt x="443" y="435"/>
                  </a:moveTo>
                  <a:cubicBezTo>
                    <a:pt x="442" y="436"/>
                    <a:pt x="442" y="436"/>
                    <a:pt x="442" y="436"/>
                  </a:cubicBezTo>
                  <a:cubicBezTo>
                    <a:pt x="442" y="436"/>
                    <a:pt x="442" y="436"/>
                    <a:pt x="443" y="435"/>
                  </a:cubicBezTo>
                  <a:moveTo>
                    <a:pt x="444" y="435"/>
                  </a:moveTo>
                  <a:cubicBezTo>
                    <a:pt x="444" y="435"/>
                    <a:pt x="444" y="435"/>
                    <a:pt x="444" y="435"/>
                  </a:cubicBezTo>
                  <a:cubicBezTo>
                    <a:pt x="444" y="435"/>
                    <a:pt x="444" y="435"/>
                    <a:pt x="444" y="435"/>
                  </a:cubicBezTo>
                  <a:moveTo>
                    <a:pt x="446" y="434"/>
                  </a:moveTo>
                  <a:cubicBezTo>
                    <a:pt x="446" y="434"/>
                    <a:pt x="446" y="434"/>
                    <a:pt x="446" y="434"/>
                  </a:cubicBezTo>
                  <a:cubicBezTo>
                    <a:pt x="446" y="434"/>
                    <a:pt x="446" y="434"/>
                    <a:pt x="446" y="434"/>
                  </a:cubicBezTo>
                  <a:moveTo>
                    <a:pt x="452" y="432"/>
                  </a:moveTo>
                  <a:cubicBezTo>
                    <a:pt x="450" y="432"/>
                    <a:pt x="449" y="433"/>
                    <a:pt x="447" y="434"/>
                  </a:cubicBezTo>
                  <a:cubicBezTo>
                    <a:pt x="449" y="433"/>
                    <a:pt x="450" y="432"/>
                    <a:pt x="452" y="432"/>
                  </a:cubicBezTo>
                  <a:moveTo>
                    <a:pt x="461" y="428"/>
                  </a:moveTo>
                  <a:cubicBezTo>
                    <a:pt x="458" y="429"/>
                    <a:pt x="456" y="430"/>
                    <a:pt x="453" y="431"/>
                  </a:cubicBezTo>
                  <a:cubicBezTo>
                    <a:pt x="456" y="430"/>
                    <a:pt x="458" y="429"/>
                    <a:pt x="461" y="428"/>
                  </a:cubicBezTo>
                  <a:moveTo>
                    <a:pt x="464" y="426"/>
                  </a:moveTo>
                  <a:cubicBezTo>
                    <a:pt x="464" y="427"/>
                    <a:pt x="463" y="427"/>
                    <a:pt x="463" y="427"/>
                  </a:cubicBezTo>
                  <a:cubicBezTo>
                    <a:pt x="463" y="427"/>
                    <a:pt x="464" y="427"/>
                    <a:pt x="464" y="426"/>
                  </a:cubicBezTo>
                  <a:moveTo>
                    <a:pt x="468" y="425"/>
                  </a:moveTo>
                  <a:cubicBezTo>
                    <a:pt x="467" y="425"/>
                    <a:pt x="465" y="426"/>
                    <a:pt x="464" y="426"/>
                  </a:cubicBezTo>
                  <a:cubicBezTo>
                    <a:pt x="466" y="426"/>
                    <a:pt x="467" y="425"/>
                    <a:pt x="468" y="425"/>
                  </a:cubicBezTo>
                  <a:moveTo>
                    <a:pt x="472" y="423"/>
                  </a:moveTo>
                  <a:cubicBezTo>
                    <a:pt x="471" y="423"/>
                    <a:pt x="470" y="424"/>
                    <a:pt x="470" y="424"/>
                  </a:cubicBezTo>
                  <a:cubicBezTo>
                    <a:pt x="470" y="424"/>
                    <a:pt x="471" y="423"/>
                    <a:pt x="472" y="423"/>
                  </a:cubicBezTo>
                  <a:moveTo>
                    <a:pt x="484" y="418"/>
                  </a:moveTo>
                  <a:cubicBezTo>
                    <a:pt x="484" y="418"/>
                    <a:pt x="484" y="418"/>
                    <a:pt x="483" y="418"/>
                  </a:cubicBezTo>
                  <a:cubicBezTo>
                    <a:pt x="484" y="418"/>
                    <a:pt x="484" y="418"/>
                    <a:pt x="484" y="418"/>
                  </a:cubicBezTo>
                  <a:moveTo>
                    <a:pt x="485" y="417"/>
                  </a:moveTo>
                  <a:cubicBezTo>
                    <a:pt x="485" y="417"/>
                    <a:pt x="485" y="418"/>
                    <a:pt x="485" y="418"/>
                  </a:cubicBezTo>
                  <a:cubicBezTo>
                    <a:pt x="485" y="418"/>
                    <a:pt x="485" y="417"/>
                    <a:pt x="485" y="417"/>
                  </a:cubicBezTo>
                  <a:moveTo>
                    <a:pt x="488" y="416"/>
                  </a:moveTo>
                  <a:cubicBezTo>
                    <a:pt x="488" y="416"/>
                    <a:pt x="487" y="417"/>
                    <a:pt x="486" y="417"/>
                  </a:cubicBezTo>
                  <a:cubicBezTo>
                    <a:pt x="487" y="417"/>
                    <a:pt x="488" y="416"/>
                    <a:pt x="488" y="416"/>
                  </a:cubicBezTo>
                  <a:moveTo>
                    <a:pt x="491" y="415"/>
                  </a:moveTo>
                  <a:cubicBezTo>
                    <a:pt x="490" y="415"/>
                    <a:pt x="490" y="415"/>
                    <a:pt x="490" y="415"/>
                  </a:cubicBezTo>
                  <a:cubicBezTo>
                    <a:pt x="490" y="415"/>
                    <a:pt x="490" y="415"/>
                    <a:pt x="491" y="415"/>
                  </a:cubicBezTo>
                  <a:moveTo>
                    <a:pt x="491" y="415"/>
                  </a:moveTo>
                  <a:cubicBezTo>
                    <a:pt x="491" y="415"/>
                    <a:pt x="491" y="415"/>
                    <a:pt x="491" y="415"/>
                  </a:cubicBezTo>
                  <a:cubicBezTo>
                    <a:pt x="491" y="415"/>
                    <a:pt x="491" y="415"/>
                    <a:pt x="491" y="415"/>
                  </a:cubicBezTo>
                  <a:moveTo>
                    <a:pt x="498" y="412"/>
                  </a:moveTo>
                  <a:cubicBezTo>
                    <a:pt x="497" y="412"/>
                    <a:pt x="497" y="413"/>
                    <a:pt x="496" y="413"/>
                  </a:cubicBezTo>
                  <a:cubicBezTo>
                    <a:pt x="497" y="413"/>
                    <a:pt x="497" y="412"/>
                    <a:pt x="498" y="412"/>
                  </a:cubicBezTo>
                  <a:moveTo>
                    <a:pt x="501" y="411"/>
                  </a:moveTo>
                  <a:cubicBezTo>
                    <a:pt x="500" y="411"/>
                    <a:pt x="499" y="412"/>
                    <a:pt x="498" y="412"/>
                  </a:cubicBezTo>
                  <a:cubicBezTo>
                    <a:pt x="499" y="412"/>
                    <a:pt x="500" y="411"/>
                    <a:pt x="501" y="411"/>
                  </a:cubicBezTo>
                  <a:moveTo>
                    <a:pt x="515" y="405"/>
                  </a:moveTo>
                  <a:cubicBezTo>
                    <a:pt x="512" y="406"/>
                    <a:pt x="509" y="407"/>
                    <a:pt x="506" y="409"/>
                  </a:cubicBezTo>
                  <a:cubicBezTo>
                    <a:pt x="509" y="407"/>
                    <a:pt x="512" y="406"/>
                    <a:pt x="515" y="405"/>
                  </a:cubicBezTo>
                  <a:moveTo>
                    <a:pt x="520" y="403"/>
                  </a:moveTo>
                  <a:cubicBezTo>
                    <a:pt x="520" y="403"/>
                    <a:pt x="519" y="403"/>
                    <a:pt x="519" y="403"/>
                  </a:cubicBezTo>
                  <a:cubicBezTo>
                    <a:pt x="519" y="403"/>
                    <a:pt x="520" y="403"/>
                    <a:pt x="520" y="403"/>
                  </a:cubicBezTo>
                  <a:moveTo>
                    <a:pt x="523" y="401"/>
                  </a:moveTo>
                  <a:cubicBezTo>
                    <a:pt x="523" y="402"/>
                    <a:pt x="522" y="402"/>
                    <a:pt x="521" y="402"/>
                  </a:cubicBezTo>
                  <a:cubicBezTo>
                    <a:pt x="522" y="402"/>
                    <a:pt x="523" y="402"/>
                    <a:pt x="523" y="401"/>
                  </a:cubicBezTo>
                  <a:moveTo>
                    <a:pt x="524" y="401"/>
                  </a:moveTo>
                  <a:cubicBezTo>
                    <a:pt x="524" y="401"/>
                    <a:pt x="524" y="401"/>
                    <a:pt x="524" y="401"/>
                  </a:cubicBezTo>
                  <a:cubicBezTo>
                    <a:pt x="524" y="401"/>
                    <a:pt x="524" y="401"/>
                    <a:pt x="524" y="401"/>
                  </a:cubicBezTo>
                  <a:moveTo>
                    <a:pt x="531" y="398"/>
                  </a:moveTo>
                  <a:cubicBezTo>
                    <a:pt x="531" y="398"/>
                    <a:pt x="530" y="398"/>
                    <a:pt x="529" y="399"/>
                  </a:cubicBezTo>
                  <a:cubicBezTo>
                    <a:pt x="530" y="398"/>
                    <a:pt x="531" y="398"/>
                    <a:pt x="531" y="398"/>
                  </a:cubicBezTo>
                  <a:moveTo>
                    <a:pt x="536" y="396"/>
                  </a:moveTo>
                  <a:cubicBezTo>
                    <a:pt x="535" y="396"/>
                    <a:pt x="534" y="397"/>
                    <a:pt x="534" y="397"/>
                  </a:cubicBezTo>
                  <a:cubicBezTo>
                    <a:pt x="534" y="397"/>
                    <a:pt x="535" y="396"/>
                    <a:pt x="536" y="396"/>
                  </a:cubicBezTo>
                  <a:moveTo>
                    <a:pt x="539" y="395"/>
                  </a:moveTo>
                  <a:cubicBezTo>
                    <a:pt x="538" y="395"/>
                    <a:pt x="537" y="396"/>
                    <a:pt x="536" y="396"/>
                  </a:cubicBezTo>
                  <a:cubicBezTo>
                    <a:pt x="537" y="396"/>
                    <a:pt x="538" y="395"/>
                    <a:pt x="539" y="395"/>
                  </a:cubicBezTo>
                  <a:moveTo>
                    <a:pt x="560" y="386"/>
                  </a:moveTo>
                  <a:cubicBezTo>
                    <a:pt x="560" y="386"/>
                    <a:pt x="560" y="386"/>
                    <a:pt x="559" y="386"/>
                  </a:cubicBezTo>
                  <a:cubicBezTo>
                    <a:pt x="560" y="386"/>
                    <a:pt x="560" y="386"/>
                    <a:pt x="560" y="386"/>
                  </a:cubicBezTo>
                  <a:moveTo>
                    <a:pt x="561" y="385"/>
                  </a:moveTo>
                  <a:cubicBezTo>
                    <a:pt x="561" y="385"/>
                    <a:pt x="561" y="385"/>
                    <a:pt x="560" y="386"/>
                  </a:cubicBezTo>
                  <a:cubicBezTo>
                    <a:pt x="561" y="385"/>
                    <a:pt x="561" y="385"/>
                    <a:pt x="561" y="385"/>
                  </a:cubicBezTo>
                  <a:moveTo>
                    <a:pt x="562" y="385"/>
                  </a:moveTo>
                  <a:cubicBezTo>
                    <a:pt x="562" y="385"/>
                    <a:pt x="562" y="385"/>
                    <a:pt x="562" y="385"/>
                  </a:cubicBezTo>
                  <a:cubicBezTo>
                    <a:pt x="562" y="385"/>
                    <a:pt x="562" y="385"/>
                    <a:pt x="562" y="385"/>
                  </a:cubicBezTo>
                  <a:moveTo>
                    <a:pt x="566" y="383"/>
                  </a:moveTo>
                  <a:cubicBezTo>
                    <a:pt x="565" y="384"/>
                    <a:pt x="564" y="384"/>
                    <a:pt x="563" y="384"/>
                  </a:cubicBezTo>
                  <a:cubicBezTo>
                    <a:pt x="564" y="384"/>
                    <a:pt x="565" y="384"/>
                    <a:pt x="566" y="383"/>
                  </a:cubicBezTo>
                  <a:moveTo>
                    <a:pt x="566" y="383"/>
                  </a:moveTo>
                  <a:cubicBezTo>
                    <a:pt x="566" y="383"/>
                    <a:pt x="566" y="383"/>
                    <a:pt x="566" y="383"/>
                  </a:cubicBezTo>
                  <a:cubicBezTo>
                    <a:pt x="566" y="383"/>
                    <a:pt x="566" y="383"/>
                    <a:pt x="566" y="383"/>
                  </a:cubicBezTo>
                  <a:moveTo>
                    <a:pt x="578" y="378"/>
                  </a:moveTo>
                  <a:cubicBezTo>
                    <a:pt x="576" y="379"/>
                    <a:pt x="574" y="380"/>
                    <a:pt x="572" y="381"/>
                  </a:cubicBezTo>
                  <a:cubicBezTo>
                    <a:pt x="574" y="380"/>
                    <a:pt x="576" y="379"/>
                    <a:pt x="578" y="378"/>
                  </a:cubicBezTo>
                  <a:moveTo>
                    <a:pt x="580" y="377"/>
                  </a:moveTo>
                  <a:cubicBezTo>
                    <a:pt x="579" y="377"/>
                    <a:pt x="579" y="378"/>
                    <a:pt x="579" y="378"/>
                  </a:cubicBezTo>
                  <a:cubicBezTo>
                    <a:pt x="579" y="378"/>
                    <a:pt x="579" y="377"/>
                    <a:pt x="580" y="377"/>
                  </a:cubicBezTo>
                  <a:moveTo>
                    <a:pt x="583" y="376"/>
                  </a:moveTo>
                  <a:cubicBezTo>
                    <a:pt x="583" y="376"/>
                    <a:pt x="582" y="376"/>
                    <a:pt x="582" y="376"/>
                  </a:cubicBezTo>
                  <a:cubicBezTo>
                    <a:pt x="582" y="376"/>
                    <a:pt x="583" y="376"/>
                    <a:pt x="583" y="376"/>
                  </a:cubicBezTo>
                  <a:moveTo>
                    <a:pt x="584" y="375"/>
                  </a:moveTo>
                  <a:cubicBezTo>
                    <a:pt x="584" y="376"/>
                    <a:pt x="583" y="376"/>
                    <a:pt x="583" y="376"/>
                  </a:cubicBezTo>
                  <a:cubicBezTo>
                    <a:pt x="583" y="376"/>
                    <a:pt x="584" y="376"/>
                    <a:pt x="584" y="375"/>
                  </a:cubicBezTo>
                  <a:moveTo>
                    <a:pt x="585" y="375"/>
                  </a:moveTo>
                  <a:cubicBezTo>
                    <a:pt x="585" y="375"/>
                    <a:pt x="585" y="375"/>
                    <a:pt x="584" y="375"/>
                  </a:cubicBezTo>
                  <a:cubicBezTo>
                    <a:pt x="585" y="375"/>
                    <a:pt x="585" y="375"/>
                    <a:pt x="585" y="375"/>
                  </a:cubicBezTo>
                  <a:moveTo>
                    <a:pt x="588" y="374"/>
                  </a:moveTo>
                  <a:cubicBezTo>
                    <a:pt x="587" y="374"/>
                    <a:pt x="586" y="375"/>
                    <a:pt x="585" y="375"/>
                  </a:cubicBezTo>
                  <a:cubicBezTo>
                    <a:pt x="586" y="375"/>
                    <a:pt x="587" y="374"/>
                    <a:pt x="588" y="374"/>
                  </a:cubicBezTo>
                  <a:moveTo>
                    <a:pt x="590" y="373"/>
                  </a:moveTo>
                  <a:cubicBezTo>
                    <a:pt x="589" y="373"/>
                    <a:pt x="589" y="373"/>
                    <a:pt x="588" y="374"/>
                  </a:cubicBezTo>
                  <a:cubicBezTo>
                    <a:pt x="589" y="373"/>
                    <a:pt x="589" y="373"/>
                    <a:pt x="590" y="373"/>
                  </a:cubicBezTo>
                  <a:moveTo>
                    <a:pt x="592" y="372"/>
                  </a:moveTo>
                  <a:cubicBezTo>
                    <a:pt x="592" y="372"/>
                    <a:pt x="591" y="372"/>
                    <a:pt x="591" y="372"/>
                  </a:cubicBezTo>
                  <a:cubicBezTo>
                    <a:pt x="591" y="372"/>
                    <a:pt x="592" y="372"/>
                    <a:pt x="592" y="372"/>
                  </a:cubicBezTo>
                  <a:moveTo>
                    <a:pt x="594" y="371"/>
                  </a:moveTo>
                  <a:cubicBezTo>
                    <a:pt x="594" y="371"/>
                    <a:pt x="593" y="372"/>
                    <a:pt x="592" y="372"/>
                  </a:cubicBezTo>
                  <a:cubicBezTo>
                    <a:pt x="593" y="372"/>
                    <a:pt x="594" y="371"/>
                    <a:pt x="594" y="371"/>
                  </a:cubicBezTo>
                  <a:moveTo>
                    <a:pt x="599" y="369"/>
                  </a:moveTo>
                  <a:cubicBezTo>
                    <a:pt x="598" y="370"/>
                    <a:pt x="597" y="370"/>
                    <a:pt x="596" y="370"/>
                  </a:cubicBezTo>
                  <a:cubicBezTo>
                    <a:pt x="597" y="370"/>
                    <a:pt x="598" y="370"/>
                    <a:pt x="599" y="369"/>
                  </a:cubicBezTo>
                  <a:moveTo>
                    <a:pt x="603" y="368"/>
                  </a:moveTo>
                  <a:cubicBezTo>
                    <a:pt x="602" y="368"/>
                    <a:pt x="601" y="368"/>
                    <a:pt x="601" y="368"/>
                  </a:cubicBezTo>
                  <a:cubicBezTo>
                    <a:pt x="601" y="368"/>
                    <a:pt x="602" y="368"/>
                    <a:pt x="603" y="368"/>
                  </a:cubicBezTo>
                  <a:moveTo>
                    <a:pt x="604" y="367"/>
                  </a:moveTo>
                  <a:cubicBezTo>
                    <a:pt x="604" y="367"/>
                    <a:pt x="603" y="367"/>
                    <a:pt x="603" y="367"/>
                  </a:cubicBezTo>
                  <a:cubicBezTo>
                    <a:pt x="603" y="367"/>
                    <a:pt x="604" y="367"/>
                    <a:pt x="604" y="367"/>
                  </a:cubicBezTo>
                  <a:moveTo>
                    <a:pt x="605" y="367"/>
                  </a:moveTo>
                  <a:cubicBezTo>
                    <a:pt x="605" y="367"/>
                    <a:pt x="605" y="367"/>
                    <a:pt x="605" y="367"/>
                  </a:cubicBezTo>
                  <a:cubicBezTo>
                    <a:pt x="605" y="367"/>
                    <a:pt x="605" y="367"/>
                    <a:pt x="605" y="367"/>
                  </a:cubicBezTo>
                  <a:moveTo>
                    <a:pt x="609" y="365"/>
                  </a:moveTo>
                  <a:cubicBezTo>
                    <a:pt x="608" y="365"/>
                    <a:pt x="608" y="365"/>
                    <a:pt x="608" y="365"/>
                  </a:cubicBezTo>
                  <a:cubicBezTo>
                    <a:pt x="608" y="365"/>
                    <a:pt x="608" y="365"/>
                    <a:pt x="609" y="365"/>
                  </a:cubicBezTo>
                  <a:moveTo>
                    <a:pt x="610" y="364"/>
                  </a:moveTo>
                  <a:cubicBezTo>
                    <a:pt x="610" y="364"/>
                    <a:pt x="609" y="365"/>
                    <a:pt x="609" y="365"/>
                  </a:cubicBezTo>
                  <a:cubicBezTo>
                    <a:pt x="610" y="365"/>
                    <a:pt x="610" y="365"/>
                    <a:pt x="610" y="364"/>
                  </a:cubicBezTo>
                  <a:moveTo>
                    <a:pt x="611" y="364"/>
                  </a:moveTo>
                  <a:cubicBezTo>
                    <a:pt x="611" y="364"/>
                    <a:pt x="611" y="364"/>
                    <a:pt x="611" y="364"/>
                  </a:cubicBezTo>
                  <a:cubicBezTo>
                    <a:pt x="611" y="364"/>
                    <a:pt x="611" y="364"/>
                    <a:pt x="611" y="364"/>
                  </a:cubicBezTo>
                  <a:moveTo>
                    <a:pt x="646" y="349"/>
                  </a:moveTo>
                  <a:cubicBezTo>
                    <a:pt x="646" y="349"/>
                    <a:pt x="645" y="349"/>
                    <a:pt x="645" y="350"/>
                  </a:cubicBezTo>
                  <a:cubicBezTo>
                    <a:pt x="645" y="349"/>
                    <a:pt x="646" y="349"/>
                    <a:pt x="646" y="349"/>
                  </a:cubicBezTo>
                  <a:moveTo>
                    <a:pt x="652" y="347"/>
                  </a:moveTo>
                  <a:cubicBezTo>
                    <a:pt x="651" y="347"/>
                    <a:pt x="651" y="347"/>
                    <a:pt x="651" y="347"/>
                  </a:cubicBezTo>
                  <a:cubicBezTo>
                    <a:pt x="651" y="347"/>
                    <a:pt x="651" y="347"/>
                    <a:pt x="652" y="347"/>
                  </a:cubicBezTo>
                  <a:moveTo>
                    <a:pt x="653" y="346"/>
                  </a:moveTo>
                  <a:cubicBezTo>
                    <a:pt x="652" y="346"/>
                    <a:pt x="652" y="346"/>
                    <a:pt x="652" y="347"/>
                  </a:cubicBezTo>
                  <a:cubicBezTo>
                    <a:pt x="652" y="346"/>
                    <a:pt x="652" y="346"/>
                    <a:pt x="653" y="346"/>
                  </a:cubicBezTo>
                  <a:moveTo>
                    <a:pt x="654" y="346"/>
                  </a:moveTo>
                  <a:cubicBezTo>
                    <a:pt x="654" y="346"/>
                    <a:pt x="654" y="346"/>
                    <a:pt x="654" y="346"/>
                  </a:cubicBezTo>
                  <a:cubicBezTo>
                    <a:pt x="654" y="346"/>
                    <a:pt x="654" y="346"/>
                    <a:pt x="654" y="346"/>
                  </a:cubicBezTo>
                  <a:moveTo>
                    <a:pt x="657" y="344"/>
                  </a:moveTo>
                  <a:cubicBezTo>
                    <a:pt x="657" y="345"/>
                    <a:pt x="656" y="345"/>
                    <a:pt x="656" y="345"/>
                  </a:cubicBezTo>
                  <a:cubicBezTo>
                    <a:pt x="656" y="345"/>
                    <a:pt x="657" y="344"/>
                    <a:pt x="657" y="344"/>
                  </a:cubicBezTo>
                  <a:moveTo>
                    <a:pt x="660" y="343"/>
                  </a:moveTo>
                  <a:cubicBezTo>
                    <a:pt x="660" y="343"/>
                    <a:pt x="660" y="343"/>
                    <a:pt x="659" y="343"/>
                  </a:cubicBezTo>
                  <a:cubicBezTo>
                    <a:pt x="660" y="343"/>
                    <a:pt x="660" y="343"/>
                    <a:pt x="660" y="343"/>
                  </a:cubicBezTo>
                  <a:moveTo>
                    <a:pt x="662" y="342"/>
                  </a:moveTo>
                  <a:cubicBezTo>
                    <a:pt x="661" y="343"/>
                    <a:pt x="661" y="343"/>
                    <a:pt x="661" y="343"/>
                  </a:cubicBezTo>
                  <a:cubicBezTo>
                    <a:pt x="661" y="343"/>
                    <a:pt x="661" y="343"/>
                    <a:pt x="662" y="342"/>
                  </a:cubicBezTo>
                  <a:moveTo>
                    <a:pt x="663" y="342"/>
                  </a:moveTo>
                  <a:cubicBezTo>
                    <a:pt x="663" y="342"/>
                    <a:pt x="662" y="342"/>
                    <a:pt x="662" y="342"/>
                  </a:cubicBezTo>
                  <a:cubicBezTo>
                    <a:pt x="662" y="342"/>
                    <a:pt x="663" y="342"/>
                    <a:pt x="663" y="342"/>
                  </a:cubicBezTo>
                  <a:moveTo>
                    <a:pt x="666" y="341"/>
                  </a:moveTo>
                  <a:cubicBezTo>
                    <a:pt x="665" y="341"/>
                    <a:pt x="664" y="341"/>
                    <a:pt x="664" y="342"/>
                  </a:cubicBezTo>
                  <a:cubicBezTo>
                    <a:pt x="664" y="341"/>
                    <a:pt x="665" y="341"/>
                    <a:pt x="666" y="341"/>
                  </a:cubicBezTo>
                  <a:moveTo>
                    <a:pt x="668" y="340"/>
                  </a:moveTo>
                  <a:cubicBezTo>
                    <a:pt x="667" y="340"/>
                    <a:pt x="667" y="340"/>
                    <a:pt x="667" y="340"/>
                  </a:cubicBezTo>
                  <a:cubicBezTo>
                    <a:pt x="667" y="340"/>
                    <a:pt x="667" y="340"/>
                    <a:pt x="668" y="340"/>
                  </a:cubicBezTo>
                  <a:moveTo>
                    <a:pt x="670" y="339"/>
                  </a:moveTo>
                  <a:cubicBezTo>
                    <a:pt x="670" y="339"/>
                    <a:pt x="669" y="339"/>
                    <a:pt x="668" y="340"/>
                  </a:cubicBezTo>
                  <a:cubicBezTo>
                    <a:pt x="669" y="339"/>
                    <a:pt x="669" y="339"/>
                    <a:pt x="670" y="339"/>
                  </a:cubicBezTo>
                  <a:moveTo>
                    <a:pt x="672" y="338"/>
                  </a:moveTo>
                  <a:cubicBezTo>
                    <a:pt x="671" y="338"/>
                    <a:pt x="671" y="338"/>
                    <a:pt x="671" y="339"/>
                  </a:cubicBezTo>
                  <a:cubicBezTo>
                    <a:pt x="671" y="338"/>
                    <a:pt x="671" y="338"/>
                    <a:pt x="672" y="338"/>
                  </a:cubicBezTo>
                  <a:moveTo>
                    <a:pt x="673" y="338"/>
                  </a:moveTo>
                  <a:cubicBezTo>
                    <a:pt x="673" y="338"/>
                    <a:pt x="672" y="338"/>
                    <a:pt x="672" y="338"/>
                  </a:cubicBezTo>
                  <a:cubicBezTo>
                    <a:pt x="672" y="338"/>
                    <a:pt x="673" y="338"/>
                    <a:pt x="673" y="338"/>
                  </a:cubicBezTo>
                  <a:moveTo>
                    <a:pt x="674" y="337"/>
                  </a:moveTo>
                  <a:cubicBezTo>
                    <a:pt x="674" y="337"/>
                    <a:pt x="674" y="337"/>
                    <a:pt x="674" y="337"/>
                  </a:cubicBezTo>
                  <a:cubicBezTo>
                    <a:pt x="674" y="337"/>
                    <a:pt x="674" y="337"/>
                    <a:pt x="674" y="337"/>
                  </a:cubicBezTo>
                  <a:moveTo>
                    <a:pt x="686" y="332"/>
                  </a:moveTo>
                  <a:cubicBezTo>
                    <a:pt x="684" y="333"/>
                    <a:pt x="682" y="334"/>
                    <a:pt x="679" y="335"/>
                  </a:cubicBezTo>
                  <a:cubicBezTo>
                    <a:pt x="682" y="334"/>
                    <a:pt x="684" y="333"/>
                    <a:pt x="686" y="332"/>
                  </a:cubicBezTo>
                  <a:moveTo>
                    <a:pt x="687" y="332"/>
                  </a:moveTo>
                  <a:cubicBezTo>
                    <a:pt x="687" y="332"/>
                    <a:pt x="687" y="332"/>
                    <a:pt x="687" y="332"/>
                  </a:cubicBezTo>
                  <a:cubicBezTo>
                    <a:pt x="687" y="332"/>
                    <a:pt x="687" y="332"/>
                    <a:pt x="687" y="332"/>
                  </a:cubicBezTo>
                  <a:moveTo>
                    <a:pt x="692" y="330"/>
                  </a:moveTo>
                  <a:cubicBezTo>
                    <a:pt x="691" y="330"/>
                    <a:pt x="690" y="330"/>
                    <a:pt x="689" y="331"/>
                  </a:cubicBezTo>
                  <a:cubicBezTo>
                    <a:pt x="690" y="330"/>
                    <a:pt x="691" y="330"/>
                    <a:pt x="692" y="330"/>
                  </a:cubicBezTo>
                  <a:moveTo>
                    <a:pt x="701" y="326"/>
                  </a:moveTo>
                  <a:cubicBezTo>
                    <a:pt x="701" y="326"/>
                    <a:pt x="701" y="326"/>
                    <a:pt x="701" y="326"/>
                  </a:cubicBezTo>
                  <a:cubicBezTo>
                    <a:pt x="701" y="326"/>
                    <a:pt x="701" y="326"/>
                    <a:pt x="701" y="326"/>
                  </a:cubicBezTo>
                  <a:moveTo>
                    <a:pt x="703" y="325"/>
                  </a:moveTo>
                  <a:cubicBezTo>
                    <a:pt x="703" y="325"/>
                    <a:pt x="702" y="325"/>
                    <a:pt x="702" y="325"/>
                  </a:cubicBezTo>
                  <a:cubicBezTo>
                    <a:pt x="702" y="325"/>
                    <a:pt x="703" y="325"/>
                    <a:pt x="703" y="325"/>
                  </a:cubicBezTo>
                  <a:moveTo>
                    <a:pt x="708" y="323"/>
                  </a:moveTo>
                  <a:cubicBezTo>
                    <a:pt x="708" y="323"/>
                    <a:pt x="708" y="323"/>
                    <a:pt x="708" y="323"/>
                  </a:cubicBezTo>
                  <a:cubicBezTo>
                    <a:pt x="708" y="323"/>
                    <a:pt x="708" y="323"/>
                    <a:pt x="708" y="323"/>
                  </a:cubicBezTo>
                  <a:moveTo>
                    <a:pt x="713" y="320"/>
                  </a:moveTo>
                  <a:cubicBezTo>
                    <a:pt x="713" y="320"/>
                    <a:pt x="713" y="321"/>
                    <a:pt x="713" y="321"/>
                  </a:cubicBezTo>
                  <a:cubicBezTo>
                    <a:pt x="713" y="321"/>
                    <a:pt x="713" y="320"/>
                    <a:pt x="713" y="320"/>
                  </a:cubicBezTo>
                  <a:moveTo>
                    <a:pt x="719" y="318"/>
                  </a:moveTo>
                  <a:cubicBezTo>
                    <a:pt x="719" y="318"/>
                    <a:pt x="718" y="318"/>
                    <a:pt x="718" y="318"/>
                  </a:cubicBezTo>
                  <a:cubicBezTo>
                    <a:pt x="718" y="318"/>
                    <a:pt x="719" y="318"/>
                    <a:pt x="719" y="318"/>
                  </a:cubicBezTo>
                  <a:moveTo>
                    <a:pt x="723" y="316"/>
                  </a:moveTo>
                  <a:cubicBezTo>
                    <a:pt x="722" y="317"/>
                    <a:pt x="722" y="317"/>
                    <a:pt x="721" y="317"/>
                  </a:cubicBezTo>
                  <a:cubicBezTo>
                    <a:pt x="722" y="317"/>
                    <a:pt x="722" y="317"/>
                    <a:pt x="723" y="316"/>
                  </a:cubicBezTo>
                  <a:moveTo>
                    <a:pt x="731" y="313"/>
                  </a:moveTo>
                  <a:cubicBezTo>
                    <a:pt x="728" y="314"/>
                    <a:pt x="726" y="315"/>
                    <a:pt x="724" y="316"/>
                  </a:cubicBezTo>
                  <a:cubicBezTo>
                    <a:pt x="726" y="315"/>
                    <a:pt x="728" y="314"/>
                    <a:pt x="731" y="313"/>
                  </a:cubicBezTo>
                  <a:moveTo>
                    <a:pt x="733" y="312"/>
                  </a:moveTo>
                  <a:cubicBezTo>
                    <a:pt x="733" y="312"/>
                    <a:pt x="732" y="312"/>
                    <a:pt x="732" y="312"/>
                  </a:cubicBezTo>
                  <a:cubicBezTo>
                    <a:pt x="732" y="312"/>
                    <a:pt x="733" y="312"/>
                    <a:pt x="733" y="312"/>
                  </a:cubicBezTo>
                  <a:moveTo>
                    <a:pt x="747" y="306"/>
                  </a:moveTo>
                  <a:cubicBezTo>
                    <a:pt x="746" y="306"/>
                    <a:pt x="746" y="307"/>
                    <a:pt x="745" y="307"/>
                  </a:cubicBezTo>
                  <a:cubicBezTo>
                    <a:pt x="746" y="307"/>
                    <a:pt x="746" y="306"/>
                    <a:pt x="747" y="306"/>
                  </a:cubicBezTo>
                  <a:moveTo>
                    <a:pt x="750" y="305"/>
                  </a:moveTo>
                  <a:cubicBezTo>
                    <a:pt x="750" y="305"/>
                    <a:pt x="749" y="305"/>
                    <a:pt x="748" y="305"/>
                  </a:cubicBezTo>
                  <a:cubicBezTo>
                    <a:pt x="749" y="305"/>
                    <a:pt x="750" y="305"/>
                    <a:pt x="750" y="305"/>
                  </a:cubicBezTo>
                  <a:moveTo>
                    <a:pt x="755" y="303"/>
                  </a:moveTo>
                  <a:cubicBezTo>
                    <a:pt x="754" y="303"/>
                    <a:pt x="754" y="303"/>
                    <a:pt x="753" y="303"/>
                  </a:cubicBezTo>
                  <a:cubicBezTo>
                    <a:pt x="754" y="303"/>
                    <a:pt x="754" y="303"/>
                    <a:pt x="755" y="303"/>
                  </a:cubicBezTo>
                  <a:moveTo>
                    <a:pt x="758" y="301"/>
                  </a:moveTo>
                  <a:cubicBezTo>
                    <a:pt x="757" y="302"/>
                    <a:pt x="756" y="302"/>
                    <a:pt x="755" y="303"/>
                  </a:cubicBezTo>
                  <a:cubicBezTo>
                    <a:pt x="756" y="302"/>
                    <a:pt x="757" y="302"/>
                    <a:pt x="758" y="301"/>
                  </a:cubicBezTo>
                  <a:moveTo>
                    <a:pt x="761" y="300"/>
                  </a:moveTo>
                  <a:cubicBezTo>
                    <a:pt x="760" y="301"/>
                    <a:pt x="760" y="301"/>
                    <a:pt x="759" y="301"/>
                  </a:cubicBezTo>
                  <a:cubicBezTo>
                    <a:pt x="759" y="301"/>
                    <a:pt x="760" y="301"/>
                    <a:pt x="761" y="300"/>
                  </a:cubicBezTo>
                  <a:moveTo>
                    <a:pt x="762" y="300"/>
                  </a:moveTo>
                  <a:cubicBezTo>
                    <a:pt x="762" y="300"/>
                    <a:pt x="762" y="300"/>
                    <a:pt x="762" y="300"/>
                  </a:cubicBezTo>
                  <a:cubicBezTo>
                    <a:pt x="762" y="300"/>
                    <a:pt x="762" y="300"/>
                    <a:pt x="762" y="300"/>
                  </a:cubicBezTo>
                  <a:moveTo>
                    <a:pt x="764" y="299"/>
                  </a:moveTo>
                  <a:cubicBezTo>
                    <a:pt x="763" y="299"/>
                    <a:pt x="763" y="299"/>
                    <a:pt x="763" y="299"/>
                  </a:cubicBezTo>
                  <a:cubicBezTo>
                    <a:pt x="763" y="299"/>
                    <a:pt x="763" y="299"/>
                    <a:pt x="764" y="299"/>
                  </a:cubicBezTo>
                  <a:moveTo>
                    <a:pt x="765" y="298"/>
                  </a:moveTo>
                  <a:cubicBezTo>
                    <a:pt x="765" y="299"/>
                    <a:pt x="764" y="299"/>
                    <a:pt x="764" y="299"/>
                  </a:cubicBezTo>
                  <a:cubicBezTo>
                    <a:pt x="764" y="299"/>
                    <a:pt x="765" y="299"/>
                    <a:pt x="765" y="298"/>
                  </a:cubicBezTo>
                  <a:moveTo>
                    <a:pt x="768" y="297"/>
                  </a:moveTo>
                  <a:cubicBezTo>
                    <a:pt x="767" y="298"/>
                    <a:pt x="766" y="298"/>
                    <a:pt x="765" y="298"/>
                  </a:cubicBezTo>
                  <a:cubicBezTo>
                    <a:pt x="766" y="298"/>
                    <a:pt x="767" y="298"/>
                    <a:pt x="768" y="297"/>
                  </a:cubicBezTo>
                  <a:moveTo>
                    <a:pt x="772" y="295"/>
                  </a:moveTo>
                  <a:cubicBezTo>
                    <a:pt x="772" y="296"/>
                    <a:pt x="771" y="296"/>
                    <a:pt x="771" y="296"/>
                  </a:cubicBezTo>
                  <a:cubicBezTo>
                    <a:pt x="771" y="296"/>
                    <a:pt x="772" y="296"/>
                    <a:pt x="772" y="295"/>
                  </a:cubicBezTo>
                  <a:moveTo>
                    <a:pt x="778" y="293"/>
                  </a:moveTo>
                  <a:cubicBezTo>
                    <a:pt x="777" y="293"/>
                    <a:pt x="777" y="293"/>
                    <a:pt x="776" y="294"/>
                  </a:cubicBezTo>
                  <a:cubicBezTo>
                    <a:pt x="777" y="293"/>
                    <a:pt x="777" y="293"/>
                    <a:pt x="778" y="293"/>
                  </a:cubicBezTo>
                  <a:moveTo>
                    <a:pt x="779" y="292"/>
                  </a:moveTo>
                  <a:cubicBezTo>
                    <a:pt x="779" y="293"/>
                    <a:pt x="779" y="293"/>
                    <a:pt x="778" y="293"/>
                  </a:cubicBezTo>
                  <a:cubicBezTo>
                    <a:pt x="779" y="293"/>
                    <a:pt x="779" y="293"/>
                    <a:pt x="779" y="292"/>
                  </a:cubicBezTo>
                  <a:moveTo>
                    <a:pt x="784" y="291"/>
                  </a:moveTo>
                  <a:cubicBezTo>
                    <a:pt x="783" y="291"/>
                    <a:pt x="783" y="291"/>
                    <a:pt x="782" y="291"/>
                  </a:cubicBezTo>
                  <a:cubicBezTo>
                    <a:pt x="783" y="291"/>
                    <a:pt x="783" y="291"/>
                    <a:pt x="784" y="291"/>
                  </a:cubicBezTo>
                  <a:moveTo>
                    <a:pt x="786" y="290"/>
                  </a:moveTo>
                  <a:cubicBezTo>
                    <a:pt x="785" y="290"/>
                    <a:pt x="785" y="290"/>
                    <a:pt x="785" y="290"/>
                  </a:cubicBezTo>
                  <a:cubicBezTo>
                    <a:pt x="785" y="290"/>
                    <a:pt x="785" y="290"/>
                    <a:pt x="786" y="290"/>
                  </a:cubicBezTo>
                  <a:moveTo>
                    <a:pt x="788" y="289"/>
                  </a:moveTo>
                  <a:cubicBezTo>
                    <a:pt x="788" y="289"/>
                    <a:pt x="788" y="289"/>
                    <a:pt x="788" y="289"/>
                  </a:cubicBezTo>
                  <a:cubicBezTo>
                    <a:pt x="788" y="289"/>
                    <a:pt x="788" y="289"/>
                    <a:pt x="788" y="289"/>
                  </a:cubicBezTo>
                  <a:moveTo>
                    <a:pt x="811" y="279"/>
                  </a:moveTo>
                  <a:cubicBezTo>
                    <a:pt x="804" y="282"/>
                    <a:pt x="797" y="285"/>
                    <a:pt x="790" y="288"/>
                  </a:cubicBezTo>
                  <a:cubicBezTo>
                    <a:pt x="797" y="285"/>
                    <a:pt x="804" y="282"/>
                    <a:pt x="811" y="279"/>
                  </a:cubicBezTo>
                  <a:moveTo>
                    <a:pt x="814" y="278"/>
                  </a:moveTo>
                  <a:cubicBezTo>
                    <a:pt x="814" y="278"/>
                    <a:pt x="813" y="278"/>
                    <a:pt x="813" y="278"/>
                  </a:cubicBezTo>
                  <a:cubicBezTo>
                    <a:pt x="813" y="278"/>
                    <a:pt x="814" y="278"/>
                    <a:pt x="814" y="278"/>
                  </a:cubicBezTo>
                  <a:moveTo>
                    <a:pt x="816" y="277"/>
                  </a:moveTo>
                  <a:cubicBezTo>
                    <a:pt x="816" y="277"/>
                    <a:pt x="816" y="277"/>
                    <a:pt x="816" y="277"/>
                  </a:cubicBezTo>
                  <a:cubicBezTo>
                    <a:pt x="816" y="277"/>
                    <a:pt x="816" y="277"/>
                    <a:pt x="816" y="277"/>
                  </a:cubicBezTo>
                  <a:moveTo>
                    <a:pt x="830" y="271"/>
                  </a:moveTo>
                  <a:cubicBezTo>
                    <a:pt x="826" y="273"/>
                    <a:pt x="822" y="274"/>
                    <a:pt x="818" y="276"/>
                  </a:cubicBezTo>
                  <a:cubicBezTo>
                    <a:pt x="822" y="274"/>
                    <a:pt x="826" y="273"/>
                    <a:pt x="830" y="271"/>
                  </a:cubicBezTo>
                  <a:moveTo>
                    <a:pt x="831" y="271"/>
                  </a:moveTo>
                  <a:cubicBezTo>
                    <a:pt x="830" y="271"/>
                    <a:pt x="830" y="271"/>
                    <a:pt x="830" y="271"/>
                  </a:cubicBezTo>
                  <a:cubicBezTo>
                    <a:pt x="830" y="271"/>
                    <a:pt x="830" y="271"/>
                    <a:pt x="831" y="271"/>
                  </a:cubicBezTo>
                  <a:moveTo>
                    <a:pt x="839" y="267"/>
                  </a:moveTo>
                  <a:cubicBezTo>
                    <a:pt x="838" y="267"/>
                    <a:pt x="838" y="267"/>
                    <a:pt x="838" y="268"/>
                  </a:cubicBezTo>
                  <a:cubicBezTo>
                    <a:pt x="838" y="267"/>
                    <a:pt x="838" y="267"/>
                    <a:pt x="839" y="267"/>
                  </a:cubicBezTo>
                  <a:moveTo>
                    <a:pt x="841" y="266"/>
                  </a:moveTo>
                  <a:cubicBezTo>
                    <a:pt x="840" y="266"/>
                    <a:pt x="840" y="267"/>
                    <a:pt x="839" y="267"/>
                  </a:cubicBezTo>
                  <a:cubicBezTo>
                    <a:pt x="840" y="267"/>
                    <a:pt x="840" y="266"/>
                    <a:pt x="841" y="266"/>
                  </a:cubicBezTo>
                  <a:moveTo>
                    <a:pt x="845" y="265"/>
                  </a:moveTo>
                  <a:cubicBezTo>
                    <a:pt x="844" y="265"/>
                    <a:pt x="843" y="265"/>
                    <a:pt x="842" y="266"/>
                  </a:cubicBezTo>
                  <a:cubicBezTo>
                    <a:pt x="843" y="265"/>
                    <a:pt x="844" y="265"/>
                    <a:pt x="845" y="265"/>
                  </a:cubicBezTo>
                  <a:moveTo>
                    <a:pt x="850" y="262"/>
                  </a:moveTo>
                  <a:cubicBezTo>
                    <a:pt x="849" y="263"/>
                    <a:pt x="847" y="264"/>
                    <a:pt x="845" y="264"/>
                  </a:cubicBezTo>
                  <a:cubicBezTo>
                    <a:pt x="847" y="264"/>
                    <a:pt x="849" y="263"/>
                    <a:pt x="850" y="262"/>
                  </a:cubicBezTo>
                  <a:moveTo>
                    <a:pt x="853" y="261"/>
                  </a:moveTo>
                  <a:cubicBezTo>
                    <a:pt x="852" y="261"/>
                    <a:pt x="852" y="262"/>
                    <a:pt x="851" y="262"/>
                  </a:cubicBezTo>
                  <a:cubicBezTo>
                    <a:pt x="852" y="262"/>
                    <a:pt x="852" y="261"/>
                    <a:pt x="853" y="261"/>
                  </a:cubicBezTo>
                  <a:moveTo>
                    <a:pt x="855" y="260"/>
                  </a:moveTo>
                  <a:cubicBezTo>
                    <a:pt x="855" y="260"/>
                    <a:pt x="854" y="260"/>
                    <a:pt x="854" y="261"/>
                  </a:cubicBezTo>
                  <a:cubicBezTo>
                    <a:pt x="854" y="261"/>
                    <a:pt x="855" y="260"/>
                    <a:pt x="855" y="260"/>
                  </a:cubicBezTo>
                  <a:moveTo>
                    <a:pt x="856" y="260"/>
                  </a:moveTo>
                  <a:cubicBezTo>
                    <a:pt x="856" y="260"/>
                    <a:pt x="856" y="260"/>
                    <a:pt x="856" y="260"/>
                  </a:cubicBezTo>
                  <a:cubicBezTo>
                    <a:pt x="856" y="260"/>
                    <a:pt x="856" y="260"/>
                    <a:pt x="856" y="260"/>
                  </a:cubicBezTo>
                  <a:moveTo>
                    <a:pt x="861" y="258"/>
                  </a:moveTo>
                  <a:cubicBezTo>
                    <a:pt x="860" y="258"/>
                    <a:pt x="860" y="258"/>
                    <a:pt x="860" y="258"/>
                  </a:cubicBezTo>
                  <a:cubicBezTo>
                    <a:pt x="860" y="258"/>
                    <a:pt x="860" y="258"/>
                    <a:pt x="861" y="258"/>
                  </a:cubicBezTo>
                  <a:moveTo>
                    <a:pt x="867" y="255"/>
                  </a:moveTo>
                  <a:cubicBezTo>
                    <a:pt x="865" y="256"/>
                    <a:pt x="863" y="257"/>
                    <a:pt x="861" y="258"/>
                  </a:cubicBezTo>
                  <a:cubicBezTo>
                    <a:pt x="863" y="257"/>
                    <a:pt x="865" y="256"/>
                    <a:pt x="867" y="255"/>
                  </a:cubicBezTo>
                  <a:moveTo>
                    <a:pt x="868" y="255"/>
                  </a:moveTo>
                  <a:cubicBezTo>
                    <a:pt x="868" y="255"/>
                    <a:pt x="868" y="255"/>
                    <a:pt x="868" y="255"/>
                  </a:cubicBezTo>
                  <a:cubicBezTo>
                    <a:pt x="868" y="255"/>
                    <a:pt x="868" y="255"/>
                    <a:pt x="868" y="255"/>
                  </a:cubicBezTo>
                  <a:moveTo>
                    <a:pt x="872" y="253"/>
                  </a:moveTo>
                  <a:cubicBezTo>
                    <a:pt x="871" y="254"/>
                    <a:pt x="870" y="254"/>
                    <a:pt x="869" y="254"/>
                  </a:cubicBezTo>
                  <a:cubicBezTo>
                    <a:pt x="870" y="254"/>
                    <a:pt x="871" y="254"/>
                    <a:pt x="872" y="253"/>
                  </a:cubicBezTo>
                  <a:moveTo>
                    <a:pt x="877" y="251"/>
                  </a:moveTo>
                  <a:cubicBezTo>
                    <a:pt x="876" y="251"/>
                    <a:pt x="876" y="251"/>
                    <a:pt x="875" y="252"/>
                  </a:cubicBezTo>
                  <a:cubicBezTo>
                    <a:pt x="876" y="251"/>
                    <a:pt x="876" y="251"/>
                    <a:pt x="877" y="251"/>
                  </a:cubicBezTo>
                  <a:moveTo>
                    <a:pt x="879" y="250"/>
                  </a:moveTo>
                  <a:cubicBezTo>
                    <a:pt x="879" y="250"/>
                    <a:pt x="879" y="250"/>
                    <a:pt x="878" y="250"/>
                  </a:cubicBezTo>
                  <a:cubicBezTo>
                    <a:pt x="879" y="250"/>
                    <a:pt x="879" y="250"/>
                    <a:pt x="879" y="250"/>
                  </a:cubicBezTo>
                  <a:moveTo>
                    <a:pt x="881" y="249"/>
                  </a:moveTo>
                  <a:cubicBezTo>
                    <a:pt x="880" y="249"/>
                    <a:pt x="880" y="250"/>
                    <a:pt x="880" y="250"/>
                  </a:cubicBezTo>
                  <a:cubicBezTo>
                    <a:pt x="880" y="250"/>
                    <a:pt x="880" y="249"/>
                    <a:pt x="881" y="249"/>
                  </a:cubicBezTo>
                  <a:moveTo>
                    <a:pt x="891" y="245"/>
                  </a:moveTo>
                  <a:cubicBezTo>
                    <a:pt x="888" y="246"/>
                    <a:pt x="885" y="248"/>
                    <a:pt x="881" y="249"/>
                  </a:cubicBezTo>
                  <a:cubicBezTo>
                    <a:pt x="885" y="248"/>
                    <a:pt x="888" y="246"/>
                    <a:pt x="891" y="245"/>
                  </a:cubicBezTo>
                  <a:moveTo>
                    <a:pt x="897" y="242"/>
                  </a:moveTo>
                  <a:cubicBezTo>
                    <a:pt x="896" y="243"/>
                    <a:pt x="895" y="243"/>
                    <a:pt x="894" y="244"/>
                  </a:cubicBezTo>
                  <a:cubicBezTo>
                    <a:pt x="895" y="243"/>
                    <a:pt x="896" y="243"/>
                    <a:pt x="897" y="242"/>
                  </a:cubicBezTo>
                  <a:moveTo>
                    <a:pt x="902" y="240"/>
                  </a:moveTo>
                  <a:cubicBezTo>
                    <a:pt x="902" y="240"/>
                    <a:pt x="902" y="240"/>
                    <a:pt x="901" y="240"/>
                  </a:cubicBezTo>
                  <a:cubicBezTo>
                    <a:pt x="902" y="240"/>
                    <a:pt x="902" y="240"/>
                    <a:pt x="902" y="240"/>
                  </a:cubicBezTo>
                  <a:moveTo>
                    <a:pt x="903" y="240"/>
                  </a:moveTo>
                  <a:cubicBezTo>
                    <a:pt x="903" y="240"/>
                    <a:pt x="903" y="240"/>
                    <a:pt x="903" y="240"/>
                  </a:cubicBezTo>
                  <a:cubicBezTo>
                    <a:pt x="903" y="240"/>
                    <a:pt x="903" y="240"/>
                    <a:pt x="903" y="240"/>
                  </a:cubicBezTo>
                  <a:moveTo>
                    <a:pt x="910" y="237"/>
                  </a:moveTo>
                  <a:cubicBezTo>
                    <a:pt x="909" y="237"/>
                    <a:pt x="909" y="237"/>
                    <a:pt x="908" y="237"/>
                  </a:cubicBezTo>
                  <a:cubicBezTo>
                    <a:pt x="909" y="237"/>
                    <a:pt x="909" y="237"/>
                    <a:pt x="910" y="237"/>
                  </a:cubicBezTo>
                  <a:moveTo>
                    <a:pt x="911" y="236"/>
                  </a:moveTo>
                  <a:cubicBezTo>
                    <a:pt x="911" y="236"/>
                    <a:pt x="911" y="236"/>
                    <a:pt x="911" y="237"/>
                  </a:cubicBezTo>
                  <a:cubicBezTo>
                    <a:pt x="911" y="236"/>
                    <a:pt x="911" y="236"/>
                    <a:pt x="911" y="236"/>
                  </a:cubicBezTo>
                  <a:moveTo>
                    <a:pt x="913" y="235"/>
                  </a:moveTo>
                  <a:cubicBezTo>
                    <a:pt x="913" y="235"/>
                    <a:pt x="913" y="236"/>
                    <a:pt x="912" y="236"/>
                  </a:cubicBezTo>
                  <a:cubicBezTo>
                    <a:pt x="913" y="236"/>
                    <a:pt x="913" y="235"/>
                    <a:pt x="913" y="235"/>
                  </a:cubicBezTo>
                  <a:moveTo>
                    <a:pt x="914" y="235"/>
                  </a:moveTo>
                  <a:cubicBezTo>
                    <a:pt x="914" y="235"/>
                    <a:pt x="914" y="235"/>
                    <a:pt x="914" y="235"/>
                  </a:cubicBezTo>
                  <a:cubicBezTo>
                    <a:pt x="914" y="235"/>
                    <a:pt x="914" y="235"/>
                    <a:pt x="914" y="235"/>
                  </a:cubicBezTo>
                  <a:moveTo>
                    <a:pt x="918" y="233"/>
                  </a:moveTo>
                  <a:cubicBezTo>
                    <a:pt x="917" y="234"/>
                    <a:pt x="916" y="234"/>
                    <a:pt x="915" y="235"/>
                  </a:cubicBezTo>
                  <a:cubicBezTo>
                    <a:pt x="916" y="234"/>
                    <a:pt x="917" y="234"/>
                    <a:pt x="918" y="233"/>
                  </a:cubicBezTo>
                  <a:moveTo>
                    <a:pt x="919" y="233"/>
                  </a:moveTo>
                  <a:cubicBezTo>
                    <a:pt x="919" y="233"/>
                    <a:pt x="919" y="233"/>
                    <a:pt x="918" y="233"/>
                  </a:cubicBezTo>
                  <a:cubicBezTo>
                    <a:pt x="918" y="233"/>
                    <a:pt x="919" y="233"/>
                    <a:pt x="919" y="233"/>
                  </a:cubicBezTo>
                  <a:moveTo>
                    <a:pt x="936" y="226"/>
                  </a:moveTo>
                  <a:cubicBezTo>
                    <a:pt x="930" y="228"/>
                    <a:pt x="925" y="230"/>
                    <a:pt x="919" y="233"/>
                  </a:cubicBezTo>
                  <a:cubicBezTo>
                    <a:pt x="925" y="230"/>
                    <a:pt x="931" y="228"/>
                    <a:pt x="936" y="226"/>
                  </a:cubicBezTo>
                  <a:moveTo>
                    <a:pt x="939" y="225"/>
                  </a:moveTo>
                  <a:cubicBezTo>
                    <a:pt x="938" y="225"/>
                    <a:pt x="938" y="225"/>
                    <a:pt x="937" y="225"/>
                  </a:cubicBezTo>
                  <a:cubicBezTo>
                    <a:pt x="938" y="225"/>
                    <a:pt x="938" y="225"/>
                    <a:pt x="939" y="225"/>
                  </a:cubicBezTo>
                  <a:moveTo>
                    <a:pt x="940" y="224"/>
                  </a:moveTo>
                  <a:cubicBezTo>
                    <a:pt x="940" y="224"/>
                    <a:pt x="939" y="224"/>
                    <a:pt x="939" y="224"/>
                  </a:cubicBezTo>
                  <a:cubicBezTo>
                    <a:pt x="939" y="224"/>
                    <a:pt x="940" y="224"/>
                    <a:pt x="940" y="224"/>
                  </a:cubicBezTo>
                  <a:moveTo>
                    <a:pt x="942" y="223"/>
                  </a:moveTo>
                  <a:cubicBezTo>
                    <a:pt x="942" y="223"/>
                    <a:pt x="941" y="224"/>
                    <a:pt x="941" y="224"/>
                  </a:cubicBezTo>
                  <a:cubicBezTo>
                    <a:pt x="941" y="224"/>
                    <a:pt x="942" y="223"/>
                    <a:pt x="942" y="223"/>
                  </a:cubicBezTo>
                  <a:moveTo>
                    <a:pt x="943" y="223"/>
                  </a:moveTo>
                  <a:cubicBezTo>
                    <a:pt x="943" y="223"/>
                    <a:pt x="943" y="223"/>
                    <a:pt x="943" y="223"/>
                  </a:cubicBezTo>
                  <a:cubicBezTo>
                    <a:pt x="943" y="223"/>
                    <a:pt x="943" y="223"/>
                    <a:pt x="943" y="223"/>
                  </a:cubicBezTo>
                  <a:moveTo>
                    <a:pt x="946" y="221"/>
                  </a:moveTo>
                  <a:cubicBezTo>
                    <a:pt x="946" y="221"/>
                    <a:pt x="946" y="222"/>
                    <a:pt x="945" y="222"/>
                  </a:cubicBezTo>
                  <a:cubicBezTo>
                    <a:pt x="946" y="222"/>
                    <a:pt x="946" y="221"/>
                    <a:pt x="946" y="221"/>
                  </a:cubicBezTo>
                  <a:moveTo>
                    <a:pt x="949" y="220"/>
                  </a:moveTo>
                  <a:cubicBezTo>
                    <a:pt x="949" y="220"/>
                    <a:pt x="948" y="221"/>
                    <a:pt x="947" y="221"/>
                  </a:cubicBezTo>
                  <a:cubicBezTo>
                    <a:pt x="948" y="221"/>
                    <a:pt x="949" y="220"/>
                    <a:pt x="949" y="220"/>
                  </a:cubicBezTo>
                  <a:moveTo>
                    <a:pt x="954" y="218"/>
                  </a:moveTo>
                  <a:cubicBezTo>
                    <a:pt x="954" y="218"/>
                    <a:pt x="954" y="218"/>
                    <a:pt x="953" y="218"/>
                  </a:cubicBezTo>
                  <a:cubicBezTo>
                    <a:pt x="954" y="218"/>
                    <a:pt x="954" y="218"/>
                    <a:pt x="954" y="218"/>
                  </a:cubicBezTo>
                  <a:moveTo>
                    <a:pt x="957" y="217"/>
                  </a:moveTo>
                  <a:cubicBezTo>
                    <a:pt x="957" y="217"/>
                    <a:pt x="957" y="217"/>
                    <a:pt x="957" y="217"/>
                  </a:cubicBezTo>
                  <a:cubicBezTo>
                    <a:pt x="957" y="217"/>
                    <a:pt x="957" y="217"/>
                    <a:pt x="957" y="217"/>
                  </a:cubicBezTo>
                  <a:moveTo>
                    <a:pt x="959" y="216"/>
                  </a:moveTo>
                  <a:cubicBezTo>
                    <a:pt x="959" y="216"/>
                    <a:pt x="959" y="216"/>
                    <a:pt x="959" y="216"/>
                  </a:cubicBezTo>
                  <a:cubicBezTo>
                    <a:pt x="959" y="216"/>
                    <a:pt x="959" y="216"/>
                    <a:pt x="959" y="216"/>
                  </a:cubicBezTo>
                  <a:moveTo>
                    <a:pt x="961" y="215"/>
                  </a:moveTo>
                  <a:cubicBezTo>
                    <a:pt x="961" y="215"/>
                    <a:pt x="961" y="215"/>
                    <a:pt x="961" y="215"/>
                  </a:cubicBezTo>
                  <a:cubicBezTo>
                    <a:pt x="961" y="215"/>
                    <a:pt x="961" y="215"/>
                    <a:pt x="961" y="215"/>
                  </a:cubicBezTo>
                  <a:moveTo>
                    <a:pt x="966" y="213"/>
                  </a:moveTo>
                  <a:cubicBezTo>
                    <a:pt x="965" y="213"/>
                    <a:pt x="965" y="213"/>
                    <a:pt x="965" y="213"/>
                  </a:cubicBezTo>
                  <a:cubicBezTo>
                    <a:pt x="965" y="213"/>
                    <a:pt x="965" y="213"/>
                    <a:pt x="966" y="213"/>
                  </a:cubicBezTo>
                  <a:moveTo>
                    <a:pt x="967" y="212"/>
                  </a:moveTo>
                  <a:cubicBezTo>
                    <a:pt x="967" y="212"/>
                    <a:pt x="967" y="213"/>
                    <a:pt x="967" y="213"/>
                  </a:cubicBezTo>
                  <a:cubicBezTo>
                    <a:pt x="967" y="213"/>
                    <a:pt x="967" y="212"/>
                    <a:pt x="967" y="212"/>
                  </a:cubicBezTo>
                  <a:moveTo>
                    <a:pt x="972" y="210"/>
                  </a:moveTo>
                  <a:cubicBezTo>
                    <a:pt x="972" y="210"/>
                    <a:pt x="972" y="211"/>
                    <a:pt x="971" y="211"/>
                  </a:cubicBezTo>
                  <a:cubicBezTo>
                    <a:pt x="972" y="211"/>
                    <a:pt x="972" y="210"/>
                    <a:pt x="972" y="210"/>
                  </a:cubicBezTo>
                  <a:moveTo>
                    <a:pt x="974" y="210"/>
                  </a:moveTo>
                  <a:cubicBezTo>
                    <a:pt x="974" y="210"/>
                    <a:pt x="973" y="210"/>
                    <a:pt x="973" y="210"/>
                  </a:cubicBezTo>
                  <a:cubicBezTo>
                    <a:pt x="973" y="210"/>
                    <a:pt x="974" y="210"/>
                    <a:pt x="974" y="210"/>
                  </a:cubicBezTo>
                  <a:moveTo>
                    <a:pt x="979" y="208"/>
                  </a:moveTo>
                  <a:cubicBezTo>
                    <a:pt x="977" y="208"/>
                    <a:pt x="976" y="209"/>
                    <a:pt x="975" y="209"/>
                  </a:cubicBezTo>
                  <a:cubicBezTo>
                    <a:pt x="976" y="209"/>
                    <a:pt x="977" y="208"/>
                    <a:pt x="979" y="208"/>
                  </a:cubicBezTo>
                  <a:moveTo>
                    <a:pt x="980" y="207"/>
                  </a:moveTo>
                  <a:cubicBezTo>
                    <a:pt x="980" y="207"/>
                    <a:pt x="980" y="207"/>
                    <a:pt x="980" y="207"/>
                  </a:cubicBezTo>
                  <a:cubicBezTo>
                    <a:pt x="980" y="207"/>
                    <a:pt x="980" y="207"/>
                    <a:pt x="980" y="207"/>
                  </a:cubicBezTo>
                  <a:moveTo>
                    <a:pt x="987" y="204"/>
                  </a:moveTo>
                  <a:cubicBezTo>
                    <a:pt x="987" y="204"/>
                    <a:pt x="987" y="204"/>
                    <a:pt x="987" y="204"/>
                  </a:cubicBezTo>
                  <a:cubicBezTo>
                    <a:pt x="987" y="204"/>
                    <a:pt x="987" y="204"/>
                    <a:pt x="987" y="204"/>
                  </a:cubicBezTo>
                  <a:moveTo>
                    <a:pt x="989" y="203"/>
                  </a:moveTo>
                  <a:cubicBezTo>
                    <a:pt x="988" y="203"/>
                    <a:pt x="988" y="204"/>
                    <a:pt x="988" y="204"/>
                  </a:cubicBezTo>
                  <a:cubicBezTo>
                    <a:pt x="988" y="204"/>
                    <a:pt x="988" y="203"/>
                    <a:pt x="989" y="203"/>
                  </a:cubicBezTo>
                  <a:moveTo>
                    <a:pt x="1000" y="198"/>
                  </a:moveTo>
                  <a:cubicBezTo>
                    <a:pt x="997" y="200"/>
                    <a:pt x="993" y="202"/>
                    <a:pt x="989" y="203"/>
                  </a:cubicBezTo>
                  <a:cubicBezTo>
                    <a:pt x="993" y="202"/>
                    <a:pt x="997" y="200"/>
                    <a:pt x="1000" y="198"/>
                  </a:cubicBezTo>
                  <a:moveTo>
                    <a:pt x="1005" y="196"/>
                  </a:moveTo>
                  <a:cubicBezTo>
                    <a:pt x="1004" y="197"/>
                    <a:pt x="1003" y="197"/>
                    <a:pt x="1001" y="198"/>
                  </a:cubicBezTo>
                  <a:cubicBezTo>
                    <a:pt x="1003" y="197"/>
                    <a:pt x="1004" y="197"/>
                    <a:pt x="1005" y="196"/>
                  </a:cubicBezTo>
                  <a:moveTo>
                    <a:pt x="1009" y="195"/>
                  </a:moveTo>
                  <a:cubicBezTo>
                    <a:pt x="1008" y="195"/>
                    <a:pt x="1007" y="196"/>
                    <a:pt x="1006" y="196"/>
                  </a:cubicBezTo>
                  <a:cubicBezTo>
                    <a:pt x="1007" y="196"/>
                    <a:pt x="1008" y="195"/>
                    <a:pt x="1009" y="195"/>
                  </a:cubicBezTo>
                  <a:moveTo>
                    <a:pt x="1019" y="190"/>
                  </a:moveTo>
                  <a:cubicBezTo>
                    <a:pt x="1016" y="192"/>
                    <a:pt x="1013" y="193"/>
                    <a:pt x="1010" y="194"/>
                  </a:cubicBezTo>
                  <a:cubicBezTo>
                    <a:pt x="1013" y="193"/>
                    <a:pt x="1016" y="192"/>
                    <a:pt x="1019" y="190"/>
                  </a:cubicBezTo>
                  <a:moveTo>
                    <a:pt x="1022" y="189"/>
                  </a:moveTo>
                  <a:cubicBezTo>
                    <a:pt x="1021" y="189"/>
                    <a:pt x="1020" y="190"/>
                    <a:pt x="1019" y="190"/>
                  </a:cubicBezTo>
                  <a:cubicBezTo>
                    <a:pt x="1020" y="190"/>
                    <a:pt x="1021" y="189"/>
                    <a:pt x="1022" y="189"/>
                  </a:cubicBezTo>
                  <a:moveTo>
                    <a:pt x="1024" y="188"/>
                  </a:moveTo>
                  <a:cubicBezTo>
                    <a:pt x="1024" y="188"/>
                    <a:pt x="1023" y="189"/>
                    <a:pt x="1023" y="189"/>
                  </a:cubicBezTo>
                  <a:cubicBezTo>
                    <a:pt x="1023" y="189"/>
                    <a:pt x="1024" y="188"/>
                    <a:pt x="1024" y="188"/>
                  </a:cubicBezTo>
                  <a:moveTo>
                    <a:pt x="1026" y="187"/>
                  </a:moveTo>
                  <a:cubicBezTo>
                    <a:pt x="1026" y="188"/>
                    <a:pt x="1025" y="188"/>
                    <a:pt x="1024" y="188"/>
                  </a:cubicBezTo>
                  <a:cubicBezTo>
                    <a:pt x="1025" y="188"/>
                    <a:pt x="1026" y="188"/>
                    <a:pt x="1026" y="187"/>
                  </a:cubicBezTo>
                  <a:moveTo>
                    <a:pt x="1029" y="186"/>
                  </a:moveTo>
                  <a:cubicBezTo>
                    <a:pt x="1028" y="187"/>
                    <a:pt x="1028" y="187"/>
                    <a:pt x="1027" y="187"/>
                  </a:cubicBezTo>
                  <a:cubicBezTo>
                    <a:pt x="1028" y="187"/>
                    <a:pt x="1028" y="187"/>
                    <a:pt x="1029" y="186"/>
                  </a:cubicBezTo>
                  <a:moveTo>
                    <a:pt x="1031" y="185"/>
                  </a:moveTo>
                  <a:cubicBezTo>
                    <a:pt x="1030" y="186"/>
                    <a:pt x="1030" y="186"/>
                    <a:pt x="1029" y="186"/>
                  </a:cubicBezTo>
                  <a:cubicBezTo>
                    <a:pt x="1030" y="186"/>
                    <a:pt x="1030" y="186"/>
                    <a:pt x="1031" y="185"/>
                  </a:cubicBezTo>
                  <a:moveTo>
                    <a:pt x="1038" y="183"/>
                  </a:moveTo>
                  <a:cubicBezTo>
                    <a:pt x="1037" y="183"/>
                    <a:pt x="1037" y="183"/>
                    <a:pt x="1036" y="183"/>
                  </a:cubicBezTo>
                  <a:cubicBezTo>
                    <a:pt x="1037" y="183"/>
                    <a:pt x="1037" y="183"/>
                    <a:pt x="1038" y="183"/>
                  </a:cubicBezTo>
                  <a:moveTo>
                    <a:pt x="1039" y="182"/>
                  </a:moveTo>
                  <a:cubicBezTo>
                    <a:pt x="1039" y="182"/>
                    <a:pt x="1039" y="182"/>
                    <a:pt x="1038" y="182"/>
                  </a:cubicBezTo>
                  <a:cubicBezTo>
                    <a:pt x="1039" y="182"/>
                    <a:pt x="1039" y="182"/>
                    <a:pt x="1039" y="182"/>
                  </a:cubicBezTo>
                  <a:moveTo>
                    <a:pt x="1067" y="170"/>
                  </a:moveTo>
                  <a:cubicBezTo>
                    <a:pt x="1059" y="173"/>
                    <a:pt x="1052" y="176"/>
                    <a:pt x="1044" y="180"/>
                  </a:cubicBezTo>
                  <a:cubicBezTo>
                    <a:pt x="1052" y="176"/>
                    <a:pt x="1060" y="173"/>
                    <a:pt x="1067" y="170"/>
                  </a:cubicBezTo>
                  <a:moveTo>
                    <a:pt x="1077" y="166"/>
                  </a:moveTo>
                  <a:cubicBezTo>
                    <a:pt x="1074" y="167"/>
                    <a:pt x="1071" y="168"/>
                    <a:pt x="1068" y="170"/>
                  </a:cubicBezTo>
                  <a:cubicBezTo>
                    <a:pt x="1071" y="168"/>
                    <a:pt x="1074" y="167"/>
                    <a:pt x="1077" y="166"/>
                  </a:cubicBezTo>
                  <a:moveTo>
                    <a:pt x="1090" y="160"/>
                  </a:moveTo>
                  <a:cubicBezTo>
                    <a:pt x="1086" y="162"/>
                    <a:pt x="1081" y="164"/>
                    <a:pt x="1077" y="166"/>
                  </a:cubicBezTo>
                  <a:cubicBezTo>
                    <a:pt x="1081" y="164"/>
                    <a:pt x="1086" y="162"/>
                    <a:pt x="1090" y="160"/>
                  </a:cubicBezTo>
                  <a:moveTo>
                    <a:pt x="1096" y="158"/>
                  </a:moveTo>
                  <a:cubicBezTo>
                    <a:pt x="1095" y="158"/>
                    <a:pt x="1094" y="159"/>
                    <a:pt x="1093" y="159"/>
                  </a:cubicBezTo>
                  <a:cubicBezTo>
                    <a:pt x="1094" y="159"/>
                    <a:pt x="1095" y="158"/>
                    <a:pt x="1096" y="158"/>
                  </a:cubicBezTo>
                  <a:moveTo>
                    <a:pt x="1099" y="156"/>
                  </a:moveTo>
                  <a:cubicBezTo>
                    <a:pt x="1099" y="156"/>
                    <a:pt x="1099" y="156"/>
                    <a:pt x="1099" y="156"/>
                  </a:cubicBezTo>
                  <a:cubicBezTo>
                    <a:pt x="1099" y="156"/>
                    <a:pt x="1099" y="156"/>
                    <a:pt x="1099" y="156"/>
                  </a:cubicBezTo>
                  <a:moveTo>
                    <a:pt x="1100" y="156"/>
                  </a:moveTo>
                  <a:cubicBezTo>
                    <a:pt x="1100" y="156"/>
                    <a:pt x="1100" y="156"/>
                    <a:pt x="1100" y="156"/>
                  </a:cubicBezTo>
                  <a:cubicBezTo>
                    <a:pt x="1100" y="156"/>
                    <a:pt x="1100" y="156"/>
                    <a:pt x="1100" y="156"/>
                  </a:cubicBezTo>
                  <a:moveTo>
                    <a:pt x="1103" y="155"/>
                  </a:moveTo>
                  <a:cubicBezTo>
                    <a:pt x="1102" y="155"/>
                    <a:pt x="1101" y="155"/>
                    <a:pt x="1100" y="156"/>
                  </a:cubicBezTo>
                  <a:cubicBezTo>
                    <a:pt x="1101" y="155"/>
                    <a:pt x="1102" y="155"/>
                    <a:pt x="1103" y="155"/>
                  </a:cubicBezTo>
                  <a:moveTo>
                    <a:pt x="1110" y="152"/>
                  </a:moveTo>
                  <a:cubicBezTo>
                    <a:pt x="1108" y="153"/>
                    <a:pt x="1106" y="153"/>
                    <a:pt x="1104" y="154"/>
                  </a:cubicBezTo>
                  <a:cubicBezTo>
                    <a:pt x="1106" y="153"/>
                    <a:pt x="1108" y="153"/>
                    <a:pt x="1110" y="152"/>
                  </a:cubicBezTo>
                  <a:moveTo>
                    <a:pt x="1113" y="151"/>
                  </a:moveTo>
                  <a:cubicBezTo>
                    <a:pt x="1112" y="151"/>
                    <a:pt x="1111" y="151"/>
                    <a:pt x="1110" y="152"/>
                  </a:cubicBezTo>
                  <a:cubicBezTo>
                    <a:pt x="1111" y="151"/>
                    <a:pt x="1112" y="151"/>
                    <a:pt x="1113" y="151"/>
                  </a:cubicBezTo>
                  <a:moveTo>
                    <a:pt x="1119" y="148"/>
                  </a:moveTo>
                  <a:cubicBezTo>
                    <a:pt x="1117" y="149"/>
                    <a:pt x="1115" y="150"/>
                    <a:pt x="1113" y="150"/>
                  </a:cubicBezTo>
                  <a:cubicBezTo>
                    <a:pt x="1115" y="150"/>
                    <a:pt x="1117" y="149"/>
                    <a:pt x="1119" y="148"/>
                  </a:cubicBezTo>
                  <a:moveTo>
                    <a:pt x="1126" y="145"/>
                  </a:moveTo>
                  <a:cubicBezTo>
                    <a:pt x="1124" y="146"/>
                    <a:pt x="1122" y="147"/>
                    <a:pt x="1120" y="148"/>
                  </a:cubicBezTo>
                  <a:cubicBezTo>
                    <a:pt x="1122" y="147"/>
                    <a:pt x="1124" y="146"/>
                    <a:pt x="1126" y="145"/>
                  </a:cubicBezTo>
                  <a:moveTo>
                    <a:pt x="1130" y="143"/>
                  </a:moveTo>
                  <a:cubicBezTo>
                    <a:pt x="1129" y="144"/>
                    <a:pt x="1128" y="144"/>
                    <a:pt x="1126" y="145"/>
                  </a:cubicBezTo>
                  <a:cubicBezTo>
                    <a:pt x="1128" y="144"/>
                    <a:pt x="1129" y="144"/>
                    <a:pt x="1130" y="143"/>
                  </a:cubicBezTo>
                  <a:moveTo>
                    <a:pt x="1132" y="142"/>
                  </a:moveTo>
                  <a:cubicBezTo>
                    <a:pt x="1132" y="143"/>
                    <a:pt x="1131" y="143"/>
                    <a:pt x="1131" y="143"/>
                  </a:cubicBezTo>
                  <a:cubicBezTo>
                    <a:pt x="1131" y="143"/>
                    <a:pt x="1132" y="143"/>
                    <a:pt x="1132" y="142"/>
                  </a:cubicBezTo>
                  <a:moveTo>
                    <a:pt x="1133" y="142"/>
                  </a:moveTo>
                  <a:cubicBezTo>
                    <a:pt x="1133" y="142"/>
                    <a:pt x="1133" y="142"/>
                    <a:pt x="1132" y="142"/>
                  </a:cubicBezTo>
                  <a:cubicBezTo>
                    <a:pt x="1133" y="142"/>
                    <a:pt x="1133" y="142"/>
                    <a:pt x="1133" y="142"/>
                  </a:cubicBezTo>
                  <a:moveTo>
                    <a:pt x="1135" y="141"/>
                  </a:moveTo>
                  <a:cubicBezTo>
                    <a:pt x="1135" y="141"/>
                    <a:pt x="1135" y="141"/>
                    <a:pt x="1135" y="141"/>
                  </a:cubicBezTo>
                  <a:cubicBezTo>
                    <a:pt x="1135" y="141"/>
                    <a:pt x="1135" y="141"/>
                    <a:pt x="1135" y="141"/>
                  </a:cubicBezTo>
                  <a:moveTo>
                    <a:pt x="1136" y="140"/>
                  </a:moveTo>
                  <a:cubicBezTo>
                    <a:pt x="1136" y="141"/>
                    <a:pt x="1136" y="141"/>
                    <a:pt x="1136" y="141"/>
                  </a:cubicBezTo>
                  <a:cubicBezTo>
                    <a:pt x="1136" y="141"/>
                    <a:pt x="1136" y="141"/>
                    <a:pt x="1136" y="140"/>
                  </a:cubicBezTo>
                  <a:moveTo>
                    <a:pt x="1139" y="140"/>
                  </a:moveTo>
                  <a:cubicBezTo>
                    <a:pt x="1139" y="140"/>
                    <a:pt x="1139" y="140"/>
                    <a:pt x="1139" y="140"/>
                  </a:cubicBezTo>
                  <a:cubicBezTo>
                    <a:pt x="1139" y="140"/>
                    <a:pt x="1139" y="140"/>
                    <a:pt x="1139" y="140"/>
                  </a:cubicBezTo>
                  <a:moveTo>
                    <a:pt x="1147" y="136"/>
                  </a:moveTo>
                  <a:cubicBezTo>
                    <a:pt x="1147" y="136"/>
                    <a:pt x="1146" y="136"/>
                    <a:pt x="1146" y="136"/>
                  </a:cubicBezTo>
                  <a:cubicBezTo>
                    <a:pt x="1147" y="136"/>
                    <a:pt x="1147" y="136"/>
                    <a:pt x="1147" y="136"/>
                  </a:cubicBezTo>
                  <a:moveTo>
                    <a:pt x="1147" y="136"/>
                  </a:moveTo>
                  <a:cubicBezTo>
                    <a:pt x="1147" y="136"/>
                    <a:pt x="1147" y="136"/>
                    <a:pt x="1147" y="136"/>
                  </a:cubicBezTo>
                  <a:cubicBezTo>
                    <a:pt x="1147" y="136"/>
                    <a:pt x="1147" y="136"/>
                    <a:pt x="1147" y="136"/>
                  </a:cubicBezTo>
                  <a:moveTo>
                    <a:pt x="1151" y="134"/>
                  </a:moveTo>
                  <a:cubicBezTo>
                    <a:pt x="1151" y="134"/>
                    <a:pt x="1151" y="134"/>
                    <a:pt x="1151" y="134"/>
                  </a:cubicBezTo>
                  <a:cubicBezTo>
                    <a:pt x="1151" y="134"/>
                    <a:pt x="1151" y="134"/>
                    <a:pt x="1151" y="134"/>
                  </a:cubicBezTo>
                  <a:moveTo>
                    <a:pt x="1155" y="133"/>
                  </a:moveTo>
                  <a:cubicBezTo>
                    <a:pt x="1154" y="133"/>
                    <a:pt x="1154" y="133"/>
                    <a:pt x="1153" y="133"/>
                  </a:cubicBezTo>
                  <a:cubicBezTo>
                    <a:pt x="1154" y="133"/>
                    <a:pt x="1154" y="133"/>
                    <a:pt x="1155" y="133"/>
                  </a:cubicBezTo>
                  <a:moveTo>
                    <a:pt x="1155" y="132"/>
                  </a:moveTo>
                  <a:cubicBezTo>
                    <a:pt x="1155" y="133"/>
                    <a:pt x="1155" y="133"/>
                    <a:pt x="1155" y="133"/>
                  </a:cubicBezTo>
                  <a:cubicBezTo>
                    <a:pt x="1155" y="133"/>
                    <a:pt x="1155" y="133"/>
                    <a:pt x="1155" y="132"/>
                  </a:cubicBezTo>
                  <a:moveTo>
                    <a:pt x="1159" y="131"/>
                  </a:moveTo>
                  <a:cubicBezTo>
                    <a:pt x="1158" y="131"/>
                    <a:pt x="1157" y="132"/>
                    <a:pt x="1156" y="132"/>
                  </a:cubicBezTo>
                  <a:cubicBezTo>
                    <a:pt x="1157" y="132"/>
                    <a:pt x="1158" y="131"/>
                    <a:pt x="1159" y="131"/>
                  </a:cubicBezTo>
                  <a:moveTo>
                    <a:pt x="1160" y="130"/>
                  </a:moveTo>
                  <a:cubicBezTo>
                    <a:pt x="1160" y="130"/>
                    <a:pt x="1160" y="131"/>
                    <a:pt x="1159" y="131"/>
                  </a:cubicBezTo>
                  <a:cubicBezTo>
                    <a:pt x="1160" y="131"/>
                    <a:pt x="1160" y="130"/>
                    <a:pt x="1160" y="130"/>
                  </a:cubicBezTo>
                  <a:moveTo>
                    <a:pt x="1161" y="130"/>
                  </a:moveTo>
                  <a:cubicBezTo>
                    <a:pt x="1161" y="130"/>
                    <a:pt x="1161" y="130"/>
                    <a:pt x="1161" y="130"/>
                  </a:cubicBezTo>
                  <a:cubicBezTo>
                    <a:pt x="1161" y="130"/>
                    <a:pt x="1161" y="130"/>
                    <a:pt x="1161" y="130"/>
                  </a:cubicBezTo>
                  <a:moveTo>
                    <a:pt x="1163" y="129"/>
                  </a:moveTo>
                  <a:cubicBezTo>
                    <a:pt x="1163" y="129"/>
                    <a:pt x="1163" y="129"/>
                    <a:pt x="1162" y="129"/>
                  </a:cubicBezTo>
                  <a:cubicBezTo>
                    <a:pt x="1163" y="129"/>
                    <a:pt x="1163" y="129"/>
                    <a:pt x="1163" y="129"/>
                  </a:cubicBezTo>
                  <a:moveTo>
                    <a:pt x="1164" y="129"/>
                  </a:moveTo>
                  <a:cubicBezTo>
                    <a:pt x="1164" y="129"/>
                    <a:pt x="1164" y="129"/>
                    <a:pt x="1164" y="129"/>
                  </a:cubicBezTo>
                  <a:cubicBezTo>
                    <a:pt x="1164" y="129"/>
                    <a:pt x="1164" y="129"/>
                    <a:pt x="1164" y="129"/>
                  </a:cubicBezTo>
                  <a:moveTo>
                    <a:pt x="1169" y="127"/>
                  </a:moveTo>
                  <a:cubicBezTo>
                    <a:pt x="1169" y="127"/>
                    <a:pt x="1168" y="127"/>
                    <a:pt x="1168" y="127"/>
                  </a:cubicBezTo>
                  <a:cubicBezTo>
                    <a:pt x="1168" y="127"/>
                    <a:pt x="1169" y="127"/>
                    <a:pt x="1169" y="127"/>
                  </a:cubicBezTo>
                  <a:moveTo>
                    <a:pt x="1171" y="126"/>
                  </a:moveTo>
                  <a:cubicBezTo>
                    <a:pt x="1171" y="126"/>
                    <a:pt x="1171" y="126"/>
                    <a:pt x="1171" y="126"/>
                  </a:cubicBezTo>
                  <a:cubicBezTo>
                    <a:pt x="1171" y="126"/>
                    <a:pt x="1171" y="126"/>
                    <a:pt x="1171" y="126"/>
                  </a:cubicBezTo>
                  <a:moveTo>
                    <a:pt x="1172" y="125"/>
                  </a:moveTo>
                  <a:cubicBezTo>
                    <a:pt x="1172" y="126"/>
                    <a:pt x="1172" y="126"/>
                    <a:pt x="1171" y="126"/>
                  </a:cubicBezTo>
                  <a:cubicBezTo>
                    <a:pt x="1172" y="126"/>
                    <a:pt x="1172" y="126"/>
                    <a:pt x="1172" y="125"/>
                  </a:cubicBezTo>
                  <a:moveTo>
                    <a:pt x="1183" y="120"/>
                  </a:moveTo>
                  <a:cubicBezTo>
                    <a:pt x="1183" y="121"/>
                    <a:pt x="1182" y="121"/>
                    <a:pt x="1182" y="121"/>
                  </a:cubicBezTo>
                  <a:cubicBezTo>
                    <a:pt x="1182" y="121"/>
                    <a:pt x="1183" y="121"/>
                    <a:pt x="1183" y="120"/>
                  </a:cubicBezTo>
                  <a:moveTo>
                    <a:pt x="1187" y="119"/>
                  </a:moveTo>
                  <a:cubicBezTo>
                    <a:pt x="1187" y="119"/>
                    <a:pt x="1186" y="119"/>
                    <a:pt x="1186" y="119"/>
                  </a:cubicBezTo>
                  <a:cubicBezTo>
                    <a:pt x="1186" y="119"/>
                    <a:pt x="1187" y="119"/>
                    <a:pt x="1187" y="119"/>
                  </a:cubicBezTo>
                  <a:moveTo>
                    <a:pt x="1188" y="119"/>
                  </a:moveTo>
                  <a:cubicBezTo>
                    <a:pt x="1188" y="119"/>
                    <a:pt x="1187" y="119"/>
                    <a:pt x="1187" y="119"/>
                  </a:cubicBezTo>
                  <a:cubicBezTo>
                    <a:pt x="1187" y="119"/>
                    <a:pt x="1188" y="119"/>
                    <a:pt x="1188" y="119"/>
                  </a:cubicBezTo>
                  <a:moveTo>
                    <a:pt x="1188" y="118"/>
                  </a:moveTo>
                  <a:cubicBezTo>
                    <a:pt x="1188" y="118"/>
                    <a:pt x="1188" y="118"/>
                    <a:pt x="1188" y="119"/>
                  </a:cubicBezTo>
                  <a:cubicBezTo>
                    <a:pt x="1188" y="118"/>
                    <a:pt x="1188" y="118"/>
                    <a:pt x="1188" y="118"/>
                  </a:cubicBezTo>
                  <a:moveTo>
                    <a:pt x="1189" y="118"/>
                  </a:moveTo>
                  <a:cubicBezTo>
                    <a:pt x="1189" y="118"/>
                    <a:pt x="1189" y="118"/>
                    <a:pt x="1189" y="118"/>
                  </a:cubicBezTo>
                  <a:cubicBezTo>
                    <a:pt x="1189" y="118"/>
                    <a:pt x="1189" y="118"/>
                    <a:pt x="1189" y="118"/>
                  </a:cubicBezTo>
                  <a:moveTo>
                    <a:pt x="1206" y="111"/>
                  </a:moveTo>
                  <a:cubicBezTo>
                    <a:pt x="1206" y="111"/>
                    <a:pt x="1206" y="111"/>
                    <a:pt x="1205" y="111"/>
                  </a:cubicBezTo>
                  <a:cubicBezTo>
                    <a:pt x="1206" y="111"/>
                    <a:pt x="1206" y="111"/>
                    <a:pt x="1206" y="111"/>
                  </a:cubicBezTo>
                  <a:moveTo>
                    <a:pt x="1206" y="111"/>
                  </a:moveTo>
                  <a:cubicBezTo>
                    <a:pt x="1206" y="111"/>
                    <a:pt x="1206" y="111"/>
                    <a:pt x="1206" y="111"/>
                  </a:cubicBezTo>
                  <a:cubicBezTo>
                    <a:pt x="1206" y="111"/>
                    <a:pt x="1206" y="111"/>
                    <a:pt x="1206" y="111"/>
                  </a:cubicBezTo>
                  <a:moveTo>
                    <a:pt x="1210" y="109"/>
                  </a:moveTo>
                  <a:cubicBezTo>
                    <a:pt x="1209" y="109"/>
                    <a:pt x="1209" y="109"/>
                    <a:pt x="1209" y="110"/>
                  </a:cubicBezTo>
                  <a:cubicBezTo>
                    <a:pt x="1209" y="109"/>
                    <a:pt x="1209" y="109"/>
                    <a:pt x="1210" y="109"/>
                  </a:cubicBezTo>
                  <a:moveTo>
                    <a:pt x="1211" y="109"/>
                  </a:moveTo>
                  <a:cubicBezTo>
                    <a:pt x="1211" y="109"/>
                    <a:pt x="1211" y="109"/>
                    <a:pt x="1211" y="109"/>
                  </a:cubicBezTo>
                  <a:cubicBezTo>
                    <a:pt x="1211" y="109"/>
                    <a:pt x="1211" y="109"/>
                    <a:pt x="1211" y="109"/>
                  </a:cubicBezTo>
                  <a:moveTo>
                    <a:pt x="1212" y="108"/>
                  </a:moveTo>
                  <a:cubicBezTo>
                    <a:pt x="1212" y="108"/>
                    <a:pt x="1212" y="108"/>
                    <a:pt x="1212" y="109"/>
                  </a:cubicBezTo>
                  <a:cubicBezTo>
                    <a:pt x="1212" y="108"/>
                    <a:pt x="1212" y="108"/>
                    <a:pt x="1212" y="108"/>
                  </a:cubicBezTo>
                  <a:moveTo>
                    <a:pt x="1216" y="107"/>
                  </a:moveTo>
                  <a:cubicBezTo>
                    <a:pt x="1215" y="107"/>
                    <a:pt x="1214" y="107"/>
                    <a:pt x="1213" y="108"/>
                  </a:cubicBezTo>
                  <a:cubicBezTo>
                    <a:pt x="1214" y="107"/>
                    <a:pt x="1215" y="107"/>
                    <a:pt x="1216" y="107"/>
                  </a:cubicBezTo>
                  <a:moveTo>
                    <a:pt x="1216" y="106"/>
                  </a:moveTo>
                  <a:cubicBezTo>
                    <a:pt x="1216" y="106"/>
                    <a:pt x="1216" y="107"/>
                    <a:pt x="1216" y="107"/>
                  </a:cubicBezTo>
                  <a:cubicBezTo>
                    <a:pt x="1216" y="107"/>
                    <a:pt x="1216" y="106"/>
                    <a:pt x="1216" y="106"/>
                  </a:cubicBezTo>
                  <a:moveTo>
                    <a:pt x="1220" y="105"/>
                  </a:moveTo>
                  <a:cubicBezTo>
                    <a:pt x="1219" y="105"/>
                    <a:pt x="1219" y="105"/>
                    <a:pt x="1219" y="106"/>
                  </a:cubicBezTo>
                  <a:cubicBezTo>
                    <a:pt x="1219" y="105"/>
                    <a:pt x="1219" y="105"/>
                    <a:pt x="1220" y="105"/>
                  </a:cubicBezTo>
                  <a:moveTo>
                    <a:pt x="1224" y="103"/>
                  </a:moveTo>
                  <a:cubicBezTo>
                    <a:pt x="1222" y="104"/>
                    <a:pt x="1221" y="104"/>
                    <a:pt x="1220" y="105"/>
                  </a:cubicBezTo>
                  <a:cubicBezTo>
                    <a:pt x="1221" y="104"/>
                    <a:pt x="1222" y="104"/>
                    <a:pt x="1224" y="103"/>
                  </a:cubicBezTo>
                  <a:moveTo>
                    <a:pt x="1224" y="103"/>
                  </a:moveTo>
                  <a:cubicBezTo>
                    <a:pt x="1224" y="103"/>
                    <a:pt x="1224" y="103"/>
                    <a:pt x="1224" y="103"/>
                  </a:cubicBezTo>
                  <a:cubicBezTo>
                    <a:pt x="1224" y="103"/>
                    <a:pt x="1224" y="103"/>
                    <a:pt x="1224" y="103"/>
                  </a:cubicBezTo>
                  <a:moveTo>
                    <a:pt x="1229" y="101"/>
                  </a:moveTo>
                  <a:cubicBezTo>
                    <a:pt x="1228" y="102"/>
                    <a:pt x="1226" y="102"/>
                    <a:pt x="1225" y="103"/>
                  </a:cubicBezTo>
                  <a:cubicBezTo>
                    <a:pt x="1226" y="102"/>
                    <a:pt x="1228" y="102"/>
                    <a:pt x="1229" y="101"/>
                  </a:cubicBezTo>
                  <a:moveTo>
                    <a:pt x="1230" y="101"/>
                  </a:moveTo>
                  <a:cubicBezTo>
                    <a:pt x="1230" y="101"/>
                    <a:pt x="1230" y="101"/>
                    <a:pt x="1229" y="101"/>
                  </a:cubicBezTo>
                  <a:cubicBezTo>
                    <a:pt x="1230" y="101"/>
                    <a:pt x="1230" y="101"/>
                    <a:pt x="1230" y="101"/>
                  </a:cubicBezTo>
                  <a:moveTo>
                    <a:pt x="1230" y="101"/>
                  </a:moveTo>
                  <a:cubicBezTo>
                    <a:pt x="1230" y="101"/>
                    <a:pt x="1230" y="101"/>
                    <a:pt x="1230" y="101"/>
                  </a:cubicBezTo>
                  <a:cubicBezTo>
                    <a:pt x="1230" y="101"/>
                    <a:pt x="1230" y="101"/>
                    <a:pt x="1230" y="101"/>
                  </a:cubicBezTo>
                  <a:moveTo>
                    <a:pt x="1232" y="100"/>
                  </a:moveTo>
                  <a:cubicBezTo>
                    <a:pt x="1232" y="100"/>
                    <a:pt x="1232" y="100"/>
                    <a:pt x="1232" y="100"/>
                  </a:cubicBezTo>
                  <a:cubicBezTo>
                    <a:pt x="1232" y="100"/>
                    <a:pt x="1232" y="100"/>
                    <a:pt x="1232" y="100"/>
                  </a:cubicBezTo>
                  <a:moveTo>
                    <a:pt x="1233" y="99"/>
                  </a:moveTo>
                  <a:cubicBezTo>
                    <a:pt x="1233" y="99"/>
                    <a:pt x="1233" y="99"/>
                    <a:pt x="1233" y="99"/>
                  </a:cubicBezTo>
                  <a:cubicBezTo>
                    <a:pt x="1233" y="99"/>
                    <a:pt x="1233" y="99"/>
                    <a:pt x="1233" y="99"/>
                  </a:cubicBezTo>
                  <a:moveTo>
                    <a:pt x="1237" y="98"/>
                  </a:moveTo>
                  <a:cubicBezTo>
                    <a:pt x="1237" y="98"/>
                    <a:pt x="1237" y="98"/>
                    <a:pt x="1237" y="98"/>
                  </a:cubicBezTo>
                  <a:cubicBezTo>
                    <a:pt x="1237" y="98"/>
                    <a:pt x="1237" y="98"/>
                    <a:pt x="1237" y="98"/>
                  </a:cubicBezTo>
                  <a:moveTo>
                    <a:pt x="1242" y="96"/>
                  </a:moveTo>
                  <a:cubicBezTo>
                    <a:pt x="1242" y="96"/>
                    <a:pt x="1242" y="96"/>
                    <a:pt x="1242" y="96"/>
                  </a:cubicBezTo>
                  <a:cubicBezTo>
                    <a:pt x="1242" y="96"/>
                    <a:pt x="1242" y="96"/>
                    <a:pt x="1242" y="96"/>
                  </a:cubicBezTo>
                  <a:moveTo>
                    <a:pt x="1249" y="93"/>
                  </a:moveTo>
                  <a:cubicBezTo>
                    <a:pt x="1247" y="94"/>
                    <a:pt x="1245" y="94"/>
                    <a:pt x="1243" y="95"/>
                  </a:cubicBezTo>
                  <a:cubicBezTo>
                    <a:pt x="1245" y="94"/>
                    <a:pt x="1247" y="94"/>
                    <a:pt x="1249" y="93"/>
                  </a:cubicBezTo>
                  <a:moveTo>
                    <a:pt x="1252" y="91"/>
                  </a:moveTo>
                  <a:cubicBezTo>
                    <a:pt x="1251" y="92"/>
                    <a:pt x="1250" y="92"/>
                    <a:pt x="1249" y="93"/>
                  </a:cubicBezTo>
                  <a:cubicBezTo>
                    <a:pt x="1250" y="92"/>
                    <a:pt x="1251" y="92"/>
                    <a:pt x="1252" y="91"/>
                  </a:cubicBezTo>
                  <a:moveTo>
                    <a:pt x="1254" y="90"/>
                  </a:moveTo>
                  <a:cubicBezTo>
                    <a:pt x="1254" y="91"/>
                    <a:pt x="1253" y="91"/>
                    <a:pt x="1253" y="91"/>
                  </a:cubicBezTo>
                  <a:cubicBezTo>
                    <a:pt x="1253" y="91"/>
                    <a:pt x="1254" y="91"/>
                    <a:pt x="1254" y="90"/>
                  </a:cubicBezTo>
                  <a:moveTo>
                    <a:pt x="1258" y="89"/>
                  </a:moveTo>
                  <a:cubicBezTo>
                    <a:pt x="1257" y="89"/>
                    <a:pt x="1256" y="90"/>
                    <a:pt x="1255" y="90"/>
                  </a:cubicBezTo>
                  <a:cubicBezTo>
                    <a:pt x="1256" y="90"/>
                    <a:pt x="1257" y="89"/>
                    <a:pt x="1258" y="89"/>
                  </a:cubicBezTo>
                  <a:moveTo>
                    <a:pt x="1259" y="88"/>
                  </a:moveTo>
                  <a:cubicBezTo>
                    <a:pt x="1259" y="88"/>
                    <a:pt x="1259" y="88"/>
                    <a:pt x="1259" y="89"/>
                  </a:cubicBezTo>
                  <a:cubicBezTo>
                    <a:pt x="1259" y="88"/>
                    <a:pt x="1259" y="88"/>
                    <a:pt x="1259" y="88"/>
                  </a:cubicBezTo>
                  <a:moveTo>
                    <a:pt x="1261" y="87"/>
                  </a:moveTo>
                  <a:cubicBezTo>
                    <a:pt x="1261" y="87"/>
                    <a:pt x="1261" y="87"/>
                    <a:pt x="1261" y="88"/>
                  </a:cubicBezTo>
                  <a:cubicBezTo>
                    <a:pt x="1261" y="87"/>
                    <a:pt x="1261" y="87"/>
                    <a:pt x="1261" y="87"/>
                  </a:cubicBezTo>
                  <a:moveTo>
                    <a:pt x="1266" y="86"/>
                  </a:moveTo>
                  <a:cubicBezTo>
                    <a:pt x="1265" y="86"/>
                    <a:pt x="1265" y="86"/>
                    <a:pt x="1264" y="86"/>
                  </a:cubicBezTo>
                  <a:cubicBezTo>
                    <a:pt x="1265" y="86"/>
                    <a:pt x="1265" y="86"/>
                    <a:pt x="1266" y="86"/>
                  </a:cubicBezTo>
                  <a:moveTo>
                    <a:pt x="1267" y="85"/>
                  </a:moveTo>
                  <a:cubicBezTo>
                    <a:pt x="1267" y="85"/>
                    <a:pt x="1267" y="85"/>
                    <a:pt x="1267" y="85"/>
                  </a:cubicBezTo>
                  <a:cubicBezTo>
                    <a:pt x="1267" y="85"/>
                    <a:pt x="1267" y="85"/>
                    <a:pt x="1267" y="85"/>
                  </a:cubicBezTo>
                  <a:moveTo>
                    <a:pt x="1269" y="84"/>
                  </a:moveTo>
                  <a:cubicBezTo>
                    <a:pt x="1269" y="84"/>
                    <a:pt x="1269" y="84"/>
                    <a:pt x="1269" y="84"/>
                  </a:cubicBezTo>
                  <a:cubicBezTo>
                    <a:pt x="1269" y="84"/>
                    <a:pt x="1269" y="84"/>
                    <a:pt x="1269" y="84"/>
                  </a:cubicBezTo>
                  <a:moveTo>
                    <a:pt x="1272" y="83"/>
                  </a:moveTo>
                  <a:cubicBezTo>
                    <a:pt x="1272" y="83"/>
                    <a:pt x="1272" y="83"/>
                    <a:pt x="1272" y="83"/>
                  </a:cubicBezTo>
                  <a:cubicBezTo>
                    <a:pt x="1272" y="83"/>
                    <a:pt x="1272" y="83"/>
                    <a:pt x="1272" y="83"/>
                  </a:cubicBezTo>
                  <a:moveTo>
                    <a:pt x="1276" y="81"/>
                  </a:moveTo>
                  <a:cubicBezTo>
                    <a:pt x="1275" y="81"/>
                    <a:pt x="1275" y="82"/>
                    <a:pt x="1274" y="82"/>
                  </a:cubicBezTo>
                  <a:cubicBezTo>
                    <a:pt x="1275" y="82"/>
                    <a:pt x="1275" y="81"/>
                    <a:pt x="1276" y="81"/>
                  </a:cubicBezTo>
                  <a:moveTo>
                    <a:pt x="1276" y="81"/>
                  </a:moveTo>
                  <a:cubicBezTo>
                    <a:pt x="1276" y="81"/>
                    <a:pt x="1276" y="81"/>
                    <a:pt x="1276" y="81"/>
                  </a:cubicBezTo>
                  <a:cubicBezTo>
                    <a:pt x="1276" y="81"/>
                    <a:pt x="1276" y="81"/>
                    <a:pt x="1276" y="81"/>
                  </a:cubicBezTo>
                  <a:moveTo>
                    <a:pt x="1278" y="80"/>
                  </a:moveTo>
                  <a:cubicBezTo>
                    <a:pt x="1277" y="81"/>
                    <a:pt x="1277" y="81"/>
                    <a:pt x="1277" y="81"/>
                  </a:cubicBezTo>
                  <a:cubicBezTo>
                    <a:pt x="1277" y="81"/>
                    <a:pt x="1277" y="81"/>
                    <a:pt x="1278" y="80"/>
                  </a:cubicBezTo>
                  <a:moveTo>
                    <a:pt x="1286" y="77"/>
                  </a:moveTo>
                  <a:cubicBezTo>
                    <a:pt x="1283" y="78"/>
                    <a:pt x="1280" y="79"/>
                    <a:pt x="1278" y="80"/>
                  </a:cubicBezTo>
                  <a:cubicBezTo>
                    <a:pt x="1281" y="79"/>
                    <a:pt x="1283" y="78"/>
                    <a:pt x="1286" y="77"/>
                  </a:cubicBezTo>
                  <a:moveTo>
                    <a:pt x="1290" y="75"/>
                  </a:moveTo>
                  <a:cubicBezTo>
                    <a:pt x="1289" y="76"/>
                    <a:pt x="1288" y="76"/>
                    <a:pt x="1286" y="77"/>
                  </a:cubicBezTo>
                  <a:cubicBezTo>
                    <a:pt x="1288" y="76"/>
                    <a:pt x="1289" y="76"/>
                    <a:pt x="1290" y="75"/>
                  </a:cubicBezTo>
                  <a:moveTo>
                    <a:pt x="1291" y="75"/>
                  </a:moveTo>
                  <a:cubicBezTo>
                    <a:pt x="1291" y="75"/>
                    <a:pt x="1290" y="75"/>
                    <a:pt x="1290" y="75"/>
                  </a:cubicBezTo>
                  <a:cubicBezTo>
                    <a:pt x="1290" y="75"/>
                    <a:pt x="1291" y="75"/>
                    <a:pt x="1291" y="75"/>
                  </a:cubicBezTo>
                  <a:moveTo>
                    <a:pt x="1291" y="75"/>
                  </a:moveTo>
                  <a:cubicBezTo>
                    <a:pt x="1291" y="75"/>
                    <a:pt x="1291" y="75"/>
                    <a:pt x="1291" y="75"/>
                  </a:cubicBezTo>
                  <a:cubicBezTo>
                    <a:pt x="1291" y="75"/>
                    <a:pt x="1291" y="75"/>
                    <a:pt x="1291" y="75"/>
                  </a:cubicBezTo>
                  <a:moveTo>
                    <a:pt x="1297" y="72"/>
                  </a:moveTo>
                  <a:cubicBezTo>
                    <a:pt x="1295" y="73"/>
                    <a:pt x="1293" y="74"/>
                    <a:pt x="1292" y="75"/>
                  </a:cubicBezTo>
                  <a:cubicBezTo>
                    <a:pt x="1293" y="74"/>
                    <a:pt x="1295" y="73"/>
                    <a:pt x="1297" y="72"/>
                  </a:cubicBezTo>
                  <a:moveTo>
                    <a:pt x="1303" y="69"/>
                  </a:moveTo>
                  <a:cubicBezTo>
                    <a:pt x="1302" y="70"/>
                    <a:pt x="1299" y="71"/>
                    <a:pt x="1298" y="72"/>
                  </a:cubicBezTo>
                  <a:cubicBezTo>
                    <a:pt x="1300" y="71"/>
                    <a:pt x="1302" y="70"/>
                    <a:pt x="1303" y="69"/>
                  </a:cubicBezTo>
                  <a:moveTo>
                    <a:pt x="1305" y="69"/>
                  </a:moveTo>
                  <a:cubicBezTo>
                    <a:pt x="1305" y="69"/>
                    <a:pt x="1304" y="69"/>
                    <a:pt x="1304" y="69"/>
                  </a:cubicBezTo>
                  <a:cubicBezTo>
                    <a:pt x="1304" y="69"/>
                    <a:pt x="1305" y="69"/>
                    <a:pt x="1305" y="69"/>
                  </a:cubicBezTo>
                  <a:moveTo>
                    <a:pt x="1309" y="67"/>
                  </a:moveTo>
                  <a:cubicBezTo>
                    <a:pt x="1308" y="68"/>
                    <a:pt x="1307" y="68"/>
                    <a:pt x="1306" y="68"/>
                  </a:cubicBezTo>
                  <a:cubicBezTo>
                    <a:pt x="1307" y="68"/>
                    <a:pt x="1308" y="68"/>
                    <a:pt x="1309" y="67"/>
                  </a:cubicBezTo>
                  <a:moveTo>
                    <a:pt x="1310" y="67"/>
                  </a:moveTo>
                  <a:cubicBezTo>
                    <a:pt x="1310" y="67"/>
                    <a:pt x="1310" y="67"/>
                    <a:pt x="1310" y="67"/>
                  </a:cubicBezTo>
                  <a:cubicBezTo>
                    <a:pt x="1310" y="67"/>
                    <a:pt x="1310" y="67"/>
                    <a:pt x="1310" y="67"/>
                  </a:cubicBezTo>
                  <a:moveTo>
                    <a:pt x="1314" y="65"/>
                  </a:moveTo>
                  <a:cubicBezTo>
                    <a:pt x="1313" y="65"/>
                    <a:pt x="1312" y="66"/>
                    <a:pt x="1310" y="67"/>
                  </a:cubicBezTo>
                  <a:cubicBezTo>
                    <a:pt x="1312" y="66"/>
                    <a:pt x="1313" y="65"/>
                    <a:pt x="1314" y="65"/>
                  </a:cubicBezTo>
                  <a:moveTo>
                    <a:pt x="1315" y="65"/>
                  </a:moveTo>
                  <a:cubicBezTo>
                    <a:pt x="1315" y="65"/>
                    <a:pt x="1315" y="65"/>
                    <a:pt x="1315" y="65"/>
                  </a:cubicBezTo>
                  <a:cubicBezTo>
                    <a:pt x="1315" y="65"/>
                    <a:pt x="1315" y="65"/>
                    <a:pt x="1315" y="65"/>
                  </a:cubicBezTo>
                  <a:moveTo>
                    <a:pt x="1316" y="64"/>
                  </a:moveTo>
                  <a:cubicBezTo>
                    <a:pt x="1315" y="64"/>
                    <a:pt x="1315" y="64"/>
                    <a:pt x="1315" y="65"/>
                  </a:cubicBezTo>
                  <a:cubicBezTo>
                    <a:pt x="1315" y="64"/>
                    <a:pt x="1315" y="64"/>
                    <a:pt x="1316" y="64"/>
                  </a:cubicBezTo>
                  <a:moveTo>
                    <a:pt x="1316" y="64"/>
                  </a:moveTo>
                  <a:cubicBezTo>
                    <a:pt x="1316" y="64"/>
                    <a:pt x="1316" y="64"/>
                    <a:pt x="1316" y="64"/>
                  </a:cubicBezTo>
                  <a:cubicBezTo>
                    <a:pt x="1316" y="64"/>
                    <a:pt x="1316" y="64"/>
                    <a:pt x="1316" y="64"/>
                  </a:cubicBezTo>
                  <a:moveTo>
                    <a:pt x="1319" y="63"/>
                  </a:moveTo>
                  <a:cubicBezTo>
                    <a:pt x="1319" y="63"/>
                    <a:pt x="1319" y="63"/>
                    <a:pt x="1319" y="63"/>
                  </a:cubicBezTo>
                  <a:cubicBezTo>
                    <a:pt x="1319" y="63"/>
                    <a:pt x="1319" y="63"/>
                    <a:pt x="1319" y="63"/>
                  </a:cubicBezTo>
                  <a:moveTo>
                    <a:pt x="1321" y="62"/>
                  </a:moveTo>
                  <a:cubicBezTo>
                    <a:pt x="1321" y="62"/>
                    <a:pt x="1321" y="62"/>
                    <a:pt x="1321" y="62"/>
                  </a:cubicBezTo>
                  <a:cubicBezTo>
                    <a:pt x="1321" y="62"/>
                    <a:pt x="1321" y="62"/>
                    <a:pt x="1321" y="62"/>
                  </a:cubicBezTo>
                  <a:moveTo>
                    <a:pt x="1322" y="62"/>
                  </a:moveTo>
                  <a:cubicBezTo>
                    <a:pt x="1322" y="62"/>
                    <a:pt x="1322" y="62"/>
                    <a:pt x="1322" y="62"/>
                  </a:cubicBezTo>
                  <a:cubicBezTo>
                    <a:pt x="1322" y="62"/>
                    <a:pt x="1322" y="62"/>
                    <a:pt x="1322" y="62"/>
                  </a:cubicBezTo>
                  <a:moveTo>
                    <a:pt x="1323" y="61"/>
                  </a:moveTo>
                  <a:cubicBezTo>
                    <a:pt x="1323" y="61"/>
                    <a:pt x="1322" y="61"/>
                    <a:pt x="1322" y="62"/>
                  </a:cubicBezTo>
                  <a:cubicBezTo>
                    <a:pt x="1322" y="61"/>
                    <a:pt x="1323" y="61"/>
                    <a:pt x="1323" y="61"/>
                  </a:cubicBezTo>
                  <a:moveTo>
                    <a:pt x="1324" y="61"/>
                  </a:moveTo>
                  <a:cubicBezTo>
                    <a:pt x="1324" y="61"/>
                    <a:pt x="1323" y="61"/>
                    <a:pt x="1323" y="61"/>
                  </a:cubicBezTo>
                  <a:cubicBezTo>
                    <a:pt x="1323" y="61"/>
                    <a:pt x="1324" y="61"/>
                    <a:pt x="1324" y="61"/>
                  </a:cubicBezTo>
                  <a:moveTo>
                    <a:pt x="1324" y="61"/>
                  </a:moveTo>
                  <a:cubicBezTo>
                    <a:pt x="1324" y="61"/>
                    <a:pt x="1324" y="61"/>
                    <a:pt x="1324" y="61"/>
                  </a:cubicBezTo>
                  <a:cubicBezTo>
                    <a:pt x="1324" y="61"/>
                    <a:pt x="1324" y="61"/>
                    <a:pt x="1324" y="61"/>
                  </a:cubicBezTo>
                  <a:moveTo>
                    <a:pt x="1327" y="59"/>
                  </a:moveTo>
                  <a:cubicBezTo>
                    <a:pt x="1327" y="60"/>
                    <a:pt x="1327" y="60"/>
                    <a:pt x="1326" y="60"/>
                  </a:cubicBezTo>
                  <a:cubicBezTo>
                    <a:pt x="1327" y="60"/>
                    <a:pt x="1327" y="60"/>
                    <a:pt x="1327" y="59"/>
                  </a:cubicBezTo>
                  <a:moveTo>
                    <a:pt x="1328" y="59"/>
                  </a:moveTo>
                  <a:cubicBezTo>
                    <a:pt x="1328" y="59"/>
                    <a:pt x="1328" y="59"/>
                    <a:pt x="1328" y="59"/>
                  </a:cubicBezTo>
                  <a:cubicBezTo>
                    <a:pt x="1328" y="59"/>
                    <a:pt x="1328" y="59"/>
                    <a:pt x="1328" y="59"/>
                  </a:cubicBezTo>
                  <a:moveTo>
                    <a:pt x="1328" y="59"/>
                  </a:moveTo>
                  <a:cubicBezTo>
                    <a:pt x="1328" y="59"/>
                    <a:pt x="1328" y="59"/>
                    <a:pt x="1328" y="59"/>
                  </a:cubicBezTo>
                  <a:cubicBezTo>
                    <a:pt x="1328" y="59"/>
                    <a:pt x="1328" y="59"/>
                    <a:pt x="1328" y="59"/>
                  </a:cubicBezTo>
                  <a:moveTo>
                    <a:pt x="1331" y="58"/>
                  </a:moveTo>
                  <a:cubicBezTo>
                    <a:pt x="1330" y="58"/>
                    <a:pt x="1330" y="58"/>
                    <a:pt x="1330" y="58"/>
                  </a:cubicBezTo>
                  <a:cubicBezTo>
                    <a:pt x="1330" y="58"/>
                    <a:pt x="1330" y="58"/>
                    <a:pt x="1331" y="58"/>
                  </a:cubicBezTo>
                  <a:moveTo>
                    <a:pt x="1333" y="57"/>
                  </a:moveTo>
                  <a:cubicBezTo>
                    <a:pt x="1332" y="57"/>
                    <a:pt x="1332" y="57"/>
                    <a:pt x="1332" y="57"/>
                  </a:cubicBezTo>
                  <a:cubicBezTo>
                    <a:pt x="1332" y="57"/>
                    <a:pt x="1332" y="57"/>
                    <a:pt x="1333" y="57"/>
                  </a:cubicBezTo>
                  <a:moveTo>
                    <a:pt x="1334" y="57"/>
                  </a:moveTo>
                  <a:cubicBezTo>
                    <a:pt x="1334" y="57"/>
                    <a:pt x="1334" y="57"/>
                    <a:pt x="1334" y="57"/>
                  </a:cubicBezTo>
                  <a:cubicBezTo>
                    <a:pt x="1334" y="57"/>
                    <a:pt x="1334" y="57"/>
                    <a:pt x="1334" y="57"/>
                  </a:cubicBezTo>
                  <a:moveTo>
                    <a:pt x="1336" y="56"/>
                  </a:moveTo>
                  <a:cubicBezTo>
                    <a:pt x="1335" y="56"/>
                    <a:pt x="1335" y="56"/>
                    <a:pt x="1334" y="56"/>
                  </a:cubicBezTo>
                  <a:cubicBezTo>
                    <a:pt x="1335" y="56"/>
                    <a:pt x="1335" y="56"/>
                    <a:pt x="1336" y="56"/>
                  </a:cubicBezTo>
                  <a:moveTo>
                    <a:pt x="1337" y="55"/>
                  </a:moveTo>
                  <a:cubicBezTo>
                    <a:pt x="1337" y="55"/>
                    <a:pt x="1337" y="55"/>
                    <a:pt x="1337" y="55"/>
                  </a:cubicBezTo>
                  <a:cubicBezTo>
                    <a:pt x="1337" y="55"/>
                    <a:pt x="1337" y="55"/>
                    <a:pt x="1337" y="55"/>
                  </a:cubicBezTo>
                  <a:moveTo>
                    <a:pt x="1341" y="54"/>
                  </a:moveTo>
                  <a:cubicBezTo>
                    <a:pt x="1341" y="54"/>
                    <a:pt x="1340" y="54"/>
                    <a:pt x="1340" y="54"/>
                  </a:cubicBezTo>
                  <a:cubicBezTo>
                    <a:pt x="1340" y="54"/>
                    <a:pt x="1341" y="54"/>
                    <a:pt x="1341" y="54"/>
                  </a:cubicBezTo>
                  <a:moveTo>
                    <a:pt x="1346" y="51"/>
                  </a:moveTo>
                  <a:cubicBezTo>
                    <a:pt x="1344" y="52"/>
                    <a:pt x="1343" y="52"/>
                    <a:pt x="1342" y="53"/>
                  </a:cubicBezTo>
                  <a:cubicBezTo>
                    <a:pt x="1343" y="52"/>
                    <a:pt x="1344" y="52"/>
                    <a:pt x="1346" y="51"/>
                  </a:cubicBezTo>
                  <a:moveTo>
                    <a:pt x="1347" y="51"/>
                  </a:moveTo>
                  <a:cubicBezTo>
                    <a:pt x="1347" y="51"/>
                    <a:pt x="1346" y="51"/>
                    <a:pt x="1346" y="51"/>
                  </a:cubicBezTo>
                  <a:cubicBezTo>
                    <a:pt x="1346" y="51"/>
                    <a:pt x="1347" y="51"/>
                    <a:pt x="1347" y="51"/>
                  </a:cubicBezTo>
                  <a:moveTo>
                    <a:pt x="1349" y="50"/>
                  </a:moveTo>
                  <a:cubicBezTo>
                    <a:pt x="1349" y="50"/>
                    <a:pt x="1348" y="50"/>
                    <a:pt x="1348" y="51"/>
                  </a:cubicBezTo>
                  <a:cubicBezTo>
                    <a:pt x="1348" y="50"/>
                    <a:pt x="1349" y="50"/>
                    <a:pt x="1349" y="50"/>
                  </a:cubicBezTo>
                  <a:moveTo>
                    <a:pt x="1350" y="50"/>
                  </a:moveTo>
                  <a:cubicBezTo>
                    <a:pt x="1349" y="50"/>
                    <a:pt x="1349" y="50"/>
                    <a:pt x="1349" y="50"/>
                  </a:cubicBezTo>
                  <a:cubicBezTo>
                    <a:pt x="1349" y="50"/>
                    <a:pt x="1349" y="50"/>
                    <a:pt x="1350" y="50"/>
                  </a:cubicBezTo>
                  <a:moveTo>
                    <a:pt x="1355" y="48"/>
                  </a:moveTo>
                  <a:cubicBezTo>
                    <a:pt x="1353" y="48"/>
                    <a:pt x="1351" y="49"/>
                    <a:pt x="1350" y="50"/>
                  </a:cubicBezTo>
                  <a:cubicBezTo>
                    <a:pt x="1351" y="49"/>
                    <a:pt x="1353" y="48"/>
                    <a:pt x="1355" y="48"/>
                  </a:cubicBezTo>
                  <a:moveTo>
                    <a:pt x="1357" y="47"/>
                  </a:moveTo>
                  <a:cubicBezTo>
                    <a:pt x="1356" y="47"/>
                    <a:pt x="1355" y="47"/>
                    <a:pt x="1355" y="48"/>
                  </a:cubicBezTo>
                  <a:cubicBezTo>
                    <a:pt x="1355" y="47"/>
                    <a:pt x="1356" y="47"/>
                    <a:pt x="1357" y="47"/>
                  </a:cubicBezTo>
                  <a:moveTo>
                    <a:pt x="1357" y="47"/>
                  </a:moveTo>
                  <a:cubicBezTo>
                    <a:pt x="1357" y="47"/>
                    <a:pt x="1357" y="47"/>
                    <a:pt x="1357" y="47"/>
                  </a:cubicBezTo>
                  <a:cubicBezTo>
                    <a:pt x="1357" y="47"/>
                    <a:pt x="1357" y="47"/>
                    <a:pt x="1357" y="47"/>
                  </a:cubicBezTo>
                  <a:moveTo>
                    <a:pt x="1360" y="45"/>
                  </a:moveTo>
                  <a:cubicBezTo>
                    <a:pt x="1360" y="45"/>
                    <a:pt x="1359" y="46"/>
                    <a:pt x="1359" y="46"/>
                  </a:cubicBezTo>
                  <a:cubicBezTo>
                    <a:pt x="1359" y="46"/>
                    <a:pt x="1360" y="46"/>
                    <a:pt x="1360" y="45"/>
                  </a:cubicBezTo>
                  <a:moveTo>
                    <a:pt x="1361" y="45"/>
                  </a:moveTo>
                  <a:cubicBezTo>
                    <a:pt x="1360" y="45"/>
                    <a:pt x="1360" y="45"/>
                    <a:pt x="1360" y="45"/>
                  </a:cubicBezTo>
                  <a:cubicBezTo>
                    <a:pt x="1360" y="45"/>
                    <a:pt x="1360" y="45"/>
                    <a:pt x="1361" y="45"/>
                  </a:cubicBezTo>
                  <a:moveTo>
                    <a:pt x="1361" y="45"/>
                  </a:moveTo>
                  <a:cubicBezTo>
                    <a:pt x="1361" y="45"/>
                    <a:pt x="1361" y="45"/>
                    <a:pt x="1361" y="45"/>
                  </a:cubicBezTo>
                  <a:cubicBezTo>
                    <a:pt x="1361" y="45"/>
                    <a:pt x="1361" y="45"/>
                    <a:pt x="1361" y="45"/>
                  </a:cubicBezTo>
                  <a:moveTo>
                    <a:pt x="1363" y="44"/>
                  </a:moveTo>
                  <a:cubicBezTo>
                    <a:pt x="1363" y="44"/>
                    <a:pt x="1363" y="44"/>
                    <a:pt x="1363" y="44"/>
                  </a:cubicBezTo>
                  <a:cubicBezTo>
                    <a:pt x="1363" y="44"/>
                    <a:pt x="1363" y="44"/>
                    <a:pt x="1363" y="44"/>
                  </a:cubicBezTo>
                  <a:moveTo>
                    <a:pt x="1366" y="43"/>
                  </a:moveTo>
                  <a:cubicBezTo>
                    <a:pt x="1366" y="43"/>
                    <a:pt x="1366" y="43"/>
                    <a:pt x="1366" y="43"/>
                  </a:cubicBezTo>
                  <a:cubicBezTo>
                    <a:pt x="1366" y="43"/>
                    <a:pt x="1366" y="43"/>
                    <a:pt x="1366" y="43"/>
                  </a:cubicBezTo>
                  <a:moveTo>
                    <a:pt x="1367" y="42"/>
                  </a:moveTo>
                  <a:cubicBezTo>
                    <a:pt x="1367" y="42"/>
                    <a:pt x="1367" y="42"/>
                    <a:pt x="1367" y="42"/>
                  </a:cubicBezTo>
                  <a:cubicBezTo>
                    <a:pt x="1367" y="42"/>
                    <a:pt x="1367" y="42"/>
                    <a:pt x="1367" y="42"/>
                  </a:cubicBezTo>
                  <a:moveTo>
                    <a:pt x="1368" y="42"/>
                  </a:moveTo>
                  <a:cubicBezTo>
                    <a:pt x="1368" y="42"/>
                    <a:pt x="1368" y="42"/>
                    <a:pt x="1367" y="42"/>
                  </a:cubicBezTo>
                  <a:cubicBezTo>
                    <a:pt x="1368" y="42"/>
                    <a:pt x="1368" y="42"/>
                    <a:pt x="1368" y="42"/>
                  </a:cubicBezTo>
                  <a:moveTo>
                    <a:pt x="1368" y="42"/>
                  </a:moveTo>
                  <a:cubicBezTo>
                    <a:pt x="1368" y="42"/>
                    <a:pt x="1368" y="42"/>
                    <a:pt x="1368" y="42"/>
                  </a:cubicBezTo>
                  <a:cubicBezTo>
                    <a:pt x="1368" y="42"/>
                    <a:pt x="1368" y="42"/>
                    <a:pt x="1368" y="42"/>
                  </a:cubicBezTo>
                  <a:moveTo>
                    <a:pt x="1368" y="42"/>
                  </a:moveTo>
                  <a:cubicBezTo>
                    <a:pt x="1368" y="42"/>
                    <a:pt x="1368" y="42"/>
                    <a:pt x="1368" y="42"/>
                  </a:cubicBezTo>
                  <a:cubicBezTo>
                    <a:pt x="1368" y="42"/>
                    <a:pt x="1368" y="42"/>
                    <a:pt x="1368" y="42"/>
                  </a:cubicBezTo>
                  <a:moveTo>
                    <a:pt x="1369" y="42"/>
                  </a:moveTo>
                  <a:cubicBezTo>
                    <a:pt x="1369" y="42"/>
                    <a:pt x="1369" y="42"/>
                    <a:pt x="1369" y="42"/>
                  </a:cubicBezTo>
                  <a:cubicBezTo>
                    <a:pt x="1369" y="42"/>
                    <a:pt x="1369" y="42"/>
                    <a:pt x="1369" y="42"/>
                  </a:cubicBezTo>
                  <a:moveTo>
                    <a:pt x="1372" y="40"/>
                  </a:moveTo>
                  <a:cubicBezTo>
                    <a:pt x="1371" y="41"/>
                    <a:pt x="1370" y="41"/>
                    <a:pt x="1369" y="42"/>
                  </a:cubicBezTo>
                  <a:cubicBezTo>
                    <a:pt x="1370" y="41"/>
                    <a:pt x="1371" y="41"/>
                    <a:pt x="1372" y="40"/>
                  </a:cubicBezTo>
                  <a:moveTo>
                    <a:pt x="1372" y="40"/>
                  </a:moveTo>
                  <a:cubicBezTo>
                    <a:pt x="1372" y="40"/>
                    <a:pt x="1372" y="40"/>
                    <a:pt x="1372" y="40"/>
                  </a:cubicBezTo>
                  <a:cubicBezTo>
                    <a:pt x="1372" y="40"/>
                    <a:pt x="1372" y="40"/>
                    <a:pt x="1372" y="40"/>
                  </a:cubicBezTo>
                  <a:moveTo>
                    <a:pt x="1372" y="40"/>
                  </a:moveTo>
                  <a:cubicBezTo>
                    <a:pt x="1372" y="40"/>
                    <a:pt x="1372" y="40"/>
                    <a:pt x="1372" y="40"/>
                  </a:cubicBezTo>
                  <a:cubicBezTo>
                    <a:pt x="1372" y="40"/>
                    <a:pt x="1372" y="40"/>
                    <a:pt x="1372" y="40"/>
                  </a:cubicBezTo>
                  <a:moveTo>
                    <a:pt x="1373" y="40"/>
                  </a:moveTo>
                  <a:cubicBezTo>
                    <a:pt x="1372" y="40"/>
                    <a:pt x="1372" y="40"/>
                    <a:pt x="1372" y="40"/>
                  </a:cubicBezTo>
                  <a:cubicBezTo>
                    <a:pt x="1372" y="40"/>
                    <a:pt x="1373" y="40"/>
                    <a:pt x="1373" y="40"/>
                  </a:cubicBezTo>
                  <a:moveTo>
                    <a:pt x="1375" y="39"/>
                  </a:moveTo>
                  <a:cubicBezTo>
                    <a:pt x="1374" y="39"/>
                    <a:pt x="1374" y="40"/>
                    <a:pt x="1373" y="40"/>
                  </a:cubicBezTo>
                  <a:cubicBezTo>
                    <a:pt x="1374" y="40"/>
                    <a:pt x="1374" y="39"/>
                    <a:pt x="1375" y="39"/>
                  </a:cubicBezTo>
                  <a:moveTo>
                    <a:pt x="1375" y="39"/>
                  </a:moveTo>
                  <a:cubicBezTo>
                    <a:pt x="1375" y="39"/>
                    <a:pt x="1375" y="39"/>
                    <a:pt x="1375" y="39"/>
                  </a:cubicBezTo>
                  <a:cubicBezTo>
                    <a:pt x="1375" y="39"/>
                    <a:pt x="1375" y="39"/>
                    <a:pt x="1375" y="39"/>
                  </a:cubicBezTo>
                  <a:moveTo>
                    <a:pt x="1376" y="39"/>
                  </a:moveTo>
                  <a:cubicBezTo>
                    <a:pt x="1376" y="39"/>
                    <a:pt x="1376" y="39"/>
                    <a:pt x="1376" y="39"/>
                  </a:cubicBezTo>
                  <a:cubicBezTo>
                    <a:pt x="1376" y="39"/>
                    <a:pt x="1376" y="39"/>
                    <a:pt x="1376" y="39"/>
                  </a:cubicBezTo>
                  <a:moveTo>
                    <a:pt x="1377" y="38"/>
                  </a:moveTo>
                  <a:cubicBezTo>
                    <a:pt x="1377" y="38"/>
                    <a:pt x="1376" y="38"/>
                    <a:pt x="1376" y="39"/>
                  </a:cubicBezTo>
                  <a:cubicBezTo>
                    <a:pt x="1376" y="38"/>
                    <a:pt x="1377" y="38"/>
                    <a:pt x="1377" y="38"/>
                  </a:cubicBezTo>
                  <a:moveTo>
                    <a:pt x="1381" y="36"/>
                  </a:moveTo>
                  <a:cubicBezTo>
                    <a:pt x="1380" y="37"/>
                    <a:pt x="1378" y="38"/>
                    <a:pt x="1377" y="38"/>
                  </a:cubicBezTo>
                  <a:cubicBezTo>
                    <a:pt x="1378" y="38"/>
                    <a:pt x="1380" y="37"/>
                    <a:pt x="1381" y="36"/>
                  </a:cubicBezTo>
                  <a:moveTo>
                    <a:pt x="1385" y="35"/>
                  </a:moveTo>
                  <a:cubicBezTo>
                    <a:pt x="1383" y="35"/>
                    <a:pt x="1382" y="36"/>
                    <a:pt x="1381" y="36"/>
                  </a:cubicBezTo>
                  <a:cubicBezTo>
                    <a:pt x="1382" y="36"/>
                    <a:pt x="1383" y="35"/>
                    <a:pt x="1385" y="35"/>
                  </a:cubicBezTo>
                  <a:moveTo>
                    <a:pt x="1386" y="34"/>
                  </a:moveTo>
                  <a:cubicBezTo>
                    <a:pt x="1386" y="34"/>
                    <a:pt x="1385" y="35"/>
                    <a:pt x="1385" y="35"/>
                  </a:cubicBezTo>
                  <a:cubicBezTo>
                    <a:pt x="1385" y="35"/>
                    <a:pt x="1386" y="34"/>
                    <a:pt x="1386" y="34"/>
                  </a:cubicBezTo>
                  <a:moveTo>
                    <a:pt x="1386" y="34"/>
                  </a:moveTo>
                  <a:cubicBezTo>
                    <a:pt x="1386" y="34"/>
                    <a:pt x="1386" y="34"/>
                    <a:pt x="1386" y="34"/>
                  </a:cubicBezTo>
                  <a:cubicBezTo>
                    <a:pt x="1386" y="34"/>
                    <a:pt x="1386" y="34"/>
                    <a:pt x="1386" y="34"/>
                  </a:cubicBezTo>
                  <a:moveTo>
                    <a:pt x="1387" y="34"/>
                  </a:moveTo>
                  <a:cubicBezTo>
                    <a:pt x="1386" y="34"/>
                    <a:pt x="1386" y="34"/>
                    <a:pt x="1386" y="34"/>
                  </a:cubicBezTo>
                  <a:cubicBezTo>
                    <a:pt x="1387" y="34"/>
                    <a:pt x="1387" y="34"/>
                    <a:pt x="1387" y="34"/>
                  </a:cubicBezTo>
                  <a:moveTo>
                    <a:pt x="1387" y="34"/>
                  </a:moveTo>
                  <a:cubicBezTo>
                    <a:pt x="1387" y="34"/>
                    <a:pt x="1387" y="34"/>
                    <a:pt x="1387" y="34"/>
                  </a:cubicBezTo>
                  <a:cubicBezTo>
                    <a:pt x="1387" y="34"/>
                    <a:pt x="1387" y="34"/>
                    <a:pt x="1387" y="34"/>
                  </a:cubicBezTo>
                  <a:moveTo>
                    <a:pt x="1388" y="34"/>
                  </a:moveTo>
                  <a:cubicBezTo>
                    <a:pt x="1388" y="34"/>
                    <a:pt x="1388" y="34"/>
                    <a:pt x="1387" y="34"/>
                  </a:cubicBezTo>
                  <a:cubicBezTo>
                    <a:pt x="1388" y="34"/>
                    <a:pt x="1388" y="34"/>
                    <a:pt x="1388" y="34"/>
                  </a:cubicBezTo>
                  <a:moveTo>
                    <a:pt x="1388" y="33"/>
                  </a:moveTo>
                  <a:cubicBezTo>
                    <a:pt x="1388" y="33"/>
                    <a:pt x="1388" y="33"/>
                    <a:pt x="1388" y="33"/>
                  </a:cubicBezTo>
                  <a:cubicBezTo>
                    <a:pt x="1388" y="33"/>
                    <a:pt x="1388" y="33"/>
                    <a:pt x="1388" y="33"/>
                  </a:cubicBezTo>
                  <a:moveTo>
                    <a:pt x="1390" y="33"/>
                  </a:moveTo>
                  <a:cubicBezTo>
                    <a:pt x="1389" y="33"/>
                    <a:pt x="1389" y="33"/>
                    <a:pt x="1389" y="33"/>
                  </a:cubicBezTo>
                  <a:cubicBezTo>
                    <a:pt x="1389" y="33"/>
                    <a:pt x="1389" y="33"/>
                    <a:pt x="1390" y="33"/>
                  </a:cubicBezTo>
                  <a:moveTo>
                    <a:pt x="1390" y="33"/>
                  </a:moveTo>
                  <a:cubicBezTo>
                    <a:pt x="1390" y="33"/>
                    <a:pt x="1390" y="33"/>
                    <a:pt x="1390" y="33"/>
                  </a:cubicBezTo>
                  <a:cubicBezTo>
                    <a:pt x="1390" y="33"/>
                    <a:pt x="1390" y="33"/>
                    <a:pt x="1390" y="33"/>
                  </a:cubicBezTo>
                  <a:moveTo>
                    <a:pt x="1390" y="33"/>
                  </a:moveTo>
                  <a:cubicBezTo>
                    <a:pt x="1390" y="33"/>
                    <a:pt x="1390" y="33"/>
                    <a:pt x="1390" y="33"/>
                  </a:cubicBezTo>
                  <a:cubicBezTo>
                    <a:pt x="1390" y="33"/>
                    <a:pt x="1390" y="33"/>
                    <a:pt x="1390" y="33"/>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2" y="32"/>
                  </a:moveTo>
                  <a:cubicBezTo>
                    <a:pt x="1392" y="32"/>
                    <a:pt x="1392" y="32"/>
                    <a:pt x="1392" y="32"/>
                  </a:cubicBezTo>
                  <a:cubicBezTo>
                    <a:pt x="1392" y="32"/>
                    <a:pt x="1392" y="32"/>
                    <a:pt x="1392" y="32"/>
                  </a:cubicBezTo>
                  <a:moveTo>
                    <a:pt x="1393" y="31"/>
                  </a:moveTo>
                  <a:cubicBezTo>
                    <a:pt x="1393" y="31"/>
                    <a:pt x="1393" y="31"/>
                    <a:pt x="1393" y="31"/>
                  </a:cubicBezTo>
                  <a:cubicBezTo>
                    <a:pt x="1393" y="31"/>
                    <a:pt x="1393" y="31"/>
                    <a:pt x="1393" y="31"/>
                  </a:cubicBezTo>
                  <a:moveTo>
                    <a:pt x="1398" y="29"/>
                  </a:moveTo>
                  <a:cubicBezTo>
                    <a:pt x="1398" y="29"/>
                    <a:pt x="1398" y="29"/>
                    <a:pt x="1398" y="29"/>
                  </a:cubicBezTo>
                  <a:cubicBezTo>
                    <a:pt x="1398" y="29"/>
                    <a:pt x="1398" y="29"/>
                    <a:pt x="1398" y="29"/>
                  </a:cubicBezTo>
                  <a:moveTo>
                    <a:pt x="1399" y="29"/>
                  </a:moveTo>
                  <a:cubicBezTo>
                    <a:pt x="1399" y="29"/>
                    <a:pt x="1399" y="29"/>
                    <a:pt x="1399" y="29"/>
                  </a:cubicBezTo>
                  <a:cubicBezTo>
                    <a:pt x="1399" y="29"/>
                    <a:pt x="1399" y="29"/>
                    <a:pt x="1399" y="29"/>
                  </a:cubicBezTo>
                  <a:moveTo>
                    <a:pt x="1404" y="27"/>
                  </a:moveTo>
                  <a:cubicBezTo>
                    <a:pt x="1404" y="27"/>
                    <a:pt x="1404" y="27"/>
                    <a:pt x="1404" y="27"/>
                  </a:cubicBezTo>
                  <a:cubicBezTo>
                    <a:pt x="1404" y="27"/>
                    <a:pt x="1404" y="27"/>
                    <a:pt x="1404" y="27"/>
                  </a:cubicBezTo>
                  <a:moveTo>
                    <a:pt x="1405" y="26"/>
                  </a:moveTo>
                  <a:cubicBezTo>
                    <a:pt x="1405" y="26"/>
                    <a:pt x="1405" y="26"/>
                    <a:pt x="1405" y="26"/>
                  </a:cubicBezTo>
                  <a:cubicBezTo>
                    <a:pt x="1405" y="26"/>
                    <a:pt x="1405" y="26"/>
                    <a:pt x="1405" y="26"/>
                  </a:cubicBezTo>
                  <a:moveTo>
                    <a:pt x="1407" y="25"/>
                  </a:moveTo>
                  <a:cubicBezTo>
                    <a:pt x="1407" y="25"/>
                    <a:pt x="1407" y="25"/>
                    <a:pt x="1406" y="26"/>
                  </a:cubicBezTo>
                  <a:cubicBezTo>
                    <a:pt x="1407" y="25"/>
                    <a:pt x="1407" y="25"/>
                    <a:pt x="1407" y="25"/>
                  </a:cubicBezTo>
                  <a:moveTo>
                    <a:pt x="1408" y="25"/>
                  </a:moveTo>
                  <a:cubicBezTo>
                    <a:pt x="1407" y="25"/>
                    <a:pt x="1407" y="25"/>
                    <a:pt x="1407" y="25"/>
                  </a:cubicBezTo>
                  <a:cubicBezTo>
                    <a:pt x="1408" y="25"/>
                    <a:pt x="1408" y="25"/>
                    <a:pt x="1408" y="25"/>
                  </a:cubicBezTo>
                  <a:moveTo>
                    <a:pt x="1408" y="25"/>
                  </a:moveTo>
                  <a:cubicBezTo>
                    <a:pt x="1408" y="25"/>
                    <a:pt x="1408" y="25"/>
                    <a:pt x="1408" y="25"/>
                  </a:cubicBezTo>
                  <a:cubicBezTo>
                    <a:pt x="1408" y="25"/>
                    <a:pt x="1408" y="25"/>
                    <a:pt x="1408" y="25"/>
                  </a:cubicBezTo>
                  <a:moveTo>
                    <a:pt x="1409" y="24"/>
                  </a:moveTo>
                  <a:cubicBezTo>
                    <a:pt x="1409" y="25"/>
                    <a:pt x="1409" y="25"/>
                    <a:pt x="1408" y="25"/>
                  </a:cubicBezTo>
                  <a:cubicBezTo>
                    <a:pt x="1409" y="25"/>
                    <a:pt x="1409" y="25"/>
                    <a:pt x="1409" y="24"/>
                  </a:cubicBezTo>
                  <a:moveTo>
                    <a:pt x="1410" y="24"/>
                  </a:moveTo>
                  <a:cubicBezTo>
                    <a:pt x="1410" y="24"/>
                    <a:pt x="1410" y="24"/>
                    <a:pt x="1410" y="24"/>
                  </a:cubicBezTo>
                  <a:cubicBezTo>
                    <a:pt x="1410" y="24"/>
                    <a:pt x="1410" y="24"/>
                    <a:pt x="1410" y="24"/>
                  </a:cubicBezTo>
                  <a:moveTo>
                    <a:pt x="1411" y="24"/>
                  </a:moveTo>
                  <a:cubicBezTo>
                    <a:pt x="1411" y="24"/>
                    <a:pt x="1411" y="24"/>
                    <a:pt x="1411" y="24"/>
                  </a:cubicBezTo>
                  <a:cubicBezTo>
                    <a:pt x="1411" y="24"/>
                    <a:pt x="1411" y="24"/>
                    <a:pt x="1411" y="24"/>
                  </a:cubicBezTo>
                  <a:moveTo>
                    <a:pt x="1411" y="23"/>
                  </a:moveTo>
                  <a:cubicBezTo>
                    <a:pt x="1411" y="24"/>
                    <a:pt x="1411" y="23"/>
                    <a:pt x="1411" y="24"/>
                  </a:cubicBezTo>
                  <a:cubicBezTo>
                    <a:pt x="1411" y="24"/>
                    <a:pt x="1411" y="24"/>
                    <a:pt x="1411" y="23"/>
                  </a:cubicBezTo>
                  <a:moveTo>
                    <a:pt x="1415" y="22"/>
                  </a:moveTo>
                  <a:cubicBezTo>
                    <a:pt x="1415" y="22"/>
                    <a:pt x="1415" y="22"/>
                    <a:pt x="1415" y="22"/>
                  </a:cubicBezTo>
                  <a:cubicBezTo>
                    <a:pt x="1415" y="22"/>
                    <a:pt x="1415" y="22"/>
                    <a:pt x="1415" y="22"/>
                  </a:cubicBezTo>
                  <a:moveTo>
                    <a:pt x="1418" y="21"/>
                  </a:moveTo>
                  <a:cubicBezTo>
                    <a:pt x="1418" y="21"/>
                    <a:pt x="1418" y="21"/>
                    <a:pt x="1418" y="21"/>
                  </a:cubicBezTo>
                  <a:cubicBezTo>
                    <a:pt x="1418" y="21"/>
                    <a:pt x="1418" y="21"/>
                    <a:pt x="1418" y="21"/>
                  </a:cubicBezTo>
                  <a:moveTo>
                    <a:pt x="1419" y="20"/>
                  </a:moveTo>
                  <a:cubicBezTo>
                    <a:pt x="1419" y="20"/>
                    <a:pt x="1419" y="20"/>
                    <a:pt x="1418" y="21"/>
                  </a:cubicBezTo>
                  <a:cubicBezTo>
                    <a:pt x="1419" y="20"/>
                    <a:pt x="1419" y="20"/>
                    <a:pt x="1419" y="20"/>
                  </a:cubicBezTo>
                  <a:moveTo>
                    <a:pt x="1420" y="20"/>
                  </a:moveTo>
                  <a:cubicBezTo>
                    <a:pt x="1420" y="20"/>
                    <a:pt x="1420" y="20"/>
                    <a:pt x="1420" y="20"/>
                  </a:cubicBezTo>
                  <a:cubicBezTo>
                    <a:pt x="1420" y="20"/>
                    <a:pt x="1420" y="20"/>
                    <a:pt x="1420" y="20"/>
                  </a:cubicBezTo>
                  <a:moveTo>
                    <a:pt x="1421" y="20"/>
                  </a:moveTo>
                  <a:cubicBezTo>
                    <a:pt x="1421" y="20"/>
                    <a:pt x="1421" y="20"/>
                    <a:pt x="1421" y="20"/>
                  </a:cubicBezTo>
                  <a:cubicBezTo>
                    <a:pt x="1421" y="20"/>
                    <a:pt x="1421" y="20"/>
                    <a:pt x="1421" y="20"/>
                  </a:cubicBezTo>
                  <a:moveTo>
                    <a:pt x="1423" y="19"/>
                  </a:moveTo>
                  <a:cubicBezTo>
                    <a:pt x="1422" y="19"/>
                    <a:pt x="1421" y="19"/>
                    <a:pt x="1421" y="20"/>
                  </a:cubicBezTo>
                  <a:cubicBezTo>
                    <a:pt x="1422" y="19"/>
                    <a:pt x="1422" y="19"/>
                    <a:pt x="1423" y="19"/>
                  </a:cubicBezTo>
                  <a:moveTo>
                    <a:pt x="1423" y="19"/>
                  </a:moveTo>
                  <a:cubicBezTo>
                    <a:pt x="1423" y="19"/>
                    <a:pt x="1423" y="19"/>
                    <a:pt x="1423" y="19"/>
                  </a:cubicBezTo>
                  <a:cubicBezTo>
                    <a:pt x="1423" y="19"/>
                    <a:pt x="1423" y="19"/>
                    <a:pt x="1423" y="19"/>
                  </a:cubicBezTo>
                  <a:moveTo>
                    <a:pt x="1424" y="18"/>
                  </a:moveTo>
                  <a:cubicBezTo>
                    <a:pt x="1423" y="18"/>
                    <a:pt x="1424" y="18"/>
                    <a:pt x="1423" y="18"/>
                  </a:cubicBezTo>
                  <a:cubicBezTo>
                    <a:pt x="1423" y="18"/>
                    <a:pt x="1424" y="18"/>
                    <a:pt x="1424" y="18"/>
                  </a:cubicBezTo>
                  <a:moveTo>
                    <a:pt x="1425" y="18"/>
                  </a:moveTo>
                  <a:cubicBezTo>
                    <a:pt x="1425" y="18"/>
                    <a:pt x="1425" y="18"/>
                    <a:pt x="1425" y="18"/>
                  </a:cubicBezTo>
                  <a:cubicBezTo>
                    <a:pt x="1425" y="18"/>
                    <a:pt x="1425" y="18"/>
                    <a:pt x="1425" y="18"/>
                  </a:cubicBezTo>
                  <a:moveTo>
                    <a:pt x="1426" y="17"/>
                  </a:moveTo>
                  <a:cubicBezTo>
                    <a:pt x="1426" y="17"/>
                    <a:pt x="1426" y="17"/>
                    <a:pt x="1426" y="17"/>
                  </a:cubicBezTo>
                  <a:cubicBezTo>
                    <a:pt x="1426" y="17"/>
                    <a:pt x="1426" y="17"/>
                    <a:pt x="1426" y="17"/>
                  </a:cubicBezTo>
                  <a:moveTo>
                    <a:pt x="1426" y="17"/>
                  </a:moveTo>
                  <a:cubicBezTo>
                    <a:pt x="1426" y="17"/>
                    <a:pt x="1426" y="17"/>
                    <a:pt x="1426" y="17"/>
                  </a:cubicBezTo>
                  <a:cubicBezTo>
                    <a:pt x="1426" y="17"/>
                    <a:pt x="1426" y="17"/>
                    <a:pt x="1426" y="17"/>
                  </a:cubicBezTo>
                  <a:moveTo>
                    <a:pt x="1427" y="17"/>
                  </a:moveTo>
                  <a:cubicBezTo>
                    <a:pt x="1427" y="17"/>
                    <a:pt x="1427" y="17"/>
                    <a:pt x="1426" y="17"/>
                  </a:cubicBezTo>
                  <a:cubicBezTo>
                    <a:pt x="1427" y="17"/>
                    <a:pt x="1427" y="17"/>
                    <a:pt x="1427" y="17"/>
                  </a:cubicBezTo>
                  <a:moveTo>
                    <a:pt x="1428" y="17"/>
                  </a:moveTo>
                  <a:cubicBezTo>
                    <a:pt x="1427" y="17"/>
                    <a:pt x="1427" y="17"/>
                    <a:pt x="1427" y="17"/>
                  </a:cubicBezTo>
                  <a:cubicBezTo>
                    <a:pt x="1428" y="17"/>
                    <a:pt x="1428" y="17"/>
                    <a:pt x="1428" y="17"/>
                  </a:cubicBezTo>
                  <a:moveTo>
                    <a:pt x="1428" y="16"/>
                  </a:moveTo>
                  <a:cubicBezTo>
                    <a:pt x="1428" y="16"/>
                    <a:pt x="1428" y="16"/>
                    <a:pt x="1428" y="16"/>
                  </a:cubicBezTo>
                  <a:cubicBezTo>
                    <a:pt x="1428" y="16"/>
                    <a:pt x="1428" y="16"/>
                    <a:pt x="1428" y="16"/>
                  </a:cubicBezTo>
                  <a:moveTo>
                    <a:pt x="1429" y="16"/>
                  </a:moveTo>
                  <a:cubicBezTo>
                    <a:pt x="1429" y="16"/>
                    <a:pt x="1429" y="16"/>
                    <a:pt x="1429" y="16"/>
                  </a:cubicBezTo>
                  <a:cubicBezTo>
                    <a:pt x="1429" y="16"/>
                    <a:pt x="1429" y="16"/>
                    <a:pt x="1429" y="16"/>
                  </a:cubicBezTo>
                  <a:moveTo>
                    <a:pt x="1429" y="16"/>
                  </a:moveTo>
                  <a:cubicBezTo>
                    <a:pt x="1429" y="16"/>
                    <a:pt x="1429" y="16"/>
                    <a:pt x="1429" y="16"/>
                  </a:cubicBezTo>
                  <a:cubicBezTo>
                    <a:pt x="1429" y="16"/>
                    <a:pt x="1429" y="16"/>
                    <a:pt x="1429" y="16"/>
                  </a:cubicBezTo>
                  <a:moveTo>
                    <a:pt x="1430" y="16"/>
                  </a:moveTo>
                  <a:cubicBezTo>
                    <a:pt x="1430" y="16"/>
                    <a:pt x="1430" y="16"/>
                    <a:pt x="1430" y="16"/>
                  </a:cubicBezTo>
                  <a:cubicBezTo>
                    <a:pt x="1430" y="16"/>
                    <a:pt x="1430" y="16"/>
                    <a:pt x="1430" y="16"/>
                  </a:cubicBezTo>
                  <a:moveTo>
                    <a:pt x="1431" y="15"/>
                  </a:moveTo>
                  <a:cubicBezTo>
                    <a:pt x="1431" y="15"/>
                    <a:pt x="1431" y="15"/>
                    <a:pt x="1431" y="15"/>
                  </a:cubicBezTo>
                  <a:cubicBezTo>
                    <a:pt x="1431" y="15"/>
                    <a:pt x="1431" y="15"/>
                    <a:pt x="1431" y="15"/>
                  </a:cubicBezTo>
                  <a:moveTo>
                    <a:pt x="1431" y="15"/>
                  </a:moveTo>
                  <a:cubicBezTo>
                    <a:pt x="1431" y="15"/>
                    <a:pt x="1431" y="15"/>
                    <a:pt x="1431" y="15"/>
                  </a:cubicBezTo>
                  <a:cubicBezTo>
                    <a:pt x="1431" y="15"/>
                    <a:pt x="1431" y="15"/>
                    <a:pt x="1431" y="15"/>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5" y="14"/>
                  </a:moveTo>
                  <a:cubicBezTo>
                    <a:pt x="1435" y="14"/>
                    <a:pt x="1435" y="14"/>
                    <a:pt x="1435" y="14"/>
                  </a:cubicBezTo>
                  <a:cubicBezTo>
                    <a:pt x="1435" y="14"/>
                    <a:pt x="1435" y="14"/>
                    <a:pt x="1435" y="14"/>
                  </a:cubicBezTo>
                  <a:moveTo>
                    <a:pt x="1435" y="13"/>
                  </a:moveTo>
                  <a:cubicBezTo>
                    <a:pt x="1435" y="13"/>
                    <a:pt x="1435" y="13"/>
                    <a:pt x="1435" y="13"/>
                  </a:cubicBezTo>
                  <a:cubicBezTo>
                    <a:pt x="1435" y="13"/>
                    <a:pt x="1435" y="13"/>
                    <a:pt x="1435" y="13"/>
                  </a:cubicBezTo>
                  <a:moveTo>
                    <a:pt x="1439" y="12"/>
                  </a:moveTo>
                  <a:cubicBezTo>
                    <a:pt x="1439" y="12"/>
                    <a:pt x="1439" y="12"/>
                    <a:pt x="1439" y="12"/>
                  </a:cubicBezTo>
                  <a:cubicBezTo>
                    <a:pt x="1439" y="12"/>
                    <a:pt x="1439" y="12"/>
                    <a:pt x="1439" y="12"/>
                  </a:cubicBezTo>
                  <a:moveTo>
                    <a:pt x="1439" y="12"/>
                  </a:moveTo>
                  <a:cubicBezTo>
                    <a:pt x="1439" y="12"/>
                    <a:pt x="1439" y="12"/>
                    <a:pt x="1439" y="12"/>
                  </a:cubicBezTo>
                  <a:cubicBezTo>
                    <a:pt x="1439" y="12"/>
                    <a:pt x="1439" y="12"/>
                    <a:pt x="1439" y="12"/>
                  </a:cubicBezTo>
                  <a:moveTo>
                    <a:pt x="1440" y="11"/>
                  </a:moveTo>
                  <a:cubicBezTo>
                    <a:pt x="1440" y="12"/>
                    <a:pt x="1440" y="12"/>
                    <a:pt x="1440" y="12"/>
                  </a:cubicBezTo>
                  <a:cubicBezTo>
                    <a:pt x="1440" y="12"/>
                    <a:pt x="1440" y="11"/>
                    <a:pt x="1440" y="11"/>
                  </a:cubicBezTo>
                  <a:moveTo>
                    <a:pt x="1440" y="11"/>
                  </a:moveTo>
                  <a:cubicBezTo>
                    <a:pt x="1440" y="11"/>
                    <a:pt x="1440" y="11"/>
                    <a:pt x="1440" y="11"/>
                  </a:cubicBezTo>
                  <a:cubicBezTo>
                    <a:pt x="1440" y="11"/>
                    <a:pt x="1440" y="11"/>
                    <a:pt x="1440" y="11"/>
                  </a:cubicBezTo>
                  <a:moveTo>
                    <a:pt x="1441" y="11"/>
                  </a:moveTo>
                  <a:cubicBezTo>
                    <a:pt x="1440" y="11"/>
                    <a:pt x="1440" y="11"/>
                    <a:pt x="1440" y="11"/>
                  </a:cubicBezTo>
                  <a:cubicBezTo>
                    <a:pt x="1440" y="11"/>
                    <a:pt x="1440" y="11"/>
                    <a:pt x="1441" y="11"/>
                  </a:cubicBezTo>
                  <a:moveTo>
                    <a:pt x="1442" y="11"/>
                  </a:moveTo>
                  <a:cubicBezTo>
                    <a:pt x="1441" y="11"/>
                    <a:pt x="1441" y="11"/>
                    <a:pt x="1441" y="11"/>
                  </a:cubicBezTo>
                  <a:cubicBezTo>
                    <a:pt x="1442" y="11"/>
                    <a:pt x="1442" y="11"/>
                    <a:pt x="1442" y="11"/>
                  </a:cubicBezTo>
                  <a:moveTo>
                    <a:pt x="1442" y="10"/>
                  </a:moveTo>
                  <a:cubicBezTo>
                    <a:pt x="1442" y="10"/>
                    <a:pt x="1442" y="10"/>
                    <a:pt x="1442" y="10"/>
                  </a:cubicBezTo>
                  <a:cubicBezTo>
                    <a:pt x="1442" y="10"/>
                    <a:pt x="1442" y="10"/>
                    <a:pt x="1442"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4" y="10"/>
                  </a:moveTo>
                  <a:cubicBezTo>
                    <a:pt x="1444" y="10"/>
                    <a:pt x="1444" y="10"/>
                    <a:pt x="1443" y="10"/>
                  </a:cubicBezTo>
                  <a:cubicBezTo>
                    <a:pt x="1444" y="10"/>
                    <a:pt x="1444" y="10"/>
                    <a:pt x="1444" y="10"/>
                  </a:cubicBezTo>
                  <a:moveTo>
                    <a:pt x="1445" y="9"/>
                  </a:moveTo>
                  <a:cubicBezTo>
                    <a:pt x="1444" y="9"/>
                    <a:pt x="1444" y="9"/>
                    <a:pt x="1444" y="9"/>
                  </a:cubicBezTo>
                  <a:cubicBezTo>
                    <a:pt x="1444" y="9"/>
                    <a:pt x="1445" y="9"/>
                    <a:pt x="1445" y="9"/>
                  </a:cubicBezTo>
                  <a:moveTo>
                    <a:pt x="1445" y="9"/>
                  </a:moveTo>
                  <a:cubicBezTo>
                    <a:pt x="1445" y="9"/>
                    <a:pt x="1445" y="9"/>
                    <a:pt x="1445" y="9"/>
                  </a:cubicBezTo>
                  <a:cubicBezTo>
                    <a:pt x="1445" y="9"/>
                    <a:pt x="1445" y="9"/>
                    <a:pt x="1445" y="9"/>
                  </a:cubicBezTo>
                  <a:moveTo>
                    <a:pt x="1445" y="9"/>
                  </a:moveTo>
                  <a:cubicBezTo>
                    <a:pt x="1445" y="9"/>
                    <a:pt x="1445" y="9"/>
                    <a:pt x="1445" y="9"/>
                  </a:cubicBezTo>
                  <a:cubicBezTo>
                    <a:pt x="1445" y="9"/>
                    <a:pt x="1445" y="9"/>
                    <a:pt x="1445"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7" y="8"/>
                  </a:moveTo>
                  <a:cubicBezTo>
                    <a:pt x="1447" y="8"/>
                    <a:pt x="1447" y="8"/>
                    <a:pt x="1447" y="8"/>
                  </a:cubicBezTo>
                  <a:cubicBezTo>
                    <a:pt x="1447" y="8"/>
                    <a:pt x="1447" y="8"/>
                    <a:pt x="1447" y="8"/>
                  </a:cubicBezTo>
                  <a:moveTo>
                    <a:pt x="1448" y="8"/>
                  </a:moveTo>
                  <a:cubicBezTo>
                    <a:pt x="1448" y="8"/>
                    <a:pt x="1448" y="8"/>
                    <a:pt x="1447" y="8"/>
                  </a:cubicBezTo>
                  <a:cubicBezTo>
                    <a:pt x="1448" y="8"/>
                    <a:pt x="1448" y="8"/>
                    <a:pt x="1448" y="8"/>
                  </a:cubicBezTo>
                  <a:moveTo>
                    <a:pt x="1449" y="8"/>
                  </a:moveTo>
                  <a:cubicBezTo>
                    <a:pt x="1448" y="8"/>
                    <a:pt x="1448" y="8"/>
                    <a:pt x="1448" y="8"/>
                  </a:cubicBezTo>
                  <a:cubicBezTo>
                    <a:pt x="1448" y="8"/>
                    <a:pt x="1448" y="8"/>
                    <a:pt x="1449" y="8"/>
                  </a:cubicBezTo>
                  <a:moveTo>
                    <a:pt x="1449" y="8"/>
                  </a:moveTo>
                  <a:cubicBezTo>
                    <a:pt x="1449" y="8"/>
                    <a:pt x="1449" y="8"/>
                    <a:pt x="1449" y="8"/>
                  </a:cubicBezTo>
                  <a:cubicBezTo>
                    <a:pt x="1449" y="8"/>
                    <a:pt x="1449" y="8"/>
                    <a:pt x="1449" y="8"/>
                  </a:cubicBezTo>
                  <a:moveTo>
                    <a:pt x="1449" y="8"/>
                  </a:moveTo>
                  <a:cubicBezTo>
                    <a:pt x="1449" y="8"/>
                    <a:pt x="1449" y="8"/>
                    <a:pt x="1449" y="8"/>
                  </a:cubicBezTo>
                  <a:cubicBezTo>
                    <a:pt x="1449" y="8"/>
                    <a:pt x="1449" y="8"/>
                    <a:pt x="1449" y="8"/>
                  </a:cubicBezTo>
                  <a:moveTo>
                    <a:pt x="1450" y="7"/>
                  </a:moveTo>
                  <a:cubicBezTo>
                    <a:pt x="1450" y="7"/>
                    <a:pt x="1450" y="7"/>
                    <a:pt x="1450" y="7"/>
                  </a:cubicBezTo>
                  <a:cubicBezTo>
                    <a:pt x="1450" y="7"/>
                    <a:pt x="1450" y="7"/>
                    <a:pt x="1450" y="7"/>
                  </a:cubicBezTo>
                  <a:moveTo>
                    <a:pt x="1451" y="7"/>
                  </a:moveTo>
                  <a:cubicBezTo>
                    <a:pt x="1450" y="7"/>
                    <a:pt x="1451" y="7"/>
                    <a:pt x="1450" y="7"/>
                  </a:cubicBezTo>
                  <a:cubicBezTo>
                    <a:pt x="1450" y="7"/>
                    <a:pt x="1451" y="7"/>
                    <a:pt x="1451" y="7"/>
                  </a:cubicBezTo>
                  <a:moveTo>
                    <a:pt x="1451" y="7"/>
                  </a:moveTo>
                  <a:cubicBezTo>
                    <a:pt x="1451" y="7"/>
                    <a:pt x="1451" y="7"/>
                    <a:pt x="1451" y="7"/>
                  </a:cubicBezTo>
                  <a:cubicBezTo>
                    <a:pt x="1451" y="7"/>
                    <a:pt x="1451" y="7"/>
                    <a:pt x="1451" y="7"/>
                  </a:cubicBezTo>
                  <a:moveTo>
                    <a:pt x="1451" y="7"/>
                  </a:moveTo>
                  <a:cubicBezTo>
                    <a:pt x="1451" y="7"/>
                    <a:pt x="1451" y="7"/>
                    <a:pt x="1451" y="7"/>
                  </a:cubicBezTo>
                  <a:cubicBezTo>
                    <a:pt x="1451" y="7"/>
                    <a:pt x="1451" y="7"/>
                    <a:pt x="1451" y="7"/>
                  </a:cubicBezTo>
                  <a:moveTo>
                    <a:pt x="1451" y="6"/>
                  </a:moveTo>
                  <a:cubicBezTo>
                    <a:pt x="1451" y="7"/>
                    <a:pt x="1451" y="7"/>
                    <a:pt x="1451" y="7"/>
                  </a:cubicBezTo>
                  <a:cubicBezTo>
                    <a:pt x="1451" y="7"/>
                    <a:pt x="1451" y="7"/>
                    <a:pt x="1451" y="6"/>
                  </a:cubicBezTo>
                  <a:moveTo>
                    <a:pt x="1452" y="6"/>
                  </a:moveTo>
                  <a:cubicBezTo>
                    <a:pt x="1452" y="6"/>
                    <a:pt x="1452" y="6"/>
                    <a:pt x="1452" y="6"/>
                  </a:cubicBezTo>
                  <a:cubicBezTo>
                    <a:pt x="1452" y="6"/>
                    <a:pt x="1452" y="6"/>
                    <a:pt x="1452" y="6"/>
                  </a:cubicBezTo>
                  <a:moveTo>
                    <a:pt x="1452" y="6"/>
                  </a:moveTo>
                  <a:cubicBezTo>
                    <a:pt x="1452" y="6"/>
                    <a:pt x="1452" y="6"/>
                    <a:pt x="1452" y="6"/>
                  </a:cubicBezTo>
                  <a:cubicBezTo>
                    <a:pt x="1452" y="6"/>
                    <a:pt x="1452" y="6"/>
                    <a:pt x="1452" y="6"/>
                  </a:cubicBezTo>
                  <a:moveTo>
                    <a:pt x="1453" y="6"/>
                  </a:moveTo>
                  <a:cubicBezTo>
                    <a:pt x="1453" y="6"/>
                    <a:pt x="1453" y="6"/>
                    <a:pt x="1452"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4" y="6"/>
                  </a:moveTo>
                  <a:cubicBezTo>
                    <a:pt x="1454" y="6"/>
                    <a:pt x="1454" y="6"/>
                    <a:pt x="1454" y="6"/>
                  </a:cubicBezTo>
                  <a:cubicBezTo>
                    <a:pt x="1454" y="6"/>
                    <a:pt x="1454" y="6"/>
                    <a:pt x="1454" y="6"/>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6" y="5"/>
                  </a:moveTo>
                  <a:cubicBezTo>
                    <a:pt x="1455" y="5"/>
                    <a:pt x="1456" y="5"/>
                    <a:pt x="1455" y="5"/>
                  </a:cubicBezTo>
                  <a:cubicBezTo>
                    <a:pt x="1456" y="5"/>
                    <a:pt x="1456" y="5"/>
                    <a:pt x="1456" y="5"/>
                  </a:cubicBezTo>
                  <a:moveTo>
                    <a:pt x="1456" y="5"/>
                  </a:moveTo>
                  <a:cubicBezTo>
                    <a:pt x="1456" y="5"/>
                    <a:pt x="1456" y="5"/>
                    <a:pt x="1456" y="5"/>
                  </a:cubicBezTo>
                  <a:cubicBezTo>
                    <a:pt x="1456" y="5"/>
                    <a:pt x="1456" y="5"/>
                    <a:pt x="1456" y="5"/>
                  </a:cubicBezTo>
                  <a:moveTo>
                    <a:pt x="1456" y="4"/>
                  </a:moveTo>
                  <a:cubicBezTo>
                    <a:pt x="1456" y="4"/>
                    <a:pt x="1456" y="4"/>
                    <a:pt x="1456" y="4"/>
                  </a:cubicBezTo>
                  <a:cubicBezTo>
                    <a:pt x="1456" y="4"/>
                    <a:pt x="1456" y="4"/>
                    <a:pt x="1456"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60" y="3"/>
                  </a:moveTo>
                  <a:cubicBezTo>
                    <a:pt x="1460" y="3"/>
                    <a:pt x="1460" y="3"/>
                    <a:pt x="1460" y="3"/>
                  </a:cubicBezTo>
                  <a:cubicBezTo>
                    <a:pt x="1460" y="3"/>
                    <a:pt x="1460" y="3"/>
                    <a:pt x="1460" y="3"/>
                  </a:cubicBezTo>
                  <a:moveTo>
                    <a:pt x="1461" y="2"/>
                  </a:moveTo>
                  <a:cubicBezTo>
                    <a:pt x="1461" y="2"/>
                    <a:pt x="1461" y="2"/>
                    <a:pt x="1461" y="2"/>
                  </a:cubicBezTo>
                  <a:cubicBezTo>
                    <a:pt x="1461" y="2"/>
                    <a:pt x="1461" y="2"/>
                    <a:pt x="1461" y="2"/>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6" y="0"/>
                  </a:moveTo>
                  <a:cubicBezTo>
                    <a:pt x="1466" y="0"/>
                    <a:pt x="1466" y="0"/>
                    <a:pt x="1466" y="0"/>
                  </a:cubicBezTo>
                  <a:cubicBezTo>
                    <a:pt x="1466" y="0"/>
                    <a:pt x="1466" y="0"/>
                    <a:pt x="1466" y="0"/>
                  </a:cubicBezTo>
                  <a:moveTo>
                    <a:pt x="1466" y="0"/>
                  </a:moveTo>
                  <a:cubicBezTo>
                    <a:pt x="1466" y="0"/>
                    <a:pt x="1466" y="0"/>
                    <a:pt x="1466" y="0"/>
                  </a:cubicBezTo>
                  <a:cubicBezTo>
                    <a:pt x="1466" y="0"/>
                    <a:pt x="1466" y="0"/>
                    <a:pt x="1466"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path>
              </a:pathLst>
            </a:custGeom>
            <a:solidFill>
              <a:srgbClr val="3B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Rectangle 19">
            <a:extLst>
              <a:ext uri="{FF2B5EF4-FFF2-40B4-BE49-F238E27FC236}">
                <a16:creationId xmlns:a16="http://schemas.microsoft.com/office/drawing/2014/main" id="{0CE2A142-99AF-5544-89D3-97BD2583AD8C}"/>
              </a:ext>
            </a:extLst>
          </p:cNvPr>
          <p:cNvSpPr/>
          <p:nvPr/>
        </p:nvSpPr>
        <p:spPr>
          <a:xfrm>
            <a:off x="491066" y="3740316"/>
            <a:ext cx="6096000" cy="984885"/>
          </a:xfrm>
          <a:prstGeom prst="rect">
            <a:avLst/>
          </a:prstGeom>
        </p:spPr>
        <p:txBody>
          <a:bodyPr>
            <a:spAutoFit/>
          </a:bodyPr>
          <a:lstStyle/>
          <a:p>
            <a:pPr marL="457200" lvl="0" indent="-457200">
              <a:spcAft>
                <a:spcPts val="600"/>
              </a:spcAft>
              <a:defRPr/>
            </a:pPr>
            <a:r>
              <a:rPr lang="en-US" sz="1600">
                <a:gradFill>
                  <a:gsLst>
                    <a:gs pos="2917">
                      <a:prstClr val="white"/>
                    </a:gs>
                    <a:gs pos="30000">
                      <a:prstClr val="white"/>
                    </a:gs>
                  </a:gsLst>
                  <a:lin ang="5400000" scaled="0"/>
                </a:gradFill>
              </a:rPr>
              <a:t>Scenario discussion</a:t>
            </a:r>
          </a:p>
          <a:p>
            <a:pPr marL="457200" lvl="0" indent="-457200">
              <a:spcAft>
                <a:spcPts val="600"/>
              </a:spcAft>
              <a:defRPr/>
            </a:pPr>
            <a:r>
              <a:rPr lang="en-US" sz="1600">
                <a:gradFill>
                  <a:gsLst>
                    <a:gs pos="2917">
                      <a:prstClr val="white"/>
                    </a:gs>
                    <a:gs pos="30000">
                      <a:prstClr val="white"/>
                    </a:gs>
                  </a:gsLst>
                  <a:lin ang="5400000" scaled="0"/>
                </a:gradFill>
              </a:rPr>
              <a:t>Additional information </a:t>
            </a:r>
          </a:p>
          <a:p>
            <a:pPr marL="457200" lvl="0" indent="-457200">
              <a:spcAft>
                <a:spcPts val="600"/>
              </a:spcAft>
              <a:defRPr/>
            </a:pPr>
            <a:r>
              <a:rPr lang="en-US" sz="1600">
                <a:gradFill>
                  <a:gsLst>
                    <a:gs pos="2917">
                      <a:prstClr val="white"/>
                    </a:gs>
                    <a:gs pos="30000">
                      <a:prstClr val="white"/>
                    </a:gs>
                  </a:gsLst>
                  <a:lin ang="5400000" scaled="0"/>
                </a:gradFill>
              </a:rPr>
              <a:t>Call to action </a:t>
            </a: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2138" y="1190625"/>
            <a:ext cx="9737195" cy="4502771"/>
          </a:xfrm>
        </p:spPr>
        <p:txBody>
          <a:bodyPr numCol="1"/>
          <a:lstStyle/>
          <a:p>
            <a:pPr marL="0" indent="0">
              <a:spcAft>
                <a:spcPts val="1800"/>
              </a:spcAft>
              <a:buNone/>
            </a:pPr>
            <a:r>
              <a:rPr lang="en-US" sz="2000" b="1">
                <a:solidFill>
                  <a:schemeClr val="accent1"/>
                </a:solidFill>
                <a:latin typeface="+mj-lt"/>
              </a:rPr>
              <a:t>Scenario 1: Global CDN system</a:t>
            </a:r>
          </a:p>
          <a:p>
            <a:pPr marL="0" indent="0">
              <a:buNone/>
            </a:pPr>
            <a:r>
              <a:rPr lang="en-US" sz="1600">
                <a:solidFill>
                  <a:schemeClr val="tx1"/>
                </a:solidFill>
                <a:latin typeface="+mn-lt"/>
              </a:rPr>
              <a:t>Your customer is a provider for services and content delivery across the globe. They've requested your assistance in architecting a system that can handle thousands of writes per second to what is essentially an operational data mart. They also need to be able to perform real-time analytics on the data, to determine trends and identify anomalies, which they are currently doing with CLR. They are not looking for a data warehouse and utilize large portions of the SQL surface area, but they need to be able to scale where their users live.</a:t>
            </a:r>
          </a:p>
          <a:p>
            <a:pPr marL="0" indent="0">
              <a:buNone/>
            </a:pPr>
            <a:endParaRPr lang="en-US" sz="1600">
              <a:solidFill>
                <a:schemeClr val="tx1"/>
              </a:solidFill>
              <a:latin typeface="+mn-lt"/>
            </a:endParaRPr>
          </a:p>
          <a:p>
            <a:pPr marL="0" indent="0">
              <a:buNone/>
            </a:pPr>
            <a:r>
              <a:rPr lang="en-US" sz="1600">
                <a:solidFill>
                  <a:schemeClr val="tx1"/>
                </a:solidFill>
                <a:latin typeface="+mn-lt"/>
              </a:rPr>
              <a:t>Additionally, they are trying to determine which authentication methods they should use in their hybrid environment. While the main solution and application will live in Azure, there is also an application on a non-Azure machine, a legacy application (they can't change the driver or connection string) on a non-Azure machine, and multiple users that run reports from SQL admin tools (SSMS, ADS, PowerShell) on non-Azure machines. Wherever possible, they want to eliminate hardcoding passwords/secrets in the connection strings and app config files, and they want to eliminate using passwords in SQL tools in SQL tools or find a way to enhance that authentication.</a:t>
            </a:r>
          </a:p>
          <a:p>
            <a:pPr marL="0" indent="0">
              <a:buNone/>
            </a:pPr>
            <a:endParaRPr lang="en-US" sz="2000">
              <a:solidFill>
                <a:schemeClr val="tx1"/>
              </a:solidFill>
            </a:endParaRPr>
          </a:p>
        </p:txBody>
      </p:sp>
      <p:grpSp>
        <p:nvGrpSpPr>
          <p:cNvPr id="4" name="Group 3">
            <a:extLst>
              <a:ext uri="{FF2B5EF4-FFF2-40B4-BE49-F238E27FC236}">
                <a16:creationId xmlns:a16="http://schemas.microsoft.com/office/drawing/2014/main" id="{CB173BC4-0532-9A4A-99ED-CEDA43CC392A}"/>
              </a:ext>
            </a:extLst>
          </p:cNvPr>
          <p:cNvGrpSpPr/>
          <p:nvPr/>
        </p:nvGrpSpPr>
        <p:grpSpPr>
          <a:xfrm>
            <a:off x="0" y="6215635"/>
            <a:ext cx="11444140" cy="322080"/>
            <a:chOff x="0" y="6215635"/>
            <a:chExt cx="11444140" cy="322080"/>
          </a:xfrm>
        </p:grpSpPr>
        <p:grpSp>
          <p:nvGrpSpPr>
            <p:cNvPr id="5" name="Group 4">
              <a:extLst>
                <a:ext uri="{FF2B5EF4-FFF2-40B4-BE49-F238E27FC236}">
                  <a16:creationId xmlns:a16="http://schemas.microsoft.com/office/drawing/2014/main" id="{BC369CD6-2374-2D4E-8DF4-9A97F6661983}"/>
                </a:ext>
              </a:extLst>
            </p:cNvPr>
            <p:cNvGrpSpPr/>
            <p:nvPr/>
          </p:nvGrpSpPr>
          <p:grpSpPr>
            <a:xfrm>
              <a:off x="401868" y="6399215"/>
              <a:ext cx="9076291" cy="138500"/>
              <a:chOff x="401868" y="6316085"/>
              <a:chExt cx="9076291" cy="138500"/>
            </a:xfrm>
          </p:grpSpPr>
          <p:sp>
            <p:nvSpPr>
              <p:cNvPr id="14" name="TextBox 13">
                <a:extLst>
                  <a:ext uri="{FF2B5EF4-FFF2-40B4-BE49-F238E27FC236}">
                    <a16:creationId xmlns:a16="http://schemas.microsoft.com/office/drawing/2014/main" id="{6EA66EB3-21AE-7846-B249-11D0EF667E97}"/>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accent1"/>
                    </a:solidFill>
                  </a:rPr>
                  <a:t>Scenario discussion</a:t>
                </a:r>
              </a:p>
            </p:txBody>
          </p:sp>
          <p:sp>
            <p:nvSpPr>
              <p:cNvPr id="16" name="TextBox 15">
                <a:extLst>
                  <a:ext uri="{FF2B5EF4-FFF2-40B4-BE49-F238E27FC236}">
                    <a16:creationId xmlns:a16="http://schemas.microsoft.com/office/drawing/2014/main" id="{F942D807-2651-E14B-935D-E9D6E8AFE069}"/>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Additional information</a:t>
                </a:r>
              </a:p>
            </p:txBody>
          </p:sp>
          <p:sp>
            <p:nvSpPr>
              <p:cNvPr id="19" name="TextBox 18">
                <a:extLst>
                  <a:ext uri="{FF2B5EF4-FFF2-40B4-BE49-F238E27FC236}">
                    <a16:creationId xmlns:a16="http://schemas.microsoft.com/office/drawing/2014/main" id="{0DFF02CA-0924-004E-B188-D49C1FBD72C2}"/>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6" name="Group 5">
              <a:extLst>
                <a:ext uri="{FF2B5EF4-FFF2-40B4-BE49-F238E27FC236}">
                  <a16:creationId xmlns:a16="http://schemas.microsoft.com/office/drawing/2014/main" id="{7CA1BEF0-E0D0-E244-9BAD-5236BCB2889F}"/>
                </a:ext>
              </a:extLst>
            </p:cNvPr>
            <p:cNvGrpSpPr/>
            <p:nvPr/>
          </p:nvGrpSpPr>
          <p:grpSpPr>
            <a:xfrm>
              <a:off x="0" y="6215635"/>
              <a:ext cx="11444140" cy="131976"/>
              <a:chOff x="0" y="6058468"/>
              <a:chExt cx="11444140" cy="131976"/>
            </a:xfrm>
          </p:grpSpPr>
          <p:cxnSp>
            <p:nvCxnSpPr>
              <p:cNvPr id="7" name="Straight Arrow Connector 6">
                <a:extLst>
                  <a:ext uri="{FF2B5EF4-FFF2-40B4-BE49-F238E27FC236}">
                    <a16:creationId xmlns:a16="http://schemas.microsoft.com/office/drawing/2014/main" id="{BCF17F0B-E513-8E47-9EAB-7BC93CA4DDC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A57666C3-5F6E-A244-B58B-CE6B1CF7A5C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F0AB687B-F110-A148-8C3D-8A1C2C05D5C8}"/>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F1225985-29B6-9A4B-B3B1-32EA71D54247}"/>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5" name="TextBox 14">
            <a:extLst>
              <a:ext uri="{FF2B5EF4-FFF2-40B4-BE49-F238E27FC236}">
                <a16:creationId xmlns:a16="http://schemas.microsoft.com/office/drawing/2014/main" id="{D18E5251-A383-4625-98BD-478F0F613BEC}"/>
              </a:ext>
            </a:extLst>
          </p:cNvPr>
          <p:cNvSpPr txBox="1"/>
          <p:nvPr/>
        </p:nvSpPr>
        <p:spPr>
          <a:xfrm>
            <a:off x="7793737" y="426422"/>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2000" b="1">
                <a:solidFill>
                  <a:schemeClr val="accent1"/>
                </a:solidFill>
                <a:latin typeface="+mj-lt"/>
                <a:cs typeface="Segoe UI Semilight" panose="020B0402040204020203" pitchFamily="34" charset="0"/>
              </a:rPr>
              <a:t>#azuresqlglobal1</a:t>
            </a:r>
          </a:p>
        </p:txBody>
      </p:sp>
    </p:spTree>
    <p:extLst>
      <p:ext uri="{BB962C8B-B14F-4D97-AF65-F5344CB8AC3E}">
        <p14:creationId xmlns:p14="http://schemas.microsoft.com/office/powerpoint/2010/main" val="2162649381"/>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2138" y="1190488"/>
            <a:ext cx="9995072" cy="4502771"/>
          </a:xfrm>
        </p:spPr>
        <p:txBody>
          <a:bodyPr numCol="1"/>
          <a:lstStyle/>
          <a:p>
            <a:pPr marL="0" indent="0">
              <a:spcAft>
                <a:spcPts val="1800"/>
              </a:spcAft>
              <a:buNone/>
            </a:pPr>
            <a:r>
              <a:rPr lang="en-US" sz="2000" b="1">
                <a:solidFill>
                  <a:schemeClr val="accent1"/>
                </a:solidFill>
                <a:latin typeface="+mj-lt"/>
              </a:rPr>
              <a:t>Scenario 1: Global CDN system</a:t>
            </a:r>
          </a:p>
          <a:p>
            <a:pPr marL="0" indent="0">
              <a:buNone/>
            </a:pPr>
            <a:r>
              <a:rPr lang="en-US" sz="1600">
                <a:solidFill>
                  <a:schemeClr val="tx1"/>
                </a:solidFill>
                <a:latin typeface="+mn-lt"/>
              </a:rPr>
              <a:t>Your customer is a provider for services and content delivery</a:t>
            </a:r>
            <a:r>
              <a:rPr lang="en-US" sz="1600">
                <a:latin typeface="+mn-lt"/>
              </a:rPr>
              <a:t> </a:t>
            </a:r>
            <a:r>
              <a:rPr lang="en-US" sz="1600" b="1">
                <a:solidFill>
                  <a:schemeClr val="accent1"/>
                </a:solidFill>
                <a:latin typeface="+mn-lt"/>
              </a:rPr>
              <a:t>across the globe</a:t>
            </a:r>
            <a:r>
              <a:rPr lang="en-US" sz="1600">
                <a:solidFill>
                  <a:schemeClr val="tx1"/>
                </a:solidFill>
                <a:latin typeface="+mn-lt"/>
              </a:rPr>
              <a:t>. They've requested your assistance in architecting a system that can handle</a:t>
            </a:r>
            <a:r>
              <a:rPr lang="en-US" sz="1600">
                <a:latin typeface="+mn-lt"/>
              </a:rPr>
              <a:t> </a:t>
            </a:r>
            <a:r>
              <a:rPr lang="en-US" sz="1600" b="1">
                <a:solidFill>
                  <a:schemeClr val="accent1"/>
                </a:solidFill>
                <a:latin typeface="+mn-lt"/>
              </a:rPr>
              <a:t>thousands of writes per second </a:t>
            </a:r>
            <a:r>
              <a:rPr lang="en-US" sz="1600">
                <a:solidFill>
                  <a:schemeClr val="tx1"/>
                </a:solidFill>
                <a:latin typeface="+mn-lt"/>
              </a:rPr>
              <a:t>to what is essentially an operational data mart. They also need to be able to perform real-time analytics on the data, to determine trends and identify anomalies, which they are currently doing with</a:t>
            </a:r>
            <a:r>
              <a:rPr lang="en-US" sz="1600">
                <a:latin typeface="+mn-lt"/>
              </a:rPr>
              <a:t> </a:t>
            </a:r>
            <a:r>
              <a:rPr lang="en-US" sz="1600" b="1">
                <a:solidFill>
                  <a:schemeClr val="accent1"/>
                </a:solidFill>
                <a:latin typeface="+mn-lt"/>
              </a:rPr>
              <a:t>CLR</a:t>
            </a:r>
            <a:r>
              <a:rPr lang="en-US" sz="1600">
                <a:solidFill>
                  <a:schemeClr val="tx1"/>
                </a:solidFill>
                <a:latin typeface="+mn-lt"/>
              </a:rPr>
              <a:t>. They are not looking for a data warehouse and utilize large portions of the SQL surface area, but they need to be able t</a:t>
            </a:r>
            <a:r>
              <a:rPr lang="en-US" sz="1600">
                <a:latin typeface="+mn-lt"/>
              </a:rPr>
              <a:t>o </a:t>
            </a:r>
            <a:r>
              <a:rPr lang="en-US" sz="1600" b="1">
                <a:solidFill>
                  <a:schemeClr val="accent1"/>
                </a:solidFill>
                <a:latin typeface="+mn-lt"/>
              </a:rPr>
              <a:t>scale where their users live</a:t>
            </a:r>
            <a:r>
              <a:rPr lang="en-US" sz="1600">
                <a:latin typeface="+mn-lt"/>
              </a:rPr>
              <a:t>.</a:t>
            </a:r>
          </a:p>
          <a:p>
            <a:pPr marL="0" indent="0">
              <a:buNone/>
            </a:pPr>
            <a:endParaRPr lang="en-US" sz="1600">
              <a:latin typeface="+mn-lt"/>
            </a:endParaRPr>
          </a:p>
          <a:p>
            <a:pPr marL="0" indent="0">
              <a:buNone/>
            </a:pPr>
            <a:r>
              <a:rPr lang="en-US" sz="1600">
                <a:solidFill>
                  <a:schemeClr val="tx1"/>
                </a:solidFill>
                <a:latin typeface="+mn-lt"/>
              </a:rPr>
              <a:t>Additionally, they are trying to determine </a:t>
            </a:r>
            <a:r>
              <a:rPr lang="en-US" sz="1600" b="1">
                <a:solidFill>
                  <a:schemeClr val="accent1"/>
                </a:solidFill>
                <a:latin typeface="+mn-lt"/>
              </a:rPr>
              <a:t>which authentication methods </a:t>
            </a:r>
            <a:r>
              <a:rPr lang="en-US" sz="1600">
                <a:solidFill>
                  <a:schemeClr val="tx1"/>
                </a:solidFill>
                <a:latin typeface="+mn-lt"/>
              </a:rPr>
              <a:t>they should use in their hybrid environment. While the main solution and application will live in Azure, there is also an application on a non-Azure machine, a legacy application (they can't change the driver or connection string) on a non-Azure machine, and multiple users that run reports from SQL admin tools (SSMS, ADS, PowerShell) on non-Azure machines. Wherever possible, they want to </a:t>
            </a:r>
            <a:r>
              <a:rPr lang="en-US" sz="1600" b="1">
                <a:solidFill>
                  <a:schemeClr val="accent1"/>
                </a:solidFill>
                <a:latin typeface="+mn-lt"/>
              </a:rPr>
              <a:t>eliminate hardcoding passwords/secrets</a:t>
            </a:r>
            <a:r>
              <a:rPr lang="en-US" sz="1600">
                <a:latin typeface="+mn-lt"/>
              </a:rPr>
              <a:t> </a:t>
            </a:r>
            <a:r>
              <a:rPr lang="en-US" sz="1600">
                <a:solidFill>
                  <a:schemeClr val="tx1"/>
                </a:solidFill>
                <a:latin typeface="+mn-lt"/>
              </a:rPr>
              <a:t>in the connection strings and app config files, and they want to eliminate using passwords in SQL tools in SQL tools or find a way to enhance that authentication.</a:t>
            </a:r>
          </a:p>
          <a:p>
            <a:pPr marL="0" indent="0">
              <a:buNone/>
            </a:pPr>
            <a:endParaRPr lang="en-US" sz="2000"/>
          </a:p>
        </p:txBody>
      </p:sp>
      <p:sp>
        <p:nvSpPr>
          <p:cNvPr id="4" name="TextBox 3">
            <a:extLst>
              <a:ext uri="{FF2B5EF4-FFF2-40B4-BE49-F238E27FC236}">
                <a16:creationId xmlns:a16="http://schemas.microsoft.com/office/drawing/2014/main" id="{98AFE4C4-E249-4109-A787-0C08A6198B7D}"/>
              </a:ext>
            </a:extLst>
          </p:cNvPr>
          <p:cNvSpPr txBox="1"/>
          <p:nvPr/>
        </p:nvSpPr>
        <p:spPr>
          <a:xfrm>
            <a:off x="7793737" y="426422"/>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2000" b="1">
                <a:solidFill>
                  <a:schemeClr val="accent1"/>
                </a:solidFill>
                <a:latin typeface="+mj-lt"/>
                <a:cs typeface="Segoe UI Semilight" panose="020B0402040204020203" pitchFamily="34" charset="0"/>
              </a:rPr>
              <a:t>#azuresqlglobal1</a:t>
            </a:r>
          </a:p>
        </p:txBody>
      </p:sp>
      <p:grpSp>
        <p:nvGrpSpPr>
          <p:cNvPr id="5" name="Group 4">
            <a:extLst>
              <a:ext uri="{FF2B5EF4-FFF2-40B4-BE49-F238E27FC236}">
                <a16:creationId xmlns:a16="http://schemas.microsoft.com/office/drawing/2014/main" id="{7A594D95-0A6C-774C-99E6-DF979BF7BA58}"/>
              </a:ext>
            </a:extLst>
          </p:cNvPr>
          <p:cNvGrpSpPr/>
          <p:nvPr/>
        </p:nvGrpSpPr>
        <p:grpSpPr>
          <a:xfrm>
            <a:off x="0" y="6215635"/>
            <a:ext cx="11444140" cy="322080"/>
            <a:chOff x="0" y="6215635"/>
            <a:chExt cx="11444140" cy="322080"/>
          </a:xfrm>
        </p:grpSpPr>
        <p:grpSp>
          <p:nvGrpSpPr>
            <p:cNvPr id="6" name="Group 5">
              <a:extLst>
                <a:ext uri="{FF2B5EF4-FFF2-40B4-BE49-F238E27FC236}">
                  <a16:creationId xmlns:a16="http://schemas.microsoft.com/office/drawing/2014/main" id="{FB0DBE2E-93A6-644B-8360-BD7A1D8E638C}"/>
                </a:ext>
              </a:extLst>
            </p:cNvPr>
            <p:cNvGrpSpPr/>
            <p:nvPr/>
          </p:nvGrpSpPr>
          <p:grpSpPr>
            <a:xfrm>
              <a:off x="401868" y="6399215"/>
              <a:ext cx="9076291" cy="138500"/>
              <a:chOff x="401868" y="6316085"/>
              <a:chExt cx="9076291" cy="138500"/>
            </a:xfrm>
          </p:grpSpPr>
          <p:sp>
            <p:nvSpPr>
              <p:cNvPr id="12" name="TextBox 11">
                <a:extLst>
                  <a:ext uri="{FF2B5EF4-FFF2-40B4-BE49-F238E27FC236}">
                    <a16:creationId xmlns:a16="http://schemas.microsoft.com/office/drawing/2014/main" id="{B5FB62DD-E0AC-624A-973B-E0FB51C171C4}"/>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accent1"/>
                    </a:solidFill>
                  </a:rPr>
                  <a:t>Scenario discussion</a:t>
                </a:r>
              </a:p>
            </p:txBody>
          </p:sp>
          <p:sp>
            <p:nvSpPr>
              <p:cNvPr id="13" name="TextBox 12">
                <a:extLst>
                  <a:ext uri="{FF2B5EF4-FFF2-40B4-BE49-F238E27FC236}">
                    <a16:creationId xmlns:a16="http://schemas.microsoft.com/office/drawing/2014/main" id="{CB572BD2-11D1-9440-A14B-3A5ED228010B}"/>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Additional information</a:t>
                </a:r>
              </a:p>
            </p:txBody>
          </p:sp>
          <p:sp>
            <p:nvSpPr>
              <p:cNvPr id="14" name="TextBox 13">
                <a:extLst>
                  <a:ext uri="{FF2B5EF4-FFF2-40B4-BE49-F238E27FC236}">
                    <a16:creationId xmlns:a16="http://schemas.microsoft.com/office/drawing/2014/main" id="{643A6FB5-A71B-F349-9440-28C882FBEB65}"/>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7" name="Group 6">
              <a:extLst>
                <a:ext uri="{FF2B5EF4-FFF2-40B4-BE49-F238E27FC236}">
                  <a16:creationId xmlns:a16="http://schemas.microsoft.com/office/drawing/2014/main" id="{0A739269-D265-E947-9FA5-DE27EC8BF333}"/>
                </a:ext>
              </a:extLst>
            </p:cNvPr>
            <p:cNvGrpSpPr/>
            <p:nvPr/>
          </p:nvGrpSpPr>
          <p:grpSpPr>
            <a:xfrm>
              <a:off x="0" y="6215635"/>
              <a:ext cx="11444140" cy="131976"/>
              <a:chOff x="0" y="6058468"/>
              <a:chExt cx="11444140" cy="131976"/>
            </a:xfrm>
          </p:grpSpPr>
          <p:cxnSp>
            <p:nvCxnSpPr>
              <p:cNvPr id="8" name="Straight Arrow Connector 7">
                <a:extLst>
                  <a:ext uri="{FF2B5EF4-FFF2-40B4-BE49-F238E27FC236}">
                    <a16:creationId xmlns:a16="http://schemas.microsoft.com/office/drawing/2014/main" id="{BCC2AD5B-A40C-A541-BE92-6EC1253CEF0E}"/>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79096E6D-4A82-7744-8134-FA70FB9C6732}"/>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81E7C683-9F9E-8C41-8B8A-99CCBF2DA58F}"/>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46705610-1E2C-5D46-9195-A85F07659DF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520961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2138" y="1190626"/>
            <a:ext cx="9914995" cy="3394775"/>
          </a:xfrm>
        </p:spPr>
        <p:txBody>
          <a:bodyPr numCol="1"/>
          <a:lstStyle/>
          <a:p>
            <a:pPr marL="0" indent="0">
              <a:spcAft>
                <a:spcPts val="1800"/>
              </a:spcAft>
              <a:buNone/>
            </a:pPr>
            <a:r>
              <a:rPr lang="en-US" sz="2000" b="1">
                <a:solidFill>
                  <a:schemeClr val="accent1"/>
                </a:solidFill>
                <a:latin typeface="+mj-lt"/>
              </a:rPr>
              <a:t>Scenario 2: Mission critical app</a:t>
            </a:r>
          </a:p>
          <a:p>
            <a:pPr marL="0" indent="0">
              <a:buNone/>
            </a:pPr>
            <a:r>
              <a:rPr lang="en-US" sz="1600">
                <a:solidFill>
                  <a:schemeClr val="tx1"/>
                </a:solidFill>
                <a:latin typeface="+mn-lt"/>
              </a:rPr>
              <a:t>You are hired to architect a mission critical cloud application that requires 99.995% availability because downtime might be life threatening. 911 dispatch, stolen credit card notifications or corporate security reporting are examples of such applications. High performance is required as any delay in response carries high risk. Given the sensitivity of the collected information, data sovereignty must be guaranteed. Your main mission is to ensure that the app is designed and deployed with the appropriate data redundancy and fault resilience to meet the availability and data sovereignty goals.</a:t>
            </a:r>
          </a:p>
          <a:p>
            <a:pPr marL="0" indent="0">
              <a:buNone/>
            </a:pPr>
            <a:endParaRPr lang="en-US" sz="1600">
              <a:solidFill>
                <a:schemeClr val="tx1"/>
              </a:solidFill>
              <a:latin typeface="+mn-lt"/>
            </a:endParaRPr>
          </a:p>
          <a:p>
            <a:pPr marL="0" indent="0">
              <a:buNone/>
            </a:pPr>
            <a:r>
              <a:rPr lang="en-US" sz="1600">
                <a:solidFill>
                  <a:schemeClr val="tx1"/>
                </a:solidFill>
                <a:latin typeface="+mn-lt"/>
              </a:rPr>
              <a:t>Additionally, mission critical cloud applications, especially those mentioned above, are concerned about protecting sensitive data while allowing DBAs to perform their jobs. In this scenario, DBAs must not be able to see sensitive data stored in specific columns and all access to tables containing sensitive data must be monitored. At the same time, DBAs need to be able to troubleshoot performance using the Azure portal and SSMS/ADS and to create new contained database users who must be mapped to Azure AD principals.</a:t>
            </a:r>
          </a:p>
        </p:txBody>
      </p:sp>
      <p:grpSp>
        <p:nvGrpSpPr>
          <p:cNvPr id="4" name="Group 3">
            <a:extLst>
              <a:ext uri="{FF2B5EF4-FFF2-40B4-BE49-F238E27FC236}">
                <a16:creationId xmlns:a16="http://schemas.microsoft.com/office/drawing/2014/main" id="{956B3C32-301B-CA4F-BBB4-401AEBAE12A1}"/>
              </a:ext>
            </a:extLst>
          </p:cNvPr>
          <p:cNvGrpSpPr/>
          <p:nvPr/>
        </p:nvGrpSpPr>
        <p:grpSpPr>
          <a:xfrm>
            <a:off x="0" y="6215635"/>
            <a:ext cx="11444140" cy="322080"/>
            <a:chOff x="0" y="6215635"/>
            <a:chExt cx="11444140" cy="322080"/>
          </a:xfrm>
        </p:grpSpPr>
        <p:grpSp>
          <p:nvGrpSpPr>
            <p:cNvPr id="5" name="Group 4">
              <a:extLst>
                <a:ext uri="{FF2B5EF4-FFF2-40B4-BE49-F238E27FC236}">
                  <a16:creationId xmlns:a16="http://schemas.microsoft.com/office/drawing/2014/main" id="{B172B121-B615-DE47-986D-7850E761416A}"/>
                </a:ext>
              </a:extLst>
            </p:cNvPr>
            <p:cNvGrpSpPr/>
            <p:nvPr/>
          </p:nvGrpSpPr>
          <p:grpSpPr>
            <a:xfrm>
              <a:off x="401868" y="6399215"/>
              <a:ext cx="9076291" cy="138500"/>
              <a:chOff x="401868" y="6316085"/>
              <a:chExt cx="9076291" cy="138500"/>
            </a:xfrm>
          </p:grpSpPr>
          <p:sp>
            <p:nvSpPr>
              <p:cNvPr id="11" name="TextBox 10">
                <a:extLst>
                  <a:ext uri="{FF2B5EF4-FFF2-40B4-BE49-F238E27FC236}">
                    <a16:creationId xmlns:a16="http://schemas.microsoft.com/office/drawing/2014/main" id="{166E5801-AFC6-AB4B-B634-801540443D98}"/>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accent1"/>
                    </a:solidFill>
                  </a:rPr>
                  <a:t>Scenario discussion</a:t>
                </a:r>
              </a:p>
            </p:txBody>
          </p:sp>
          <p:sp>
            <p:nvSpPr>
              <p:cNvPr id="12" name="TextBox 11">
                <a:extLst>
                  <a:ext uri="{FF2B5EF4-FFF2-40B4-BE49-F238E27FC236}">
                    <a16:creationId xmlns:a16="http://schemas.microsoft.com/office/drawing/2014/main" id="{92EE8A2B-0BC6-C34D-B784-5E40A24C7169}"/>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Additional information</a:t>
                </a:r>
              </a:p>
            </p:txBody>
          </p:sp>
          <p:sp>
            <p:nvSpPr>
              <p:cNvPr id="13" name="TextBox 12">
                <a:extLst>
                  <a:ext uri="{FF2B5EF4-FFF2-40B4-BE49-F238E27FC236}">
                    <a16:creationId xmlns:a16="http://schemas.microsoft.com/office/drawing/2014/main" id="{5B915422-941C-3A4F-8CB2-7FDCF6162AC7}"/>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6" name="Group 5">
              <a:extLst>
                <a:ext uri="{FF2B5EF4-FFF2-40B4-BE49-F238E27FC236}">
                  <a16:creationId xmlns:a16="http://schemas.microsoft.com/office/drawing/2014/main" id="{557D8670-5C69-934F-8335-543AF59786EA}"/>
                </a:ext>
              </a:extLst>
            </p:cNvPr>
            <p:cNvGrpSpPr/>
            <p:nvPr/>
          </p:nvGrpSpPr>
          <p:grpSpPr>
            <a:xfrm>
              <a:off x="0" y="6215635"/>
              <a:ext cx="11444140" cy="131976"/>
              <a:chOff x="0" y="6058468"/>
              <a:chExt cx="11444140" cy="131976"/>
            </a:xfrm>
          </p:grpSpPr>
          <p:cxnSp>
            <p:nvCxnSpPr>
              <p:cNvPr id="7" name="Straight Arrow Connector 6">
                <a:extLst>
                  <a:ext uri="{FF2B5EF4-FFF2-40B4-BE49-F238E27FC236}">
                    <a16:creationId xmlns:a16="http://schemas.microsoft.com/office/drawing/2014/main" id="{F584AE7D-34A6-3D43-A2A9-4E58D3A5336C}"/>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5D9F3274-4F29-004E-85AE-6A5BE3625B2D}"/>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DBFA900F-310C-7342-8CAC-4195D4419781}"/>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51EC3700-5DF3-5F41-A378-7A18EC60BDE9}"/>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4" name="TextBox 13">
            <a:extLst>
              <a:ext uri="{FF2B5EF4-FFF2-40B4-BE49-F238E27FC236}">
                <a16:creationId xmlns:a16="http://schemas.microsoft.com/office/drawing/2014/main" id="{F9570C44-4D9C-4A92-9841-9F3E0599705D}"/>
              </a:ext>
            </a:extLst>
          </p:cNvPr>
          <p:cNvSpPr txBox="1"/>
          <p:nvPr/>
        </p:nvSpPr>
        <p:spPr>
          <a:xfrm>
            <a:off x="7824789" y="422190"/>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2000" b="1">
                <a:solidFill>
                  <a:schemeClr val="accent1"/>
                </a:solidFill>
                <a:latin typeface="+mj-lt"/>
                <a:cs typeface="Segoe UI Semilight" panose="020B0402040204020203" pitchFamily="34" charset="0"/>
              </a:rPr>
              <a:t>#azuresqlcritical1</a:t>
            </a:r>
          </a:p>
        </p:txBody>
      </p:sp>
    </p:spTree>
    <p:extLst>
      <p:ext uri="{BB962C8B-B14F-4D97-AF65-F5344CB8AC3E}">
        <p14:creationId xmlns:p14="http://schemas.microsoft.com/office/powerpoint/2010/main" val="16881702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4863-4A49-4568-886E-CA95F8B19F7C}"/>
              </a:ext>
            </a:extLst>
          </p:cNvPr>
          <p:cNvSpPr>
            <a:spLocks noGrp="1"/>
          </p:cNvSpPr>
          <p:nvPr>
            <p:ph type="title"/>
          </p:nvPr>
        </p:nvSpPr>
        <p:spPr/>
        <p:txBody>
          <a:bodyPr/>
          <a:lstStyle/>
          <a:p>
            <a:r>
              <a:rPr lang="en-US"/>
              <a:t>SQL Server on Azure Virtual Machines</a:t>
            </a:r>
          </a:p>
        </p:txBody>
      </p:sp>
      <p:sp>
        <p:nvSpPr>
          <p:cNvPr id="3" name="TextBox 2">
            <a:extLst>
              <a:ext uri="{FF2B5EF4-FFF2-40B4-BE49-F238E27FC236}">
                <a16:creationId xmlns:a16="http://schemas.microsoft.com/office/drawing/2014/main" id="{34B3EACE-5795-BA4E-9AD4-AD4235CEC9A1}"/>
              </a:ext>
            </a:extLst>
          </p:cNvPr>
          <p:cNvSpPr txBox="1"/>
          <p:nvPr/>
        </p:nvSpPr>
        <p:spPr>
          <a:xfrm>
            <a:off x="496798" y="1620859"/>
            <a:ext cx="1915589" cy="246221"/>
          </a:xfrm>
          <a:prstGeom prst="rect">
            <a:avLst/>
          </a:prstGeom>
          <a:noFill/>
        </p:spPr>
        <p:txBody>
          <a:bodyPr wrap="none" lIns="0" tIns="0" rIns="0" bIns="0" rtlCol="0">
            <a:spAutoFit/>
          </a:bodyPr>
          <a:lstStyle/>
          <a:p>
            <a:pPr algn="r"/>
            <a:r>
              <a:rPr lang="en-US" sz="1600">
                <a:solidFill>
                  <a:schemeClr val="accent1"/>
                </a:solidFill>
                <a:latin typeface="+mj-lt"/>
              </a:rPr>
              <a:t>Deployment Choices</a:t>
            </a:r>
          </a:p>
        </p:txBody>
      </p:sp>
      <p:sp>
        <p:nvSpPr>
          <p:cNvPr id="6" name="Rectangle 5">
            <a:extLst>
              <a:ext uri="{FF2B5EF4-FFF2-40B4-BE49-F238E27FC236}">
                <a16:creationId xmlns:a16="http://schemas.microsoft.com/office/drawing/2014/main" id="{A1E79D70-2FC5-3C4F-9957-B14B82EDDE96}"/>
              </a:ext>
            </a:extLst>
          </p:cNvPr>
          <p:cNvSpPr/>
          <p:nvPr/>
        </p:nvSpPr>
        <p:spPr bwMode="auto">
          <a:xfrm>
            <a:off x="2760840" y="1348045"/>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Marketplace pre-installed SQL Server on Windows or Linux</a:t>
            </a:r>
          </a:p>
          <a:p>
            <a:pPr lvl="0"/>
            <a:r>
              <a:rPr lang="en-US" sz="1200">
                <a:solidFill>
                  <a:schemeClr val="tx1"/>
                </a:solidFill>
              </a:rPr>
              <a:t>Install your own SQL Server</a:t>
            </a:r>
          </a:p>
          <a:p>
            <a:pPr lvl="0"/>
            <a:r>
              <a:rPr lang="en-US" sz="1200">
                <a:solidFill>
                  <a:schemeClr val="tx1"/>
                </a:solidFill>
              </a:rPr>
              <a:t>Lift and Shift with Azure Migrate (Azure Site Recovery)</a:t>
            </a:r>
          </a:p>
        </p:txBody>
      </p:sp>
      <p:sp>
        <p:nvSpPr>
          <p:cNvPr id="17" name="Rectangle 16">
            <a:extLst>
              <a:ext uri="{FF2B5EF4-FFF2-40B4-BE49-F238E27FC236}">
                <a16:creationId xmlns:a16="http://schemas.microsoft.com/office/drawing/2014/main" id="{8510C836-FE08-2249-AE73-F42DD0B87F62}"/>
              </a:ext>
            </a:extLst>
          </p:cNvPr>
          <p:cNvSpPr/>
          <p:nvPr/>
        </p:nvSpPr>
        <p:spPr bwMode="auto">
          <a:xfrm>
            <a:off x="2760840" y="2251269"/>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Unlock Licensing and Edition Flexibility</a:t>
            </a:r>
          </a:p>
          <a:p>
            <a:pPr lvl="0"/>
            <a:r>
              <a:rPr lang="en-US" sz="1200">
                <a:solidFill>
                  <a:schemeClr val="tx1"/>
                </a:solidFill>
              </a:rPr>
              <a:t>Automated Backups and Security Updates</a:t>
            </a:r>
          </a:p>
          <a:p>
            <a:pPr lvl="0"/>
            <a:r>
              <a:rPr lang="en-US" sz="1200">
                <a:solidFill>
                  <a:schemeClr val="tx1"/>
                </a:solidFill>
              </a:rPr>
              <a:t>Manage VMs through Azure SQL in portal</a:t>
            </a:r>
          </a:p>
        </p:txBody>
      </p:sp>
      <p:sp>
        <p:nvSpPr>
          <p:cNvPr id="18" name="Rectangle 17">
            <a:extLst>
              <a:ext uri="{FF2B5EF4-FFF2-40B4-BE49-F238E27FC236}">
                <a16:creationId xmlns:a16="http://schemas.microsoft.com/office/drawing/2014/main" id="{DE80D3AE-5666-2447-8338-D1F8D478DAD9}"/>
              </a:ext>
            </a:extLst>
          </p:cNvPr>
          <p:cNvSpPr/>
          <p:nvPr/>
        </p:nvSpPr>
        <p:spPr bwMode="auto">
          <a:xfrm>
            <a:off x="2760840" y="3154493"/>
            <a:ext cx="8848548" cy="80589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lvl="0"/>
            <a:r>
              <a:rPr lang="en-US" sz="1200">
                <a:solidFill>
                  <a:schemeClr val="tx1"/>
                </a:solidFill>
              </a:rPr>
              <a:t>Memory or Storage optimized sizes for best performance</a:t>
            </a:r>
          </a:p>
          <a:p>
            <a:pPr lvl="0"/>
            <a:r>
              <a:rPr lang="en-US" sz="1200">
                <a:solidFill>
                  <a:schemeClr val="tx1"/>
                </a:solidFill>
              </a:rPr>
              <a:t>Data and log on Premium Storage Managed Disks</a:t>
            </a:r>
          </a:p>
          <a:p>
            <a:pPr lvl="0"/>
            <a:r>
              <a:rPr lang="en-US" sz="1200">
                <a:solidFill>
                  <a:schemeClr val="tx1"/>
                </a:solidFill>
              </a:rPr>
              <a:t>Azure Blob Read Caching for data disks</a:t>
            </a:r>
          </a:p>
          <a:p>
            <a:pPr lvl="0"/>
            <a:r>
              <a:rPr lang="en-US" sz="1200" err="1">
                <a:solidFill>
                  <a:schemeClr val="tx1"/>
                </a:solidFill>
              </a:rPr>
              <a:t>Tempdb</a:t>
            </a:r>
            <a:r>
              <a:rPr lang="en-US" sz="1200">
                <a:solidFill>
                  <a:schemeClr val="tx1"/>
                </a:solidFill>
              </a:rPr>
              <a:t> on local SSD</a:t>
            </a:r>
          </a:p>
          <a:p>
            <a:pPr lvl="0"/>
            <a:r>
              <a:rPr lang="en-US" sz="1200">
                <a:solidFill>
                  <a:schemeClr val="tx1"/>
                </a:solidFill>
              </a:rPr>
              <a:t>Ultra disks for extremely low latency needs</a:t>
            </a:r>
          </a:p>
        </p:txBody>
      </p:sp>
      <p:sp>
        <p:nvSpPr>
          <p:cNvPr id="19" name="Rectangle 18">
            <a:extLst>
              <a:ext uri="{FF2B5EF4-FFF2-40B4-BE49-F238E27FC236}">
                <a16:creationId xmlns:a16="http://schemas.microsoft.com/office/drawing/2014/main" id="{68568D9A-5CCC-604E-997B-8F0BBB05D0F0}"/>
              </a:ext>
            </a:extLst>
          </p:cNvPr>
          <p:cNvSpPr/>
          <p:nvPr/>
        </p:nvSpPr>
        <p:spPr bwMode="auto">
          <a:xfrm>
            <a:off x="2760840" y="4071759"/>
            <a:ext cx="8848548" cy="5553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a:solidFill>
                  <a:schemeClr val="tx1"/>
                </a:solidFill>
              </a:rPr>
              <a:t>Virtual Networks to integrate with on-premises</a:t>
            </a:r>
          </a:p>
          <a:p>
            <a:pPr lvl="0"/>
            <a:r>
              <a:rPr lang="en-US" sz="1200">
                <a:solidFill>
                  <a:schemeClr val="tx1"/>
                </a:solidFill>
              </a:rPr>
              <a:t>Advanced Data Security services (Preview)</a:t>
            </a:r>
          </a:p>
        </p:txBody>
      </p:sp>
      <p:sp>
        <p:nvSpPr>
          <p:cNvPr id="20" name="Rectangle 19">
            <a:extLst>
              <a:ext uri="{FF2B5EF4-FFF2-40B4-BE49-F238E27FC236}">
                <a16:creationId xmlns:a16="http://schemas.microsoft.com/office/drawing/2014/main" id="{856B0D57-B3B1-3449-BAB4-7577E98D74C0}"/>
              </a:ext>
            </a:extLst>
          </p:cNvPr>
          <p:cNvSpPr/>
          <p:nvPr/>
        </p:nvSpPr>
        <p:spPr bwMode="auto">
          <a:xfrm>
            <a:off x="2760840" y="4738501"/>
            <a:ext cx="8848548" cy="103429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lvl="0"/>
            <a:r>
              <a:rPr lang="en-US" sz="1200">
                <a:solidFill>
                  <a:schemeClr val="tx1"/>
                </a:solidFill>
              </a:rPr>
              <a:t>Azure VM built-in HA</a:t>
            </a:r>
          </a:p>
          <a:p>
            <a:pPr lvl="0"/>
            <a:r>
              <a:rPr lang="en-US" sz="1200">
                <a:solidFill>
                  <a:schemeClr val="tx1"/>
                </a:solidFill>
              </a:rPr>
              <a:t>Azure Storage built-in DR</a:t>
            </a:r>
          </a:p>
          <a:p>
            <a:pPr lvl="0"/>
            <a:r>
              <a:rPr lang="en-US" sz="1200">
                <a:solidFill>
                  <a:schemeClr val="tx1"/>
                </a:solidFill>
              </a:rPr>
              <a:t>Azure Backup and Automated backups to Azure Blob Storage</a:t>
            </a:r>
          </a:p>
          <a:p>
            <a:pPr lvl="0"/>
            <a:r>
              <a:rPr lang="en-US" sz="1200">
                <a:solidFill>
                  <a:schemeClr val="tx1"/>
                </a:solidFill>
              </a:rPr>
              <a:t>File-Snapshot Backups</a:t>
            </a:r>
          </a:p>
          <a:p>
            <a:pPr lvl="0"/>
            <a:r>
              <a:rPr lang="en-US" sz="1200">
                <a:solidFill>
                  <a:schemeClr val="tx1"/>
                </a:solidFill>
              </a:rPr>
              <a:t>Failover Cluster Instance with Azure Premium File Share</a:t>
            </a:r>
          </a:p>
          <a:p>
            <a:pPr lvl="0"/>
            <a:r>
              <a:rPr lang="en-US" sz="1200">
                <a:solidFill>
                  <a:schemeClr val="tx1"/>
                </a:solidFill>
              </a:rPr>
              <a:t>Always On Availability Groups with Cloud Witness</a:t>
            </a:r>
          </a:p>
          <a:p>
            <a:pPr lvl="0"/>
            <a:r>
              <a:rPr lang="en-US" sz="1200">
                <a:solidFill>
                  <a:schemeClr val="tx1"/>
                </a:solidFill>
              </a:rPr>
              <a:t>Hybrid Availability Group Secondary replicas</a:t>
            </a:r>
          </a:p>
          <a:p>
            <a:pPr lvl="0"/>
            <a:r>
              <a:rPr lang="en-US" sz="1200">
                <a:solidFill>
                  <a:schemeClr val="tx1"/>
                </a:solidFill>
              </a:rPr>
              <a:t>HADR on RedHat Linux with Pacemaker and fencing</a:t>
            </a:r>
          </a:p>
        </p:txBody>
      </p:sp>
      <p:sp>
        <p:nvSpPr>
          <p:cNvPr id="26" name="TextBox 25">
            <a:extLst>
              <a:ext uri="{FF2B5EF4-FFF2-40B4-BE49-F238E27FC236}">
                <a16:creationId xmlns:a16="http://schemas.microsoft.com/office/drawing/2014/main" id="{5BE42597-C25D-C749-889A-BB076EC115D7}"/>
              </a:ext>
            </a:extLst>
          </p:cNvPr>
          <p:cNvSpPr txBox="1"/>
          <p:nvPr/>
        </p:nvSpPr>
        <p:spPr>
          <a:xfrm>
            <a:off x="735005" y="2524083"/>
            <a:ext cx="1677382" cy="246221"/>
          </a:xfrm>
          <a:prstGeom prst="rect">
            <a:avLst/>
          </a:prstGeom>
          <a:noFill/>
        </p:spPr>
        <p:txBody>
          <a:bodyPr wrap="none" lIns="0" tIns="0" rIns="0" bIns="0" rtlCol="0">
            <a:spAutoFit/>
          </a:bodyPr>
          <a:lstStyle/>
          <a:p>
            <a:pPr lvl="0" algn="r"/>
            <a:r>
              <a:rPr lang="en-US" sz="1600">
                <a:solidFill>
                  <a:schemeClr val="accent1"/>
                </a:solidFill>
                <a:latin typeface="+mj-lt"/>
              </a:rPr>
              <a:t>Resource Provider</a:t>
            </a:r>
          </a:p>
        </p:txBody>
      </p:sp>
      <p:sp>
        <p:nvSpPr>
          <p:cNvPr id="27" name="TextBox 26">
            <a:extLst>
              <a:ext uri="{FF2B5EF4-FFF2-40B4-BE49-F238E27FC236}">
                <a16:creationId xmlns:a16="http://schemas.microsoft.com/office/drawing/2014/main" id="{2CB5745C-B8D7-3442-8BEE-92BAA5EEEAC1}"/>
              </a:ext>
            </a:extLst>
          </p:cNvPr>
          <p:cNvSpPr txBox="1"/>
          <p:nvPr/>
        </p:nvSpPr>
        <p:spPr>
          <a:xfrm>
            <a:off x="658740" y="3311217"/>
            <a:ext cx="1753647" cy="492443"/>
          </a:xfrm>
          <a:prstGeom prst="rect">
            <a:avLst/>
          </a:prstGeom>
          <a:noFill/>
        </p:spPr>
        <p:txBody>
          <a:bodyPr wrap="square" lIns="0" tIns="0" rIns="0" bIns="0" rtlCol="0">
            <a:spAutoFit/>
          </a:bodyPr>
          <a:lstStyle/>
          <a:p>
            <a:pPr lvl="0" algn="r"/>
            <a:r>
              <a:rPr lang="en-US" sz="1600">
                <a:solidFill>
                  <a:schemeClr val="accent1"/>
                </a:solidFill>
                <a:latin typeface="+mj-lt"/>
              </a:rPr>
              <a:t>Sizes and Storage Performance</a:t>
            </a:r>
          </a:p>
        </p:txBody>
      </p:sp>
      <p:sp>
        <p:nvSpPr>
          <p:cNvPr id="28" name="TextBox 27">
            <a:extLst>
              <a:ext uri="{FF2B5EF4-FFF2-40B4-BE49-F238E27FC236}">
                <a16:creationId xmlns:a16="http://schemas.microsoft.com/office/drawing/2014/main" id="{7A9045D8-A284-1844-8EFE-B1A214C7181F}"/>
              </a:ext>
            </a:extLst>
          </p:cNvPr>
          <p:cNvSpPr txBox="1"/>
          <p:nvPr/>
        </p:nvSpPr>
        <p:spPr>
          <a:xfrm>
            <a:off x="785210" y="4098351"/>
            <a:ext cx="1627177" cy="492443"/>
          </a:xfrm>
          <a:prstGeom prst="rect">
            <a:avLst/>
          </a:prstGeom>
          <a:noFill/>
        </p:spPr>
        <p:txBody>
          <a:bodyPr wrap="square" lIns="0" tIns="0" rIns="0" bIns="0" rtlCol="0">
            <a:spAutoFit/>
          </a:bodyPr>
          <a:lstStyle/>
          <a:p>
            <a:pPr lvl="0" algn="r"/>
            <a:r>
              <a:rPr lang="en-US" sz="1600">
                <a:solidFill>
                  <a:schemeClr val="accent1"/>
                </a:solidFill>
                <a:latin typeface="+mj-lt"/>
              </a:rPr>
              <a:t>Networking and Security</a:t>
            </a:r>
          </a:p>
        </p:txBody>
      </p:sp>
      <p:sp>
        <p:nvSpPr>
          <p:cNvPr id="29" name="TextBox 28">
            <a:extLst>
              <a:ext uri="{FF2B5EF4-FFF2-40B4-BE49-F238E27FC236}">
                <a16:creationId xmlns:a16="http://schemas.microsoft.com/office/drawing/2014/main" id="{B01010BD-EDCF-0547-B2F2-279CF9A54606}"/>
              </a:ext>
            </a:extLst>
          </p:cNvPr>
          <p:cNvSpPr txBox="1"/>
          <p:nvPr/>
        </p:nvSpPr>
        <p:spPr>
          <a:xfrm>
            <a:off x="785210" y="5129988"/>
            <a:ext cx="1627177" cy="246221"/>
          </a:xfrm>
          <a:prstGeom prst="rect">
            <a:avLst/>
          </a:prstGeom>
          <a:noFill/>
        </p:spPr>
        <p:txBody>
          <a:bodyPr wrap="square" lIns="0" tIns="0" rIns="0" bIns="0" rtlCol="0">
            <a:spAutoFit/>
          </a:bodyPr>
          <a:lstStyle/>
          <a:p>
            <a:pPr lvl="0" algn="r"/>
            <a:r>
              <a:rPr lang="en-US" sz="1600">
                <a:solidFill>
                  <a:schemeClr val="accent1"/>
                </a:solidFill>
                <a:latin typeface="+mj-lt"/>
              </a:rPr>
              <a:t>HADR</a:t>
            </a:r>
          </a:p>
        </p:txBody>
      </p:sp>
      <p:sp>
        <p:nvSpPr>
          <p:cNvPr id="30" name="Left Bracket 29">
            <a:extLst>
              <a:ext uri="{FF2B5EF4-FFF2-40B4-BE49-F238E27FC236}">
                <a16:creationId xmlns:a16="http://schemas.microsoft.com/office/drawing/2014/main" id="{FEB64CFF-326D-A146-80E9-921269EC5FDD}"/>
              </a:ext>
            </a:extLst>
          </p:cNvPr>
          <p:cNvSpPr/>
          <p:nvPr/>
        </p:nvSpPr>
        <p:spPr>
          <a:xfrm>
            <a:off x="2554663" y="4738501"/>
            <a:ext cx="56561" cy="1034292"/>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Left Bracket 30">
            <a:extLst>
              <a:ext uri="{FF2B5EF4-FFF2-40B4-BE49-F238E27FC236}">
                <a16:creationId xmlns:a16="http://schemas.microsoft.com/office/drawing/2014/main" id="{D0F2505F-8835-224D-A8DD-F900968ECF84}"/>
              </a:ext>
            </a:extLst>
          </p:cNvPr>
          <p:cNvSpPr/>
          <p:nvPr/>
        </p:nvSpPr>
        <p:spPr>
          <a:xfrm>
            <a:off x="2554663" y="4050344"/>
            <a:ext cx="56561" cy="576786"/>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ket 31">
            <a:extLst>
              <a:ext uri="{FF2B5EF4-FFF2-40B4-BE49-F238E27FC236}">
                <a16:creationId xmlns:a16="http://schemas.microsoft.com/office/drawing/2014/main" id="{8FC85D83-3C19-4D4A-83B2-655A4B37E16D}"/>
              </a:ext>
            </a:extLst>
          </p:cNvPr>
          <p:cNvSpPr/>
          <p:nvPr/>
        </p:nvSpPr>
        <p:spPr>
          <a:xfrm>
            <a:off x="2554663" y="317365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Left Bracket 32">
            <a:extLst>
              <a:ext uri="{FF2B5EF4-FFF2-40B4-BE49-F238E27FC236}">
                <a16:creationId xmlns:a16="http://schemas.microsoft.com/office/drawing/2014/main" id="{CC8C5C02-FDAA-FE4C-ADAC-2ED5B08173E1}"/>
              </a:ext>
            </a:extLst>
          </p:cNvPr>
          <p:cNvSpPr/>
          <p:nvPr/>
        </p:nvSpPr>
        <p:spPr>
          <a:xfrm>
            <a:off x="2554663" y="228753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Left Bracket 33">
            <a:extLst>
              <a:ext uri="{FF2B5EF4-FFF2-40B4-BE49-F238E27FC236}">
                <a16:creationId xmlns:a16="http://schemas.microsoft.com/office/drawing/2014/main" id="{1F2A3960-CF97-F44C-9D61-4CB32C576ECE}"/>
              </a:ext>
            </a:extLst>
          </p:cNvPr>
          <p:cNvSpPr/>
          <p:nvPr/>
        </p:nvSpPr>
        <p:spPr>
          <a:xfrm>
            <a:off x="2554663" y="1354277"/>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5" name="Group 34">
            <a:extLst>
              <a:ext uri="{FF2B5EF4-FFF2-40B4-BE49-F238E27FC236}">
                <a16:creationId xmlns:a16="http://schemas.microsoft.com/office/drawing/2014/main" id="{008F94A5-2405-3249-9E30-7F5E70679745}"/>
              </a:ext>
            </a:extLst>
          </p:cNvPr>
          <p:cNvGrpSpPr/>
          <p:nvPr/>
        </p:nvGrpSpPr>
        <p:grpSpPr>
          <a:xfrm>
            <a:off x="0" y="6215635"/>
            <a:ext cx="11444140" cy="324677"/>
            <a:chOff x="0" y="6058468"/>
            <a:chExt cx="11444140" cy="324677"/>
          </a:xfrm>
        </p:grpSpPr>
        <p:cxnSp>
          <p:nvCxnSpPr>
            <p:cNvPr id="36" name="Straight Arrow Connector 35">
              <a:extLst>
                <a:ext uri="{FF2B5EF4-FFF2-40B4-BE49-F238E27FC236}">
                  <a16:creationId xmlns:a16="http://schemas.microsoft.com/office/drawing/2014/main" id="{F7370116-A26D-5447-A676-83FB0B4257D9}"/>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7AEF7059-C50B-2245-BA4E-0DBDB9960453}"/>
                </a:ext>
              </a:extLst>
            </p:cNvPr>
            <p:cNvSpPr/>
            <p:nvPr/>
          </p:nvSpPr>
          <p:spPr bwMode="auto">
            <a:xfrm>
              <a:off x="3132271"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6B0D86CF-9351-324C-8F5E-E95D335C33E4}"/>
                </a:ext>
              </a:extLst>
            </p:cNvPr>
            <p:cNvSpPr/>
            <p:nvPr/>
          </p:nvSpPr>
          <p:spPr bwMode="auto">
            <a:xfrm>
              <a:off x="550013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3BCE5EFE-9C22-D342-B26E-F191972E806D}"/>
                </a:ext>
              </a:extLst>
            </p:cNvPr>
            <p:cNvSpPr/>
            <p:nvPr/>
          </p:nvSpPr>
          <p:spPr bwMode="auto">
            <a:xfrm>
              <a:off x="786798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2430A01C-AF28-E74A-8F61-EF256BA875CE}"/>
                </a:ext>
              </a:extLst>
            </p:cNvPr>
            <p:cNvSpPr/>
            <p:nvPr/>
          </p:nvSpPr>
          <p:spPr bwMode="auto">
            <a:xfrm>
              <a:off x="10235849"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0D8D9627-BE04-0941-8D23-A91404109881}"/>
                </a:ext>
              </a:extLst>
            </p:cNvPr>
            <p:cNvSpPr/>
            <p:nvPr/>
          </p:nvSpPr>
          <p:spPr bwMode="auto">
            <a:xfrm>
              <a:off x="76441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TextBox 41">
              <a:extLst>
                <a:ext uri="{FF2B5EF4-FFF2-40B4-BE49-F238E27FC236}">
                  <a16:creationId xmlns:a16="http://schemas.microsoft.com/office/drawing/2014/main" id="{52AE4F40-D7B8-AA4E-914C-380C8919ACDD}"/>
                </a:ext>
              </a:extLst>
            </p:cNvPr>
            <p:cNvSpPr txBox="1"/>
            <p:nvPr/>
          </p:nvSpPr>
          <p:spPr>
            <a:xfrm>
              <a:off x="596361" y="6244646"/>
              <a:ext cx="468077" cy="138499"/>
            </a:xfrm>
            <a:prstGeom prst="rect">
              <a:avLst/>
            </a:prstGeom>
            <a:noFill/>
          </p:spPr>
          <p:txBody>
            <a:bodyPr wrap="none" lIns="0" tIns="0" rIns="0" bIns="0" rtlCol="0">
              <a:spAutoFit/>
            </a:bodyPr>
            <a:lstStyle/>
            <a:p>
              <a:pPr algn="ctr"/>
              <a:r>
                <a:rPr lang="en-US" sz="900">
                  <a:solidFill>
                    <a:schemeClr val="bg1">
                      <a:lumMod val="75000"/>
                    </a:schemeClr>
                  </a:solidFill>
                </a:rPr>
                <a:t>Overview</a:t>
              </a:r>
            </a:p>
          </p:txBody>
        </p:sp>
        <p:sp>
          <p:nvSpPr>
            <p:cNvPr id="43" name="TextBox 42">
              <a:extLst>
                <a:ext uri="{FF2B5EF4-FFF2-40B4-BE49-F238E27FC236}">
                  <a16:creationId xmlns:a16="http://schemas.microsoft.com/office/drawing/2014/main" id="{4F96828C-5A2C-BD43-B268-206F22E0D476}"/>
                </a:ext>
              </a:extLst>
            </p:cNvPr>
            <p:cNvSpPr txBox="1"/>
            <p:nvPr/>
          </p:nvSpPr>
          <p:spPr>
            <a:xfrm>
              <a:off x="2505768" y="6244646"/>
              <a:ext cx="1384981" cy="138499"/>
            </a:xfrm>
            <a:prstGeom prst="rect">
              <a:avLst/>
            </a:prstGeom>
            <a:noFill/>
          </p:spPr>
          <p:txBody>
            <a:bodyPr wrap="square" lIns="0" tIns="0" rIns="0" bIns="0" rtlCol="0">
              <a:spAutoFit/>
            </a:bodyPr>
            <a:lstStyle/>
            <a:p>
              <a:pPr algn="ctr"/>
              <a:r>
                <a:rPr lang="en-US" sz="900">
                  <a:solidFill>
                    <a:schemeClr val="accent1"/>
                  </a:solidFill>
                </a:rPr>
                <a:t>SQL Server on Azure VMs</a:t>
              </a:r>
            </a:p>
          </p:txBody>
        </p:sp>
        <p:sp>
          <p:nvSpPr>
            <p:cNvPr id="44" name="TextBox 43">
              <a:extLst>
                <a:ext uri="{FF2B5EF4-FFF2-40B4-BE49-F238E27FC236}">
                  <a16:creationId xmlns:a16="http://schemas.microsoft.com/office/drawing/2014/main" id="{140DAADD-76AA-D041-BF94-FE51DC377CF9}"/>
                </a:ext>
              </a:extLst>
            </p:cNvPr>
            <p:cNvSpPr txBox="1"/>
            <p:nvPr/>
          </p:nvSpPr>
          <p:spPr>
            <a:xfrm>
              <a:off x="5074260" y="6244645"/>
              <a:ext cx="983716" cy="138499"/>
            </a:xfrm>
            <a:prstGeom prst="rect">
              <a:avLst/>
            </a:prstGeom>
            <a:noFill/>
          </p:spPr>
          <p:txBody>
            <a:bodyPr wrap="square" lIns="0" tIns="0" rIns="0" bIns="0" rtlCol="0">
              <a:spAutoFit/>
            </a:bodyPr>
            <a:lstStyle/>
            <a:p>
              <a:pPr algn="ctr"/>
              <a:r>
                <a:rPr lang="en-US" sz="900">
                  <a:solidFill>
                    <a:schemeClr val="bg1">
                      <a:lumMod val="75000"/>
                    </a:schemeClr>
                  </a:solidFill>
                </a:rPr>
                <a:t>Azure SQL MI</a:t>
              </a:r>
            </a:p>
          </p:txBody>
        </p:sp>
        <p:sp>
          <p:nvSpPr>
            <p:cNvPr id="45" name="TextBox 44">
              <a:extLst>
                <a:ext uri="{FF2B5EF4-FFF2-40B4-BE49-F238E27FC236}">
                  <a16:creationId xmlns:a16="http://schemas.microsoft.com/office/drawing/2014/main" id="{D93732BA-B268-EC4C-BB9A-82FFEC139D31}"/>
                </a:ext>
              </a:extLst>
            </p:cNvPr>
            <p:cNvSpPr txBox="1"/>
            <p:nvPr/>
          </p:nvSpPr>
          <p:spPr>
            <a:xfrm>
              <a:off x="7369316" y="6244646"/>
              <a:ext cx="1132328" cy="138499"/>
            </a:xfrm>
            <a:prstGeom prst="rect">
              <a:avLst/>
            </a:prstGeom>
            <a:noFill/>
          </p:spPr>
          <p:txBody>
            <a:bodyPr wrap="square" lIns="0" tIns="0" rIns="0" bIns="0" rtlCol="0">
              <a:spAutoFit/>
            </a:bodyPr>
            <a:lstStyle/>
            <a:p>
              <a:pPr algn="ctr"/>
              <a:r>
                <a:rPr lang="en-US" sz="900">
                  <a:solidFill>
                    <a:schemeClr val="bg1">
                      <a:lumMod val="75000"/>
                    </a:schemeClr>
                  </a:solidFill>
                </a:rPr>
                <a:t>Azure SQL Database</a:t>
              </a:r>
            </a:p>
          </p:txBody>
        </p:sp>
        <p:sp>
          <p:nvSpPr>
            <p:cNvPr id="46" name="TextBox 45">
              <a:extLst>
                <a:ext uri="{FF2B5EF4-FFF2-40B4-BE49-F238E27FC236}">
                  <a16:creationId xmlns:a16="http://schemas.microsoft.com/office/drawing/2014/main" id="{AEE61B54-6B16-C54F-8248-42043A51662C}"/>
                </a:ext>
              </a:extLst>
            </p:cNvPr>
            <p:cNvSpPr txBox="1"/>
            <p:nvPr/>
          </p:nvSpPr>
          <p:spPr>
            <a:xfrm>
              <a:off x="9609347" y="6244646"/>
              <a:ext cx="1384980" cy="138499"/>
            </a:xfrm>
            <a:prstGeom prst="rect">
              <a:avLst/>
            </a:prstGeom>
            <a:noFill/>
          </p:spPr>
          <p:txBody>
            <a:bodyPr wrap="square" lIns="0" tIns="0" rIns="0" bIns="0" rtlCol="0">
              <a:spAutoFit/>
            </a:bodyPr>
            <a:lstStyle/>
            <a:p>
              <a:pPr algn="ctr"/>
              <a:r>
                <a:rPr lang="en-US" sz="900">
                  <a:solidFill>
                    <a:schemeClr val="bg1">
                      <a:lumMod val="75000"/>
                    </a:schemeClr>
                  </a:solidFill>
                </a:rPr>
                <a:t>Comparison and summary</a:t>
              </a:r>
            </a:p>
          </p:txBody>
        </p:sp>
      </p:grpSp>
    </p:spTree>
    <p:extLst>
      <p:ext uri="{BB962C8B-B14F-4D97-AF65-F5344CB8AC3E}">
        <p14:creationId xmlns:p14="http://schemas.microsoft.com/office/powerpoint/2010/main" val="4148658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17" grpId="0" animBg="1"/>
      <p:bldP spid="18" grpId="0" animBg="1"/>
      <p:bldP spid="19" grpId="0" animBg="1"/>
      <p:bldP spid="20" grpId="0" animBg="1"/>
      <p:bldP spid="26" grpId="0"/>
      <p:bldP spid="27" grpId="0"/>
      <p:bldP spid="28" grpId="0"/>
      <p:bldP spid="29" grpId="0"/>
      <p:bldP spid="30" grpId="0" animBg="1"/>
      <p:bldP spid="31" grpId="0" animBg="1"/>
      <p:bldP spid="32" grpId="0" animBg="1"/>
      <p:bldP spid="33" grpId="0" animBg="1"/>
      <p:bldP spid="34"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42A60FF-B1BB-4FAD-B80F-E3A4DD27673D}"/>
              </a:ext>
            </a:extLst>
          </p:cNvPr>
          <p:cNvSpPr txBox="1"/>
          <p:nvPr/>
        </p:nvSpPr>
        <p:spPr>
          <a:xfrm>
            <a:off x="7824789" y="422190"/>
            <a:ext cx="3810000"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lang="en-US" sz="2000" b="1">
                <a:solidFill>
                  <a:schemeClr val="accent1"/>
                </a:solidFill>
                <a:latin typeface="+mj-lt"/>
                <a:cs typeface="Segoe UI Semilight" panose="020B0402040204020203" pitchFamily="34" charset="0"/>
              </a:rPr>
              <a:t>#azuresqlcritical1</a:t>
            </a:r>
          </a:p>
        </p:txBody>
      </p:sp>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What to use when…</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590550" y="1190488"/>
            <a:ext cx="9298517" cy="3887218"/>
          </a:xfrm>
        </p:spPr>
        <p:txBody>
          <a:bodyPr numCol="1"/>
          <a:lstStyle/>
          <a:p>
            <a:pPr marL="0" indent="0">
              <a:spcAft>
                <a:spcPts val="1800"/>
              </a:spcAft>
              <a:buNone/>
            </a:pPr>
            <a:r>
              <a:rPr lang="en-US" sz="2000" b="1">
                <a:solidFill>
                  <a:schemeClr val="accent1"/>
                </a:solidFill>
                <a:latin typeface="+mj-lt"/>
              </a:rPr>
              <a:t>Scenario 2: Mission critical app</a:t>
            </a:r>
          </a:p>
          <a:p>
            <a:pPr marL="0" indent="0">
              <a:buNone/>
            </a:pPr>
            <a:r>
              <a:rPr lang="en-US" sz="1600">
                <a:solidFill>
                  <a:schemeClr val="tx1"/>
                </a:solidFill>
                <a:latin typeface="+mn-lt"/>
              </a:rPr>
              <a:t>You are hired to architect a mission critical cloud application that requires </a:t>
            </a:r>
            <a:r>
              <a:rPr lang="en-US" sz="1600" b="1">
                <a:solidFill>
                  <a:schemeClr val="accent1"/>
                </a:solidFill>
                <a:latin typeface="+mn-lt"/>
              </a:rPr>
              <a:t>99.995% availability </a:t>
            </a:r>
            <a:r>
              <a:rPr lang="en-US" sz="1600">
                <a:solidFill>
                  <a:schemeClr val="tx1"/>
                </a:solidFill>
                <a:latin typeface="+mn-lt"/>
              </a:rPr>
              <a:t>because downtime might be life threatening. 911 dispatch, stolen credit card notifications or corporate security reporting are examples of such applications. High performance is required as any delay in response carries high risk. Given the sensitivity of the collected information, </a:t>
            </a:r>
            <a:r>
              <a:rPr lang="en-US" sz="1600" b="1">
                <a:solidFill>
                  <a:schemeClr val="accent1"/>
                </a:solidFill>
                <a:latin typeface="+mn-lt"/>
              </a:rPr>
              <a:t>data sovereignty </a:t>
            </a:r>
            <a:r>
              <a:rPr lang="en-US" sz="1600">
                <a:solidFill>
                  <a:schemeClr val="tx1"/>
                </a:solidFill>
                <a:latin typeface="+mn-lt"/>
              </a:rPr>
              <a:t>must be guaranteed. Your main mission is to ensure that the app is designed and deployed with the appropriate data redundancy and fault resilience to meet the availability and data sovereignty goals.</a:t>
            </a:r>
          </a:p>
          <a:p>
            <a:pPr marL="0" indent="0">
              <a:buNone/>
            </a:pPr>
            <a:endParaRPr lang="en-US" sz="1600">
              <a:solidFill>
                <a:schemeClr val="tx1"/>
              </a:solidFill>
              <a:latin typeface="+mn-lt"/>
            </a:endParaRPr>
          </a:p>
          <a:p>
            <a:pPr marL="0" indent="0">
              <a:buNone/>
            </a:pPr>
            <a:r>
              <a:rPr lang="en-US" sz="1600">
                <a:solidFill>
                  <a:schemeClr val="tx1"/>
                </a:solidFill>
                <a:latin typeface="+mn-lt"/>
              </a:rPr>
              <a:t>Additionally, mission critical cloud applications, especially those mentioned above, are concerned about protecting sensitive data while allowing DBAs to perform their jobs. In this scenario, DBAs </a:t>
            </a:r>
            <a:r>
              <a:rPr lang="en-US" sz="1600" b="1">
                <a:solidFill>
                  <a:schemeClr val="accent1"/>
                </a:solidFill>
                <a:latin typeface="+mn-lt"/>
              </a:rPr>
              <a:t>must not be able to see sensitive data </a:t>
            </a:r>
            <a:r>
              <a:rPr lang="en-US" sz="1600">
                <a:solidFill>
                  <a:schemeClr val="tx1"/>
                </a:solidFill>
                <a:latin typeface="+mn-lt"/>
              </a:rPr>
              <a:t>stored in specific columns and all access to tables containing sensitive data must be monitored. At the same time, DBAs need to be able to </a:t>
            </a:r>
            <a:r>
              <a:rPr lang="en-US" sz="1600" b="1">
                <a:solidFill>
                  <a:schemeClr val="accent1"/>
                </a:solidFill>
                <a:latin typeface="+mn-lt"/>
              </a:rPr>
              <a:t>troubleshoot performance using the Azure portal </a:t>
            </a:r>
            <a:r>
              <a:rPr lang="en-US" sz="1600">
                <a:solidFill>
                  <a:schemeClr val="tx1"/>
                </a:solidFill>
                <a:latin typeface="+mn-lt"/>
              </a:rPr>
              <a:t>and SSMS/ADS and to </a:t>
            </a:r>
            <a:r>
              <a:rPr lang="en-US" sz="1600" b="1">
                <a:solidFill>
                  <a:schemeClr val="accent1"/>
                </a:solidFill>
                <a:latin typeface="+mn-lt"/>
              </a:rPr>
              <a:t>create new contained database users who must be mapped to Azure AD principals</a:t>
            </a:r>
            <a:r>
              <a:rPr lang="en-US" sz="1600">
                <a:latin typeface="+mn-lt"/>
              </a:rPr>
              <a:t>.</a:t>
            </a:r>
          </a:p>
        </p:txBody>
      </p:sp>
      <p:grpSp>
        <p:nvGrpSpPr>
          <p:cNvPr id="6" name="Group 5">
            <a:extLst>
              <a:ext uri="{FF2B5EF4-FFF2-40B4-BE49-F238E27FC236}">
                <a16:creationId xmlns:a16="http://schemas.microsoft.com/office/drawing/2014/main" id="{D63A5FF8-6A4A-494D-94F4-E95971E076F9}"/>
              </a:ext>
            </a:extLst>
          </p:cNvPr>
          <p:cNvGrpSpPr/>
          <p:nvPr/>
        </p:nvGrpSpPr>
        <p:grpSpPr>
          <a:xfrm>
            <a:off x="0" y="6215635"/>
            <a:ext cx="11444140" cy="322080"/>
            <a:chOff x="0" y="6215635"/>
            <a:chExt cx="11444140" cy="322080"/>
          </a:xfrm>
        </p:grpSpPr>
        <p:grpSp>
          <p:nvGrpSpPr>
            <p:cNvPr id="7" name="Group 6">
              <a:extLst>
                <a:ext uri="{FF2B5EF4-FFF2-40B4-BE49-F238E27FC236}">
                  <a16:creationId xmlns:a16="http://schemas.microsoft.com/office/drawing/2014/main" id="{3DC2C46A-001E-3048-B39B-8F26894050DF}"/>
                </a:ext>
              </a:extLst>
            </p:cNvPr>
            <p:cNvGrpSpPr/>
            <p:nvPr/>
          </p:nvGrpSpPr>
          <p:grpSpPr>
            <a:xfrm>
              <a:off x="401868" y="6399215"/>
              <a:ext cx="9076291" cy="138500"/>
              <a:chOff x="401868" y="6316085"/>
              <a:chExt cx="9076291" cy="138500"/>
            </a:xfrm>
          </p:grpSpPr>
          <p:sp>
            <p:nvSpPr>
              <p:cNvPr id="13" name="TextBox 12">
                <a:extLst>
                  <a:ext uri="{FF2B5EF4-FFF2-40B4-BE49-F238E27FC236}">
                    <a16:creationId xmlns:a16="http://schemas.microsoft.com/office/drawing/2014/main" id="{9B356564-35B7-E94E-B55A-6FC823BB49DF}"/>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accent1"/>
                    </a:solidFill>
                  </a:rPr>
                  <a:t>Scenario discussion</a:t>
                </a:r>
              </a:p>
            </p:txBody>
          </p:sp>
          <p:sp>
            <p:nvSpPr>
              <p:cNvPr id="14" name="TextBox 13">
                <a:extLst>
                  <a:ext uri="{FF2B5EF4-FFF2-40B4-BE49-F238E27FC236}">
                    <a16:creationId xmlns:a16="http://schemas.microsoft.com/office/drawing/2014/main" id="{4095CD13-A563-C547-A0B4-2B3BC280517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Additional information</a:t>
                </a:r>
              </a:p>
            </p:txBody>
          </p:sp>
          <p:sp>
            <p:nvSpPr>
              <p:cNvPr id="15" name="TextBox 14">
                <a:extLst>
                  <a:ext uri="{FF2B5EF4-FFF2-40B4-BE49-F238E27FC236}">
                    <a16:creationId xmlns:a16="http://schemas.microsoft.com/office/drawing/2014/main" id="{C3D820D3-22CE-0F49-94B3-39AE55F2E6AF}"/>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8" name="Group 7">
              <a:extLst>
                <a:ext uri="{FF2B5EF4-FFF2-40B4-BE49-F238E27FC236}">
                  <a16:creationId xmlns:a16="http://schemas.microsoft.com/office/drawing/2014/main" id="{BF409A80-84C9-5C47-A2C1-0E72FF351A1B}"/>
                </a:ext>
              </a:extLst>
            </p:cNvPr>
            <p:cNvGrpSpPr/>
            <p:nvPr/>
          </p:nvGrpSpPr>
          <p:grpSpPr>
            <a:xfrm>
              <a:off x="0" y="6215635"/>
              <a:ext cx="11444140" cy="131976"/>
              <a:chOff x="0" y="6058468"/>
              <a:chExt cx="11444140" cy="131976"/>
            </a:xfrm>
          </p:grpSpPr>
          <p:cxnSp>
            <p:nvCxnSpPr>
              <p:cNvPr id="9" name="Straight Arrow Connector 8">
                <a:extLst>
                  <a:ext uri="{FF2B5EF4-FFF2-40B4-BE49-F238E27FC236}">
                    <a16:creationId xmlns:a16="http://schemas.microsoft.com/office/drawing/2014/main" id="{4F4FC6B3-8949-6C47-91F8-2FD3B10ECAE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D176A6C-0170-5842-A04E-4C59AB7F5305}"/>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1CCEE419-7F6A-874D-AABA-9F16D729AF00}"/>
                  </a:ext>
                </a:extLst>
              </p:cNvPr>
              <p:cNvSpPr/>
              <p:nvPr/>
            </p:nvSpPr>
            <p:spPr bwMode="auto">
              <a:xfrm>
                <a:off x="830402"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5009B7C7-4878-5B4E-A5E2-C80E993881E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017854903"/>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a:t>What else should I know….</a:t>
            </a:r>
          </a:p>
        </p:txBody>
      </p:sp>
      <p:sp>
        <p:nvSpPr>
          <p:cNvPr id="3" name="TextBox 2">
            <a:extLst>
              <a:ext uri="{FF2B5EF4-FFF2-40B4-BE49-F238E27FC236}">
                <a16:creationId xmlns:a16="http://schemas.microsoft.com/office/drawing/2014/main" id="{64B7BCC0-23D5-B846-8129-D6D080266BBE}"/>
              </a:ext>
            </a:extLst>
          </p:cNvPr>
          <p:cNvSpPr txBox="1"/>
          <p:nvPr/>
        </p:nvSpPr>
        <p:spPr>
          <a:xfrm>
            <a:off x="588263" y="1186296"/>
            <a:ext cx="7289368" cy="4247317"/>
          </a:xfrm>
          <a:prstGeom prst="rect">
            <a:avLst/>
          </a:prstGeom>
          <a:noFill/>
        </p:spPr>
        <p:txBody>
          <a:bodyPr wrap="none" lIns="0" tIns="0" rIns="0" bIns="0" rtlCol="0">
            <a:spAutoFit/>
          </a:bodyPr>
          <a:lstStyle/>
          <a:p>
            <a:r>
              <a:rPr lang="en-US" sz="2000"/>
              <a:t>Job Management</a:t>
            </a:r>
          </a:p>
          <a:p>
            <a:pPr marL="349250" lvl="0" indent="-158750">
              <a:buClr>
                <a:schemeClr val="accent1"/>
              </a:buClr>
              <a:buFont typeface="Arial" panose="020B0604020202020204" pitchFamily="34" charset="0"/>
              <a:buChar char="•"/>
            </a:pPr>
            <a:r>
              <a:rPr lang="en-US" sz="1600"/>
              <a:t>SQL Agent in Managed Instance</a:t>
            </a:r>
          </a:p>
          <a:p>
            <a:pPr marL="349250" lvl="0" indent="-158750">
              <a:buClr>
                <a:schemeClr val="accent1"/>
              </a:buClr>
              <a:buFont typeface="Arial" panose="020B0604020202020204" pitchFamily="34" charset="0"/>
              <a:buChar char="•"/>
            </a:pPr>
            <a:r>
              <a:rPr lang="en-US" sz="1600"/>
              <a:t>Elastic Jobs for Azure SQL Database</a:t>
            </a:r>
          </a:p>
          <a:p>
            <a:pPr marL="349250" lvl="0" indent="-158750">
              <a:buClr>
                <a:schemeClr val="accent1"/>
              </a:buClr>
              <a:buFont typeface="Arial" panose="020B0604020202020204" pitchFamily="34" charset="0"/>
              <a:buChar char="•"/>
            </a:pPr>
            <a:r>
              <a:rPr lang="en-US" sz="1600"/>
              <a:t>Azure Automation</a:t>
            </a:r>
          </a:p>
          <a:p>
            <a:endParaRPr lang="en-US" sz="2000"/>
          </a:p>
          <a:p>
            <a:r>
              <a:rPr lang="en-US" sz="2000"/>
              <a:t>Other SQL Server capabilities</a:t>
            </a:r>
          </a:p>
          <a:p>
            <a:pPr marL="349250" indent="-158750">
              <a:buClr>
                <a:schemeClr val="accent1"/>
              </a:buClr>
              <a:buFont typeface="Arial" panose="020B0604020202020204" pitchFamily="34" charset="0"/>
              <a:buChar char="•"/>
            </a:pPr>
            <a:r>
              <a:rPr lang="en-US" sz="1600"/>
              <a:t>External tables allowed across Azure SQL Databases</a:t>
            </a:r>
          </a:p>
          <a:p>
            <a:pPr marL="349250" indent="-158750">
              <a:buClr>
                <a:schemeClr val="accent1"/>
              </a:buClr>
              <a:buFont typeface="Arial" panose="020B0604020202020204" pitchFamily="34" charset="0"/>
              <a:buChar char="•"/>
            </a:pPr>
            <a:r>
              <a:rPr lang="en-US" sz="1600"/>
              <a:t>Linked Servers and cross-database queries are available in Managed Instance</a:t>
            </a:r>
          </a:p>
          <a:p>
            <a:pPr marL="349250" indent="-158750">
              <a:buClr>
                <a:schemeClr val="accent1"/>
              </a:buClr>
              <a:buFont typeface="Arial" panose="020B0604020202020204" pitchFamily="34" charset="0"/>
              <a:buChar char="•"/>
            </a:pPr>
            <a:r>
              <a:rPr lang="en-US" sz="1600"/>
              <a:t>Database Mail and Service Broker are available in Managed Instance</a:t>
            </a:r>
          </a:p>
          <a:p>
            <a:pPr marL="349250" indent="-158750">
              <a:buClr>
                <a:schemeClr val="accent1"/>
              </a:buClr>
              <a:buFont typeface="Arial" panose="020B0604020202020204" pitchFamily="34" charset="0"/>
              <a:buChar char="•"/>
            </a:pPr>
            <a:r>
              <a:rPr lang="en-US" sz="1600"/>
              <a:t>Full-text search supported but consider Azure Search integration</a:t>
            </a:r>
          </a:p>
          <a:p>
            <a:pPr marL="349250" indent="-158750">
              <a:buClr>
                <a:schemeClr val="accent1"/>
              </a:buClr>
              <a:buFont typeface="Arial" panose="020B0604020202020204" pitchFamily="34" charset="0"/>
              <a:buChar char="•"/>
            </a:pPr>
            <a:r>
              <a:rPr lang="en-US" sz="1600"/>
              <a:t>Machine Learning Services is in Preview for Managed Instance</a:t>
            </a:r>
          </a:p>
          <a:p>
            <a:pPr marL="349250" indent="-158750">
              <a:buClr>
                <a:schemeClr val="accent1"/>
              </a:buClr>
              <a:buFont typeface="Arial" panose="020B0604020202020204" pitchFamily="34" charset="0"/>
              <a:buChar char="•"/>
            </a:pPr>
            <a:r>
              <a:rPr lang="en-US" sz="1600" err="1"/>
              <a:t>xp_cmdshell</a:t>
            </a:r>
            <a:r>
              <a:rPr lang="en-US" sz="1600"/>
              <a:t> and DTC are not supported</a:t>
            </a:r>
          </a:p>
          <a:p>
            <a:pPr lvl="0"/>
            <a:endParaRPr lang="en-US" sz="2000"/>
          </a:p>
          <a:p>
            <a:pPr lvl="0"/>
            <a:r>
              <a:rPr lang="en-US" sz="2000"/>
              <a:t>Errors</a:t>
            </a:r>
          </a:p>
          <a:p>
            <a:pPr marL="349250" indent="-158750">
              <a:buClr>
                <a:schemeClr val="accent1"/>
              </a:buClr>
              <a:buFont typeface="Arial" panose="020B0604020202020204" pitchFamily="34" charset="0"/>
              <a:buChar char="•"/>
            </a:pPr>
            <a:r>
              <a:rPr lang="en-US" sz="1600">
                <a:solidFill>
                  <a:schemeClr val="accent1"/>
                </a:solidFill>
                <a:hlinkClick r:id="rId3">
                  <a:extLst>
                    <a:ext uri="{A12FA001-AC4F-418D-AE19-62706E023703}">
                      <ahyp:hlinkClr xmlns:ahyp="http://schemas.microsoft.com/office/drawing/2018/hyperlinkcolor" val="tx"/>
                    </a:ext>
                  </a:extLst>
                </a:hlinkClick>
              </a:rPr>
              <a:t>New errors</a:t>
            </a:r>
            <a:r>
              <a:rPr lang="en-US" sz="1600">
                <a:solidFill>
                  <a:schemeClr val="accent1"/>
                </a:solidFill>
              </a:rPr>
              <a:t> </a:t>
            </a:r>
            <a:r>
              <a:rPr lang="en-US" sz="1600"/>
              <a:t>unique to Azure</a:t>
            </a:r>
          </a:p>
          <a:p>
            <a:pPr marL="349250" indent="-158750">
              <a:buClr>
                <a:schemeClr val="accent1"/>
              </a:buClr>
              <a:buFont typeface="Arial" panose="020B0604020202020204" pitchFamily="34" charset="0"/>
              <a:buChar char="•"/>
            </a:pPr>
            <a:r>
              <a:rPr lang="en-US" sz="1600"/>
              <a:t>Fatal errors that trigger dumps handled by the platform</a:t>
            </a:r>
          </a:p>
        </p:txBody>
      </p:sp>
      <p:grpSp>
        <p:nvGrpSpPr>
          <p:cNvPr id="5" name="Group 4">
            <a:extLst>
              <a:ext uri="{FF2B5EF4-FFF2-40B4-BE49-F238E27FC236}">
                <a16:creationId xmlns:a16="http://schemas.microsoft.com/office/drawing/2014/main" id="{83EF92ED-0A2D-624C-8F3C-C06CED1D009F}"/>
              </a:ext>
            </a:extLst>
          </p:cNvPr>
          <p:cNvGrpSpPr/>
          <p:nvPr/>
        </p:nvGrpSpPr>
        <p:grpSpPr>
          <a:xfrm>
            <a:off x="0" y="6215635"/>
            <a:ext cx="11444140" cy="322080"/>
            <a:chOff x="0" y="6215635"/>
            <a:chExt cx="11444140" cy="322080"/>
          </a:xfrm>
        </p:grpSpPr>
        <p:grpSp>
          <p:nvGrpSpPr>
            <p:cNvPr id="6" name="Group 5">
              <a:extLst>
                <a:ext uri="{FF2B5EF4-FFF2-40B4-BE49-F238E27FC236}">
                  <a16:creationId xmlns:a16="http://schemas.microsoft.com/office/drawing/2014/main" id="{DF0B9F49-ED00-D341-8A73-D48B11C74161}"/>
                </a:ext>
              </a:extLst>
            </p:cNvPr>
            <p:cNvGrpSpPr/>
            <p:nvPr/>
          </p:nvGrpSpPr>
          <p:grpSpPr>
            <a:xfrm>
              <a:off x="401868" y="6399215"/>
              <a:ext cx="9076291" cy="138500"/>
              <a:chOff x="401868" y="6316085"/>
              <a:chExt cx="9076291" cy="138500"/>
            </a:xfrm>
          </p:grpSpPr>
          <p:sp>
            <p:nvSpPr>
              <p:cNvPr id="12" name="TextBox 11">
                <a:extLst>
                  <a:ext uri="{FF2B5EF4-FFF2-40B4-BE49-F238E27FC236}">
                    <a16:creationId xmlns:a16="http://schemas.microsoft.com/office/drawing/2014/main" id="{85930080-D222-9143-8D8D-9CE326CAA17C}"/>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bg1">
                        <a:lumMod val="75000"/>
                      </a:schemeClr>
                    </a:solidFill>
                  </a:rPr>
                  <a:t>Scenario discussion</a:t>
                </a:r>
              </a:p>
            </p:txBody>
          </p:sp>
          <p:sp>
            <p:nvSpPr>
              <p:cNvPr id="13" name="TextBox 12">
                <a:extLst>
                  <a:ext uri="{FF2B5EF4-FFF2-40B4-BE49-F238E27FC236}">
                    <a16:creationId xmlns:a16="http://schemas.microsoft.com/office/drawing/2014/main" id="{71B12136-970D-AA4E-B958-4A9FA3E928A7}"/>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Additional information</a:t>
                </a:r>
              </a:p>
            </p:txBody>
          </p:sp>
          <p:sp>
            <p:nvSpPr>
              <p:cNvPr id="14" name="TextBox 13">
                <a:extLst>
                  <a:ext uri="{FF2B5EF4-FFF2-40B4-BE49-F238E27FC236}">
                    <a16:creationId xmlns:a16="http://schemas.microsoft.com/office/drawing/2014/main" id="{A242EC2E-4302-8741-89FA-19B8265475D0}"/>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7" name="Group 6">
              <a:extLst>
                <a:ext uri="{FF2B5EF4-FFF2-40B4-BE49-F238E27FC236}">
                  <a16:creationId xmlns:a16="http://schemas.microsoft.com/office/drawing/2014/main" id="{4A788F4F-D01C-E84C-A626-6855F188A9CD}"/>
                </a:ext>
              </a:extLst>
            </p:cNvPr>
            <p:cNvGrpSpPr/>
            <p:nvPr/>
          </p:nvGrpSpPr>
          <p:grpSpPr>
            <a:xfrm>
              <a:off x="0" y="6215635"/>
              <a:ext cx="11444140" cy="131976"/>
              <a:chOff x="0" y="6058468"/>
              <a:chExt cx="11444140" cy="131976"/>
            </a:xfrm>
          </p:grpSpPr>
          <p:cxnSp>
            <p:nvCxnSpPr>
              <p:cNvPr id="8" name="Straight Arrow Connector 7">
                <a:extLst>
                  <a:ext uri="{FF2B5EF4-FFF2-40B4-BE49-F238E27FC236}">
                    <a16:creationId xmlns:a16="http://schemas.microsoft.com/office/drawing/2014/main" id="{A229D524-F114-FA4E-861D-3B5F826F86A7}"/>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156BA1D-55A2-B44F-9C35-0EBDA688DA30}"/>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035AD210-8801-DC41-A967-5F373169268C}"/>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380D1383-32D0-2445-873F-CDAD6F943C5E}"/>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45739988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8C4E59CA-F642-49B1-B68D-3BC6AD46210F}"/>
              </a:ext>
            </a:extLst>
          </p:cNvPr>
          <p:cNvSpPr/>
          <p:nvPr/>
        </p:nvSpPr>
        <p:spPr>
          <a:xfrm>
            <a:off x="4591080" y="5105043"/>
            <a:ext cx="7022164" cy="865584"/>
          </a:xfrm>
          <a:prstGeom prst="rect">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cxnSp>
        <p:nvCxnSpPr>
          <p:cNvPr id="36" name="Straight Connector 35">
            <a:extLst>
              <a:ext uri="{FF2B5EF4-FFF2-40B4-BE49-F238E27FC236}">
                <a16:creationId xmlns:a16="http://schemas.microsoft.com/office/drawing/2014/main" id="{39C8F961-7996-49A0-9E77-589BEDEFB483}"/>
              </a:ext>
            </a:extLst>
          </p:cNvPr>
          <p:cNvCxnSpPr>
            <a:cxnSpLocks/>
          </p:cNvCxnSpPr>
          <p:nvPr/>
        </p:nvCxnSpPr>
        <p:spPr>
          <a:xfrm flipV="1">
            <a:off x="8089405" y="4224685"/>
            <a:ext cx="0" cy="1029638"/>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A62198-5730-46DB-8076-591C7AC118DD}"/>
              </a:ext>
            </a:extLst>
          </p:cNvPr>
          <p:cNvSpPr>
            <a:spLocks noGrp="1"/>
          </p:cNvSpPr>
          <p:nvPr>
            <p:ph type="title"/>
          </p:nvPr>
        </p:nvSpPr>
        <p:spPr/>
        <p:txBody>
          <a:bodyPr/>
          <a:lstStyle/>
          <a:p>
            <a:r>
              <a:rPr lang="en-US"/>
              <a:t>Building modern apps with Azure SQL</a:t>
            </a:r>
          </a:p>
        </p:txBody>
      </p:sp>
      <p:sp>
        <p:nvSpPr>
          <p:cNvPr id="55" name="Rectangle 54">
            <a:extLst>
              <a:ext uri="{FF2B5EF4-FFF2-40B4-BE49-F238E27FC236}">
                <a16:creationId xmlns:a16="http://schemas.microsoft.com/office/drawing/2014/main" id="{4E9A83C4-ECB0-44D3-9423-A180DBCE216B}"/>
              </a:ext>
            </a:extLst>
          </p:cNvPr>
          <p:cNvSpPr/>
          <p:nvPr/>
        </p:nvSpPr>
        <p:spPr bwMode="auto">
          <a:xfrm>
            <a:off x="412721" y="1220803"/>
            <a:ext cx="3178958" cy="217761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IoT</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Analytics</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Streaming</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Visualizations</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Automation</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Notification</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Alerting</a:t>
            </a:r>
          </a:p>
          <a:p>
            <a:pPr marL="231775" marR="0" lvl="0" indent="-231775"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Web/Mobile</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C5102236-FF1C-4B33-AFD6-42B0BDFD51EF}"/>
              </a:ext>
            </a:extLst>
          </p:cNvPr>
          <p:cNvGrpSpPr/>
          <p:nvPr/>
        </p:nvGrpSpPr>
        <p:grpSpPr>
          <a:xfrm>
            <a:off x="5658940" y="2298582"/>
            <a:ext cx="1005819" cy="782048"/>
            <a:chOff x="6251846" y="2842170"/>
            <a:chExt cx="1005819" cy="782048"/>
          </a:xfrm>
        </p:grpSpPr>
        <p:pic>
          <p:nvPicPr>
            <p:cNvPr id="72" name="Graphic 71">
              <a:extLst>
                <a:ext uri="{FF2B5EF4-FFF2-40B4-BE49-F238E27FC236}">
                  <a16:creationId xmlns:a16="http://schemas.microsoft.com/office/drawing/2014/main" id="{94F564E7-013F-411D-9BC2-99D66EF107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56442" y="2842170"/>
              <a:ext cx="405133" cy="405133"/>
            </a:xfrm>
            <a:prstGeom prst="rect">
              <a:avLst/>
            </a:prstGeom>
          </p:spPr>
        </p:pic>
        <p:sp>
          <p:nvSpPr>
            <p:cNvPr id="77" name="TextBox 76">
              <a:extLst>
                <a:ext uri="{FF2B5EF4-FFF2-40B4-BE49-F238E27FC236}">
                  <a16:creationId xmlns:a16="http://schemas.microsoft.com/office/drawing/2014/main" id="{6AC241AD-2430-4C9C-8B42-3EF5AE8B7D18}"/>
                </a:ext>
              </a:extLst>
            </p:cNvPr>
            <p:cNvSpPr txBox="1"/>
            <p:nvPr/>
          </p:nvSpPr>
          <p:spPr>
            <a:xfrm>
              <a:off x="6251846" y="3224108"/>
              <a:ext cx="100581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Export Service</a:t>
              </a:r>
            </a:p>
          </p:txBody>
        </p:sp>
      </p:grpSp>
      <p:grpSp>
        <p:nvGrpSpPr>
          <p:cNvPr id="29" name="Group 28">
            <a:extLst>
              <a:ext uri="{FF2B5EF4-FFF2-40B4-BE49-F238E27FC236}">
                <a16:creationId xmlns:a16="http://schemas.microsoft.com/office/drawing/2014/main" id="{6404FDED-7A19-4A85-BED4-CA749A351A0A}"/>
              </a:ext>
            </a:extLst>
          </p:cNvPr>
          <p:cNvGrpSpPr/>
          <p:nvPr/>
        </p:nvGrpSpPr>
        <p:grpSpPr>
          <a:xfrm>
            <a:off x="7591553" y="5199684"/>
            <a:ext cx="1010492" cy="770943"/>
            <a:chOff x="7519811" y="4421437"/>
            <a:chExt cx="1010492" cy="770943"/>
          </a:xfrm>
        </p:grpSpPr>
        <p:pic>
          <p:nvPicPr>
            <p:cNvPr id="71" name="Picture 70" descr="A close up of a sign&#10;&#10;Description automatically generated">
              <a:extLst>
                <a:ext uri="{FF2B5EF4-FFF2-40B4-BE49-F238E27FC236}">
                  <a16:creationId xmlns:a16="http://schemas.microsoft.com/office/drawing/2014/main" id="{D8829A16-7A71-4417-ABFE-D3E08DDC31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4260" y="4421437"/>
              <a:ext cx="528382" cy="528382"/>
            </a:xfrm>
            <a:prstGeom prst="rect">
              <a:avLst/>
            </a:prstGeom>
          </p:spPr>
        </p:pic>
        <p:sp>
          <p:nvSpPr>
            <p:cNvPr id="78" name="TextBox 77">
              <a:extLst>
                <a:ext uri="{FF2B5EF4-FFF2-40B4-BE49-F238E27FC236}">
                  <a16:creationId xmlns:a16="http://schemas.microsoft.com/office/drawing/2014/main" id="{250F8BE0-F319-4775-AF86-478CD2E5AC94}"/>
                </a:ext>
              </a:extLst>
            </p:cNvPr>
            <p:cNvSpPr txBox="1"/>
            <p:nvPr/>
          </p:nvSpPr>
          <p:spPr>
            <a:xfrm>
              <a:off x="7519811" y="4946159"/>
              <a:ext cx="1010492" cy="24622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SQL Server</a:t>
              </a:r>
            </a:p>
          </p:txBody>
        </p:sp>
      </p:grpSp>
      <p:grpSp>
        <p:nvGrpSpPr>
          <p:cNvPr id="8" name="Group 7">
            <a:extLst>
              <a:ext uri="{FF2B5EF4-FFF2-40B4-BE49-F238E27FC236}">
                <a16:creationId xmlns:a16="http://schemas.microsoft.com/office/drawing/2014/main" id="{AD3A2613-37ED-44B1-8E40-695B948BBA84}"/>
              </a:ext>
            </a:extLst>
          </p:cNvPr>
          <p:cNvGrpSpPr/>
          <p:nvPr/>
        </p:nvGrpSpPr>
        <p:grpSpPr>
          <a:xfrm>
            <a:off x="8734460" y="1361178"/>
            <a:ext cx="840786" cy="791115"/>
            <a:chOff x="3979170" y="2031780"/>
            <a:chExt cx="840786" cy="791115"/>
          </a:xfrm>
        </p:grpSpPr>
        <p:pic>
          <p:nvPicPr>
            <p:cNvPr id="97" name="Graphic 96">
              <a:extLst>
                <a:ext uri="{FF2B5EF4-FFF2-40B4-BE49-F238E27FC236}">
                  <a16:creationId xmlns:a16="http://schemas.microsoft.com/office/drawing/2014/main" id="{28015634-B524-4EC0-A9B1-6EBC10B5B0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20671" y="2031780"/>
              <a:ext cx="357785" cy="357785"/>
            </a:xfrm>
            <a:prstGeom prst="rect">
              <a:avLst/>
            </a:prstGeom>
          </p:spPr>
        </p:pic>
        <p:sp>
          <p:nvSpPr>
            <p:cNvPr id="98" name="TextBox 97">
              <a:extLst>
                <a:ext uri="{FF2B5EF4-FFF2-40B4-BE49-F238E27FC236}">
                  <a16:creationId xmlns:a16="http://schemas.microsoft.com/office/drawing/2014/main" id="{76BBBE98-9C99-4FFF-9DE3-A0940EFDBD77}"/>
                </a:ext>
              </a:extLst>
            </p:cNvPr>
            <p:cNvSpPr txBox="1"/>
            <p:nvPr/>
          </p:nvSpPr>
          <p:spPr>
            <a:xfrm>
              <a:off x="3979170" y="2455379"/>
              <a:ext cx="840786"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DevOps</a:t>
              </a:r>
            </a:p>
          </p:txBody>
        </p:sp>
      </p:grpSp>
      <p:grpSp>
        <p:nvGrpSpPr>
          <p:cNvPr id="28" name="Group 27">
            <a:extLst>
              <a:ext uri="{FF2B5EF4-FFF2-40B4-BE49-F238E27FC236}">
                <a16:creationId xmlns:a16="http://schemas.microsoft.com/office/drawing/2014/main" id="{1382F316-839A-4AEC-8D0D-6B2258D16530}"/>
              </a:ext>
            </a:extLst>
          </p:cNvPr>
          <p:cNvGrpSpPr/>
          <p:nvPr/>
        </p:nvGrpSpPr>
        <p:grpSpPr>
          <a:xfrm>
            <a:off x="10395475" y="3329065"/>
            <a:ext cx="1178433" cy="785717"/>
            <a:chOff x="8120329" y="5266089"/>
            <a:chExt cx="1178433" cy="785717"/>
          </a:xfrm>
        </p:grpSpPr>
        <p:pic>
          <p:nvPicPr>
            <p:cNvPr id="1026" name="Picture 2" descr="See the source image">
              <a:extLst>
                <a:ext uri="{FF2B5EF4-FFF2-40B4-BE49-F238E27FC236}">
                  <a16:creationId xmlns:a16="http://schemas.microsoft.com/office/drawing/2014/main" id="{0649E791-33ED-4124-8843-7C39C14A3D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29251" y="5266089"/>
              <a:ext cx="288836" cy="320127"/>
            </a:xfrm>
            <a:prstGeom prst="rect">
              <a:avLst/>
            </a:prstGeom>
            <a:noFill/>
            <a:extLst>
              <a:ext uri="{909E8E84-426E-40DD-AFC4-6F175D3DCCD1}">
                <a14:hiddenFill xmlns:a14="http://schemas.microsoft.com/office/drawing/2010/main">
                  <a:solidFill>
                    <a:srgbClr val="FFFFFF"/>
                  </a:solidFill>
                </a14:hiddenFill>
              </a:ext>
            </a:extLst>
          </p:spPr>
        </p:pic>
        <p:sp>
          <p:nvSpPr>
            <p:cNvPr id="127" name="TextBox 126">
              <a:extLst>
                <a:ext uri="{FF2B5EF4-FFF2-40B4-BE49-F238E27FC236}">
                  <a16:creationId xmlns:a16="http://schemas.microsoft.com/office/drawing/2014/main" id="{ED3C3F38-8CF3-47FA-9B59-7CAE173ABD08}"/>
                </a:ext>
              </a:extLst>
            </p:cNvPr>
            <p:cNvSpPr txBox="1"/>
            <p:nvPr/>
          </p:nvSpPr>
          <p:spPr>
            <a:xfrm>
              <a:off x="8120329" y="5684290"/>
              <a:ext cx="1178433"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Synapse Analytics</a:t>
              </a:r>
            </a:p>
          </p:txBody>
        </p:sp>
      </p:grpSp>
      <p:pic>
        <p:nvPicPr>
          <p:cNvPr id="1024" name="Graphic 1023">
            <a:extLst>
              <a:ext uri="{FF2B5EF4-FFF2-40B4-BE49-F238E27FC236}">
                <a16:creationId xmlns:a16="http://schemas.microsoft.com/office/drawing/2014/main" id="{030DD743-9F9F-40AD-92A0-38D1D6E602D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71058" y="4275836"/>
            <a:ext cx="634342" cy="634342"/>
          </a:xfrm>
          <a:prstGeom prst="rect">
            <a:avLst/>
          </a:prstGeom>
        </p:spPr>
      </p:pic>
      <p:sp>
        <p:nvSpPr>
          <p:cNvPr id="96" name="AutoShape 3">
            <a:extLst>
              <a:ext uri="{FF2B5EF4-FFF2-40B4-BE49-F238E27FC236}">
                <a16:creationId xmlns:a16="http://schemas.microsoft.com/office/drawing/2014/main" id="{DA9C2ABC-E30D-A243-947D-48710F68744B}"/>
              </a:ext>
            </a:extLst>
          </p:cNvPr>
          <p:cNvSpPr>
            <a:spLocks noChangeAspect="1" noChangeArrowheads="1" noTextEdit="1"/>
          </p:cNvSpPr>
          <p:nvPr/>
        </p:nvSpPr>
        <p:spPr bwMode="auto">
          <a:xfrm>
            <a:off x="5223920" y="4066974"/>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31374C16-CA39-C04C-AA99-559B110F14D5}"/>
              </a:ext>
            </a:extLst>
          </p:cNvPr>
          <p:cNvGrpSpPr/>
          <p:nvPr/>
        </p:nvGrpSpPr>
        <p:grpSpPr>
          <a:xfrm>
            <a:off x="3950952" y="5147234"/>
            <a:ext cx="247650" cy="495301"/>
            <a:chOff x="5085020" y="4298474"/>
            <a:chExt cx="247650" cy="495301"/>
          </a:xfrm>
        </p:grpSpPr>
        <p:sp>
          <p:nvSpPr>
            <p:cNvPr id="99" name="Rectangle 5">
              <a:extLst>
                <a:ext uri="{FF2B5EF4-FFF2-40B4-BE49-F238E27FC236}">
                  <a16:creationId xmlns:a16="http://schemas.microsoft.com/office/drawing/2014/main" id="{F0B5CA77-3544-E64B-AFB3-B4F8335B5BB8}"/>
                </a:ext>
              </a:extLst>
            </p:cNvPr>
            <p:cNvSpPr>
              <a:spLocks noChangeArrowheads="1"/>
            </p:cNvSpPr>
            <p:nvPr/>
          </p:nvSpPr>
          <p:spPr bwMode="auto">
            <a:xfrm>
              <a:off x="5085020" y="429847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5" name="Rectangle 7">
              <a:extLst>
                <a:ext uri="{FF2B5EF4-FFF2-40B4-BE49-F238E27FC236}">
                  <a16:creationId xmlns:a16="http://schemas.microsoft.com/office/drawing/2014/main" id="{2B2A8828-A041-CF4F-ACCF-77FBEC74C5C8}"/>
                </a:ext>
              </a:extLst>
            </p:cNvPr>
            <p:cNvSpPr>
              <a:spLocks noChangeArrowheads="1"/>
            </p:cNvSpPr>
            <p:nvPr/>
          </p:nvSpPr>
          <p:spPr bwMode="auto">
            <a:xfrm>
              <a:off x="5146933" y="4376262"/>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8" name="Rectangle 8">
              <a:extLst>
                <a:ext uri="{FF2B5EF4-FFF2-40B4-BE49-F238E27FC236}">
                  <a16:creationId xmlns:a16="http://schemas.microsoft.com/office/drawing/2014/main" id="{9F5F6A9F-9526-BC4E-9E2F-EA394DDBA8F1}"/>
                </a:ext>
              </a:extLst>
            </p:cNvPr>
            <p:cNvSpPr>
              <a:spLocks noChangeArrowheads="1"/>
            </p:cNvSpPr>
            <p:nvPr/>
          </p:nvSpPr>
          <p:spPr bwMode="auto">
            <a:xfrm>
              <a:off x="5224720" y="4376262"/>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0" name="Rectangle 9">
              <a:extLst>
                <a:ext uri="{FF2B5EF4-FFF2-40B4-BE49-F238E27FC236}">
                  <a16:creationId xmlns:a16="http://schemas.microsoft.com/office/drawing/2014/main" id="{75DD853A-B391-BA4C-9DCD-EB2EA08FCD06}"/>
                </a:ext>
              </a:extLst>
            </p:cNvPr>
            <p:cNvSpPr>
              <a:spLocks noChangeArrowheads="1"/>
            </p:cNvSpPr>
            <p:nvPr/>
          </p:nvSpPr>
          <p:spPr bwMode="auto">
            <a:xfrm>
              <a:off x="5146933" y="4452462"/>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2" name="Rectangle 10">
              <a:extLst>
                <a:ext uri="{FF2B5EF4-FFF2-40B4-BE49-F238E27FC236}">
                  <a16:creationId xmlns:a16="http://schemas.microsoft.com/office/drawing/2014/main" id="{4B6B7253-BFEE-FF42-AC0D-1DAB767655A6}"/>
                </a:ext>
              </a:extLst>
            </p:cNvPr>
            <p:cNvSpPr>
              <a:spLocks noChangeArrowheads="1"/>
            </p:cNvSpPr>
            <p:nvPr/>
          </p:nvSpPr>
          <p:spPr bwMode="auto">
            <a:xfrm>
              <a:off x="5224720" y="4452462"/>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3" name="Rectangle 11">
              <a:extLst>
                <a:ext uri="{FF2B5EF4-FFF2-40B4-BE49-F238E27FC236}">
                  <a16:creationId xmlns:a16="http://schemas.microsoft.com/office/drawing/2014/main" id="{A908330F-98E6-604A-9133-16DBE8BC0CD1}"/>
                </a:ext>
              </a:extLst>
            </p:cNvPr>
            <p:cNvSpPr>
              <a:spLocks noChangeArrowheads="1"/>
            </p:cNvSpPr>
            <p:nvPr/>
          </p:nvSpPr>
          <p:spPr bwMode="auto">
            <a:xfrm>
              <a:off x="5146933" y="4530249"/>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6" name="Rectangle 12">
              <a:extLst>
                <a:ext uri="{FF2B5EF4-FFF2-40B4-BE49-F238E27FC236}">
                  <a16:creationId xmlns:a16="http://schemas.microsoft.com/office/drawing/2014/main" id="{5BCC2355-F80C-2F43-91C2-DAC2E1CE613B}"/>
                </a:ext>
              </a:extLst>
            </p:cNvPr>
            <p:cNvSpPr>
              <a:spLocks noChangeArrowheads="1"/>
            </p:cNvSpPr>
            <p:nvPr/>
          </p:nvSpPr>
          <p:spPr bwMode="auto">
            <a:xfrm>
              <a:off x="5224720" y="4530249"/>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19" name="Rectangle 13">
              <a:extLst>
                <a:ext uri="{FF2B5EF4-FFF2-40B4-BE49-F238E27FC236}">
                  <a16:creationId xmlns:a16="http://schemas.microsoft.com/office/drawing/2014/main" id="{2F3896DD-3B0D-2F4B-8C15-E9B2BBE654D5}"/>
                </a:ext>
              </a:extLst>
            </p:cNvPr>
            <p:cNvSpPr>
              <a:spLocks noChangeArrowheads="1"/>
            </p:cNvSpPr>
            <p:nvPr/>
          </p:nvSpPr>
          <p:spPr bwMode="auto">
            <a:xfrm>
              <a:off x="5146933" y="4608037"/>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0" name="Rectangle 14">
              <a:extLst>
                <a:ext uri="{FF2B5EF4-FFF2-40B4-BE49-F238E27FC236}">
                  <a16:creationId xmlns:a16="http://schemas.microsoft.com/office/drawing/2014/main" id="{26A78001-8431-B748-979B-A8BD54BFC9D9}"/>
                </a:ext>
              </a:extLst>
            </p:cNvPr>
            <p:cNvSpPr>
              <a:spLocks noChangeArrowheads="1"/>
            </p:cNvSpPr>
            <p:nvPr/>
          </p:nvSpPr>
          <p:spPr bwMode="auto">
            <a:xfrm>
              <a:off x="5224720" y="4608037"/>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1" name="Rectangle 15">
              <a:extLst>
                <a:ext uri="{FF2B5EF4-FFF2-40B4-BE49-F238E27FC236}">
                  <a16:creationId xmlns:a16="http://schemas.microsoft.com/office/drawing/2014/main" id="{46D2634B-E56A-814A-9B39-2FC388D0A1DC}"/>
                </a:ext>
              </a:extLst>
            </p:cNvPr>
            <p:cNvSpPr>
              <a:spLocks noChangeArrowheads="1"/>
            </p:cNvSpPr>
            <p:nvPr/>
          </p:nvSpPr>
          <p:spPr bwMode="auto">
            <a:xfrm>
              <a:off x="5178683" y="4731862"/>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 name="Group 2">
            <a:extLst>
              <a:ext uri="{FF2B5EF4-FFF2-40B4-BE49-F238E27FC236}">
                <a16:creationId xmlns:a16="http://schemas.microsoft.com/office/drawing/2014/main" id="{50C8ACCD-D98A-0748-AEA9-6CC59E582B4E}"/>
              </a:ext>
            </a:extLst>
          </p:cNvPr>
          <p:cNvGrpSpPr/>
          <p:nvPr/>
        </p:nvGrpSpPr>
        <p:grpSpPr>
          <a:xfrm>
            <a:off x="3822262" y="3661854"/>
            <a:ext cx="531103" cy="314326"/>
            <a:chOff x="5378708" y="4376262"/>
            <a:chExt cx="155575" cy="92075"/>
          </a:xfrm>
          <a:solidFill>
            <a:schemeClr val="accent1"/>
          </a:solidFill>
        </p:grpSpPr>
        <p:sp>
          <p:nvSpPr>
            <p:cNvPr id="128" name="Oval 19">
              <a:extLst>
                <a:ext uri="{FF2B5EF4-FFF2-40B4-BE49-F238E27FC236}">
                  <a16:creationId xmlns:a16="http://schemas.microsoft.com/office/drawing/2014/main" id="{6493E297-4351-C24A-AF5F-6D7A918CAB91}"/>
                </a:ext>
              </a:extLst>
            </p:cNvPr>
            <p:cNvSpPr>
              <a:spLocks noChangeArrowheads="1"/>
            </p:cNvSpPr>
            <p:nvPr/>
          </p:nvSpPr>
          <p:spPr bwMode="auto">
            <a:xfrm>
              <a:off x="5394583" y="4376262"/>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9" name="Freeform 20">
              <a:extLst>
                <a:ext uri="{FF2B5EF4-FFF2-40B4-BE49-F238E27FC236}">
                  <a16:creationId xmlns:a16="http://schemas.microsoft.com/office/drawing/2014/main" id="{1D1780B3-AED5-2045-8726-CE333286DA4E}"/>
                </a:ext>
              </a:extLst>
            </p:cNvPr>
            <p:cNvSpPr>
              <a:spLocks/>
            </p:cNvSpPr>
            <p:nvPr/>
          </p:nvSpPr>
          <p:spPr bwMode="auto">
            <a:xfrm>
              <a:off x="5378708" y="4433412"/>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31" name="Oval 21">
              <a:extLst>
                <a:ext uri="{FF2B5EF4-FFF2-40B4-BE49-F238E27FC236}">
                  <a16:creationId xmlns:a16="http://schemas.microsoft.com/office/drawing/2014/main" id="{4B89FED3-26BC-3442-964A-F93C50E06740}"/>
                </a:ext>
              </a:extLst>
            </p:cNvPr>
            <p:cNvSpPr>
              <a:spLocks noChangeArrowheads="1"/>
            </p:cNvSpPr>
            <p:nvPr/>
          </p:nvSpPr>
          <p:spPr bwMode="auto">
            <a:xfrm>
              <a:off x="5456495" y="4392137"/>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69194EBF-C4DC-43B3-9FAF-A460403B4A5B}"/>
              </a:ext>
            </a:extLst>
          </p:cNvPr>
          <p:cNvGrpSpPr/>
          <p:nvPr/>
        </p:nvGrpSpPr>
        <p:grpSpPr>
          <a:xfrm>
            <a:off x="6740673" y="2323803"/>
            <a:ext cx="1002741" cy="759787"/>
            <a:chOff x="9518943" y="3302754"/>
            <a:chExt cx="1002741" cy="759787"/>
          </a:xfrm>
        </p:grpSpPr>
        <p:sp>
          <p:nvSpPr>
            <p:cNvPr id="90" name="TextBox 89">
              <a:extLst>
                <a:ext uri="{FF2B5EF4-FFF2-40B4-BE49-F238E27FC236}">
                  <a16:creationId xmlns:a16="http://schemas.microsoft.com/office/drawing/2014/main" id="{3E6A1FB7-B4F7-402E-8BA2-8FAEC40A79E3}"/>
                </a:ext>
              </a:extLst>
            </p:cNvPr>
            <p:cNvSpPr txBox="1"/>
            <p:nvPr/>
          </p:nvSpPr>
          <p:spPr>
            <a:xfrm>
              <a:off x="9518943" y="3695025"/>
              <a:ext cx="1002741"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Data Factory</a:t>
              </a:r>
            </a:p>
          </p:txBody>
        </p:sp>
        <p:sp>
          <p:nvSpPr>
            <p:cNvPr id="132" name="Freeform 131">
              <a:extLst>
                <a:ext uri="{FF2B5EF4-FFF2-40B4-BE49-F238E27FC236}">
                  <a16:creationId xmlns:a16="http://schemas.microsoft.com/office/drawing/2014/main" id="{43E37F9B-292F-674D-9E8F-599A2CD127BE}"/>
                </a:ext>
              </a:extLst>
            </p:cNvPr>
            <p:cNvSpPr/>
            <p:nvPr/>
          </p:nvSpPr>
          <p:spPr bwMode="auto">
            <a:xfrm>
              <a:off x="9853050" y="3302754"/>
              <a:ext cx="318935" cy="317896"/>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418999C4-C92C-4F29-8767-A36289D1BD7C}"/>
              </a:ext>
            </a:extLst>
          </p:cNvPr>
          <p:cNvGrpSpPr/>
          <p:nvPr/>
        </p:nvGrpSpPr>
        <p:grpSpPr>
          <a:xfrm>
            <a:off x="7888440" y="3341193"/>
            <a:ext cx="745099" cy="808269"/>
            <a:chOff x="6058151" y="3756447"/>
            <a:chExt cx="745099" cy="808269"/>
          </a:xfrm>
        </p:grpSpPr>
        <p:sp>
          <p:nvSpPr>
            <p:cNvPr id="76" name="TextBox 75">
              <a:extLst>
                <a:ext uri="{FF2B5EF4-FFF2-40B4-BE49-F238E27FC236}">
                  <a16:creationId xmlns:a16="http://schemas.microsoft.com/office/drawing/2014/main" id="{4DDD539B-17F7-4F21-986F-FA5285B877C4}"/>
                </a:ext>
              </a:extLst>
            </p:cNvPr>
            <p:cNvSpPr txBox="1"/>
            <p:nvPr/>
          </p:nvSpPr>
          <p:spPr>
            <a:xfrm>
              <a:off x="6058151" y="4164606"/>
              <a:ext cx="74509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Stream Analytics</a:t>
              </a:r>
            </a:p>
          </p:txBody>
        </p:sp>
        <p:sp>
          <p:nvSpPr>
            <p:cNvPr id="133" name="Freeform 132">
              <a:extLst>
                <a:ext uri="{FF2B5EF4-FFF2-40B4-BE49-F238E27FC236}">
                  <a16:creationId xmlns:a16="http://schemas.microsoft.com/office/drawing/2014/main" id="{914EE023-DB7C-074F-B56B-A1E169A2CF29}"/>
                </a:ext>
              </a:extLst>
            </p:cNvPr>
            <p:cNvSpPr/>
            <p:nvPr/>
          </p:nvSpPr>
          <p:spPr bwMode="auto">
            <a:xfrm>
              <a:off x="6211989" y="3756447"/>
              <a:ext cx="353780" cy="274684"/>
            </a:xfrm>
            <a:custGeom>
              <a:avLst/>
              <a:gdLst>
                <a:gd name="connsiteX0" fmla="*/ 2872895 w 6005359"/>
                <a:gd name="connsiteY0" fmla="*/ 2451096 h 4662711"/>
                <a:gd name="connsiteX1" fmla="*/ 3517361 w 6005359"/>
                <a:gd name="connsiteY1" fmla="*/ 2725050 h 4662711"/>
                <a:gd name="connsiteX2" fmla="*/ 3369823 w 6005359"/>
                <a:gd name="connsiteY2" fmla="*/ 2908295 h 4662711"/>
                <a:gd name="connsiteX3" fmla="*/ 2856088 w 6005359"/>
                <a:gd name="connsiteY3" fmla="*/ 2685137 h 4662711"/>
                <a:gd name="connsiteX4" fmla="*/ 1259622 w 6005359"/>
                <a:gd name="connsiteY4" fmla="*/ 3419922 h 4662711"/>
                <a:gd name="connsiteX5" fmla="*/ 25456 w 6005359"/>
                <a:gd name="connsiteY5" fmla="*/ 2842979 h 4662711"/>
                <a:gd name="connsiteX6" fmla="*/ 169704 w 6005359"/>
                <a:gd name="connsiteY6" fmla="*/ 2663366 h 4662711"/>
                <a:gd name="connsiteX7" fmla="*/ 1274016 w 6005359"/>
                <a:gd name="connsiteY7" fmla="*/ 3178623 h 4662711"/>
                <a:gd name="connsiteX8" fmla="*/ 2872895 w 6005359"/>
                <a:gd name="connsiteY8" fmla="*/ 2451096 h 4662711"/>
                <a:gd name="connsiteX9" fmla="*/ 2902933 w 6005359"/>
                <a:gd name="connsiteY9" fmla="*/ 1845126 h 4662711"/>
                <a:gd name="connsiteX10" fmla="*/ 3806450 w 6005359"/>
                <a:gd name="connsiteY10" fmla="*/ 2293252 h 4662711"/>
                <a:gd name="connsiteX11" fmla="*/ 3661306 w 6005359"/>
                <a:gd name="connsiteY11" fmla="*/ 2494639 h 4662711"/>
                <a:gd name="connsiteX12" fmla="*/ 2873905 w 6005359"/>
                <a:gd name="connsiteY12" fmla="*/ 2115453 h 4662711"/>
                <a:gd name="connsiteX13" fmla="*/ 1340834 w 6005359"/>
                <a:gd name="connsiteY13" fmla="*/ 2813953 h 4662711"/>
                <a:gd name="connsiteX14" fmla="*/ 433692 w 6005359"/>
                <a:gd name="connsiteY14" fmla="*/ 2485566 h 4662711"/>
                <a:gd name="connsiteX15" fmla="*/ 379264 w 6005359"/>
                <a:gd name="connsiteY15" fmla="*/ 2189838 h 4662711"/>
                <a:gd name="connsiteX16" fmla="*/ 593346 w 6005359"/>
                <a:gd name="connsiteY16" fmla="*/ 2264227 h 4662711"/>
                <a:gd name="connsiteX17" fmla="*/ 1333576 w 6005359"/>
                <a:gd name="connsiteY17" fmla="*/ 2556324 h 4662711"/>
                <a:gd name="connsiteX18" fmla="*/ 2902933 w 6005359"/>
                <a:gd name="connsiteY18" fmla="*/ 1845126 h 4662711"/>
                <a:gd name="connsiteX19" fmla="*/ 2939216 w 6005359"/>
                <a:gd name="connsiteY19" fmla="*/ 1244596 h 4662711"/>
                <a:gd name="connsiteX20" fmla="*/ 4006017 w 6005359"/>
                <a:gd name="connsiteY20" fmla="*/ 1705423 h 4662711"/>
                <a:gd name="connsiteX21" fmla="*/ 4136647 w 6005359"/>
                <a:gd name="connsiteY21" fmla="*/ 1883224 h 4662711"/>
                <a:gd name="connsiteX22" fmla="*/ 4136646 w 6005359"/>
                <a:gd name="connsiteY22" fmla="*/ 1883224 h 4662711"/>
                <a:gd name="connsiteX23" fmla="*/ 3995131 w 6005359"/>
                <a:gd name="connsiteY23" fmla="*/ 2024739 h 4662711"/>
                <a:gd name="connsiteX24" fmla="*/ 2928331 w 6005359"/>
                <a:gd name="connsiteY24" fmla="*/ 1509481 h 4662711"/>
                <a:gd name="connsiteX25" fmla="*/ 1244674 w 6005359"/>
                <a:gd name="connsiteY25" fmla="*/ 2264224 h 4662711"/>
                <a:gd name="connsiteX26" fmla="*/ 740304 w 6005359"/>
                <a:gd name="connsiteY26" fmla="*/ 2062837 h 4662711"/>
                <a:gd name="connsiteX27" fmla="*/ 693133 w 6005359"/>
                <a:gd name="connsiteY27" fmla="*/ 1788881 h 4662711"/>
                <a:gd name="connsiteX28" fmla="*/ 909029 w 6005359"/>
                <a:gd name="connsiteY28" fmla="*/ 1826984 h 4662711"/>
                <a:gd name="connsiteX29" fmla="*/ 1201131 w 6005359"/>
                <a:gd name="connsiteY29" fmla="*/ 1970310 h 4662711"/>
                <a:gd name="connsiteX30" fmla="*/ 2939216 w 6005359"/>
                <a:gd name="connsiteY30" fmla="*/ 1244596 h 4662711"/>
                <a:gd name="connsiteX31" fmla="*/ 3405494 w 6005359"/>
                <a:gd name="connsiteY31" fmla="*/ 0 h 4662711"/>
                <a:gd name="connsiteX32" fmla="*/ 3942516 w 6005359"/>
                <a:gd name="connsiteY32" fmla="*/ 0 h 4662711"/>
                <a:gd name="connsiteX33" fmla="*/ 4175075 w 6005359"/>
                <a:gd name="connsiteY33" fmla="*/ 638390 h 4662711"/>
                <a:gd name="connsiteX34" fmla="*/ 4176609 w 6005359"/>
                <a:gd name="connsiteY34" fmla="*/ 638764 h 4662711"/>
                <a:gd name="connsiteX35" fmla="*/ 4494947 w 6005359"/>
                <a:gd name="connsiteY35" fmla="*/ 768026 h 4662711"/>
                <a:gd name="connsiteX36" fmla="*/ 4515854 w 6005359"/>
                <a:gd name="connsiteY36" fmla="*/ 780380 h 4662711"/>
                <a:gd name="connsiteX37" fmla="*/ 5132655 w 6005359"/>
                <a:gd name="connsiteY37" fmla="*/ 492973 h 4662711"/>
                <a:gd name="connsiteX38" fmla="*/ 5512387 w 6005359"/>
                <a:gd name="connsiteY38" fmla="*/ 872705 h 4662711"/>
                <a:gd name="connsiteX39" fmla="*/ 5224980 w 6005359"/>
                <a:gd name="connsiteY39" fmla="*/ 1489506 h 4662711"/>
                <a:gd name="connsiteX40" fmla="*/ 5237334 w 6005359"/>
                <a:gd name="connsiteY40" fmla="*/ 1510412 h 4662711"/>
                <a:gd name="connsiteX41" fmla="*/ 5366595 w 6005359"/>
                <a:gd name="connsiteY41" fmla="*/ 1828751 h 4662711"/>
                <a:gd name="connsiteX42" fmla="*/ 5366970 w 6005359"/>
                <a:gd name="connsiteY42" fmla="*/ 1830287 h 4662711"/>
                <a:gd name="connsiteX43" fmla="*/ 6005359 w 6005359"/>
                <a:gd name="connsiteY43" fmla="*/ 2062845 h 4662711"/>
                <a:gd name="connsiteX44" fmla="*/ 6005359 w 6005359"/>
                <a:gd name="connsiteY44" fmla="*/ 2599867 h 4662711"/>
                <a:gd name="connsiteX45" fmla="*/ 5366970 w 6005359"/>
                <a:gd name="connsiteY45" fmla="*/ 2832426 h 4662711"/>
                <a:gd name="connsiteX46" fmla="*/ 5366595 w 6005359"/>
                <a:gd name="connsiteY46" fmla="*/ 2833962 h 4662711"/>
                <a:gd name="connsiteX47" fmla="*/ 5237334 w 6005359"/>
                <a:gd name="connsiteY47" fmla="*/ 3152300 h 4662711"/>
                <a:gd name="connsiteX48" fmla="*/ 5224981 w 6005359"/>
                <a:gd name="connsiteY48" fmla="*/ 3173204 h 4662711"/>
                <a:gd name="connsiteX49" fmla="*/ 5512389 w 6005359"/>
                <a:gd name="connsiteY49" fmla="*/ 3790005 h 4662711"/>
                <a:gd name="connsiteX50" fmla="*/ 5132657 w 6005359"/>
                <a:gd name="connsiteY50" fmla="*/ 4169737 h 4662711"/>
                <a:gd name="connsiteX51" fmla="*/ 4515857 w 6005359"/>
                <a:gd name="connsiteY51" fmla="*/ 3882331 h 4662711"/>
                <a:gd name="connsiteX52" fmla="*/ 4494947 w 6005359"/>
                <a:gd name="connsiteY52" fmla="*/ 3894687 h 4662711"/>
                <a:gd name="connsiteX53" fmla="*/ 4176609 w 6005359"/>
                <a:gd name="connsiteY53" fmla="*/ 4023948 h 4662711"/>
                <a:gd name="connsiteX54" fmla="*/ 4175075 w 6005359"/>
                <a:gd name="connsiteY54" fmla="*/ 4024322 h 4662711"/>
                <a:gd name="connsiteX55" fmla="*/ 3942517 w 6005359"/>
                <a:gd name="connsiteY55" fmla="*/ 4662711 h 4662711"/>
                <a:gd name="connsiteX56" fmla="*/ 3405495 w 6005359"/>
                <a:gd name="connsiteY56" fmla="*/ 4662711 h 4662711"/>
                <a:gd name="connsiteX57" fmla="*/ 3172937 w 6005359"/>
                <a:gd name="connsiteY57" fmla="*/ 4024324 h 4662711"/>
                <a:gd name="connsiteX58" fmla="*/ 3171398 w 6005359"/>
                <a:gd name="connsiteY58" fmla="*/ 4023948 h 4662711"/>
                <a:gd name="connsiteX59" fmla="*/ 2853060 w 6005359"/>
                <a:gd name="connsiteY59" fmla="*/ 3894687 h 4662711"/>
                <a:gd name="connsiteX60" fmla="*/ 2832154 w 6005359"/>
                <a:gd name="connsiteY60" fmla="*/ 3882333 h 4662711"/>
                <a:gd name="connsiteX61" fmla="*/ 2215353 w 6005359"/>
                <a:gd name="connsiteY61" fmla="*/ 4169740 h 4662711"/>
                <a:gd name="connsiteX62" fmla="*/ 1835621 w 6005359"/>
                <a:gd name="connsiteY62" fmla="*/ 3790008 h 4662711"/>
                <a:gd name="connsiteX63" fmla="*/ 1926018 w 6005359"/>
                <a:gd name="connsiteY63" fmla="*/ 3596008 h 4662711"/>
                <a:gd name="connsiteX64" fmla="*/ 3047624 w 6005359"/>
                <a:gd name="connsiteY64" fmla="*/ 2952993 h 4662711"/>
                <a:gd name="connsiteX65" fmla="*/ 4298131 w 6005359"/>
                <a:gd name="connsiteY65" fmla="*/ 2955483 h 4662711"/>
                <a:gd name="connsiteX66" fmla="*/ 4298131 w 6005359"/>
                <a:gd name="connsiteY66" fmla="*/ 1707228 h 4662711"/>
                <a:gd name="connsiteX67" fmla="*/ 4084475 w 6005359"/>
                <a:gd name="connsiteY67" fmla="*/ 1549691 h 4662711"/>
                <a:gd name="connsiteX68" fmla="*/ 2017033 w 6005359"/>
                <a:gd name="connsiteY68" fmla="*/ 1262028 h 4662711"/>
                <a:gd name="connsiteX69" fmla="*/ 1835621 w 6005359"/>
                <a:gd name="connsiteY69" fmla="*/ 872703 h 4662711"/>
                <a:gd name="connsiteX70" fmla="*/ 2215353 w 6005359"/>
                <a:gd name="connsiteY70" fmla="*/ 492971 h 4662711"/>
                <a:gd name="connsiteX71" fmla="*/ 2832155 w 6005359"/>
                <a:gd name="connsiteY71" fmla="*/ 780379 h 4662711"/>
                <a:gd name="connsiteX72" fmla="*/ 2853060 w 6005359"/>
                <a:gd name="connsiteY72" fmla="*/ 768026 h 4662711"/>
                <a:gd name="connsiteX73" fmla="*/ 3171398 w 6005359"/>
                <a:gd name="connsiteY73" fmla="*/ 638765 h 4662711"/>
                <a:gd name="connsiteX74" fmla="*/ 3172935 w 6005359"/>
                <a:gd name="connsiteY74" fmla="*/ 638389 h 466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05359" h="4662711">
                  <a:moveTo>
                    <a:pt x="2872895" y="2451096"/>
                  </a:moveTo>
                  <a:cubicBezTo>
                    <a:pt x="3254059" y="2453876"/>
                    <a:pt x="3458125" y="2632521"/>
                    <a:pt x="3517361" y="2725050"/>
                  </a:cubicBezTo>
                  <a:cubicBezTo>
                    <a:pt x="3576596" y="2817579"/>
                    <a:pt x="3480035" y="2914947"/>
                    <a:pt x="3369823" y="2908295"/>
                  </a:cubicBezTo>
                  <a:cubicBezTo>
                    <a:pt x="3259611" y="2901643"/>
                    <a:pt x="3117388" y="2686742"/>
                    <a:pt x="2856088" y="2685137"/>
                  </a:cubicBezTo>
                  <a:cubicBezTo>
                    <a:pt x="2560630" y="2683322"/>
                    <a:pt x="2095973" y="3434610"/>
                    <a:pt x="1259622" y="3419922"/>
                  </a:cubicBezTo>
                  <a:cubicBezTo>
                    <a:pt x="480502" y="3406239"/>
                    <a:pt x="112766" y="2952743"/>
                    <a:pt x="25456" y="2842979"/>
                  </a:cubicBezTo>
                  <a:cubicBezTo>
                    <a:pt x="-61854" y="2733215"/>
                    <a:pt x="97681" y="2600167"/>
                    <a:pt x="169704" y="2663366"/>
                  </a:cubicBezTo>
                  <a:cubicBezTo>
                    <a:pt x="320141" y="2795373"/>
                    <a:pt x="822086" y="3184094"/>
                    <a:pt x="1274016" y="3178623"/>
                  </a:cubicBezTo>
                  <a:cubicBezTo>
                    <a:pt x="2098292" y="3168645"/>
                    <a:pt x="2291644" y="2446857"/>
                    <a:pt x="2872895" y="2451096"/>
                  </a:cubicBezTo>
                  <a:close/>
                  <a:moveTo>
                    <a:pt x="2902933" y="1845126"/>
                  </a:moveTo>
                  <a:cubicBezTo>
                    <a:pt x="3334590" y="1864811"/>
                    <a:pt x="3723598" y="2161414"/>
                    <a:pt x="3806450" y="2293252"/>
                  </a:cubicBezTo>
                  <a:cubicBezTo>
                    <a:pt x="3889302" y="2425090"/>
                    <a:pt x="3735087" y="2540600"/>
                    <a:pt x="3661306" y="2494639"/>
                  </a:cubicBezTo>
                  <a:cubicBezTo>
                    <a:pt x="3587525" y="2448678"/>
                    <a:pt x="3373136" y="2152948"/>
                    <a:pt x="2873905" y="2115453"/>
                  </a:cubicBezTo>
                  <a:cubicBezTo>
                    <a:pt x="2374674" y="2077958"/>
                    <a:pt x="1907194" y="2826654"/>
                    <a:pt x="1340834" y="2813953"/>
                  </a:cubicBezTo>
                  <a:cubicBezTo>
                    <a:pt x="774474" y="2801252"/>
                    <a:pt x="581254" y="2602285"/>
                    <a:pt x="433692" y="2485566"/>
                  </a:cubicBezTo>
                  <a:cubicBezTo>
                    <a:pt x="286130" y="2368847"/>
                    <a:pt x="310926" y="2226728"/>
                    <a:pt x="379264" y="2189838"/>
                  </a:cubicBezTo>
                  <a:cubicBezTo>
                    <a:pt x="447602" y="2152948"/>
                    <a:pt x="506866" y="2155975"/>
                    <a:pt x="593346" y="2264227"/>
                  </a:cubicBezTo>
                  <a:cubicBezTo>
                    <a:pt x="679826" y="2372479"/>
                    <a:pt x="942447" y="2564601"/>
                    <a:pt x="1333576" y="2556324"/>
                  </a:cubicBezTo>
                  <a:cubicBezTo>
                    <a:pt x="1890863" y="2544531"/>
                    <a:pt x="2274378" y="1816462"/>
                    <a:pt x="2902933" y="1845126"/>
                  </a:cubicBezTo>
                  <a:close/>
                  <a:moveTo>
                    <a:pt x="2939216" y="1244596"/>
                  </a:moveTo>
                  <a:cubicBezTo>
                    <a:pt x="3431559" y="1268032"/>
                    <a:pt x="3674386" y="1455591"/>
                    <a:pt x="4006017" y="1705423"/>
                  </a:cubicBezTo>
                  <a:cubicBezTo>
                    <a:pt x="4109574" y="1783437"/>
                    <a:pt x="4136647" y="1805067"/>
                    <a:pt x="4136647" y="1883224"/>
                  </a:cubicBezTo>
                  <a:lnTo>
                    <a:pt x="4136646" y="1883224"/>
                  </a:lnTo>
                  <a:cubicBezTo>
                    <a:pt x="4136646" y="1961381"/>
                    <a:pt x="4073288" y="2024739"/>
                    <a:pt x="3995131" y="2024739"/>
                  </a:cubicBezTo>
                  <a:cubicBezTo>
                    <a:pt x="3793140" y="2061630"/>
                    <a:pt x="3633483" y="1545767"/>
                    <a:pt x="2928331" y="1509481"/>
                  </a:cubicBezTo>
                  <a:cubicBezTo>
                    <a:pt x="2223179" y="1473195"/>
                    <a:pt x="1809671" y="2256756"/>
                    <a:pt x="1244674" y="2264224"/>
                  </a:cubicBezTo>
                  <a:cubicBezTo>
                    <a:pt x="969105" y="2267866"/>
                    <a:pt x="832228" y="2142061"/>
                    <a:pt x="740304" y="2062837"/>
                  </a:cubicBezTo>
                  <a:cubicBezTo>
                    <a:pt x="648381" y="1983613"/>
                    <a:pt x="612398" y="1857218"/>
                    <a:pt x="693133" y="1788881"/>
                  </a:cubicBezTo>
                  <a:cubicBezTo>
                    <a:pt x="773868" y="1720544"/>
                    <a:pt x="824363" y="1744131"/>
                    <a:pt x="909029" y="1826984"/>
                  </a:cubicBezTo>
                  <a:cubicBezTo>
                    <a:pt x="993695" y="1909837"/>
                    <a:pt x="1009740" y="1973989"/>
                    <a:pt x="1201131" y="1970310"/>
                  </a:cubicBezTo>
                  <a:cubicBezTo>
                    <a:pt x="1806386" y="1958674"/>
                    <a:pt x="2015759" y="1200638"/>
                    <a:pt x="2939216" y="1244596"/>
                  </a:cubicBezTo>
                  <a:close/>
                  <a:moveTo>
                    <a:pt x="3405494" y="0"/>
                  </a:moveTo>
                  <a:lnTo>
                    <a:pt x="3942516" y="0"/>
                  </a:lnTo>
                  <a:lnTo>
                    <a:pt x="4175075" y="638390"/>
                  </a:lnTo>
                  <a:lnTo>
                    <a:pt x="4176609" y="638764"/>
                  </a:lnTo>
                  <a:cubicBezTo>
                    <a:pt x="4285789" y="671080"/>
                    <a:pt x="4392460" y="714167"/>
                    <a:pt x="4494947" y="768026"/>
                  </a:cubicBezTo>
                  <a:lnTo>
                    <a:pt x="4515854" y="780380"/>
                  </a:lnTo>
                  <a:lnTo>
                    <a:pt x="5132655" y="492973"/>
                  </a:lnTo>
                  <a:lnTo>
                    <a:pt x="5512387" y="872705"/>
                  </a:lnTo>
                  <a:lnTo>
                    <a:pt x="5224980" y="1489506"/>
                  </a:lnTo>
                  <a:lnTo>
                    <a:pt x="5237334" y="1510412"/>
                  </a:lnTo>
                  <a:cubicBezTo>
                    <a:pt x="5291193" y="1612900"/>
                    <a:pt x="5334280" y="1719571"/>
                    <a:pt x="5366595" y="1828751"/>
                  </a:cubicBezTo>
                  <a:lnTo>
                    <a:pt x="5366970" y="1830287"/>
                  </a:lnTo>
                  <a:lnTo>
                    <a:pt x="6005359" y="2062845"/>
                  </a:lnTo>
                  <a:lnTo>
                    <a:pt x="6005359" y="2599867"/>
                  </a:lnTo>
                  <a:lnTo>
                    <a:pt x="5366970" y="2832426"/>
                  </a:lnTo>
                  <a:lnTo>
                    <a:pt x="5366595" y="2833962"/>
                  </a:lnTo>
                  <a:cubicBezTo>
                    <a:pt x="5334280" y="2943142"/>
                    <a:pt x="5291193" y="3049813"/>
                    <a:pt x="5237334" y="3152300"/>
                  </a:cubicBezTo>
                  <a:lnTo>
                    <a:pt x="5224981" y="3173204"/>
                  </a:lnTo>
                  <a:lnTo>
                    <a:pt x="5512389" y="3790005"/>
                  </a:lnTo>
                  <a:lnTo>
                    <a:pt x="5132657" y="4169737"/>
                  </a:lnTo>
                  <a:lnTo>
                    <a:pt x="4515857" y="3882331"/>
                  </a:lnTo>
                  <a:lnTo>
                    <a:pt x="4494947" y="3894687"/>
                  </a:lnTo>
                  <a:cubicBezTo>
                    <a:pt x="4392460" y="3948546"/>
                    <a:pt x="4285789" y="3991632"/>
                    <a:pt x="4176609" y="4023948"/>
                  </a:cubicBezTo>
                  <a:lnTo>
                    <a:pt x="4175075" y="4024322"/>
                  </a:lnTo>
                  <a:lnTo>
                    <a:pt x="3942517" y="4662711"/>
                  </a:lnTo>
                  <a:lnTo>
                    <a:pt x="3405495" y="4662711"/>
                  </a:lnTo>
                  <a:lnTo>
                    <a:pt x="3172937" y="4024324"/>
                  </a:lnTo>
                  <a:lnTo>
                    <a:pt x="3171398" y="4023948"/>
                  </a:lnTo>
                  <a:cubicBezTo>
                    <a:pt x="3062218" y="3991633"/>
                    <a:pt x="2955547" y="3948545"/>
                    <a:pt x="2853060" y="3894687"/>
                  </a:cubicBezTo>
                  <a:lnTo>
                    <a:pt x="2832154" y="3882333"/>
                  </a:lnTo>
                  <a:lnTo>
                    <a:pt x="2215353" y="4169740"/>
                  </a:lnTo>
                  <a:lnTo>
                    <a:pt x="1835621" y="3790008"/>
                  </a:lnTo>
                  <a:lnTo>
                    <a:pt x="1926018" y="3596008"/>
                  </a:lnTo>
                  <a:cubicBezTo>
                    <a:pt x="2426887" y="3519556"/>
                    <a:pt x="2593926" y="3116531"/>
                    <a:pt x="3047624" y="2952993"/>
                  </a:cubicBezTo>
                  <a:cubicBezTo>
                    <a:pt x="3413947" y="3346982"/>
                    <a:pt x="4089713" y="3163111"/>
                    <a:pt x="4298131" y="2955483"/>
                  </a:cubicBezTo>
                  <a:cubicBezTo>
                    <a:pt x="4642827" y="2610787"/>
                    <a:pt x="4642827" y="2051924"/>
                    <a:pt x="4298131" y="1707228"/>
                  </a:cubicBezTo>
                  <a:cubicBezTo>
                    <a:pt x="4233501" y="1642598"/>
                    <a:pt x="4161341" y="1590085"/>
                    <a:pt x="4084475" y="1549691"/>
                  </a:cubicBezTo>
                  <a:cubicBezTo>
                    <a:pt x="3707385" y="1101832"/>
                    <a:pt x="2971066" y="875316"/>
                    <a:pt x="2017033" y="1262028"/>
                  </a:cubicBezTo>
                  <a:lnTo>
                    <a:pt x="1835621" y="872703"/>
                  </a:lnTo>
                  <a:lnTo>
                    <a:pt x="2215353" y="492971"/>
                  </a:lnTo>
                  <a:lnTo>
                    <a:pt x="2832155" y="780379"/>
                  </a:lnTo>
                  <a:lnTo>
                    <a:pt x="2853060" y="768026"/>
                  </a:lnTo>
                  <a:cubicBezTo>
                    <a:pt x="2955547" y="714167"/>
                    <a:pt x="3062218" y="671080"/>
                    <a:pt x="3171398" y="638765"/>
                  </a:cubicBezTo>
                  <a:lnTo>
                    <a:pt x="3172935" y="63838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EF884080-CDEE-404B-AF32-2B4173347E94}"/>
              </a:ext>
            </a:extLst>
          </p:cNvPr>
          <p:cNvGrpSpPr/>
          <p:nvPr/>
        </p:nvGrpSpPr>
        <p:grpSpPr>
          <a:xfrm>
            <a:off x="6742244" y="3329843"/>
            <a:ext cx="994734" cy="790589"/>
            <a:chOff x="4787770" y="5264453"/>
            <a:chExt cx="994734" cy="790589"/>
          </a:xfrm>
        </p:grpSpPr>
        <p:sp>
          <p:nvSpPr>
            <p:cNvPr id="115" name="TextBox 114">
              <a:extLst>
                <a:ext uri="{FF2B5EF4-FFF2-40B4-BE49-F238E27FC236}">
                  <a16:creationId xmlns:a16="http://schemas.microsoft.com/office/drawing/2014/main" id="{13286838-CD8E-47FB-8B8C-11F0D223439E}"/>
                </a:ext>
              </a:extLst>
            </p:cNvPr>
            <p:cNvSpPr txBox="1"/>
            <p:nvPr/>
          </p:nvSpPr>
          <p:spPr>
            <a:xfrm>
              <a:off x="4787770" y="5678050"/>
              <a:ext cx="994734" cy="376992"/>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Event Hubs</a:t>
              </a:r>
            </a:p>
          </p:txBody>
        </p:sp>
        <p:grpSp>
          <p:nvGrpSpPr>
            <p:cNvPr id="134" name="Group 133">
              <a:extLst>
                <a:ext uri="{FF2B5EF4-FFF2-40B4-BE49-F238E27FC236}">
                  <a16:creationId xmlns:a16="http://schemas.microsoft.com/office/drawing/2014/main" id="{30762514-D128-AF4E-B208-B10F48243A20}"/>
                </a:ext>
              </a:extLst>
            </p:cNvPr>
            <p:cNvGrpSpPr/>
            <p:nvPr/>
          </p:nvGrpSpPr>
          <p:grpSpPr>
            <a:xfrm>
              <a:off x="5152780" y="5264453"/>
              <a:ext cx="308657" cy="319037"/>
              <a:chOff x="3150330" y="3505187"/>
              <a:chExt cx="438677" cy="453429"/>
            </a:xfrm>
          </p:grpSpPr>
          <p:sp>
            <p:nvSpPr>
              <p:cNvPr id="138" name="Freeform: Shape 599">
                <a:extLst>
                  <a:ext uri="{FF2B5EF4-FFF2-40B4-BE49-F238E27FC236}">
                    <a16:creationId xmlns:a16="http://schemas.microsoft.com/office/drawing/2014/main" id="{03AAFB7C-3BE8-1740-A99B-DB0B924564AD}"/>
                  </a:ext>
                </a:extLst>
              </p:cNvPr>
              <p:cNvSpPr/>
              <p:nvPr/>
            </p:nvSpPr>
            <p:spPr>
              <a:xfrm>
                <a:off x="3150330" y="3505187"/>
                <a:ext cx="438677" cy="453429"/>
              </a:xfrm>
              <a:custGeom>
                <a:avLst/>
                <a:gdLst>
                  <a:gd name="connsiteX0" fmla="*/ 381337 w 438677"/>
                  <a:gd name="connsiteY0" fmla="*/ 347378 h 453429"/>
                  <a:gd name="connsiteX1" fmla="*/ 438677 w 438677"/>
                  <a:gd name="connsiteY1" fmla="*/ 347378 h 453429"/>
                  <a:gd name="connsiteX2" fmla="*/ 438677 w 438677"/>
                  <a:gd name="connsiteY2" fmla="*/ 453429 h 453429"/>
                  <a:gd name="connsiteX3" fmla="*/ 0 w 438677"/>
                  <a:gd name="connsiteY3" fmla="*/ 453429 h 453429"/>
                  <a:gd name="connsiteX4" fmla="*/ 0 w 438677"/>
                  <a:gd name="connsiteY4" fmla="*/ 347379 h 453429"/>
                  <a:gd name="connsiteX5" fmla="*/ 57340 w 438677"/>
                  <a:gd name="connsiteY5" fmla="*/ 347379 h 453429"/>
                  <a:gd name="connsiteX6" fmla="*/ 57340 w 438677"/>
                  <a:gd name="connsiteY6" fmla="*/ 396089 h 453429"/>
                  <a:gd name="connsiteX7" fmla="*/ 381337 w 438677"/>
                  <a:gd name="connsiteY7" fmla="*/ 396089 h 453429"/>
                  <a:gd name="connsiteX8" fmla="*/ 0 w 438677"/>
                  <a:gd name="connsiteY8" fmla="*/ 0 h 453429"/>
                  <a:gd name="connsiteX9" fmla="*/ 438677 w 438677"/>
                  <a:gd name="connsiteY9" fmla="*/ 0 h 453429"/>
                  <a:gd name="connsiteX10" fmla="*/ 438677 w 438677"/>
                  <a:gd name="connsiteY10" fmla="*/ 106051 h 453429"/>
                  <a:gd name="connsiteX11" fmla="*/ 381337 w 438677"/>
                  <a:gd name="connsiteY11" fmla="*/ 106051 h 453429"/>
                  <a:gd name="connsiteX12" fmla="*/ 381337 w 438677"/>
                  <a:gd name="connsiteY12" fmla="*/ 57340 h 453429"/>
                  <a:gd name="connsiteX13" fmla="*/ 57340 w 438677"/>
                  <a:gd name="connsiteY13" fmla="*/ 57340 h 453429"/>
                  <a:gd name="connsiteX14" fmla="*/ 57340 w 438677"/>
                  <a:gd name="connsiteY14" fmla="*/ 106051 h 453429"/>
                  <a:gd name="connsiteX15" fmla="*/ 0 w 438677"/>
                  <a:gd name="connsiteY15" fmla="*/ 106051 h 45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8677" h="453429">
                    <a:moveTo>
                      <a:pt x="381337" y="347378"/>
                    </a:moveTo>
                    <a:lnTo>
                      <a:pt x="438677" y="347378"/>
                    </a:lnTo>
                    <a:lnTo>
                      <a:pt x="438677" y="453429"/>
                    </a:lnTo>
                    <a:cubicBezTo>
                      <a:pt x="292451" y="453429"/>
                      <a:pt x="146226" y="453429"/>
                      <a:pt x="0" y="453429"/>
                    </a:cubicBezTo>
                    <a:lnTo>
                      <a:pt x="0" y="347379"/>
                    </a:lnTo>
                    <a:lnTo>
                      <a:pt x="57340" y="347379"/>
                    </a:lnTo>
                    <a:lnTo>
                      <a:pt x="57340" y="396089"/>
                    </a:lnTo>
                    <a:lnTo>
                      <a:pt x="381337" y="396089"/>
                    </a:lnTo>
                    <a:close/>
                    <a:moveTo>
                      <a:pt x="0" y="0"/>
                    </a:moveTo>
                    <a:cubicBezTo>
                      <a:pt x="146226" y="0"/>
                      <a:pt x="292451" y="0"/>
                      <a:pt x="438677" y="0"/>
                    </a:cubicBezTo>
                    <a:lnTo>
                      <a:pt x="438677" y="106051"/>
                    </a:lnTo>
                    <a:lnTo>
                      <a:pt x="381337" y="106051"/>
                    </a:lnTo>
                    <a:lnTo>
                      <a:pt x="381337" y="57340"/>
                    </a:lnTo>
                    <a:lnTo>
                      <a:pt x="57340" y="57340"/>
                    </a:lnTo>
                    <a:lnTo>
                      <a:pt x="57340" y="106051"/>
                    </a:lnTo>
                    <a:lnTo>
                      <a:pt x="0" y="106051"/>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140" name="Freeform: Shape 598">
                <a:extLst>
                  <a:ext uri="{FF2B5EF4-FFF2-40B4-BE49-F238E27FC236}">
                    <a16:creationId xmlns:a16="http://schemas.microsoft.com/office/drawing/2014/main" id="{89A4F617-68E3-1B43-8878-2E6CBE3441E5}"/>
                  </a:ext>
                </a:extLst>
              </p:cNvPr>
              <p:cNvSpPr/>
              <p:nvPr/>
            </p:nvSpPr>
            <p:spPr>
              <a:xfrm>
                <a:off x="3244412" y="3613186"/>
                <a:ext cx="283594" cy="237431"/>
              </a:xfrm>
              <a:custGeom>
                <a:avLst/>
                <a:gdLst>
                  <a:gd name="connsiteX0" fmla="*/ 0 w 283594"/>
                  <a:gd name="connsiteY0" fmla="*/ 184267 h 237431"/>
                  <a:gd name="connsiteX1" fmla="*/ 69030 w 283594"/>
                  <a:gd name="connsiteY1" fmla="*/ 184267 h 237431"/>
                  <a:gd name="connsiteX2" fmla="*/ 69030 w 283594"/>
                  <a:gd name="connsiteY2" fmla="*/ 237431 h 237431"/>
                  <a:gd name="connsiteX3" fmla="*/ 0 w 283594"/>
                  <a:gd name="connsiteY3" fmla="*/ 237431 h 237431"/>
                  <a:gd name="connsiteX4" fmla="*/ 107282 w 283594"/>
                  <a:gd name="connsiteY4" fmla="*/ 138200 h 237431"/>
                  <a:gd name="connsiteX5" fmla="*/ 176312 w 283594"/>
                  <a:gd name="connsiteY5" fmla="*/ 138200 h 237431"/>
                  <a:gd name="connsiteX6" fmla="*/ 176312 w 283594"/>
                  <a:gd name="connsiteY6" fmla="*/ 191364 h 237431"/>
                  <a:gd name="connsiteX7" fmla="*/ 107282 w 283594"/>
                  <a:gd name="connsiteY7" fmla="*/ 191364 h 237431"/>
                  <a:gd name="connsiteX8" fmla="*/ 214563 w 283594"/>
                  <a:gd name="connsiteY8" fmla="*/ 92134 h 237431"/>
                  <a:gd name="connsiteX9" fmla="*/ 283594 w 283594"/>
                  <a:gd name="connsiteY9" fmla="*/ 92134 h 237431"/>
                  <a:gd name="connsiteX10" fmla="*/ 283594 w 283594"/>
                  <a:gd name="connsiteY10" fmla="*/ 145298 h 237431"/>
                  <a:gd name="connsiteX11" fmla="*/ 214563 w 283594"/>
                  <a:gd name="connsiteY11" fmla="*/ 145298 h 237431"/>
                  <a:gd name="connsiteX12" fmla="*/ 0 w 283594"/>
                  <a:gd name="connsiteY12" fmla="*/ 92134 h 237431"/>
                  <a:gd name="connsiteX13" fmla="*/ 69030 w 283594"/>
                  <a:gd name="connsiteY13" fmla="*/ 92134 h 237431"/>
                  <a:gd name="connsiteX14" fmla="*/ 69030 w 283594"/>
                  <a:gd name="connsiteY14" fmla="*/ 145298 h 237431"/>
                  <a:gd name="connsiteX15" fmla="*/ 0 w 283594"/>
                  <a:gd name="connsiteY15" fmla="*/ 145298 h 237431"/>
                  <a:gd name="connsiteX16" fmla="*/ 107282 w 283594"/>
                  <a:gd name="connsiteY16" fmla="*/ 46067 h 237431"/>
                  <a:gd name="connsiteX17" fmla="*/ 176312 w 283594"/>
                  <a:gd name="connsiteY17" fmla="*/ 46067 h 237431"/>
                  <a:gd name="connsiteX18" fmla="*/ 176312 w 283594"/>
                  <a:gd name="connsiteY18" fmla="*/ 99231 h 237431"/>
                  <a:gd name="connsiteX19" fmla="*/ 107282 w 283594"/>
                  <a:gd name="connsiteY19" fmla="*/ 99231 h 237431"/>
                  <a:gd name="connsiteX20" fmla="*/ 0 w 283594"/>
                  <a:gd name="connsiteY20" fmla="*/ 0 h 237431"/>
                  <a:gd name="connsiteX21" fmla="*/ 69030 w 283594"/>
                  <a:gd name="connsiteY21" fmla="*/ 0 h 237431"/>
                  <a:gd name="connsiteX22" fmla="*/ 69030 w 283594"/>
                  <a:gd name="connsiteY22" fmla="*/ 53165 h 237431"/>
                  <a:gd name="connsiteX23" fmla="*/ 0 w 283594"/>
                  <a:gd name="connsiteY23" fmla="*/ 53165 h 237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83594" h="237431">
                    <a:moveTo>
                      <a:pt x="0" y="184267"/>
                    </a:moveTo>
                    <a:lnTo>
                      <a:pt x="69030" y="184267"/>
                    </a:lnTo>
                    <a:lnTo>
                      <a:pt x="69030" y="237431"/>
                    </a:lnTo>
                    <a:lnTo>
                      <a:pt x="0" y="237431"/>
                    </a:lnTo>
                    <a:close/>
                    <a:moveTo>
                      <a:pt x="107282" y="138200"/>
                    </a:moveTo>
                    <a:lnTo>
                      <a:pt x="176312" y="138200"/>
                    </a:lnTo>
                    <a:lnTo>
                      <a:pt x="176312" y="191364"/>
                    </a:lnTo>
                    <a:lnTo>
                      <a:pt x="107282" y="191364"/>
                    </a:lnTo>
                    <a:close/>
                    <a:moveTo>
                      <a:pt x="214563" y="92134"/>
                    </a:moveTo>
                    <a:lnTo>
                      <a:pt x="283594" y="92134"/>
                    </a:lnTo>
                    <a:lnTo>
                      <a:pt x="283594" y="145298"/>
                    </a:lnTo>
                    <a:lnTo>
                      <a:pt x="214563" y="145298"/>
                    </a:lnTo>
                    <a:close/>
                    <a:moveTo>
                      <a:pt x="0" y="92134"/>
                    </a:moveTo>
                    <a:lnTo>
                      <a:pt x="69030" y="92134"/>
                    </a:lnTo>
                    <a:lnTo>
                      <a:pt x="69030" y="145298"/>
                    </a:lnTo>
                    <a:lnTo>
                      <a:pt x="0" y="145298"/>
                    </a:lnTo>
                    <a:close/>
                    <a:moveTo>
                      <a:pt x="107282" y="46067"/>
                    </a:moveTo>
                    <a:lnTo>
                      <a:pt x="176312" y="46067"/>
                    </a:lnTo>
                    <a:lnTo>
                      <a:pt x="176312" y="99231"/>
                    </a:lnTo>
                    <a:lnTo>
                      <a:pt x="107282" y="99231"/>
                    </a:lnTo>
                    <a:close/>
                    <a:moveTo>
                      <a:pt x="0" y="0"/>
                    </a:moveTo>
                    <a:lnTo>
                      <a:pt x="69030" y="0"/>
                    </a:lnTo>
                    <a:lnTo>
                      <a:pt x="69030" y="53165"/>
                    </a:lnTo>
                    <a:lnTo>
                      <a:pt x="0" y="5316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14" name="Group 13">
            <a:extLst>
              <a:ext uri="{FF2B5EF4-FFF2-40B4-BE49-F238E27FC236}">
                <a16:creationId xmlns:a16="http://schemas.microsoft.com/office/drawing/2014/main" id="{FF4F62F4-BD3D-4F6D-BFC9-3F642A0F15A5}"/>
              </a:ext>
            </a:extLst>
          </p:cNvPr>
          <p:cNvGrpSpPr/>
          <p:nvPr/>
        </p:nvGrpSpPr>
        <p:grpSpPr>
          <a:xfrm>
            <a:off x="8694252" y="2390609"/>
            <a:ext cx="858849" cy="690021"/>
            <a:chOff x="7918643" y="1959242"/>
            <a:chExt cx="858849" cy="690021"/>
          </a:xfrm>
        </p:grpSpPr>
        <p:sp>
          <p:nvSpPr>
            <p:cNvPr id="68" name="TextBox 67">
              <a:extLst>
                <a:ext uri="{FF2B5EF4-FFF2-40B4-BE49-F238E27FC236}">
                  <a16:creationId xmlns:a16="http://schemas.microsoft.com/office/drawing/2014/main" id="{7F39FDDF-AE12-49F6-94BD-BD82B7A9AEBB}"/>
                </a:ext>
              </a:extLst>
            </p:cNvPr>
            <p:cNvSpPr txBox="1"/>
            <p:nvPr/>
          </p:nvSpPr>
          <p:spPr>
            <a:xfrm>
              <a:off x="7918643" y="2249153"/>
              <a:ext cx="85884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Power BI Service</a:t>
              </a:r>
            </a:p>
          </p:txBody>
        </p:sp>
        <p:sp>
          <p:nvSpPr>
            <p:cNvPr id="142" name="Freeform 141">
              <a:extLst>
                <a:ext uri="{FF2B5EF4-FFF2-40B4-BE49-F238E27FC236}">
                  <a16:creationId xmlns:a16="http://schemas.microsoft.com/office/drawing/2014/main" id="{CA95DC4D-F50B-4440-BA95-2EF146CE6882}"/>
                </a:ext>
              </a:extLst>
            </p:cNvPr>
            <p:cNvSpPr>
              <a:spLocks noChangeAspect="1"/>
            </p:cNvSpPr>
            <p:nvPr/>
          </p:nvSpPr>
          <p:spPr>
            <a:xfrm>
              <a:off x="8184665" y="1959242"/>
              <a:ext cx="336345" cy="253940"/>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tx1"/>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C29166DB-A3EB-4234-BF1D-6BEEEE01DB3F}"/>
              </a:ext>
            </a:extLst>
          </p:cNvPr>
          <p:cNvGrpSpPr/>
          <p:nvPr/>
        </p:nvGrpSpPr>
        <p:grpSpPr>
          <a:xfrm>
            <a:off x="5675825" y="3330813"/>
            <a:ext cx="1052995" cy="791201"/>
            <a:chOff x="3869401" y="1218466"/>
            <a:chExt cx="1052995" cy="791201"/>
          </a:xfrm>
        </p:grpSpPr>
        <p:sp>
          <p:nvSpPr>
            <p:cNvPr id="107" name="TextBox 106">
              <a:extLst>
                <a:ext uri="{FF2B5EF4-FFF2-40B4-BE49-F238E27FC236}">
                  <a16:creationId xmlns:a16="http://schemas.microsoft.com/office/drawing/2014/main" id="{788B3164-A538-4456-B61F-A7074379A427}"/>
                </a:ext>
              </a:extLst>
            </p:cNvPr>
            <p:cNvSpPr txBox="1"/>
            <p:nvPr/>
          </p:nvSpPr>
          <p:spPr>
            <a:xfrm>
              <a:off x="3869401" y="1642151"/>
              <a:ext cx="1052995"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Machine Learning</a:t>
              </a:r>
            </a:p>
          </p:txBody>
        </p:sp>
        <p:sp>
          <p:nvSpPr>
            <p:cNvPr id="145" name="Freeform 144">
              <a:extLst>
                <a:ext uri="{FF2B5EF4-FFF2-40B4-BE49-F238E27FC236}">
                  <a16:creationId xmlns:a16="http://schemas.microsoft.com/office/drawing/2014/main" id="{BDB6A8C0-7DE1-7B4B-93BD-E4D44A7C9368}"/>
                </a:ext>
              </a:extLst>
            </p:cNvPr>
            <p:cNvSpPr/>
            <p:nvPr/>
          </p:nvSpPr>
          <p:spPr bwMode="auto">
            <a:xfrm>
              <a:off x="4257787" y="1218466"/>
              <a:ext cx="283552" cy="298440"/>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46D8B90B-CA61-4BCE-8CF2-AF5062513E6C}"/>
              </a:ext>
            </a:extLst>
          </p:cNvPr>
          <p:cNvGrpSpPr/>
          <p:nvPr/>
        </p:nvGrpSpPr>
        <p:grpSpPr>
          <a:xfrm>
            <a:off x="9639121" y="2358501"/>
            <a:ext cx="909233" cy="633389"/>
            <a:chOff x="8659579" y="2211724"/>
            <a:chExt cx="909233" cy="633389"/>
          </a:xfrm>
        </p:grpSpPr>
        <p:sp>
          <p:nvSpPr>
            <p:cNvPr id="69" name="TextBox 68">
              <a:extLst>
                <a:ext uri="{FF2B5EF4-FFF2-40B4-BE49-F238E27FC236}">
                  <a16:creationId xmlns:a16="http://schemas.microsoft.com/office/drawing/2014/main" id="{5A455763-8EDF-42A0-B0D2-90EBD6EF024D}"/>
                </a:ext>
              </a:extLst>
            </p:cNvPr>
            <p:cNvSpPr txBox="1"/>
            <p:nvPr/>
          </p:nvSpPr>
          <p:spPr>
            <a:xfrm>
              <a:off x="8659579" y="2598892"/>
              <a:ext cx="909233" cy="246221"/>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PowerApps</a:t>
              </a:r>
            </a:p>
          </p:txBody>
        </p:sp>
        <p:pic>
          <p:nvPicPr>
            <p:cNvPr id="147" name="Graphic 146">
              <a:extLst>
                <a:ext uri="{FF2B5EF4-FFF2-40B4-BE49-F238E27FC236}">
                  <a16:creationId xmlns:a16="http://schemas.microsoft.com/office/drawing/2014/main" id="{A71215DF-0787-5143-B155-5477C121110B}"/>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36708" y="2211724"/>
              <a:ext cx="422299" cy="331171"/>
            </a:xfrm>
            <a:prstGeom prst="rect">
              <a:avLst/>
            </a:prstGeom>
          </p:spPr>
        </p:pic>
      </p:grpSp>
      <p:grpSp>
        <p:nvGrpSpPr>
          <p:cNvPr id="16" name="Group 15">
            <a:extLst>
              <a:ext uri="{FF2B5EF4-FFF2-40B4-BE49-F238E27FC236}">
                <a16:creationId xmlns:a16="http://schemas.microsoft.com/office/drawing/2014/main" id="{B1110BA2-F645-4CF0-8B98-F9F608452ACA}"/>
              </a:ext>
            </a:extLst>
          </p:cNvPr>
          <p:cNvGrpSpPr/>
          <p:nvPr/>
        </p:nvGrpSpPr>
        <p:grpSpPr>
          <a:xfrm>
            <a:off x="10514617" y="2407811"/>
            <a:ext cx="882689" cy="682036"/>
            <a:chOff x="9031629" y="2799469"/>
            <a:chExt cx="882689" cy="682036"/>
          </a:xfrm>
        </p:grpSpPr>
        <p:sp>
          <p:nvSpPr>
            <p:cNvPr id="70" name="TextBox 69">
              <a:extLst>
                <a:ext uri="{FF2B5EF4-FFF2-40B4-BE49-F238E27FC236}">
                  <a16:creationId xmlns:a16="http://schemas.microsoft.com/office/drawing/2014/main" id="{AAB006A3-E942-4FC8-BA0D-A6649D990F63}"/>
                </a:ext>
              </a:extLst>
            </p:cNvPr>
            <p:cNvSpPr txBox="1"/>
            <p:nvPr/>
          </p:nvSpPr>
          <p:spPr>
            <a:xfrm>
              <a:off x="9031629" y="3081395"/>
              <a:ext cx="882689"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Power Automate</a:t>
              </a:r>
            </a:p>
          </p:txBody>
        </p:sp>
        <p:sp>
          <p:nvSpPr>
            <p:cNvPr id="148" name="Graphic 5">
              <a:extLst>
                <a:ext uri="{FF2B5EF4-FFF2-40B4-BE49-F238E27FC236}">
                  <a16:creationId xmlns:a16="http://schemas.microsoft.com/office/drawing/2014/main" id="{C5E4772A-B30E-D748-9770-18CF4C132C88}"/>
                </a:ext>
              </a:extLst>
            </p:cNvPr>
            <p:cNvSpPr>
              <a:spLocks noChangeAspect="1"/>
            </p:cNvSpPr>
            <p:nvPr/>
          </p:nvSpPr>
          <p:spPr>
            <a:xfrm>
              <a:off x="9302981" y="2799469"/>
              <a:ext cx="300592" cy="222008"/>
            </a:xfrm>
            <a:custGeom>
              <a:avLst/>
              <a:gdLst>
                <a:gd name="connsiteX0" fmla="*/ 394929 w 448056"/>
                <a:gd name="connsiteY0" fmla="*/ 0 h 330921"/>
                <a:gd name="connsiteX1" fmla="*/ 53127 w 448056"/>
                <a:gd name="connsiteY1" fmla="*/ 0 h 330921"/>
                <a:gd name="connsiteX2" fmla="*/ 0 w 448056"/>
                <a:gd name="connsiteY2" fmla="*/ 53127 h 330921"/>
                <a:gd name="connsiteX3" fmla="*/ 0 w 448056"/>
                <a:gd name="connsiteY3" fmla="*/ 199065 h 330921"/>
                <a:gd name="connsiteX4" fmla="*/ 17922 w 448056"/>
                <a:gd name="connsiteY4" fmla="*/ 199065 h 330921"/>
                <a:gd name="connsiteX5" fmla="*/ 17922 w 448056"/>
                <a:gd name="connsiteY5" fmla="*/ 53127 h 330921"/>
                <a:gd name="connsiteX6" fmla="*/ 52487 w 448056"/>
                <a:gd name="connsiteY6" fmla="*/ 17922 h 330921"/>
                <a:gd name="connsiteX7" fmla="*/ 394929 w 448056"/>
                <a:gd name="connsiteY7" fmla="*/ 17922 h 330921"/>
                <a:gd name="connsiteX8" fmla="*/ 429494 w 448056"/>
                <a:gd name="connsiteY8" fmla="*/ 53127 h 330921"/>
                <a:gd name="connsiteX9" fmla="*/ 429494 w 448056"/>
                <a:gd name="connsiteY9" fmla="*/ 238750 h 330921"/>
                <a:gd name="connsiteX10" fmla="*/ 394929 w 448056"/>
                <a:gd name="connsiteY10" fmla="*/ 273955 h 330921"/>
                <a:gd name="connsiteX11" fmla="*/ 236830 w 448056"/>
                <a:gd name="connsiteY11" fmla="*/ 273955 h 330921"/>
                <a:gd name="connsiteX12" fmla="*/ 236830 w 448056"/>
                <a:gd name="connsiteY12" fmla="*/ 291877 h 330921"/>
                <a:gd name="connsiteX13" fmla="*/ 394929 w 448056"/>
                <a:gd name="connsiteY13" fmla="*/ 291877 h 330921"/>
                <a:gd name="connsiteX14" fmla="*/ 448056 w 448056"/>
                <a:gd name="connsiteY14" fmla="*/ 238750 h 330921"/>
                <a:gd name="connsiteX15" fmla="*/ 448056 w 448056"/>
                <a:gd name="connsiteY15" fmla="*/ 53127 h 330921"/>
                <a:gd name="connsiteX16" fmla="*/ 394929 w 448056"/>
                <a:gd name="connsiteY16" fmla="*/ 0 h 330921"/>
                <a:gd name="connsiteX17" fmla="*/ 251551 w 448056"/>
                <a:gd name="connsiteY17" fmla="*/ 174742 h 330921"/>
                <a:gd name="connsiteX18" fmla="*/ 324521 w 448056"/>
                <a:gd name="connsiteY18" fmla="*/ 174742 h 330921"/>
                <a:gd name="connsiteX19" fmla="*/ 339882 w 448056"/>
                <a:gd name="connsiteY19" fmla="*/ 159380 h 330921"/>
                <a:gd name="connsiteX20" fmla="*/ 339882 w 448056"/>
                <a:gd name="connsiteY20" fmla="*/ 86411 h 330921"/>
                <a:gd name="connsiteX21" fmla="*/ 324521 w 448056"/>
                <a:gd name="connsiteY21" fmla="*/ 71049 h 330921"/>
                <a:gd name="connsiteX22" fmla="*/ 251551 w 448056"/>
                <a:gd name="connsiteY22" fmla="*/ 71049 h 330921"/>
                <a:gd name="connsiteX23" fmla="*/ 236190 w 448056"/>
                <a:gd name="connsiteY23" fmla="*/ 86411 h 330921"/>
                <a:gd name="connsiteX24" fmla="*/ 236190 w 448056"/>
                <a:gd name="connsiteY24" fmla="*/ 110094 h 330921"/>
                <a:gd name="connsiteX25" fmla="*/ 206746 w 448056"/>
                <a:gd name="connsiteY25" fmla="*/ 110094 h 330921"/>
                <a:gd name="connsiteX26" fmla="*/ 179862 w 448056"/>
                <a:gd name="connsiteY26" fmla="*/ 129936 h 330921"/>
                <a:gd name="connsiteX27" fmla="*/ 135057 w 448056"/>
                <a:gd name="connsiteY27" fmla="*/ 264353 h 330921"/>
                <a:gd name="connsiteX28" fmla="*/ 132497 w 448056"/>
                <a:gd name="connsiteY28" fmla="*/ 266274 h 330921"/>
                <a:gd name="connsiteX29" fmla="*/ 104333 w 448056"/>
                <a:gd name="connsiteY29" fmla="*/ 266274 h 330921"/>
                <a:gd name="connsiteX30" fmla="*/ 104333 w 448056"/>
                <a:gd name="connsiteY30" fmla="*/ 242591 h 330921"/>
                <a:gd name="connsiteX31" fmla="*/ 88971 w 448056"/>
                <a:gd name="connsiteY31" fmla="*/ 227229 h 330921"/>
                <a:gd name="connsiteX32" fmla="*/ 15362 w 448056"/>
                <a:gd name="connsiteY32" fmla="*/ 227229 h 330921"/>
                <a:gd name="connsiteX33" fmla="*/ 0 w 448056"/>
                <a:gd name="connsiteY33" fmla="*/ 242591 h 330921"/>
                <a:gd name="connsiteX34" fmla="*/ 0 w 448056"/>
                <a:gd name="connsiteY34" fmla="*/ 315560 h 330921"/>
                <a:gd name="connsiteX35" fmla="*/ 15362 w 448056"/>
                <a:gd name="connsiteY35" fmla="*/ 330922 h 330921"/>
                <a:gd name="connsiteX36" fmla="*/ 88331 w 448056"/>
                <a:gd name="connsiteY36" fmla="*/ 330922 h 330921"/>
                <a:gd name="connsiteX37" fmla="*/ 103693 w 448056"/>
                <a:gd name="connsiteY37" fmla="*/ 315560 h 330921"/>
                <a:gd name="connsiteX38" fmla="*/ 103693 w 448056"/>
                <a:gd name="connsiteY38" fmla="*/ 291877 h 330921"/>
                <a:gd name="connsiteX39" fmla="*/ 131856 w 448056"/>
                <a:gd name="connsiteY39" fmla="*/ 291877 h 330921"/>
                <a:gd name="connsiteX40" fmla="*/ 158740 w 448056"/>
                <a:gd name="connsiteY40" fmla="*/ 272034 h 330921"/>
                <a:gd name="connsiteX41" fmla="*/ 203545 w 448056"/>
                <a:gd name="connsiteY41" fmla="*/ 137617 h 330921"/>
                <a:gd name="connsiteX42" fmla="*/ 206106 w 448056"/>
                <a:gd name="connsiteY42" fmla="*/ 135697 h 330921"/>
                <a:gd name="connsiteX43" fmla="*/ 235549 w 448056"/>
                <a:gd name="connsiteY43" fmla="*/ 135697 h 330921"/>
                <a:gd name="connsiteX44" fmla="*/ 235549 w 448056"/>
                <a:gd name="connsiteY44" fmla="*/ 159380 h 330921"/>
                <a:gd name="connsiteX45" fmla="*/ 251551 w 448056"/>
                <a:gd name="connsiteY45" fmla="*/ 174742 h 33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448056" h="330921">
                  <a:moveTo>
                    <a:pt x="394929" y="0"/>
                  </a:moveTo>
                  <a:lnTo>
                    <a:pt x="53127" y="0"/>
                  </a:lnTo>
                  <a:cubicBezTo>
                    <a:pt x="23683" y="0"/>
                    <a:pt x="0" y="23683"/>
                    <a:pt x="0" y="53127"/>
                  </a:cubicBezTo>
                  <a:lnTo>
                    <a:pt x="0" y="199065"/>
                  </a:lnTo>
                  <a:lnTo>
                    <a:pt x="17922" y="199065"/>
                  </a:lnTo>
                  <a:lnTo>
                    <a:pt x="17922" y="53127"/>
                  </a:lnTo>
                  <a:cubicBezTo>
                    <a:pt x="17922" y="33924"/>
                    <a:pt x="33284" y="17922"/>
                    <a:pt x="52487" y="17922"/>
                  </a:cubicBezTo>
                  <a:lnTo>
                    <a:pt x="394929" y="17922"/>
                  </a:lnTo>
                  <a:cubicBezTo>
                    <a:pt x="414132" y="17922"/>
                    <a:pt x="429494" y="33924"/>
                    <a:pt x="429494" y="53127"/>
                  </a:cubicBezTo>
                  <a:lnTo>
                    <a:pt x="429494" y="238750"/>
                  </a:lnTo>
                  <a:cubicBezTo>
                    <a:pt x="429494" y="257953"/>
                    <a:pt x="414132" y="273955"/>
                    <a:pt x="394929" y="273955"/>
                  </a:cubicBezTo>
                  <a:lnTo>
                    <a:pt x="236830" y="273955"/>
                  </a:lnTo>
                  <a:lnTo>
                    <a:pt x="236830" y="291877"/>
                  </a:lnTo>
                  <a:lnTo>
                    <a:pt x="394929" y="291877"/>
                  </a:lnTo>
                  <a:cubicBezTo>
                    <a:pt x="424373" y="291877"/>
                    <a:pt x="448056" y="268194"/>
                    <a:pt x="448056" y="238750"/>
                  </a:cubicBezTo>
                  <a:lnTo>
                    <a:pt x="448056" y="53127"/>
                  </a:lnTo>
                  <a:cubicBezTo>
                    <a:pt x="448056" y="23683"/>
                    <a:pt x="424373" y="0"/>
                    <a:pt x="394929" y="0"/>
                  </a:cubicBezTo>
                  <a:close/>
                  <a:moveTo>
                    <a:pt x="251551" y="174742"/>
                  </a:moveTo>
                  <a:lnTo>
                    <a:pt x="324521" y="174742"/>
                  </a:lnTo>
                  <a:cubicBezTo>
                    <a:pt x="333482" y="174742"/>
                    <a:pt x="339882" y="167701"/>
                    <a:pt x="339882" y="159380"/>
                  </a:cubicBezTo>
                  <a:lnTo>
                    <a:pt x="339882" y="86411"/>
                  </a:lnTo>
                  <a:cubicBezTo>
                    <a:pt x="339882" y="78090"/>
                    <a:pt x="332842" y="71049"/>
                    <a:pt x="324521" y="71049"/>
                  </a:cubicBezTo>
                  <a:lnTo>
                    <a:pt x="251551" y="71049"/>
                  </a:lnTo>
                  <a:cubicBezTo>
                    <a:pt x="242590" y="71049"/>
                    <a:pt x="236190" y="78090"/>
                    <a:pt x="236190" y="86411"/>
                  </a:cubicBezTo>
                  <a:lnTo>
                    <a:pt x="236190" y="110094"/>
                  </a:lnTo>
                  <a:lnTo>
                    <a:pt x="206746" y="110094"/>
                  </a:lnTo>
                  <a:cubicBezTo>
                    <a:pt x="194584" y="110094"/>
                    <a:pt x="183703" y="117775"/>
                    <a:pt x="179862" y="129936"/>
                  </a:cubicBezTo>
                  <a:lnTo>
                    <a:pt x="135057" y="264353"/>
                  </a:lnTo>
                  <a:cubicBezTo>
                    <a:pt x="134417" y="265634"/>
                    <a:pt x="133777" y="266274"/>
                    <a:pt x="132497" y="266274"/>
                  </a:cubicBezTo>
                  <a:lnTo>
                    <a:pt x="104333" y="266274"/>
                  </a:lnTo>
                  <a:lnTo>
                    <a:pt x="104333" y="242591"/>
                  </a:lnTo>
                  <a:cubicBezTo>
                    <a:pt x="104333" y="234270"/>
                    <a:pt x="97292" y="227229"/>
                    <a:pt x="88971" y="227229"/>
                  </a:cubicBezTo>
                  <a:lnTo>
                    <a:pt x="15362" y="227229"/>
                  </a:lnTo>
                  <a:cubicBezTo>
                    <a:pt x="7041" y="227229"/>
                    <a:pt x="0" y="234270"/>
                    <a:pt x="0" y="242591"/>
                  </a:cubicBezTo>
                  <a:lnTo>
                    <a:pt x="0" y="315560"/>
                  </a:lnTo>
                  <a:cubicBezTo>
                    <a:pt x="0" y="323881"/>
                    <a:pt x="7041" y="330922"/>
                    <a:pt x="15362" y="330922"/>
                  </a:cubicBezTo>
                  <a:lnTo>
                    <a:pt x="88331" y="330922"/>
                  </a:lnTo>
                  <a:cubicBezTo>
                    <a:pt x="97292" y="330922"/>
                    <a:pt x="103693" y="323881"/>
                    <a:pt x="103693" y="315560"/>
                  </a:cubicBezTo>
                  <a:lnTo>
                    <a:pt x="103693" y="291877"/>
                  </a:lnTo>
                  <a:lnTo>
                    <a:pt x="131856" y="291877"/>
                  </a:lnTo>
                  <a:cubicBezTo>
                    <a:pt x="144018" y="291877"/>
                    <a:pt x="154899" y="284196"/>
                    <a:pt x="158740" y="272034"/>
                  </a:cubicBezTo>
                  <a:lnTo>
                    <a:pt x="203545" y="137617"/>
                  </a:lnTo>
                  <a:cubicBezTo>
                    <a:pt x="204186" y="136337"/>
                    <a:pt x="204826" y="135697"/>
                    <a:pt x="206106" y="135697"/>
                  </a:cubicBezTo>
                  <a:lnTo>
                    <a:pt x="235549" y="135697"/>
                  </a:lnTo>
                  <a:lnTo>
                    <a:pt x="235549" y="159380"/>
                  </a:lnTo>
                  <a:cubicBezTo>
                    <a:pt x="236190" y="167701"/>
                    <a:pt x="243230" y="174742"/>
                    <a:pt x="251551" y="174742"/>
                  </a:cubicBezTo>
                  <a:close/>
                </a:path>
              </a:pathLst>
            </a:custGeom>
            <a:solidFill>
              <a:schemeClr val="tx1"/>
            </a:solidFill>
            <a:ln w="302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C48A77A9-9D85-49AA-B6B2-B840107B1E54}"/>
              </a:ext>
            </a:extLst>
          </p:cNvPr>
          <p:cNvGrpSpPr/>
          <p:nvPr/>
        </p:nvGrpSpPr>
        <p:grpSpPr>
          <a:xfrm>
            <a:off x="4592580" y="2334671"/>
            <a:ext cx="1137612" cy="752091"/>
            <a:chOff x="8492943" y="3577997"/>
            <a:chExt cx="1137612" cy="752091"/>
          </a:xfrm>
        </p:grpSpPr>
        <p:sp>
          <p:nvSpPr>
            <p:cNvPr id="63" name="TextBox 62">
              <a:extLst>
                <a:ext uri="{FF2B5EF4-FFF2-40B4-BE49-F238E27FC236}">
                  <a16:creationId xmlns:a16="http://schemas.microsoft.com/office/drawing/2014/main" id="{A5318CF7-396A-472D-9DD6-BD53BD5FF4AD}"/>
                </a:ext>
              </a:extLst>
            </p:cNvPr>
            <p:cNvSpPr txBox="1"/>
            <p:nvPr/>
          </p:nvSpPr>
          <p:spPr>
            <a:xfrm>
              <a:off x="8492943" y="3929978"/>
              <a:ext cx="1137612"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Analysis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Services</a:t>
              </a:r>
            </a:p>
          </p:txBody>
        </p:sp>
        <p:grpSp>
          <p:nvGrpSpPr>
            <p:cNvPr id="152" name="Group 151">
              <a:extLst>
                <a:ext uri="{FF2B5EF4-FFF2-40B4-BE49-F238E27FC236}">
                  <a16:creationId xmlns:a16="http://schemas.microsoft.com/office/drawing/2014/main" id="{D072EE70-50E5-4F45-B827-38BE2BA5E353}"/>
                </a:ext>
              </a:extLst>
            </p:cNvPr>
            <p:cNvGrpSpPr>
              <a:grpSpLocks noChangeAspect="1"/>
            </p:cNvGrpSpPr>
            <p:nvPr/>
          </p:nvGrpSpPr>
          <p:grpSpPr>
            <a:xfrm>
              <a:off x="8871148" y="3577997"/>
              <a:ext cx="394348" cy="307028"/>
              <a:chOff x="5644497" y="4809989"/>
              <a:chExt cx="1554241" cy="1210086"/>
            </a:xfrm>
          </p:grpSpPr>
          <p:sp>
            <p:nvSpPr>
              <p:cNvPr id="154" name="Freeform: Shape 171">
                <a:extLst>
                  <a:ext uri="{FF2B5EF4-FFF2-40B4-BE49-F238E27FC236}">
                    <a16:creationId xmlns:a16="http://schemas.microsoft.com/office/drawing/2014/main" id="{F77DFD53-3D3F-3F4F-83D5-88C6AD44C34F}"/>
                  </a:ext>
                </a:extLst>
              </p:cNvPr>
              <p:cNvSpPr/>
              <p:nvPr/>
            </p:nvSpPr>
            <p:spPr bwMode="auto">
              <a:xfrm>
                <a:off x="5644497" y="4809989"/>
                <a:ext cx="640198" cy="49957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rgbClr val="0078D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55" name="Freeform: Shape 173">
                <a:extLst>
                  <a:ext uri="{FF2B5EF4-FFF2-40B4-BE49-F238E27FC236}">
                    <a16:creationId xmlns:a16="http://schemas.microsoft.com/office/drawing/2014/main" id="{37CBA524-D241-784B-A052-BC4B59B8FFD7}"/>
                  </a:ext>
                </a:extLst>
              </p:cNvPr>
              <p:cNvSpPr/>
              <p:nvPr/>
            </p:nvSpPr>
            <p:spPr bwMode="auto">
              <a:xfrm>
                <a:off x="6558540" y="5087532"/>
                <a:ext cx="640198" cy="49957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rgbClr val="0078D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56" name="Freeform: Shape 175">
                <a:extLst>
                  <a:ext uri="{FF2B5EF4-FFF2-40B4-BE49-F238E27FC236}">
                    <a16:creationId xmlns:a16="http://schemas.microsoft.com/office/drawing/2014/main" id="{A5981BF8-996F-6741-BEB2-8930489EEF81}"/>
                  </a:ext>
                </a:extLst>
              </p:cNvPr>
              <p:cNvSpPr/>
              <p:nvPr/>
            </p:nvSpPr>
            <p:spPr bwMode="auto">
              <a:xfrm>
                <a:off x="5755515" y="5520499"/>
                <a:ext cx="640198" cy="499576"/>
              </a:xfrm>
              <a:custGeom>
                <a:avLst/>
                <a:gdLst>
                  <a:gd name="connsiteX0" fmla="*/ 62448 w 640198"/>
                  <a:gd name="connsiteY0" fmla="*/ 117955 h 499576"/>
                  <a:gd name="connsiteX1" fmla="*/ 62448 w 640198"/>
                  <a:gd name="connsiteY1" fmla="*/ 437130 h 499576"/>
                  <a:gd name="connsiteX2" fmla="*/ 304996 w 640198"/>
                  <a:gd name="connsiteY2" fmla="*/ 437130 h 499576"/>
                  <a:gd name="connsiteX3" fmla="*/ 306418 w 640198"/>
                  <a:gd name="connsiteY3" fmla="*/ 446720 h 499576"/>
                  <a:gd name="connsiteX4" fmla="*/ 386035 w 640198"/>
                  <a:gd name="connsiteY4" fmla="*/ 446720 h 499576"/>
                  <a:gd name="connsiteX5" fmla="*/ 384612 w 640198"/>
                  <a:gd name="connsiteY5" fmla="*/ 437130 h 499576"/>
                  <a:gd name="connsiteX6" fmla="*/ 577752 w 640198"/>
                  <a:gd name="connsiteY6" fmla="*/ 437130 h 499576"/>
                  <a:gd name="connsiteX7" fmla="*/ 577752 w 640198"/>
                  <a:gd name="connsiteY7" fmla="*/ 394344 h 499576"/>
                  <a:gd name="connsiteX8" fmla="*/ 584224 w 640198"/>
                  <a:gd name="connsiteY8" fmla="*/ 396513 h 499576"/>
                  <a:gd name="connsiteX9" fmla="*/ 584224 w 640198"/>
                  <a:gd name="connsiteY9" fmla="*/ 313452 h 499576"/>
                  <a:gd name="connsiteX10" fmla="*/ 577752 w 640198"/>
                  <a:gd name="connsiteY10" fmla="*/ 311282 h 499576"/>
                  <a:gd name="connsiteX11" fmla="*/ 577752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384612 w 640198"/>
                  <a:gd name="connsiteY4" fmla="*/ 437130 h 499576"/>
                  <a:gd name="connsiteX5" fmla="*/ 577752 w 640198"/>
                  <a:gd name="connsiteY5" fmla="*/ 437130 h 499576"/>
                  <a:gd name="connsiteX6" fmla="*/ 577752 w 640198"/>
                  <a:gd name="connsiteY6" fmla="*/ 394344 h 499576"/>
                  <a:gd name="connsiteX7" fmla="*/ 584224 w 640198"/>
                  <a:gd name="connsiteY7" fmla="*/ 396513 h 499576"/>
                  <a:gd name="connsiteX8" fmla="*/ 584224 w 640198"/>
                  <a:gd name="connsiteY8" fmla="*/ 313452 h 499576"/>
                  <a:gd name="connsiteX9" fmla="*/ 577752 w 640198"/>
                  <a:gd name="connsiteY9" fmla="*/ 311282 h 499576"/>
                  <a:gd name="connsiteX10" fmla="*/ 577752 w 640198"/>
                  <a:gd name="connsiteY10" fmla="*/ 117955 h 499576"/>
                  <a:gd name="connsiteX11" fmla="*/ 62448 w 640198"/>
                  <a:gd name="connsiteY11" fmla="*/ 117955 h 499576"/>
                  <a:gd name="connsiteX12" fmla="*/ 0 w 640198"/>
                  <a:gd name="connsiteY12" fmla="*/ 0 h 499576"/>
                  <a:gd name="connsiteX13" fmla="*/ 640198 w 640198"/>
                  <a:gd name="connsiteY13" fmla="*/ 0 h 499576"/>
                  <a:gd name="connsiteX14" fmla="*/ 640198 w 640198"/>
                  <a:gd name="connsiteY14" fmla="*/ 332213 h 499576"/>
                  <a:gd name="connsiteX15" fmla="*/ 629943 w 640198"/>
                  <a:gd name="connsiteY15" fmla="*/ 328776 h 499576"/>
                  <a:gd name="connsiteX16" fmla="*/ 629943 w 640198"/>
                  <a:gd name="connsiteY16" fmla="*/ 411837 h 499576"/>
                  <a:gd name="connsiteX17" fmla="*/ 640198 w 640198"/>
                  <a:gd name="connsiteY17" fmla="*/ 415274 h 499576"/>
                  <a:gd name="connsiteX18" fmla="*/ 640198 w 640198"/>
                  <a:gd name="connsiteY18" fmla="*/ 499576 h 499576"/>
                  <a:gd name="connsiteX19" fmla="*/ 393877 w 640198"/>
                  <a:gd name="connsiteY19" fmla="*/ 499576 h 499576"/>
                  <a:gd name="connsiteX20" fmla="*/ 392818 w 640198"/>
                  <a:gd name="connsiteY20" fmla="*/ 492439 h 499576"/>
                  <a:gd name="connsiteX21" fmla="*/ 313201 w 640198"/>
                  <a:gd name="connsiteY21" fmla="*/ 492439 h 499576"/>
                  <a:gd name="connsiteX22" fmla="*/ 314260 w 640198"/>
                  <a:gd name="connsiteY22" fmla="*/ 499576 h 499576"/>
                  <a:gd name="connsiteX23" fmla="*/ 0 w 640198"/>
                  <a:gd name="connsiteY23" fmla="*/ 499576 h 499576"/>
                  <a:gd name="connsiteX24" fmla="*/ 0 w 640198"/>
                  <a:gd name="connsiteY24" fmla="*/ 0 h 499576"/>
                  <a:gd name="connsiteX0" fmla="*/ 62448 w 640198"/>
                  <a:gd name="connsiteY0" fmla="*/ 117955 h 499576"/>
                  <a:gd name="connsiteX1" fmla="*/ 62448 w 640198"/>
                  <a:gd name="connsiteY1" fmla="*/ 437130 h 499576"/>
                  <a:gd name="connsiteX2" fmla="*/ 304996 w 640198"/>
                  <a:gd name="connsiteY2" fmla="*/ 437130 h 499576"/>
                  <a:gd name="connsiteX3" fmla="*/ 386035 w 640198"/>
                  <a:gd name="connsiteY3" fmla="*/ 446720 h 499576"/>
                  <a:gd name="connsiteX4" fmla="*/ 577752 w 640198"/>
                  <a:gd name="connsiteY4" fmla="*/ 437130 h 499576"/>
                  <a:gd name="connsiteX5" fmla="*/ 577752 w 640198"/>
                  <a:gd name="connsiteY5" fmla="*/ 394344 h 499576"/>
                  <a:gd name="connsiteX6" fmla="*/ 584224 w 640198"/>
                  <a:gd name="connsiteY6" fmla="*/ 396513 h 499576"/>
                  <a:gd name="connsiteX7" fmla="*/ 584224 w 640198"/>
                  <a:gd name="connsiteY7" fmla="*/ 313452 h 499576"/>
                  <a:gd name="connsiteX8" fmla="*/ 577752 w 640198"/>
                  <a:gd name="connsiteY8" fmla="*/ 311282 h 499576"/>
                  <a:gd name="connsiteX9" fmla="*/ 577752 w 640198"/>
                  <a:gd name="connsiteY9" fmla="*/ 117955 h 499576"/>
                  <a:gd name="connsiteX10" fmla="*/ 62448 w 640198"/>
                  <a:gd name="connsiteY10" fmla="*/ 117955 h 499576"/>
                  <a:gd name="connsiteX11" fmla="*/ 0 w 640198"/>
                  <a:gd name="connsiteY11" fmla="*/ 0 h 499576"/>
                  <a:gd name="connsiteX12" fmla="*/ 640198 w 640198"/>
                  <a:gd name="connsiteY12" fmla="*/ 0 h 499576"/>
                  <a:gd name="connsiteX13" fmla="*/ 640198 w 640198"/>
                  <a:gd name="connsiteY13" fmla="*/ 332213 h 499576"/>
                  <a:gd name="connsiteX14" fmla="*/ 629943 w 640198"/>
                  <a:gd name="connsiteY14" fmla="*/ 328776 h 499576"/>
                  <a:gd name="connsiteX15" fmla="*/ 629943 w 640198"/>
                  <a:gd name="connsiteY15" fmla="*/ 411837 h 499576"/>
                  <a:gd name="connsiteX16" fmla="*/ 640198 w 640198"/>
                  <a:gd name="connsiteY16" fmla="*/ 415274 h 499576"/>
                  <a:gd name="connsiteX17" fmla="*/ 640198 w 640198"/>
                  <a:gd name="connsiteY17" fmla="*/ 499576 h 499576"/>
                  <a:gd name="connsiteX18" fmla="*/ 393877 w 640198"/>
                  <a:gd name="connsiteY18" fmla="*/ 499576 h 499576"/>
                  <a:gd name="connsiteX19" fmla="*/ 392818 w 640198"/>
                  <a:gd name="connsiteY19" fmla="*/ 492439 h 499576"/>
                  <a:gd name="connsiteX20" fmla="*/ 313201 w 640198"/>
                  <a:gd name="connsiteY20" fmla="*/ 492439 h 499576"/>
                  <a:gd name="connsiteX21" fmla="*/ 314260 w 640198"/>
                  <a:gd name="connsiteY21" fmla="*/ 499576 h 499576"/>
                  <a:gd name="connsiteX22" fmla="*/ 0 w 640198"/>
                  <a:gd name="connsiteY22" fmla="*/ 499576 h 499576"/>
                  <a:gd name="connsiteX23" fmla="*/ 0 w 640198"/>
                  <a:gd name="connsiteY23" fmla="*/ 0 h 499576"/>
                  <a:gd name="connsiteX0" fmla="*/ 62448 w 640198"/>
                  <a:gd name="connsiteY0" fmla="*/ 117955 h 499576"/>
                  <a:gd name="connsiteX1" fmla="*/ 62448 w 640198"/>
                  <a:gd name="connsiteY1" fmla="*/ 437130 h 499576"/>
                  <a:gd name="connsiteX2" fmla="*/ 304996 w 640198"/>
                  <a:gd name="connsiteY2" fmla="*/ 437130 h 499576"/>
                  <a:gd name="connsiteX3" fmla="*/ 577752 w 640198"/>
                  <a:gd name="connsiteY3" fmla="*/ 437130 h 499576"/>
                  <a:gd name="connsiteX4" fmla="*/ 577752 w 640198"/>
                  <a:gd name="connsiteY4" fmla="*/ 394344 h 499576"/>
                  <a:gd name="connsiteX5" fmla="*/ 584224 w 640198"/>
                  <a:gd name="connsiteY5" fmla="*/ 396513 h 499576"/>
                  <a:gd name="connsiteX6" fmla="*/ 584224 w 640198"/>
                  <a:gd name="connsiteY6" fmla="*/ 313452 h 499576"/>
                  <a:gd name="connsiteX7" fmla="*/ 577752 w 640198"/>
                  <a:gd name="connsiteY7" fmla="*/ 311282 h 499576"/>
                  <a:gd name="connsiteX8" fmla="*/ 577752 w 640198"/>
                  <a:gd name="connsiteY8" fmla="*/ 117955 h 499576"/>
                  <a:gd name="connsiteX9" fmla="*/ 62448 w 640198"/>
                  <a:gd name="connsiteY9" fmla="*/ 117955 h 499576"/>
                  <a:gd name="connsiteX10" fmla="*/ 0 w 640198"/>
                  <a:gd name="connsiteY10" fmla="*/ 0 h 499576"/>
                  <a:gd name="connsiteX11" fmla="*/ 640198 w 640198"/>
                  <a:gd name="connsiteY11" fmla="*/ 0 h 499576"/>
                  <a:gd name="connsiteX12" fmla="*/ 640198 w 640198"/>
                  <a:gd name="connsiteY12" fmla="*/ 332213 h 499576"/>
                  <a:gd name="connsiteX13" fmla="*/ 629943 w 640198"/>
                  <a:gd name="connsiteY13" fmla="*/ 328776 h 499576"/>
                  <a:gd name="connsiteX14" fmla="*/ 629943 w 640198"/>
                  <a:gd name="connsiteY14" fmla="*/ 411837 h 499576"/>
                  <a:gd name="connsiteX15" fmla="*/ 640198 w 640198"/>
                  <a:gd name="connsiteY15" fmla="*/ 415274 h 499576"/>
                  <a:gd name="connsiteX16" fmla="*/ 640198 w 640198"/>
                  <a:gd name="connsiteY16" fmla="*/ 499576 h 499576"/>
                  <a:gd name="connsiteX17" fmla="*/ 393877 w 640198"/>
                  <a:gd name="connsiteY17" fmla="*/ 499576 h 499576"/>
                  <a:gd name="connsiteX18" fmla="*/ 392818 w 640198"/>
                  <a:gd name="connsiteY18" fmla="*/ 492439 h 499576"/>
                  <a:gd name="connsiteX19" fmla="*/ 313201 w 640198"/>
                  <a:gd name="connsiteY19" fmla="*/ 492439 h 499576"/>
                  <a:gd name="connsiteX20" fmla="*/ 314260 w 640198"/>
                  <a:gd name="connsiteY20" fmla="*/ 499576 h 499576"/>
                  <a:gd name="connsiteX21" fmla="*/ 0 w 640198"/>
                  <a:gd name="connsiteY21" fmla="*/ 499576 h 499576"/>
                  <a:gd name="connsiteX22" fmla="*/ 0 w 640198"/>
                  <a:gd name="connsiteY2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311282 h 499576"/>
                  <a:gd name="connsiteX7" fmla="*/ 577752 w 640198"/>
                  <a:gd name="connsiteY7" fmla="*/ 117955 h 499576"/>
                  <a:gd name="connsiteX8" fmla="*/ 62448 w 640198"/>
                  <a:gd name="connsiteY8" fmla="*/ 117955 h 499576"/>
                  <a:gd name="connsiteX9" fmla="*/ 0 w 640198"/>
                  <a:gd name="connsiteY9" fmla="*/ 0 h 499576"/>
                  <a:gd name="connsiteX10" fmla="*/ 640198 w 640198"/>
                  <a:gd name="connsiteY10" fmla="*/ 0 h 499576"/>
                  <a:gd name="connsiteX11" fmla="*/ 640198 w 640198"/>
                  <a:gd name="connsiteY11" fmla="*/ 332213 h 499576"/>
                  <a:gd name="connsiteX12" fmla="*/ 629943 w 640198"/>
                  <a:gd name="connsiteY12" fmla="*/ 328776 h 499576"/>
                  <a:gd name="connsiteX13" fmla="*/ 629943 w 640198"/>
                  <a:gd name="connsiteY13" fmla="*/ 411837 h 499576"/>
                  <a:gd name="connsiteX14" fmla="*/ 640198 w 640198"/>
                  <a:gd name="connsiteY14" fmla="*/ 415274 h 499576"/>
                  <a:gd name="connsiteX15" fmla="*/ 640198 w 640198"/>
                  <a:gd name="connsiteY15" fmla="*/ 499576 h 499576"/>
                  <a:gd name="connsiteX16" fmla="*/ 393877 w 640198"/>
                  <a:gd name="connsiteY16" fmla="*/ 499576 h 499576"/>
                  <a:gd name="connsiteX17" fmla="*/ 392818 w 640198"/>
                  <a:gd name="connsiteY17" fmla="*/ 492439 h 499576"/>
                  <a:gd name="connsiteX18" fmla="*/ 313201 w 640198"/>
                  <a:gd name="connsiteY18" fmla="*/ 492439 h 499576"/>
                  <a:gd name="connsiteX19" fmla="*/ 314260 w 640198"/>
                  <a:gd name="connsiteY19" fmla="*/ 499576 h 499576"/>
                  <a:gd name="connsiteX20" fmla="*/ 0 w 640198"/>
                  <a:gd name="connsiteY20" fmla="*/ 499576 h 499576"/>
                  <a:gd name="connsiteX21" fmla="*/ 0 w 640198"/>
                  <a:gd name="connsiteY2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84224 w 640198"/>
                  <a:gd name="connsiteY5" fmla="*/ 313452 h 499576"/>
                  <a:gd name="connsiteX6" fmla="*/ 577752 w 640198"/>
                  <a:gd name="connsiteY6" fmla="*/ 117955 h 499576"/>
                  <a:gd name="connsiteX7" fmla="*/ 62448 w 640198"/>
                  <a:gd name="connsiteY7" fmla="*/ 117955 h 499576"/>
                  <a:gd name="connsiteX8" fmla="*/ 0 w 640198"/>
                  <a:gd name="connsiteY8" fmla="*/ 0 h 499576"/>
                  <a:gd name="connsiteX9" fmla="*/ 640198 w 640198"/>
                  <a:gd name="connsiteY9" fmla="*/ 0 h 499576"/>
                  <a:gd name="connsiteX10" fmla="*/ 640198 w 640198"/>
                  <a:gd name="connsiteY10" fmla="*/ 332213 h 499576"/>
                  <a:gd name="connsiteX11" fmla="*/ 629943 w 640198"/>
                  <a:gd name="connsiteY11" fmla="*/ 328776 h 499576"/>
                  <a:gd name="connsiteX12" fmla="*/ 629943 w 640198"/>
                  <a:gd name="connsiteY12" fmla="*/ 411837 h 499576"/>
                  <a:gd name="connsiteX13" fmla="*/ 640198 w 640198"/>
                  <a:gd name="connsiteY13" fmla="*/ 415274 h 499576"/>
                  <a:gd name="connsiteX14" fmla="*/ 640198 w 640198"/>
                  <a:gd name="connsiteY14" fmla="*/ 499576 h 499576"/>
                  <a:gd name="connsiteX15" fmla="*/ 393877 w 640198"/>
                  <a:gd name="connsiteY15" fmla="*/ 499576 h 499576"/>
                  <a:gd name="connsiteX16" fmla="*/ 392818 w 640198"/>
                  <a:gd name="connsiteY16" fmla="*/ 492439 h 499576"/>
                  <a:gd name="connsiteX17" fmla="*/ 313201 w 640198"/>
                  <a:gd name="connsiteY17" fmla="*/ 492439 h 499576"/>
                  <a:gd name="connsiteX18" fmla="*/ 314260 w 640198"/>
                  <a:gd name="connsiteY18" fmla="*/ 499576 h 499576"/>
                  <a:gd name="connsiteX19" fmla="*/ 0 w 640198"/>
                  <a:gd name="connsiteY19" fmla="*/ 499576 h 499576"/>
                  <a:gd name="connsiteX20" fmla="*/ 0 w 640198"/>
                  <a:gd name="connsiteY2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84224 w 640198"/>
                  <a:gd name="connsiteY4" fmla="*/ 396513 h 499576"/>
                  <a:gd name="connsiteX5" fmla="*/ 577752 w 640198"/>
                  <a:gd name="connsiteY5" fmla="*/ 117955 h 499576"/>
                  <a:gd name="connsiteX6" fmla="*/ 62448 w 640198"/>
                  <a:gd name="connsiteY6" fmla="*/ 117955 h 499576"/>
                  <a:gd name="connsiteX7" fmla="*/ 0 w 640198"/>
                  <a:gd name="connsiteY7" fmla="*/ 0 h 499576"/>
                  <a:gd name="connsiteX8" fmla="*/ 640198 w 640198"/>
                  <a:gd name="connsiteY8" fmla="*/ 0 h 499576"/>
                  <a:gd name="connsiteX9" fmla="*/ 640198 w 640198"/>
                  <a:gd name="connsiteY9" fmla="*/ 332213 h 499576"/>
                  <a:gd name="connsiteX10" fmla="*/ 629943 w 640198"/>
                  <a:gd name="connsiteY10" fmla="*/ 328776 h 499576"/>
                  <a:gd name="connsiteX11" fmla="*/ 629943 w 640198"/>
                  <a:gd name="connsiteY11" fmla="*/ 411837 h 499576"/>
                  <a:gd name="connsiteX12" fmla="*/ 640198 w 640198"/>
                  <a:gd name="connsiteY12" fmla="*/ 415274 h 499576"/>
                  <a:gd name="connsiteX13" fmla="*/ 640198 w 640198"/>
                  <a:gd name="connsiteY13" fmla="*/ 499576 h 499576"/>
                  <a:gd name="connsiteX14" fmla="*/ 393877 w 640198"/>
                  <a:gd name="connsiteY14" fmla="*/ 499576 h 499576"/>
                  <a:gd name="connsiteX15" fmla="*/ 392818 w 640198"/>
                  <a:gd name="connsiteY15" fmla="*/ 492439 h 499576"/>
                  <a:gd name="connsiteX16" fmla="*/ 313201 w 640198"/>
                  <a:gd name="connsiteY16" fmla="*/ 492439 h 499576"/>
                  <a:gd name="connsiteX17" fmla="*/ 314260 w 640198"/>
                  <a:gd name="connsiteY17" fmla="*/ 499576 h 499576"/>
                  <a:gd name="connsiteX18" fmla="*/ 0 w 640198"/>
                  <a:gd name="connsiteY18" fmla="*/ 499576 h 499576"/>
                  <a:gd name="connsiteX19" fmla="*/ 0 w 640198"/>
                  <a:gd name="connsiteY19"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394344 h 499576"/>
                  <a:gd name="connsiteX4" fmla="*/ 577752 w 640198"/>
                  <a:gd name="connsiteY4" fmla="*/ 117955 h 499576"/>
                  <a:gd name="connsiteX5" fmla="*/ 62448 w 640198"/>
                  <a:gd name="connsiteY5" fmla="*/ 117955 h 499576"/>
                  <a:gd name="connsiteX6" fmla="*/ 0 w 640198"/>
                  <a:gd name="connsiteY6" fmla="*/ 0 h 499576"/>
                  <a:gd name="connsiteX7" fmla="*/ 640198 w 640198"/>
                  <a:gd name="connsiteY7" fmla="*/ 0 h 499576"/>
                  <a:gd name="connsiteX8" fmla="*/ 640198 w 640198"/>
                  <a:gd name="connsiteY8" fmla="*/ 332213 h 499576"/>
                  <a:gd name="connsiteX9" fmla="*/ 629943 w 640198"/>
                  <a:gd name="connsiteY9" fmla="*/ 328776 h 499576"/>
                  <a:gd name="connsiteX10" fmla="*/ 629943 w 640198"/>
                  <a:gd name="connsiteY10" fmla="*/ 411837 h 499576"/>
                  <a:gd name="connsiteX11" fmla="*/ 640198 w 640198"/>
                  <a:gd name="connsiteY11" fmla="*/ 415274 h 499576"/>
                  <a:gd name="connsiteX12" fmla="*/ 640198 w 640198"/>
                  <a:gd name="connsiteY12" fmla="*/ 499576 h 499576"/>
                  <a:gd name="connsiteX13" fmla="*/ 393877 w 640198"/>
                  <a:gd name="connsiteY13" fmla="*/ 499576 h 499576"/>
                  <a:gd name="connsiteX14" fmla="*/ 392818 w 640198"/>
                  <a:gd name="connsiteY14" fmla="*/ 492439 h 499576"/>
                  <a:gd name="connsiteX15" fmla="*/ 313201 w 640198"/>
                  <a:gd name="connsiteY15" fmla="*/ 492439 h 499576"/>
                  <a:gd name="connsiteX16" fmla="*/ 314260 w 640198"/>
                  <a:gd name="connsiteY16" fmla="*/ 499576 h 499576"/>
                  <a:gd name="connsiteX17" fmla="*/ 0 w 640198"/>
                  <a:gd name="connsiteY17" fmla="*/ 499576 h 499576"/>
                  <a:gd name="connsiteX18" fmla="*/ 0 w 640198"/>
                  <a:gd name="connsiteY18"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328776 h 499576"/>
                  <a:gd name="connsiteX9" fmla="*/ 629943 w 640198"/>
                  <a:gd name="connsiteY9" fmla="*/ 411837 h 499576"/>
                  <a:gd name="connsiteX10" fmla="*/ 640198 w 640198"/>
                  <a:gd name="connsiteY10" fmla="*/ 415274 h 499576"/>
                  <a:gd name="connsiteX11" fmla="*/ 640198 w 640198"/>
                  <a:gd name="connsiteY11" fmla="*/ 499576 h 499576"/>
                  <a:gd name="connsiteX12" fmla="*/ 393877 w 640198"/>
                  <a:gd name="connsiteY12" fmla="*/ 499576 h 499576"/>
                  <a:gd name="connsiteX13" fmla="*/ 392818 w 640198"/>
                  <a:gd name="connsiteY13" fmla="*/ 492439 h 499576"/>
                  <a:gd name="connsiteX14" fmla="*/ 313201 w 640198"/>
                  <a:gd name="connsiteY14" fmla="*/ 492439 h 499576"/>
                  <a:gd name="connsiteX15" fmla="*/ 314260 w 640198"/>
                  <a:gd name="connsiteY15" fmla="*/ 499576 h 499576"/>
                  <a:gd name="connsiteX16" fmla="*/ 0 w 640198"/>
                  <a:gd name="connsiteY16" fmla="*/ 499576 h 499576"/>
                  <a:gd name="connsiteX17" fmla="*/ 0 w 640198"/>
                  <a:gd name="connsiteY17"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332213 h 499576"/>
                  <a:gd name="connsiteX8" fmla="*/ 629943 w 640198"/>
                  <a:gd name="connsiteY8" fmla="*/ 411837 h 499576"/>
                  <a:gd name="connsiteX9" fmla="*/ 640198 w 640198"/>
                  <a:gd name="connsiteY9" fmla="*/ 415274 h 499576"/>
                  <a:gd name="connsiteX10" fmla="*/ 640198 w 640198"/>
                  <a:gd name="connsiteY10" fmla="*/ 499576 h 499576"/>
                  <a:gd name="connsiteX11" fmla="*/ 393877 w 640198"/>
                  <a:gd name="connsiteY11" fmla="*/ 499576 h 499576"/>
                  <a:gd name="connsiteX12" fmla="*/ 392818 w 640198"/>
                  <a:gd name="connsiteY12" fmla="*/ 492439 h 499576"/>
                  <a:gd name="connsiteX13" fmla="*/ 313201 w 640198"/>
                  <a:gd name="connsiteY13" fmla="*/ 492439 h 499576"/>
                  <a:gd name="connsiteX14" fmla="*/ 314260 w 640198"/>
                  <a:gd name="connsiteY14" fmla="*/ 499576 h 499576"/>
                  <a:gd name="connsiteX15" fmla="*/ 0 w 640198"/>
                  <a:gd name="connsiteY15" fmla="*/ 499576 h 499576"/>
                  <a:gd name="connsiteX16" fmla="*/ 0 w 640198"/>
                  <a:gd name="connsiteY16"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29943 w 640198"/>
                  <a:gd name="connsiteY7" fmla="*/ 411837 h 499576"/>
                  <a:gd name="connsiteX8" fmla="*/ 640198 w 640198"/>
                  <a:gd name="connsiteY8" fmla="*/ 415274 h 499576"/>
                  <a:gd name="connsiteX9" fmla="*/ 640198 w 640198"/>
                  <a:gd name="connsiteY9" fmla="*/ 499576 h 499576"/>
                  <a:gd name="connsiteX10" fmla="*/ 393877 w 640198"/>
                  <a:gd name="connsiteY10" fmla="*/ 499576 h 499576"/>
                  <a:gd name="connsiteX11" fmla="*/ 392818 w 640198"/>
                  <a:gd name="connsiteY11" fmla="*/ 492439 h 499576"/>
                  <a:gd name="connsiteX12" fmla="*/ 313201 w 640198"/>
                  <a:gd name="connsiteY12" fmla="*/ 492439 h 499576"/>
                  <a:gd name="connsiteX13" fmla="*/ 314260 w 640198"/>
                  <a:gd name="connsiteY13" fmla="*/ 499576 h 499576"/>
                  <a:gd name="connsiteX14" fmla="*/ 0 w 640198"/>
                  <a:gd name="connsiteY14" fmla="*/ 499576 h 499576"/>
                  <a:gd name="connsiteX15" fmla="*/ 0 w 640198"/>
                  <a:gd name="connsiteY15"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15274 h 499576"/>
                  <a:gd name="connsiteX8" fmla="*/ 640198 w 640198"/>
                  <a:gd name="connsiteY8" fmla="*/ 499576 h 499576"/>
                  <a:gd name="connsiteX9" fmla="*/ 393877 w 640198"/>
                  <a:gd name="connsiteY9" fmla="*/ 499576 h 499576"/>
                  <a:gd name="connsiteX10" fmla="*/ 392818 w 640198"/>
                  <a:gd name="connsiteY10" fmla="*/ 492439 h 499576"/>
                  <a:gd name="connsiteX11" fmla="*/ 313201 w 640198"/>
                  <a:gd name="connsiteY11" fmla="*/ 492439 h 499576"/>
                  <a:gd name="connsiteX12" fmla="*/ 314260 w 640198"/>
                  <a:gd name="connsiteY12" fmla="*/ 499576 h 499576"/>
                  <a:gd name="connsiteX13" fmla="*/ 0 w 640198"/>
                  <a:gd name="connsiteY13" fmla="*/ 499576 h 499576"/>
                  <a:gd name="connsiteX14" fmla="*/ 0 w 640198"/>
                  <a:gd name="connsiteY14"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314260 w 640198"/>
                  <a:gd name="connsiteY11" fmla="*/ 499576 h 499576"/>
                  <a:gd name="connsiteX12" fmla="*/ 0 w 640198"/>
                  <a:gd name="connsiteY12" fmla="*/ 499576 h 499576"/>
                  <a:gd name="connsiteX13" fmla="*/ 0 w 640198"/>
                  <a:gd name="connsiteY13"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313201 w 640198"/>
                  <a:gd name="connsiteY10" fmla="*/ 492439 h 499576"/>
                  <a:gd name="connsiteX11" fmla="*/ 0 w 640198"/>
                  <a:gd name="connsiteY11" fmla="*/ 499576 h 499576"/>
                  <a:gd name="connsiteX12" fmla="*/ 0 w 640198"/>
                  <a:gd name="connsiteY12"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392818 w 640198"/>
                  <a:gd name="connsiteY9" fmla="*/ 492439 h 499576"/>
                  <a:gd name="connsiteX10" fmla="*/ 0 w 640198"/>
                  <a:gd name="connsiteY10" fmla="*/ 499576 h 499576"/>
                  <a:gd name="connsiteX11" fmla="*/ 0 w 640198"/>
                  <a:gd name="connsiteY11"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393877 w 640198"/>
                  <a:gd name="connsiteY8" fmla="*/ 499576 h 499576"/>
                  <a:gd name="connsiteX9" fmla="*/ 0 w 640198"/>
                  <a:gd name="connsiteY9" fmla="*/ 499576 h 499576"/>
                  <a:gd name="connsiteX10" fmla="*/ 0 w 640198"/>
                  <a:gd name="connsiteY10" fmla="*/ 0 h 499576"/>
                  <a:gd name="connsiteX0" fmla="*/ 62448 w 640198"/>
                  <a:gd name="connsiteY0" fmla="*/ 117955 h 499576"/>
                  <a:gd name="connsiteX1" fmla="*/ 62448 w 640198"/>
                  <a:gd name="connsiteY1" fmla="*/ 437130 h 499576"/>
                  <a:gd name="connsiteX2" fmla="*/ 577752 w 640198"/>
                  <a:gd name="connsiteY2" fmla="*/ 437130 h 499576"/>
                  <a:gd name="connsiteX3" fmla="*/ 577752 w 640198"/>
                  <a:gd name="connsiteY3" fmla="*/ 117955 h 499576"/>
                  <a:gd name="connsiteX4" fmla="*/ 62448 w 640198"/>
                  <a:gd name="connsiteY4" fmla="*/ 117955 h 499576"/>
                  <a:gd name="connsiteX5" fmla="*/ 0 w 640198"/>
                  <a:gd name="connsiteY5" fmla="*/ 0 h 499576"/>
                  <a:gd name="connsiteX6" fmla="*/ 640198 w 640198"/>
                  <a:gd name="connsiteY6" fmla="*/ 0 h 499576"/>
                  <a:gd name="connsiteX7" fmla="*/ 640198 w 640198"/>
                  <a:gd name="connsiteY7" fmla="*/ 499576 h 499576"/>
                  <a:gd name="connsiteX8" fmla="*/ 0 w 640198"/>
                  <a:gd name="connsiteY8" fmla="*/ 499576 h 499576"/>
                  <a:gd name="connsiteX9" fmla="*/ 0 w 640198"/>
                  <a:gd name="connsiteY9" fmla="*/ 0 h 49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198" h="499576">
                    <a:moveTo>
                      <a:pt x="62448" y="117955"/>
                    </a:moveTo>
                    <a:lnTo>
                      <a:pt x="62448" y="437130"/>
                    </a:lnTo>
                    <a:lnTo>
                      <a:pt x="577752" y="437130"/>
                    </a:lnTo>
                    <a:lnTo>
                      <a:pt x="577752" y="117955"/>
                    </a:lnTo>
                    <a:lnTo>
                      <a:pt x="62448" y="117955"/>
                    </a:lnTo>
                    <a:close/>
                    <a:moveTo>
                      <a:pt x="0" y="0"/>
                    </a:moveTo>
                    <a:lnTo>
                      <a:pt x="640198" y="0"/>
                    </a:lnTo>
                    <a:lnTo>
                      <a:pt x="640198" y="499576"/>
                    </a:lnTo>
                    <a:lnTo>
                      <a:pt x="0" y="499576"/>
                    </a:lnTo>
                    <a:lnTo>
                      <a:pt x="0" y="0"/>
                    </a:lnTo>
                    <a:close/>
                  </a:path>
                </a:pathLst>
              </a:custGeom>
              <a:solidFill>
                <a:srgbClr val="0078D4"/>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157" name="Freeform: Shape 166">
                <a:extLst>
                  <a:ext uri="{FF2B5EF4-FFF2-40B4-BE49-F238E27FC236}">
                    <a16:creationId xmlns:a16="http://schemas.microsoft.com/office/drawing/2014/main" id="{79B25D59-629C-5549-945E-445CAAD1CE7E}"/>
                  </a:ext>
                </a:extLst>
              </p:cNvPr>
              <p:cNvSpPr/>
              <p:nvPr/>
            </p:nvSpPr>
            <p:spPr bwMode="auto">
              <a:xfrm>
                <a:off x="5877635" y="5002420"/>
                <a:ext cx="1084267" cy="884436"/>
              </a:xfrm>
              <a:custGeom>
                <a:avLst/>
                <a:gdLst>
                  <a:gd name="connsiteX0" fmla="*/ 85114 w 1084267"/>
                  <a:gd name="connsiteY0" fmla="*/ 0 h 884436"/>
                  <a:gd name="connsiteX1" fmla="*/ 163539 w 1084267"/>
                  <a:gd name="connsiteY1" fmla="*/ 51984 h 884436"/>
                  <a:gd name="connsiteX2" fmla="*/ 168387 w 1084267"/>
                  <a:gd name="connsiteY2" fmla="*/ 75996 h 884436"/>
                  <a:gd name="connsiteX3" fmla="*/ 923512 w 1084267"/>
                  <a:gd name="connsiteY3" fmla="*/ 329098 h 884436"/>
                  <a:gd name="connsiteX4" fmla="*/ 938969 w 1084267"/>
                  <a:gd name="connsiteY4" fmla="*/ 306172 h 884436"/>
                  <a:gd name="connsiteX5" fmla="*/ 999153 w 1084267"/>
                  <a:gd name="connsiteY5" fmla="*/ 281243 h 884436"/>
                  <a:gd name="connsiteX6" fmla="*/ 1084267 w 1084267"/>
                  <a:gd name="connsiteY6" fmla="*/ 366357 h 884436"/>
                  <a:gd name="connsiteX7" fmla="*/ 999153 w 1084267"/>
                  <a:gd name="connsiteY7" fmla="*/ 451470 h 884436"/>
                  <a:gd name="connsiteX8" fmla="*/ 966024 w 1084267"/>
                  <a:gd name="connsiteY8" fmla="*/ 444782 h 884436"/>
                  <a:gd name="connsiteX9" fmla="*/ 943537 w 1084267"/>
                  <a:gd name="connsiteY9" fmla="*/ 429622 h 884436"/>
                  <a:gd name="connsiteX10" fmla="*/ 278680 w 1084267"/>
                  <a:gd name="connsiteY10" fmla="*/ 786616 h 884436"/>
                  <a:gd name="connsiteX11" fmla="*/ 281245 w 1084267"/>
                  <a:gd name="connsiteY11" fmla="*/ 799323 h 884436"/>
                  <a:gd name="connsiteX12" fmla="*/ 196131 w 1084267"/>
                  <a:gd name="connsiteY12" fmla="*/ 884436 h 884436"/>
                  <a:gd name="connsiteX13" fmla="*/ 111017 w 1084267"/>
                  <a:gd name="connsiteY13" fmla="*/ 799323 h 884436"/>
                  <a:gd name="connsiteX14" fmla="*/ 135947 w 1084267"/>
                  <a:gd name="connsiteY14" fmla="*/ 739138 h 884436"/>
                  <a:gd name="connsiteX15" fmla="*/ 156985 w 1084267"/>
                  <a:gd name="connsiteY15" fmla="*/ 724954 h 884436"/>
                  <a:gd name="connsiteX16" fmla="*/ 74364 w 1084267"/>
                  <a:gd name="connsiteY16" fmla="*/ 168057 h 884436"/>
                  <a:gd name="connsiteX17" fmla="*/ 51985 w 1084267"/>
                  <a:gd name="connsiteY17" fmla="*/ 163539 h 884436"/>
                  <a:gd name="connsiteX18" fmla="*/ 0 w 1084267"/>
                  <a:gd name="connsiteY18" fmla="*/ 85113 h 884436"/>
                  <a:gd name="connsiteX19" fmla="*/ 85114 w 1084267"/>
                  <a:gd name="connsiteY19" fmla="*/ 0 h 884436"/>
                  <a:gd name="connsiteX20" fmla="*/ 159117 w 1084267"/>
                  <a:gd name="connsiteY20" fmla="*/ 124802 h 884436"/>
                  <a:gd name="connsiteX21" fmla="*/ 145298 w 1084267"/>
                  <a:gd name="connsiteY21" fmla="*/ 145298 h 884436"/>
                  <a:gd name="connsiteX22" fmla="*/ 122981 w 1084267"/>
                  <a:gd name="connsiteY22" fmla="*/ 160345 h 884436"/>
                  <a:gd name="connsiteX23" fmla="*/ 205429 w 1084267"/>
                  <a:gd name="connsiteY23" fmla="*/ 716087 h 884436"/>
                  <a:gd name="connsiteX24" fmla="*/ 229262 w 1084267"/>
                  <a:gd name="connsiteY24" fmla="*/ 720897 h 884436"/>
                  <a:gd name="connsiteX25" fmla="*/ 256315 w 1084267"/>
                  <a:gd name="connsiteY25" fmla="*/ 739138 h 884436"/>
                  <a:gd name="connsiteX26" fmla="*/ 258106 w 1084267"/>
                  <a:gd name="connsiteY26" fmla="*/ 741794 h 884436"/>
                  <a:gd name="connsiteX27" fmla="*/ 918272 w 1084267"/>
                  <a:gd name="connsiteY27" fmla="*/ 387320 h 884436"/>
                  <a:gd name="connsiteX28" fmla="*/ 916526 w 1084267"/>
                  <a:gd name="connsiteY28" fmla="*/ 378670 h 884436"/>
                  <a:gd name="connsiteX29" fmla="*/ 159117 w 1084267"/>
                  <a:gd name="connsiteY29" fmla="*/ 124802 h 88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84267" h="884436">
                    <a:moveTo>
                      <a:pt x="85114" y="0"/>
                    </a:moveTo>
                    <a:cubicBezTo>
                      <a:pt x="120369" y="0"/>
                      <a:pt x="150618" y="21435"/>
                      <a:pt x="163539" y="51984"/>
                    </a:cubicBezTo>
                    <a:lnTo>
                      <a:pt x="168387" y="75996"/>
                    </a:lnTo>
                    <a:lnTo>
                      <a:pt x="923512" y="329098"/>
                    </a:lnTo>
                    <a:lnTo>
                      <a:pt x="938969" y="306172"/>
                    </a:lnTo>
                    <a:cubicBezTo>
                      <a:pt x="954371" y="290770"/>
                      <a:pt x="975650" y="281243"/>
                      <a:pt x="999153" y="281243"/>
                    </a:cubicBezTo>
                    <a:cubicBezTo>
                      <a:pt x="1046160" y="281243"/>
                      <a:pt x="1084267" y="319350"/>
                      <a:pt x="1084267" y="366357"/>
                    </a:cubicBezTo>
                    <a:cubicBezTo>
                      <a:pt x="1084267" y="413364"/>
                      <a:pt x="1046160" y="451470"/>
                      <a:pt x="999153" y="451470"/>
                    </a:cubicBezTo>
                    <a:cubicBezTo>
                      <a:pt x="987401" y="451470"/>
                      <a:pt x="976207" y="449089"/>
                      <a:pt x="966024" y="444782"/>
                    </a:cubicBezTo>
                    <a:lnTo>
                      <a:pt x="943537" y="429622"/>
                    </a:lnTo>
                    <a:lnTo>
                      <a:pt x="278680" y="786616"/>
                    </a:lnTo>
                    <a:lnTo>
                      <a:pt x="281245" y="799323"/>
                    </a:lnTo>
                    <a:cubicBezTo>
                      <a:pt x="281245" y="846330"/>
                      <a:pt x="243138" y="884436"/>
                      <a:pt x="196131" y="884436"/>
                    </a:cubicBezTo>
                    <a:cubicBezTo>
                      <a:pt x="149124" y="884436"/>
                      <a:pt x="111017" y="846330"/>
                      <a:pt x="111017" y="799323"/>
                    </a:cubicBezTo>
                    <a:cubicBezTo>
                      <a:pt x="111017" y="775820"/>
                      <a:pt x="120545" y="754540"/>
                      <a:pt x="135947" y="739138"/>
                    </a:cubicBezTo>
                    <a:lnTo>
                      <a:pt x="156985" y="724954"/>
                    </a:lnTo>
                    <a:lnTo>
                      <a:pt x="74364" y="168057"/>
                    </a:lnTo>
                    <a:lnTo>
                      <a:pt x="51985" y="163539"/>
                    </a:lnTo>
                    <a:cubicBezTo>
                      <a:pt x="21436" y="150617"/>
                      <a:pt x="0" y="120369"/>
                      <a:pt x="0" y="85113"/>
                    </a:cubicBezTo>
                    <a:cubicBezTo>
                      <a:pt x="0" y="38106"/>
                      <a:pt x="38107" y="0"/>
                      <a:pt x="85114" y="0"/>
                    </a:cubicBezTo>
                    <a:close/>
                    <a:moveTo>
                      <a:pt x="159117" y="124802"/>
                    </a:moveTo>
                    <a:lnTo>
                      <a:pt x="145298" y="145298"/>
                    </a:lnTo>
                    <a:lnTo>
                      <a:pt x="122981" y="160345"/>
                    </a:lnTo>
                    <a:lnTo>
                      <a:pt x="205429" y="716087"/>
                    </a:lnTo>
                    <a:lnTo>
                      <a:pt x="229262" y="720897"/>
                    </a:lnTo>
                    <a:cubicBezTo>
                      <a:pt x="239444" y="725205"/>
                      <a:pt x="248615" y="731437"/>
                      <a:pt x="256315" y="739138"/>
                    </a:cubicBezTo>
                    <a:lnTo>
                      <a:pt x="258106" y="741794"/>
                    </a:lnTo>
                    <a:lnTo>
                      <a:pt x="918272" y="387320"/>
                    </a:lnTo>
                    <a:lnTo>
                      <a:pt x="916526" y="378670"/>
                    </a:lnTo>
                    <a:lnTo>
                      <a:pt x="159117" y="124802"/>
                    </a:lnTo>
                    <a:close/>
                  </a:path>
                </a:pathLst>
              </a:custGeom>
              <a:solidFill>
                <a:srgbClr val="50E6FF"/>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grpSp>
        <p:nvGrpSpPr>
          <p:cNvPr id="19" name="Group 18">
            <a:extLst>
              <a:ext uri="{FF2B5EF4-FFF2-40B4-BE49-F238E27FC236}">
                <a16:creationId xmlns:a16="http://schemas.microsoft.com/office/drawing/2014/main" id="{3D6F934C-C14B-45E7-8468-BFA604D74F36}"/>
              </a:ext>
            </a:extLst>
          </p:cNvPr>
          <p:cNvGrpSpPr/>
          <p:nvPr/>
        </p:nvGrpSpPr>
        <p:grpSpPr>
          <a:xfrm>
            <a:off x="6616390" y="1445975"/>
            <a:ext cx="1137768" cy="728353"/>
            <a:chOff x="9675050" y="1260988"/>
            <a:chExt cx="1137768" cy="728353"/>
          </a:xfrm>
        </p:grpSpPr>
        <p:sp>
          <p:nvSpPr>
            <p:cNvPr id="103" name="TextBox 102">
              <a:extLst>
                <a:ext uri="{FF2B5EF4-FFF2-40B4-BE49-F238E27FC236}">
                  <a16:creationId xmlns:a16="http://schemas.microsoft.com/office/drawing/2014/main" id="{DFB3B052-D172-43E9-A4BB-5113B85553A3}"/>
                </a:ext>
              </a:extLst>
            </p:cNvPr>
            <p:cNvSpPr txBox="1"/>
            <p:nvPr/>
          </p:nvSpPr>
          <p:spPr>
            <a:xfrm>
              <a:off x="9675050" y="1621825"/>
              <a:ext cx="1137768"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Cognitive Services</a:t>
              </a:r>
            </a:p>
          </p:txBody>
        </p:sp>
        <p:sp>
          <p:nvSpPr>
            <p:cNvPr id="158" name="Freeform: Shape 332">
              <a:extLst>
                <a:ext uri="{FF2B5EF4-FFF2-40B4-BE49-F238E27FC236}">
                  <a16:creationId xmlns:a16="http://schemas.microsoft.com/office/drawing/2014/main" id="{5A52BEC1-40E7-EA42-98F6-CF391FDE640A}"/>
                </a:ext>
              </a:extLst>
            </p:cNvPr>
            <p:cNvSpPr/>
            <p:nvPr/>
          </p:nvSpPr>
          <p:spPr>
            <a:xfrm>
              <a:off x="10021978" y="1260988"/>
              <a:ext cx="404701" cy="236547"/>
            </a:xfrm>
            <a:custGeom>
              <a:avLst/>
              <a:gdLst>
                <a:gd name="connsiteX0" fmla="*/ 1656248 w 3563815"/>
                <a:gd name="connsiteY0" fmla="*/ 1373574 h 2083042"/>
                <a:gd name="connsiteX1" fmla="*/ 1790921 w 3563815"/>
                <a:gd name="connsiteY1" fmla="*/ 1508247 h 2083042"/>
                <a:gd name="connsiteX2" fmla="*/ 1656248 w 3563815"/>
                <a:gd name="connsiteY2" fmla="*/ 1642920 h 2083042"/>
                <a:gd name="connsiteX3" fmla="*/ 1521575 w 3563815"/>
                <a:gd name="connsiteY3" fmla="*/ 1508247 h 2083042"/>
                <a:gd name="connsiteX4" fmla="*/ 1656248 w 3563815"/>
                <a:gd name="connsiteY4" fmla="*/ 1373574 h 2083042"/>
                <a:gd name="connsiteX5" fmla="*/ 595310 w 3563815"/>
                <a:gd name="connsiteY5" fmla="*/ 1168419 h 2083042"/>
                <a:gd name="connsiteX6" fmla="*/ 729983 w 3563815"/>
                <a:gd name="connsiteY6" fmla="*/ 1303092 h 2083042"/>
                <a:gd name="connsiteX7" fmla="*/ 595310 w 3563815"/>
                <a:gd name="connsiteY7" fmla="*/ 1437765 h 2083042"/>
                <a:gd name="connsiteX8" fmla="*/ 460637 w 3563815"/>
                <a:gd name="connsiteY8" fmla="*/ 1303092 h 2083042"/>
                <a:gd name="connsiteX9" fmla="*/ 595310 w 3563815"/>
                <a:gd name="connsiteY9" fmla="*/ 1168419 h 2083042"/>
                <a:gd name="connsiteX10" fmla="*/ 2834783 w 3563815"/>
                <a:gd name="connsiteY10" fmla="*/ 951176 h 2083042"/>
                <a:gd name="connsiteX11" fmla="*/ 2969456 w 3563815"/>
                <a:gd name="connsiteY11" fmla="*/ 1085849 h 2083042"/>
                <a:gd name="connsiteX12" fmla="*/ 2834783 w 3563815"/>
                <a:gd name="connsiteY12" fmla="*/ 1220522 h 2083042"/>
                <a:gd name="connsiteX13" fmla="*/ 2700110 w 3563815"/>
                <a:gd name="connsiteY13" fmla="*/ 1085849 h 2083042"/>
                <a:gd name="connsiteX14" fmla="*/ 2834783 w 3563815"/>
                <a:gd name="connsiteY14" fmla="*/ 951176 h 2083042"/>
                <a:gd name="connsiteX15" fmla="*/ 1781907 w 3563815"/>
                <a:gd name="connsiteY15" fmla="*/ 444520 h 2083042"/>
                <a:gd name="connsiteX16" fmla="*/ 1916580 w 3563815"/>
                <a:gd name="connsiteY16" fmla="*/ 579193 h 2083042"/>
                <a:gd name="connsiteX17" fmla="*/ 1781907 w 3563815"/>
                <a:gd name="connsiteY17" fmla="*/ 713866 h 2083042"/>
                <a:gd name="connsiteX18" fmla="*/ 1647234 w 3563815"/>
                <a:gd name="connsiteY18" fmla="*/ 579193 h 2083042"/>
                <a:gd name="connsiteX19" fmla="*/ 1781907 w 3563815"/>
                <a:gd name="connsiteY19" fmla="*/ 444520 h 2083042"/>
                <a:gd name="connsiteX20" fmla="*/ 2111613 w 3563815"/>
                <a:gd name="connsiteY20" fmla="*/ 0 h 2083042"/>
                <a:gd name="connsiteX21" fmla="*/ 2420496 w 3563815"/>
                <a:gd name="connsiteY21" fmla="*/ 99731 h 2083042"/>
                <a:gd name="connsiteX22" fmla="*/ 2494794 w 3563815"/>
                <a:gd name="connsiteY22" fmla="*/ 164528 h 2083042"/>
                <a:gd name="connsiteX23" fmla="*/ 2526805 w 3563815"/>
                <a:gd name="connsiteY23" fmla="*/ 161193 h 2083042"/>
                <a:gd name="connsiteX24" fmla="*/ 3080478 w 3563815"/>
                <a:gd name="connsiteY24" fmla="*/ 627461 h 2083042"/>
                <a:gd name="connsiteX25" fmla="*/ 3082862 w 3563815"/>
                <a:gd name="connsiteY25" fmla="*/ 651890 h 2083042"/>
                <a:gd name="connsiteX26" fmla="*/ 3144737 w 3563815"/>
                <a:gd name="connsiteY26" fmla="*/ 658830 h 2083042"/>
                <a:gd name="connsiteX27" fmla="*/ 3563815 w 3563815"/>
                <a:gd name="connsiteY27" fmla="*/ 1230921 h 2083042"/>
                <a:gd name="connsiteX28" fmla="*/ 3038960 w 3563815"/>
                <a:gd name="connsiteY28" fmla="*/ 1814876 h 2083042"/>
                <a:gd name="connsiteX29" fmla="*/ 2933184 w 3563815"/>
                <a:gd name="connsiteY29" fmla="*/ 1803012 h 2083042"/>
                <a:gd name="connsiteX30" fmla="*/ 2862420 w 3563815"/>
                <a:gd name="connsiteY30" fmla="*/ 1778573 h 2083042"/>
                <a:gd name="connsiteX31" fmla="*/ 2858401 w 3563815"/>
                <a:gd name="connsiteY31" fmla="*/ 1785437 h 2083042"/>
                <a:gd name="connsiteX32" fmla="*/ 2400300 w 3563815"/>
                <a:gd name="connsiteY32" fmla="*/ 2011240 h 2083042"/>
                <a:gd name="connsiteX33" fmla="*/ 2342413 w 3563815"/>
                <a:gd name="connsiteY33" fmla="*/ 2005830 h 2083042"/>
                <a:gd name="connsiteX34" fmla="*/ 2342413 w 3563815"/>
                <a:gd name="connsiteY34" fmla="*/ 1487365 h 2083042"/>
                <a:gd name="connsiteX35" fmla="*/ 2760356 w 3563815"/>
                <a:gd name="connsiteY35" fmla="*/ 1487365 h 2083042"/>
                <a:gd name="connsiteX36" fmla="*/ 2887388 w 3563815"/>
                <a:gd name="connsiteY36" fmla="*/ 1360333 h 2083042"/>
                <a:gd name="connsiteX37" fmla="*/ 2887388 w 3563815"/>
                <a:gd name="connsiteY37" fmla="*/ 1308158 h 2083042"/>
                <a:gd name="connsiteX38" fmla="*/ 2923907 w 3563815"/>
                <a:gd name="connsiteY38" fmla="*/ 1296822 h 2083042"/>
                <a:gd name="connsiteX39" fmla="*/ 3063749 w 3563815"/>
                <a:gd name="connsiteY39" fmla="*/ 1085849 h 2083042"/>
                <a:gd name="connsiteX40" fmla="*/ 2834783 w 3563815"/>
                <a:gd name="connsiteY40" fmla="*/ 856883 h 2083042"/>
                <a:gd name="connsiteX41" fmla="*/ 2605817 w 3563815"/>
                <a:gd name="connsiteY41" fmla="*/ 1085849 h 2083042"/>
                <a:gd name="connsiteX42" fmla="*/ 2788639 w 3563815"/>
                <a:gd name="connsiteY42" fmla="*/ 1310163 h 2083042"/>
                <a:gd name="connsiteX43" fmla="*/ 2789938 w 3563815"/>
                <a:gd name="connsiteY43" fmla="*/ 1310294 h 2083042"/>
                <a:gd name="connsiteX44" fmla="*/ 2789938 w 3563815"/>
                <a:gd name="connsiteY44" fmla="*/ 1349619 h 2083042"/>
                <a:gd name="connsiteX45" fmla="*/ 2740115 w 3563815"/>
                <a:gd name="connsiteY45" fmla="*/ 1399442 h 2083042"/>
                <a:gd name="connsiteX46" fmla="*/ 2342413 w 3563815"/>
                <a:gd name="connsiteY46" fmla="*/ 1399442 h 2083042"/>
                <a:gd name="connsiteX47" fmla="*/ 2342413 w 3563815"/>
                <a:gd name="connsiteY47" fmla="*/ 652370 h 2083042"/>
                <a:gd name="connsiteX48" fmla="*/ 2215381 w 3563815"/>
                <a:gd name="connsiteY48" fmla="*/ 525338 h 2083042"/>
                <a:gd name="connsiteX49" fmla="*/ 2000000 w 3563815"/>
                <a:gd name="connsiteY49" fmla="*/ 525338 h 2083042"/>
                <a:gd name="connsiteX50" fmla="*/ 1992880 w 3563815"/>
                <a:gd name="connsiteY50" fmla="*/ 490069 h 2083042"/>
                <a:gd name="connsiteX51" fmla="*/ 1781907 w 3563815"/>
                <a:gd name="connsiteY51" fmla="*/ 350227 h 2083042"/>
                <a:gd name="connsiteX52" fmla="*/ 1552941 w 3563815"/>
                <a:gd name="connsiteY52" fmla="*/ 579193 h 2083042"/>
                <a:gd name="connsiteX53" fmla="*/ 1781907 w 3563815"/>
                <a:gd name="connsiteY53" fmla="*/ 808159 h 2083042"/>
                <a:gd name="connsiteX54" fmla="*/ 1992880 w 3563815"/>
                <a:gd name="connsiteY54" fmla="*/ 668317 h 2083042"/>
                <a:gd name="connsiteX55" fmla="*/ 2002072 w 3563815"/>
                <a:gd name="connsiteY55" fmla="*/ 622788 h 2083042"/>
                <a:gd name="connsiteX56" fmla="*/ 2204667 w 3563815"/>
                <a:gd name="connsiteY56" fmla="*/ 622788 h 2083042"/>
                <a:gd name="connsiteX57" fmla="*/ 2254490 w 3563815"/>
                <a:gd name="connsiteY57" fmla="*/ 672611 h 2083042"/>
                <a:gd name="connsiteX58" fmla="*/ 2254490 w 3563815"/>
                <a:gd name="connsiteY58" fmla="*/ 1990915 h 2083042"/>
                <a:gd name="connsiteX59" fmla="*/ 2195730 w 3563815"/>
                <a:gd name="connsiteY59" fmla="*/ 1974005 h 2083042"/>
                <a:gd name="connsiteX60" fmla="*/ 2157176 w 3563815"/>
                <a:gd name="connsiteY60" fmla="*/ 1997451 h 2083042"/>
                <a:gd name="connsiteX61" fmla="*/ 1777016 w 3563815"/>
                <a:gd name="connsiteY61" fmla="*/ 2083042 h 2083042"/>
                <a:gd name="connsiteX62" fmla="*/ 1396856 w 3563815"/>
                <a:gd name="connsiteY62" fmla="*/ 1997451 h 2083042"/>
                <a:gd name="connsiteX63" fmla="*/ 1336457 w 3563815"/>
                <a:gd name="connsiteY63" fmla="*/ 1960720 h 2083042"/>
                <a:gd name="connsiteX64" fmla="*/ 1312748 w 3563815"/>
                <a:gd name="connsiteY64" fmla="*/ 1968080 h 2083042"/>
                <a:gd name="connsiteX65" fmla="*/ 1189892 w 3563815"/>
                <a:gd name="connsiteY65" fmla="*/ 1980465 h 2083042"/>
                <a:gd name="connsiteX66" fmla="*/ 1125414 w 3563815"/>
                <a:gd name="connsiteY66" fmla="*/ 1975587 h 2083042"/>
                <a:gd name="connsiteX67" fmla="*/ 1125414 w 3563815"/>
                <a:gd name="connsiteY67" fmla="*/ 1388724 h 2083042"/>
                <a:gd name="connsiteX68" fmla="*/ 998382 w 3563815"/>
                <a:gd name="connsiteY68" fmla="*/ 1261692 h 2083042"/>
                <a:gd name="connsiteX69" fmla="*/ 820103 w 3563815"/>
                <a:gd name="connsiteY69" fmla="*/ 1261692 h 2083042"/>
                <a:gd name="connsiteX70" fmla="*/ 819624 w 3563815"/>
                <a:gd name="connsiteY70" fmla="*/ 1256947 h 2083042"/>
                <a:gd name="connsiteX71" fmla="*/ 595310 w 3563815"/>
                <a:gd name="connsiteY71" fmla="*/ 1074126 h 2083042"/>
                <a:gd name="connsiteX72" fmla="*/ 366344 w 3563815"/>
                <a:gd name="connsiteY72" fmla="*/ 1303092 h 2083042"/>
                <a:gd name="connsiteX73" fmla="*/ 595310 w 3563815"/>
                <a:gd name="connsiteY73" fmla="*/ 1532058 h 2083042"/>
                <a:gd name="connsiteX74" fmla="*/ 806283 w 3563815"/>
                <a:gd name="connsiteY74" fmla="*/ 1392216 h 2083042"/>
                <a:gd name="connsiteX75" fmla="*/ 816549 w 3563815"/>
                <a:gd name="connsiteY75" fmla="*/ 1359142 h 2083042"/>
                <a:gd name="connsiteX76" fmla="*/ 987668 w 3563815"/>
                <a:gd name="connsiteY76" fmla="*/ 1359142 h 2083042"/>
                <a:gd name="connsiteX77" fmla="*/ 1037491 w 3563815"/>
                <a:gd name="connsiteY77" fmla="*/ 1408965 h 2083042"/>
                <a:gd name="connsiteX78" fmla="*/ 1037491 w 3563815"/>
                <a:gd name="connsiteY78" fmla="*/ 1959714 h 2083042"/>
                <a:gd name="connsiteX79" fmla="*/ 1008616 w 3563815"/>
                <a:gd name="connsiteY79" fmla="*/ 1953059 h 2083042"/>
                <a:gd name="connsiteX80" fmla="*/ 849059 w 3563815"/>
                <a:gd name="connsiteY80" fmla="*/ 1876355 h 2083042"/>
                <a:gd name="connsiteX81" fmla="*/ 786977 w 3563815"/>
                <a:gd name="connsiteY81" fmla="*/ 1825133 h 2083042"/>
                <a:gd name="connsiteX82" fmla="*/ 732456 w 3563815"/>
                <a:gd name="connsiteY82" fmla="*/ 1842057 h 2083042"/>
                <a:gd name="connsiteX83" fmla="*/ 609600 w 3563815"/>
                <a:gd name="connsiteY83" fmla="*/ 1854442 h 2083042"/>
                <a:gd name="connsiteX84" fmla="*/ 0 w 3563815"/>
                <a:gd name="connsiteY84" fmla="*/ 1244842 h 2083042"/>
                <a:gd name="connsiteX85" fmla="*/ 486744 w 3563815"/>
                <a:gd name="connsiteY85" fmla="*/ 647627 h 2083042"/>
                <a:gd name="connsiteX86" fmla="*/ 533111 w 3563815"/>
                <a:gd name="connsiteY86" fmla="*/ 642953 h 2083042"/>
                <a:gd name="connsiteX87" fmla="*/ 534623 w 3563815"/>
                <a:gd name="connsiteY87" fmla="*/ 627461 h 2083042"/>
                <a:gd name="connsiteX88" fmla="*/ 1088296 w 3563815"/>
                <a:gd name="connsiteY88" fmla="*/ 161193 h 2083042"/>
                <a:gd name="connsiteX89" fmla="*/ 1104766 w 3563815"/>
                <a:gd name="connsiteY89" fmla="*/ 162909 h 2083042"/>
                <a:gd name="connsiteX90" fmla="*/ 1104766 w 3563815"/>
                <a:gd name="connsiteY90" fmla="*/ 916689 h 2083042"/>
                <a:gd name="connsiteX91" fmla="*/ 1231798 w 3563815"/>
                <a:gd name="connsiteY91" fmla="*/ 1043721 h 2083042"/>
                <a:gd name="connsiteX92" fmla="*/ 1560712 w 3563815"/>
                <a:gd name="connsiteY92" fmla="*/ 1037332 h 2083042"/>
                <a:gd name="connsiteX93" fmla="*/ 1610535 w 3563815"/>
                <a:gd name="connsiteY93" fmla="*/ 1087155 h 2083042"/>
                <a:gd name="connsiteX94" fmla="*/ 1610535 w 3563815"/>
                <a:gd name="connsiteY94" fmla="*/ 1283889 h 2083042"/>
                <a:gd name="connsiteX95" fmla="*/ 1610104 w 3563815"/>
                <a:gd name="connsiteY95" fmla="*/ 1283933 h 2083042"/>
                <a:gd name="connsiteX96" fmla="*/ 1427282 w 3563815"/>
                <a:gd name="connsiteY96" fmla="*/ 1508247 h 2083042"/>
                <a:gd name="connsiteX97" fmla="*/ 1656248 w 3563815"/>
                <a:gd name="connsiteY97" fmla="*/ 1737213 h 2083042"/>
                <a:gd name="connsiteX98" fmla="*/ 1885214 w 3563815"/>
                <a:gd name="connsiteY98" fmla="*/ 1508247 h 2083042"/>
                <a:gd name="connsiteX99" fmla="*/ 1702393 w 3563815"/>
                <a:gd name="connsiteY99" fmla="*/ 1283933 h 2083042"/>
                <a:gd name="connsiteX100" fmla="*/ 1698458 w 3563815"/>
                <a:gd name="connsiteY100" fmla="*/ 1283536 h 2083042"/>
                <a:gd name="connsiteX101" fmla="*/ 1698458 w 3563815"/>
                <a:gd name="connsiteY101" fmla="*/ 1075707 h 2083042"/>
                <a:gd name="connsiteX102" fmla="*/ 1571426 w 3563815"/>
                <a:gd name="connsiteY102" fmla="*/ 948675 h 2083042"/>
                <a:gd name="connsiteX103" fmla="*/ 1242512 w 3563815"/>
                <a:gd name="connsiteY103" fmla="*/ 955064 h 2083042"/>
                <a:gd name="connsiteX104" fmla="*/ 1192689 w 3563815"/>
                <a:gd name="connsiteY104" fmla="*/ 905241 h 2083042"/>
                <a:gd name="connsiteX105" fmla="*/ 1192689 w 3563815"/>
                <a:gd name="connsiteY105" fmla="*/ 172067 h 2083042"/>
                <a:gd name="connsiteX106" fmla="*/ 1195380 w 3563815"/>
                <a:gd name="connsiteY106" fmla="*/ 172347 h 2083042"/>
                <a:gd name="connsiteX107" fmla="*/ 1273684 w 3563815"/>
                <a:gd name="connsiteY107" fmla="*/ 105592 h 2083042"/>
                <a:gd name="connsiteX108" fmla="*/ 1589667 w 3563815"/>
                <a:gd name="connsiteY108" fmla="*/ 5861 h 2083042"/>
                <a:gd name="connsiteX109" fmla="*/ 1809651 w 3563815"/>
                <a:gd name="connsiteY109" fmla="*/ 51751 h 2083042"/>
                <a:gd name="connsiteX110" fmla="*/ 1848440 w 3563815"/>
                <a:gd name="connsiteY110" fmla="*/ 73506 h 2083042"/>
                <a:gd name="connsiteX111" fmla="*/ 1896573 w 3563815"/>
                <a:gd name="connsiteY111" fmla="*/ 45890 h 2083042"/>
                <a:gd name="connsiteX112" fmla="*/ 2111613 w 3563815"/>
                <a:gd name="connsiteY112" fmla="*/ 0 h 208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3563815" h="2083042">
                  <a:moveTo>
                    <a:pt x="1656248" y="1373574"/>
                  </a:moveTo>
                  <a:cubicBezTo>
                    <a:pt x="1730626" y="1373574"/>
                    <a:pt x="1790921" y="1433869"/>
                    <a:pt x="1790921" y="1508247"/>
                  </a:cubicBezTo>
                  <a:cubicBezTo>
                    <a:pt x="1790921" y="1582625"/>
                    <a:pt x="1730626" y="1642920"/>
                    <a:pt x="1656248" y="1642920"/>
                  </a:cubicBezTo>
                  <a:cubicBezTo>
                    <a:pt x="1581870" y="1642920"/>
                    <a:pt x="1521575" y="1582625"/>
                    <a:pt x="1521575" y="1508247"/>
                  </a:cubicBezTo>
                  <a:cubicBezTo>
                    <a:pt x="1521575" y="1433869"/>
                    <a:pt x="1581870" y="1373574"/>
                    <a:pt x="1656248" y="1373574"/>
                  </a:cubicBezTo>
                  <a:close/>
                  <a:moveTo>
                    <a:pt x="595310" y="1168419"/>
                  </a:moveTo>
                  <a:cubicBezTo>
                    <a:pt x="669688" y="1168419"/>
                    <a:pt x="729983" y="1228714"/>
                    <a:pt x="729983" y="1303092"/>
                  </a:cubicBezTo>
                  <a:cubicBezTo>
                    <a:pt x="729983" y="1377470"/>
                    <a:pt x="669688" y="1437765"/>
                    <a:pt x="595310" y="1437765"/>
                  </a:cubicBezTo>
                  <a:cubicBezTo>
                    <a:pt x="520932" y="1437765"/>
                    <a:pt x="460637" y="1377470"/>
                    <a:pt x="460637" y="1303092"/>
                  </a:cubicBezTo>
                  <a:cubicBezTo>
                    <a:pt x="460637" y="1228714"/>
                    <a:pt x="520932" y="1168419"/>
                    <a:pt x="595310" y="1168419"/>
                  </a:cubicBezTo>
                  <a:close/>
                  <a:moveTo>
                    <a:pt x="2834783" y="951176"/>
                  </a:moveTo>
                  <a:cubicBezTo>
                    <a:pt x="2909161" y="951176"/>
                    <a:pt x="2969456" y="1011471"/>
                    <a:pt x="2969456" y="1085849"/>
                  </a:cubicBezTo>
                  <a:cubicBezTo>
                    <a:pt x="2969456" y="1160227"/>
                    <a:pt x="2909161" y="1220522"/>
                    <a:pt x="2834783" y="1220522"/>
                  </a:cubicBezTo>
                  <a:cubicBezTo>
                    <a:pt x="2760405" y="1220522"/>
                    <a:pt x="2700110" y="1160227"/>
                    <a:pt x="2700110" y="1085849"/>
                  </a:cubicBezTo>
                  <a:cubicBezTo>
                    <a:pt x="2700110" y="1011471"/>
                    <a:pt x="2760405" y="951176"/>
                    <a:pt x="2834783" y="951176"/>
                  </a:cubicBezTo>
                  <a:close/>
                  <a:moveTo>
                    <a:pt x="1781907" y="444520"/>
                  </a:moveTo>
                  <a:cubicBezTo>
                    <a:pt x="1856285" y="444520"/>
                    <a:pt x="1916580" y="504815"/>
                    <a:pt x="1916580" y="579193"/>
                  </a:cubicBezTo>
                  <a:cubicBezTo>
                    <a:pt x="1916580" y="653571"/>
                    <a:pt x="1856285" y="713866"/>
                    <a:pt x="1781907" y="713866"/>
                  </a:cubicBezTo>
                  <a:cubicBezTo>
                    <a:pt x="1707529" y="713866"/>
                    <a:pt x="1647234" y="653571"/>
                    <a:pt x="1647234" y="579193"/>
                  </a:cubicBezTo>
                  <a:cubicBezTo>
                    <a:pt x="1647234" y="504815"/>
                    <a:pt x="1707529" y="444520"/>
                    <a:pt x="1781907" y="444520"/>
                  </a:cubicBezTo>
                  <a:close/>
                  <a:moveTo>
                    <a:pt x="2111613" y="0"/>
                  </a:moveTo>
                  <a:cubicBezTo>
                    <a:pt x="2226030" y="0"/>
                    <a:pt x="2332323" y="36766"/>
                    <a:pt x="2420496" y="99731"/>
                  </a:cubicBezTo>
                  <a:lnTo>
                    <a:pt x="2494794" y="164528"/>
                  </a:lnTo>
                  <a:lnTo>
                    <a:pt x="2526805" y="161193"/>
                  </a:lnTo>
                  <a:cubicBezTo>
                    <a:pt x="2799915" y="161193"/>
                    <a:pt x="3027780" y="361363"/>
                    <a:pt x="3080478" y="627461"/>
                  </a:cubicBezTo>
                  <a:lnTo>
                    <a:pt x="3082862" y="651890"/>
                  </a:lnTo>
                  <a:lnTo>
                    <a:pt x="3144737" y="658830"/>
                  </a:lnTo>
                  <a:cubicBezTo>
                    <a:pt x="3383904" y="713282"/>
                    <a:pt x="3563815" y="948726"/>
                    <a:pt x="3563815" y="1230921"/>
                  </a:cubicBezTo>
                  <a:cubicBezTo>
                    <a:pt x="3563815" y="1553430"/>
                    <a:pt x="3328829" y="1814876"/>
                    <a:pt x="3038960" y="1814876"/>
                  </a:cubicBezTo>
                  <a:cubicBezTo>
                    <a:pt x="3002727" y="1814876"/>
                    <a:pt x="2967351" y="1810791"/>
                    <a:pt x="2933184" y="1803012"/>
                  </a:cubicBezTo>
                  <a:lnTo>
                    <a:pt x="2862420" y="1778573"/>
                  </a:lnTo>
                  <a:lnTo>
                    <a:pt x="2858401" y="1785437"/>
                  </a:lnTo>
                  <a:cubicBezTo>
                    <a:pt x="2759122" y="1921671"/>
                    <a:pt x="2590994" y="2011240"/>
                    <a:pt x="2400300" y="2011240"/>
                  </a:cubicBezTo>
                  <a:lnTo>
                    <a:pt x="2342413" y="2005830"/>
                  </a:lnTo>
                  <a:lnTo>
                    <a:pt x="2342413" y="1487365"/>
                  </a:lnTo>
                  <a:lnTo>
                    <a:pt x="2760356" y="1487365"/>
                  </a:lnTo>
                  <a:cubicBezTo>
                    <a:pt x="2830514" y="1487365"/>
                    <a:pt x="2887388" y="1430491"/>
                    <a:pt x="2887388" y="1360333"/>
                  </a:cubicBezTo>
                  <a:lnTo>
                    <a:pt x="2887388" y="1308158"/>
                  </a:lnTo>
                  <a:lnTo>
                    <a:pt x="2923907" y="1296822"/>
                  </a:lnTo>
                  <a:cubicBezTo>
                    <a:pt x="3006086" y="1262063"/>
                    <a:pt x="3063749" y="1180689"/>
                    <a:pt x="3063749" y="1085849"/>
                  </a:cubicBezTo>
                  <a:cubicBezTo>
                    <a:pt x="3063749" y="959395"/>
                    <a:pt x="2961237" y="856883"/>
                    <a:pt x="2834783" y="856883"/>
                  </a:cubicBezTo>
                  <a:cubicBezTo>
                    <a:pt x="2708329" y="856883"/>
                    <a:pt x="2605817" y="959395"/>
                    <a:pt x="2605817" y="1085849"/>
                  </a:cubicBezTo>
                  <a:cubicBezTo>
                    <a:pt x="2605817" y="1196496"/>
                    <a:pt x="2684303" y="1288813"/>
                    <a:pt x="2788639" y="1310163"/>
                  </a:cubicBezTo>
                  <a:lnTo>
                    <a:pt x="2789938" y="1310294"/>
                  </a:lnTo>
                  <a:lnTo>
                    <a:pt x="2789938" y="1349619"/>
                  </a:lnTo>
                  <a:cubicBezTo>
                    <a:pt x="2789938" y="1377135"/>
                    <a:pt x="2767631" y="1399442"/>
                    <a:pt x="2740115" y="1399442"/>
                  </a:cubicBezTo>
                  <a:lnTo>
                    <a:pt x="2342413" y="1399442"/>
                  </a:lnTo>
                  <a:lnTo>
                    <a:pt x="2342413" y="652370"/>
                  </a:lnTo>
                  <a:cubicBezTo>
                    <a:pt x="2342413" y="582212"/>
                    <a:pt x="2285539" y="525338"/>
                    <a:pt x="2215381" y="525338"/>
                  </a:cubicBezTo>
                  <a:lnTo>
                    <a:pt x="2000000" y="525338"/>
                  </a:lnTo>
                  <a:lnTo>
                    <a:pt x="1992880" y="490069"/>
                  </a:lnTo>
                  <a:cubicBezTo>
                    <a:pt x="1958121" y="407890"/>
                    <a:pt x="1876748" y="350227"/>
                    <a:pt x="1781907" y="350227"/>
                  </a:cubicBezTo>
                  <a:cubicBezTo>
                    <a:pt x="1655453" y="350227"/>
                    <a:pt x="1552941" y="452739"/>
                    <a:pt x="1552941" y="579193"/>
                  </a:cubicBezTo>
                  <a:cubicBezTo>
                    <a:pt x="1552941" y="705647"/>
                    <a:pt x="1655453" y="808159"/>
                    <a:pt x="1781907" y="808159"/>
                  </a:cubicBezTo>
                  <a:cubicBezTo>
                    <a:pt x="1876748" y="808159"/>
                    <a:pt x="1958121" y="750496"/>
                    <a:pt x="1992880" y="668317"/>
                  </a:cubicBezTo>
                  <a:lnTo>
                    <a:pt x="2002072" y="622788"/>
                  </a:lnTo>
                  <a:lnTo>
                    <a:pt x="2204667" y="622788"/>
                  </a:lnTo>
                  <a:cubicBezTo>
                    <a:pt x="2232183" y="622788"/>
                    <a:pt x="2254490" y="645095"/>
                    <a:pt x="2254490" y="672611"/>
                  </a:cubicBezTo>
                  <a:lnTo>
                    <a:pt x="2254490" y="1990915"/>
                  </a:lnTo>
                  <a:lnTo>
                    <a:pt x="2195730" y="1974005"/>
                  </a:lnTo>
                  <a:lnTo>
                    <a:pt x="2157176" y="1997451"/>
                  </a:lnTo>
                  <a:cubicBezTo>
                    <a:pt x="2048657" y="2051489"/>
                    <a:pt x="1917836" y="2083042"/>
                    <a:pt x="1777016" y="2083042"/>
                  </a:cubicBezTo>
                  <a:cubicBezTo>
                    <a:pt x="1636197" y="2083042"/>
                    <a:pt x="1505375" y="2051489"/>
                    <a:pt x="1396856" y="1997451"/>
                  </a:cubicBezTo>
                  <a:lnTo>
                    <a:pt x="1336457" y="1960720"/>
                  </a:lnTo>
                  <a:lnTo>
                    <a:pt x="1312748" y="1968080"/>
                  </a:lnTo>
                  <a:cubicBezTo>
                    <a:pt x="1273064" y="1976201"/>
                    <a:pt x="1231976" y="1980465"/>
                    <a:pt x="1189892" y="1980465"/>
                  </a:cubicBezTo>
                  <a:lnTo>
                    <a:pt x="1125414" y="1975587"/>
                  </a:lnTo>
                  <a:lnTo>
                    <a:pt x="1125414" y="1388724"/>
                  </a:lnTo>
                  <a:cubicBezTo>
                    <a:pt x="1125414" y="1318566"/>
                    <a:pt x="1068540" y="1261692"/>
                    <a:pt x="998382" y="1261692"/>
                  </a:cubicBezTo>
                  <a:lnTo>
                    <a:pt x="820103" y="1261692"/>
                  </a:lnTo>
                  <a:lnTo>
                    <a:pt x="819624" y="1256947"/>
                  </a:lnTo>
                  <a:cubicBezTo>
                    <a:pt x="798274" y="1152612"/>
                    <a:pt x="705957" y="1074126"/>
                    <a:pt x="595310" y="1074126"/>
                  </a:cubicBezTo>
                  <a:cubicBezTo>
                    <a:pt x="468856" y="1074126"/>
                    <a:pt x="366344" y="1176638"/>
                    <a:pt x="366344" y="1303092"/>
                  </a:cubicBezTo>
                  <a:cubicBezTo>
                    <a:pt x="366344" y="1429546"/>
                    <a:pt x="468856" y="1532058"/>
                    <a:pt x="595310" y="1532058"/>
                  </a:cubicBezTo>
                  <a:cubicBezTo>
                    <a:pt x="690150" y="1532058"/>
                    <a:pt x="771524" y="1474395"/>
                    <a:pt x="806283" y="1392216"/>
                  </a:cubicBezTo>
                  <a:lnTo>
                    <a:pt x="816549" y="1359142"/>
                  </a:lnTo>
                  <a:lnTo>
                    <a:pt x="987668" y="1359142"/>
                  </a:lnTo>
                  <a:cubicBezTo>
                    <a:pt x="1015184" y="1359142"/>
                    <a:pt x="1037491" y="1381449"/>
                    <a:pt x="1037491" y="1408965"/>
                  </a:cubicBezTo>
                  <a:lnTo>
                    <a:pt x="1037491" y="1959714"/>
                  </a:lnTo>
                  <a:lnTo>
                    <a:pt x="1008616" y="1953059"/>
                  </a:lnTo>
                  <a:cubicBezTo>
                    <a:pt x="951350" y="1935248"/>
                    <a:pt x="897705" y="1909220"/>
                    <a:pt x="849059" y="1876355"/>
                  </a:cubicBezTo>
                  <a:lnTo>
                    <a:pt x="786977" y="1825133"/>
                  </a:lnTo>
                  <a:lnTo>
                    <a:pt x="732456" y="1842057"/>
                  </a:lnTo>
                  <a:cubicBezTo>
                    <a:pt x="692772" y="1850178"/>
                    <a:pt x="651684" y="1854442"/>
                    <a:pt x="609600" y="1854442"/>
                  </a:cubicBezTo>
                  <a:cubicBezTo>
                    <a:pt x="272927" y="1854442"/>
                    <a:pt x="0" y="1581515"/>
                    <a:pt x="0" y="1244842"/>
                  </a:cubicBezTo>
                  <a:cubicBezTo>
                    <a:pt x="0" y="950253"/>
                    <a:pt x="208960" y="704470"/>
                    <a:pt x="486744" y="647627"/>
                  </a:cubicBezTo>
                  <a:lnTo>
                    <a:pt x="533111" y="642953"/>
                  </a:lnTo>
                  <a:lnTo>
                    <a:pt x="534623" y="627461"/>
                  </a:lnTo>
                  <a:cubicBezTo>
                    <a:pt x="587322" y="361363"/>
                    <a:pt x="815186" y="161193"/>
                    <a:pt x="1088296" y="161193"/>
                  </a:cubicBezTo>
                  <a:lnTo>
                    <a:pt x="1104766" y="162909"/>
                  </a:lnTo>
                  <a:lnTo>
                    <a:pt x="1104766" y="916689"/>
                  </a:lnTo>
                  <a:cubicBezTo>
                    <a:pt x="1104766" y="986847"/>
                    <a:pt x="1161640" y="1043721"/>
                    <a:pt x="1231798" y="1043721"/>
                  </a:cubicBezTo>
                  <a:lnTo>
                    <a:pt x="1560712" y="1037332"/>
                  </a:lnTo>
                  <a:cubicBezTo>
                    <a:pt x="1588228" y="1037332"/>
                    <a:pt x="1610535" y="1059639"/>
                    <a:pt x="1610535" y="1087155"/>
                  </a:cubicBezTo>
                  <a:lnTo>
                    <a:pt x="1610535" y="1283889"/>
                  </a:lnTo>
                  <a:lnTo>
                    <a:pt x="1610104" y="1283933"/>
                  </a:lnTo>
                  <a:cubicBezTo>
                    <a:pt x="1505768" y="1305283"/>
                    <a:pt x="1427282" y="1397600"/>
                    <a:pt x="1427282" y="1508247"/>
                  </a:cubicBezTo>
                  <a:cubicBezTo>
                    <a:pt x="1427282" y="1634701"/>
                    <a:pt x="1529794" y="1737213"/>
                    <a:pt x="1656248" y="1737213"/>
                  </a:cubicBezTo>
                  <a:cubicBezTo>
                    <a:pt x="1782702" y="1737213"/>
                    <a:pt x="1885214" y="1634701"/>
                    <a:pt x="1885214" y="1508247"/>
                  </a:cubicBezTo>
                  <a:cubicBezTo>
                    <a:pt x="1885214" y="1397600"/>
                    <a:pt x="1806729" y="1305283"/>
                    <a:pt x="1702393" y="1283933"/>
                  </a:cubicBezTo>
                  <a:lnTo>
                    <a:pt x="1698458" y="1283536"/>
                  </a:lnTo>
                  <a:lnTo>
                    <a:pt x="1698458" y="1075707"/>
                  </a:lnTo>
                  <a:cubicBezTo>
                    <a:pt x="1698458" y="1005549"/>
                    <a:pt x="1641584" y="948675"/>
                    <a:pt x="1571426" y="948675"/>
                  </a:cubicBezTo>
                  <a:lnTo>
                    <a:pt x="1242512" y="955064"/>
                  </a:lnTo>
                  <a:cubicBezTo>
                    <a:pt x="1214996" y="955064"/>
                    <a:pt x="1192689" y="932757"/>
                    <a:pt x="1192689" y="905241"/>
                  </a:cubicBezTo>
                  <a:lnTo>
                    <a:pt x="1192689" y="172067"/>
                  </a:lnTo>
                  <a:lnTo>
                    <a:pt x="1195380" y="172347"/>
                  </a:lnTo>
                  <a:lnTo>
                    <a:pt x="1273684" y="105592"/>
                  </a:lnTo>
                  <a:cubicBezTo>
                    <a:pt x="1363883" y="42627"/>
                    <a:pt x="1472620" y="5861"/>
                    <a:pt x="1589667" y="5861"/>
                  </a:cubicBezTo>
                  <a:cubicBezTo>
                    <a:pt x="1667699" y="5861"/>
                    <a:pt x="1742037" y="22201"/>
                    <a:pt x="1809651" y="51751"/>
                  </a:cubicBezTo>
                  <a:lnTo>
                    <a:pt x="1848440" y="73506"/>
                  </a:lnTo>
                  <a:lnTo>
                    <a:pt x="1896573" y="45890"/>
                  </a:lnTo>
                  <a:cubicBezTo>
                    <a:pt x="1962668" y="16340"/>
                    <a:pt x="2035335" y="0"/>
                    <a:pt x="21116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D83E93DC-1E13-4EED-91D3-45CE0B20BFE8}"/>
              </a:ext>
            </a:extLst>
          </p:cNvPr>
          <p:cNvGrpSpPr/>
          <p:nvPr/>
        </p:nvGrpSpPr>
        <p:grpSpPr>
          <a:xfrm>
            <a:off x="9513982" y="3352264"/>
            <a:ext cx="993075" cy="764604"/>
            <a:chOff x="5843623" y="5338420"/>
            <a:chExt cx="993075" cy="764604"/>
          </a:xfrm>
        </p:grpSpPr>
        <p:sp>
          <p:nvSpPr>
            <p:cNvPr id="118" name="TextBox 117">
              <a:extLst>
                <a:ext uri="{FF2B5EF4-FFF2-40B4-BE49-F238E27FC236}">
                  <a16:creationId xmlns:a16="http://schemas.microsoft.com/office/drawing/2014/main" id="{D27874C3-0206-46F5-83F2-E3999720FBE5}"/>
                </a:ext>
              </a:extLst>
            </p:cNvPr>
            <p:cNvSpPr txBox="1"/>
            <p:nvPr/>
          </p:nvSpPr>
          <p:spPr>
            <a:xfrm>
              <a:off x="5843623" y="5735508"/>
              <a:ext cx="993075"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Function Apps</a:t>
              </a:r>
            </a:p>
          </p:txBody>
        </p:sp>
        <p:sp>
          <p:nvSpPr>
            <p:cNvPr id="159" name="Freeform: Shape 222">
              <a:extLst>
                <a:ext uri="{FF2B5EF4-FFF2-40B4-BE49-F238E27FC236}">
                  <a16:creationId xmlns:a16="http://schemas.microsoft.com/office/drawing/2014/main" id="{43B9E259-D0F9-C646-8B7C-6CB826BF09CD}"/>
                </a:ext>
              </a:extLst>
            </p:cNvPr>
            <p:cNvSpPr/>
            <p:nvPr/>
          </p:nvSpPr>
          <p:spPr bwMode="auto">
            <a:xfrm>
              <a:off x="6180438" y="5338420"/>
              <a:ext cx="370787" cy="311018"/>
            </a:xfrm>
            <a:custGeom>
              <a:avLst/>
              <a:gdLst>
                <a:gd name="connsiteX0" fmla="*/ 369535 w 495815"/>
                <a:gd name="connsiteY0" fmla="*/ 64089 h 415892"/>
                <a:gd name="connsiteX1" fmla="*/ 491077 w 495815"/>
                <a:gd name="connsiteY1" fmla="*/ 185632 h 415892"/>
                <a:gd name="connsiteX2" fmla="*/ 491077 w 495815"/>
                <a:gd name="connsiteY2" fmla="*/ 208509 h 415892"/>
                <a:gd name="connsiteX3" fmla="*/ 369535 w 495815"/>
                <a:gd name="connsiteY3" fmla="*/ 330051 h 415892"/>
                <a:gd name="connsiteX4" fmla="*/ 347634 w 495815"/>
                <a:gd name="connsiteY4" fmla="*/ 308149 h 415892"/>
                <a:gd name="connsiteX5" fmla="*/ 458712 w 495815"/>
                <a:gd name="connsiteY5" fmla="*/ 197070 h 415892"/>
                <a:gd name="connsiteX6" fmla="*/ 347634 w 495815"/>
                <a:gd name="connsiteY6" fmla="*/ 85991 h 415892"/>
                <a:gd name="connsiteX7" fmla="*/ 126279 w 495815"/>
                <a:gd name="connsiteY7" fmla="*/ 64089 h 415892"/>
                <a:gd name="connsiteX8" fmla="*/ 148181 w 495815"/>
                <a:gd name="connsiteY8" fmla="*/ 85991 h 415892"/>
                <a:gd name="connsiteX9" fmla="*/ 37102 w 495815"/>
                <a:gd name="connsiteY9" fmla="*/ 197070 h 415892"/>
                <a:gd name="connsiteX10" fmla="*/ 148181 w 495815"/>
                <a:gd name="connsiteY10" fmla="*/ 308149 h 415892"/>
                <a:gd name="connsiteX11" fmla="*/ 126279 w 495815"/>
                <a:gd name="connsiteY11" fmla="*/ 330051 h 415892"/>
                <a:gd name="connsiteX12" fmla="*/ 4737 w 495815"/>
                <a:gd name="connsiteY12" fmla="*/ 208509 h 415892"/>
                <a:gd name="connsiteX13" fmla="*/ 4737 w 495815"/>
                <a:gd name="connsiteY13" fmla="*/ 185632 h 415892"/>
                <a:gd name="connsiteX14" fmla="*/ 220081 w 495815"/>
                <a:gd name="connsiteY14" fmla="*/ 0 h 415892"/>
                <a:gd name="connsiteX15" fmla="*/ 355421 w 495815"/>
                <a:gd name="connsiteY15" fmla="*/ 0 h 415892"/>
                <a:gd name="connsiteX16" fmla="*/ 270833 w 495815"/>
                <a:gd name="connsiteY16" fmla="*/ 141446 h 415892"/>
                <a:gd name="connsiteX17" fmla="*/ 361765 w 495815"/>
                <a:gd name="connsiteY17" fmla="*/ 141446 h 415892"/>
                <a:gd name="connsiteX18" fmla="*/ 165099 w 495815"/>
                <a:gd name="connsiteY18" fmla="*/ 415892 h 415892"/>
                <a:gd name="connsiteX19" fmla="*/ 239113 w 495815"/>
                <a:gd name="connsiteY19" fmla="*/ 211113 h 415892"/>
                <a:gd name="connsiteX20" fmla="*/ 148181 w 495815"/>
                <a:gd name="connsiteY20" fmla="*/ 211113 h 41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5815" h="415892">
                  <a:moveTo>
                    <a:pt x="369535" y="64089"/>
                  </a:moveTo>
                  <a:lnTo>
                    <a:pt x="491077" y="185632"/>
                  </a:lnTo>
                  <a:cubicBezTo>
                    <a:pt x="497395" y="191949"/>
                    <a:pt x="497395" y="202191"/>
                    <a:pt x="491077" y="208509"/>
                  </a:cubicBezTo>
                  <a:lnTo>
                    <a:pt x="369535" y="330051"/>
                  </a:lnTo>
                  <a:lnTo>
                    <a:pt x="347634" y="308149"/>
                  </a:lnTo>
                  <a:lnTo>
                    <a:pt x="458712" y="197070"/>
                  </a:lnTo>
                  <a:lnTo>
                    <a:pt x="347634" y="85991"/>
                  </a:lnTo>
                  <a:close/>
                  <a:moveTo>
                    <a:pt x="126279" y="64089"/>
                  </a:moveTo>
                  <a:lnTo>
                    <a:pt x="148181" y="85991"/>
                  </a:lnTo>
                  <a:lnTo>
                    <a:pt x="37102" y="197070"/>
                  </a:lnTo>
                  <a:lnTo>
                    <a:pt x="148181" y="308149"/>
                  </a:lnTo>
                  <a:lnTo>
                    <a:pt x="126279" y="330051"/>
                  </a:lnTo>
                  <a:lnTo>
                    <a:pt x="4737" y="208509"/>
                  </a:lnTo>
                  <a:cubicBezTo>
                    <a:pt x="-1580" y="202191"/>
                    <a:pt x="-1580" y="191949"/>
                    <a:pt x="4737" y="185632"/>
                  </a:cubicBezTo>
                  <a:close/>
                  <a:moveTo>
                    <a:pt x="220081" y="0"/>
                  </a:moveTo>
                  <a:lnTo>
                    <a:pt x="355421" y="0"/>
                  </a:lnTo>
                  <a:lnTo>
                    <a:pt x="270833" y="141446"/>
                  </a:lnTo>
                  <a:lnTo>
                    <a:pt x="361765" y="141446"/>
                  </a:lnTo>
                  <a:lnTo>
                    <a:pt x="165099" y="415892"/>
                  </a:lnTo>
                  <a:lnTo>
                    <a:pt x="239113" y="211113"/>
                  </a:lnTo>
                  <a:lnTo>
                    <a:pt x="148181" y="211113"/>
                  </a:ln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B5299C07-1835-4572-8DF6-E2FCB12DA731}"/>
              </a:ext>
            </a:extLst>
          </p:cNvPr>
          <p:cNvGrpSpPr/>
          <p:nvPr/>
        </p:nvGrpSpPr>
        <p:grpSpPr>
          <a:xfrm>
            <a:off x="4730354" y="3295502"/>
            <a:ext cx="913723" cy="817980"/>
            <a:chOff x="3942342" y="5238154"/>
            <a:chExt cx="913723" cy="817980"/>
          </a:xfrm>
        </p:grpSpPr>
        <p:sp>
          <p:nvSpPr>
            <p:cNvPr id="114" name="TextBox 113">
              <a:extLst>
                <a:ext uri="{FF2B5EF4-FFF2-40B4-BE49-F238E27FC236}">
                  <a16:creationId xmlns:a16="http://schemas.microsoft.com/office/drawing/2014/main" id="{58E0F6ED-81C6-42CC-847E-C0282E265420}"/>
                </a:ext>
              </a:extLst>
            </p:cNvPr>
            <p:cNvSpPr txBox="1"/>
            <p:nvPr/>
          </p:nvSpPr>
          <p:spPr>
            <a:xfrm>
              <a:off x="3942342" y="5688618"/>
              <a:ext cx="913723"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Databricks</a:t>
              </a:r>
            </a:p>
          </p:txBody>
        </p:sp>
        <p:grpSp>
          <p:nvGrpSpPr>
            <p:cNvPr id="160" name="Group 159">
              <a:extLst>
                <a:ext uri="{FF2B5EF4-FFF2-40B4-BE49-F238E27FC236}">
                  <a16:creationId xmlns:a16="http://schemas.microsoft.com/office/drawing/2014/main" id="{42A60FB8-49E4-C44A-A4B1-57F392C57996}"/>
                </a:ext>
              </a:extLst>
            </p:cNvPr>
            <p:cNvGrpSpPr>
              <a:grpSpLocks noChangeAspect="1"/>
            </p:cNvGrpSpPr>
            <p:nvPr/>
          </p:nvGrpSpPr>
          <p:grpSpPr>
            <a:xfrm>
              <a:off x="4250919" y="5238154"/>
              <a:ext cx="358550" cy="367516"/>
              <a:chOff x="10607762" y="6276968"/>
              <a:chExt cx="538643" cy="605843"/>
            </a:xfrm>
          </p:grpSpPr>
          <p:grpSp>
            <p:nvGrpSpPr>
              <p:cNvPr id="161" name="Group 160">
                <a:extLst>
                  <a:ext uri="{FF2B5EF4-FFF2-40B4-BE49-F238E27FC236}">
                    <a16:creationId xmlns:a16="http://schemas.microsoft.com/office/drawing/2014/main" id="{83BE91F4-AD0E-3B4A-A4EC-64E399B66C6F}"/>
                  </a:ext>
                </a:extLst>
              </p:cNvPr>
              <p:cNvGrpSpPr/>
              <p:nvPr/>
            </p:nvGrpSpPr>
            <p:grpSpPr>
              <a:xfrm>
                <a:off x="10607762" y="6476285"/>
                <a:ext cx="538643" cy="406526"/>
                <a:chOff x="10607762" y="6276968"/>
                <a:chExt cx="538643" cy="406526"/>
              </a:xfrm>
            </p:grpSpPr>
            <p:sp>
              <p:nvSpPr>
                <p:cNvPr id="166" name="Freeform 8">
                  <a:extLst>
                    <a:ext uri="{FF2B5EF4-FFF2-40B4-BE49-F238E27FC236}">
                      <a16:creationId xmlns:a16="http://schemas.microsoft.com/office/drawing/2014/main" id="{3F772C5E-FD59-5F40-987E-070FB9C85C28}"/>
                    </a:ext>
                  </a:extLst>
                </p:cNvPr>
                <p:cNvSpPr>
                  <a:spLocks/>
                </p:cNvSpPr>
                <p:nvPr/>
              </p:nvSpPr>
              <p:spPr bwMode="auto">
                <a:xfrm>
                  <a:off x="10607762" y="6429415"/>
                  <a:ext cx="538643" cy="254079"/>
                </a:xfrm>
                <a:custGeom>
                  <a:avLst/>
                  <a:gdLst>
                    <a:gd name="T0" fmla="*/ 0 w 265"/>
                    <a:gd name="T1" fmla="*/ 0 h 125"/>
                    <a:gd name="T2" fmla="*/ 0 w 265"/>
                    <a:gd name="T3" fmla="*/ 50 h 125"/>
                    <a:gd name="T4" fmla="*/ 133 w 265"/>
                    <a:gd name="T5" fmla="*/ 125 h 125"/>
                    <a:gd name="T6" fmla="*/ 265 w 265"/>
                    <a:gd name="T7" fmla="*/ 50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50"/>
                      </a:lnTo>
                      <a:lnTo>
                        <a:pt x="133" y="125"/>
                      </a:lnTo>
                      <a:lnTo>
                        <a:pt x="265" y="50"/>
                      </a:lnTo>
                      <a:lnTo>
                        <a:pt x="265" y="0"/>
                      </a:lnTo>
                      <a:lnTo>
                        <a:pt x="0"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Freeform 9">
                  <a:extLst>
                    <a:ext uri="{FF2B5EF4-FFF2-40B4-BE49-F238E27FC236}">
                      <a16:creationId xmlns:a16="http://schemas.microsoft.com/office/drawing/2014/main" id="{6E857ED5-FFE4-6440-8330-9589AFBB8CDD}"/>
                    </a:ext>
                  </a:extLst>
                </p:cNvPr>
                <p:cNvSpPr>
                  <a:spLocks/>
                </p:cNvSpPr>
                <p:nvPr/>
              </p:nvSpPr>
              <p:spPr bwMode="auto">
                <a:xfrm>
                  <a:off x="10878100" y="6429415"/>
                  <a:ext cx="268305" cy="254079"/>
                </a:xfrm>
                <a:custGeom>
                  <a:avLst/>
                  <a:gdLst>
                    <a:gd name="T0" fmla="*/ 0 w 132"/>
                    <a:gd name="T1" fmla="*/ 0 h 125"/>
                    <a:gd name="T2" fmla="*/ 0 w 132"/>
                    <a:gd name="T3" fmla="*/ 125 h 125"/>
                    <a:gd name="T4" fmla="*/ 132 w 132"/>
                    <a:gd name="T5" fmla="*/ 50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50"/>
                      </a:lnTo>
                      <a:lnTo>
                        <a:pt x="132" y="0"/>
                      </a:lnTo>
                      <a:lnTo>
                        <a:pt x="0"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 name="Freeform 10">
                  <a:extLst>
                    <a:ext uri="{FF2B5EF4-FFF2-40B4-BE49-F238E27FC236}">
                      <a16:creationId xmlns:a16="http://schemas.microsoft.com/office/drawing/2014/main" id="{3D8159E7-0041-9E45-A135-5078E048D9F1}"/>
                    </a:ext>
                  </a:extLst>
                </p:cNvPr>
                <p:cNvSpPr>
                  <a:spLocks/>
                </p:cNvSpPr>
                <p:nvPr/>
              </p:nvSpPr>
              <p:spPr bwMode="auto">
                <a:xfrm>
                  <a:off x="10607762" y="6276968"/>
                  <a:ext cx="538643" cy="306926"/>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62" name="Group 161">
                <a:extLst>
                  <a:ext uri="{FF2B5EF4-FFF2-40B4-BE49-F238E27FC236}">
                    <a16:creationId xmlns:a16="http://schemas.microsoft.com/office/drawing/2014/main" id="{94DB80BF-FF31-4942-A693-1A6333142DD1}"/>
                  </a:ext>
                </a:extLst>
              </p:cNvPr>
              <p:cNvGrpSpPr/>
              <p:nvPr/>
            </p:nvGrpSpPr>
            <p:grpSpPr>
              <a:xfrm>
                <a:off x="10607762" y="6276968"/>
                <a:ext cx="538643" cy="406526"/>
                <a:chOff x="10607762" y="6276968"/>
                <a:chExt cx="538643" cy="406526"/>
              </a:xfrm>
            </p:grpSpPr>
            <p:sp>
              <p:nvSpPr>
                <p:cNvPr id="163" name="Freeform 8">
                  <a:extLst>
                    <a:ext uri="{FF2B5EF4-FFF2-40B4-BE49-F238E27FC236}">
                      <a16:creationId xmlns:a16="http://schemas.microsoft.com/office/drawing/2014/main" id="{0E44171C-C0EB-7942-8969-F8C9E290689C}"/>
                    </a:ext>
                  </a:extLst>
                </p:cNvPr>
                <p:cNvSpPr>
                  <a:spLocks/>
                </p:cNvSpPr>
                <p:nvPr/>
              </p:nvSpPr>
              <p:spPr bwMode="auto">
                <a:xfrm>
                  <a:off x="10607762" y="6429415"/>
                  <a:ext cx="538643" cy="254079"/>
                </a:xfrm>
                <a:custGeom>
                  <a:avLst/>
                  <a:gdLst>
                    <a:gd name="T0" fmla="*/ 0 w 265"/>
                    <a:gd name="T1" fmla="*/ 0 h 125"/>
                    <a:gd name="T2" fmla="*/ 0 w 265"/>
                    <a:gd name="T3" fmla="*/ 50 h 125"/>
                    <a:gd name="T4" fmla="*/ 133 w 265"/>
                    <a:gd name="T5" fmla="*/ 125 h 125"/>
                    <a:gd name="T6" fmla="*/ 265 w 265"/>
                    <a:gd name="T7" fmla="*/ 50 h 125"/>
                    <a:gd name="T8" fmla="*/ 265 w 265"/>
                    <a:gd name="T9" fmla="*/ 0 h 125"/>
                    <a:gd name="T10" fmla="*/ 0 w 265"/>
                    <a:gd name="T11" fmla="*/ 0 h 125"/>
                  </a:gdLst>
                  <a:ahLst/>
                  <a:cxnLst>
                    <a:cxn ang="0">
                      <a:pos x="T0" y="T1"/>
                    </a:cxn>
                    <a:cxn ang="0">
                      <a:pos x="T2" y="T3"/>
                    </a:cxn>
                    <a:cxn ang="0">
                      <a:pos x="T4" y="T5"/>
                    </a:cxn>
                    <a:cxn ang="0">
                      <a:pos x="T6" y="T7"/>
                    </a:cxn>
                    <a:cxn ang="0">
                      <a:pos x="T8" y="T9"/>
                    </a:cxn>
                    <a:cxn ang="0">
                      <a:pos x="T10" y="T11"/>
                    </a:cxn>
                  </a:cxnLst>
                  <a:rect l="0" t="0" r="r" b="b"/>
                  <a:pathLst>
                    <a:path w="265" h="125">
                      <a:moveTo>
                        <a:pt x="0" y="0"/>
                      </a:moveTo>
                      <a:lnTo>
                        <a:pt x="0" y="50"/>
                      </a:lnTo>
                      <a:lnTo>
                        <a:pt x="133" y="125"/>
                      </a:lnTo>
                      <a:lnTo>
                        <a:pt x="265" y="50"/>
                      </a:lnTo>
                      <a:lnTo>
                        <a:pt x="265" y="0"/>
                      </a:lnTo>
                      <a:lnTo>
                        <a:pt x="0" y="0"/>
                      </a:lnTo>
                      <a:close/>
                    </a:path>
                  </a:pathLst>
                </a:custGeom>
                <a:solidFill>
                  <a:srgbClr val="003C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 name="Freeform 9">
                  <a:extLst>
                    <a:ext uri="{FF2B5EF4-FFF2-40B4-BE49-F238E27FC236}">
                      <a16:creationId xmlns:a16="http://schemas.microsoft.com/office/drawing/2014/main" id="{FF31B129-23E2-7240-A7AD-836693F43495}"/>
                    </a:ext>
                  </a:extLst>
                </p:cNvPr>
                <p:cNvSpPr>
                  <a:spLocks/>
                </p:cNvSpPr>
                <p:nvPr/>
              </p:nvSpPr>
              <p:spPr bwMode="auto">
                <a:xfrm>
                  <a:off x="10878100" y="6429415"/>
                  <a:ext cx="268305" cy="254079"/>
                </a:xfrm>
                <a:custGeom>
                  <a:avLst/>
                  <a:gdLst>
                    <a:gd name="T0" fmla="*/ 0 w 132"/>
                    <a:gd name="T1" fmla="*/ 0 h 125"/>
                    <a:gd name="T2" fmla="*/ 0 w 132"/>
                    <a:gd name="T3" fmla="*/ 125 h 125"/>
                    <a:gd name="T4" fmla="*/ 132 w 132"/>
                    <a:gd name="T5" fmla="*/ 50 h 125"/>
                    <a:gd name="T6" fmla="*/ 132 w 132"/>
                    <a:gd name="T7" fmla="*/ 0 h 125"/>
                    <a:gd name="T8" fmla="*/ 0 w 132"/>
                    <a:gd name="T9" fmla="*/ 0 h 125"/>
                  </a:gdLst>
                  <a:ahLst/>
                  <a:cxnLst>
                    <a:cxn ang="0">
                      <a:pos x="T0" y="T1"/>
                    </a:cxn>
                    <a:cxn ang="0">
                      <a:pos x="T2" y="T3"/>
                    </a:cxn>
                    <a:cxn ang="0">
                      <a:pos x="T4" y="T5"/>
                    </a:cxn>
                    <a:cxn ang="0">
                      <a:pos x="T6" y="T7"/>
                    </a:cxn>
                    <a:cxn ang="0">
                      <a:pos x="T8" y="T9"/>
                    </a:cxn>
                  </a:cxnLst>
                  <a:rect l="0" t="0" r="r" b="b"/>
                  <a:pathLst>
                    <a:path w="132" h="125">
                      <a:moveTo>
                        <a:pt x="0" y="0"/>
                      </a:moveTo>
                      <a:lnTo>
                        <a:pt x="0" y="125"/>
                      </a:lnTo>
                      <a:lnTo>
                        <a:pt x="132" y="50"/>
                      </a:lnTo>
                      <a:lnTo>
                        <a:pt x="132" y="0"/>
                      </a:lnTo>
                      <a:lnTo>
                        <a:pt x="0" y="0"/>
                      </a:lnTo>
                      <a:close/>
                    </a:path>
                  </a:pathLst>
                </a:custGeom>
                <a:solidFill>
                  <a:srgbClr val="005A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 name="Freeform 10">
                  <a:extLst>
                    <a:ext uri="{FF2B5EF4-FFF2-40B4-BE49-F238E27FC236}">
                      <a16:creationId xmlns:a16="http://schemas.microsoft.com/office/drawing/2014/main" id="{E9FAD96F-6E9F-A94D-AA53-EC7E22109FD8}"/>
                    </a:ext>
                  </a:extLst>
                </p:cNvPr>
                <p:cNvSpPr>
                  <a:spLocks/>
                </p:cNvSpPr>
                <p:nvPr/>
              </p:nvSpPr>
              <p:spPr bwMode="auto">
                <a:xfrm>
                  <a:off x="10607762" y="6276968"/>
                  <a:ext cx="538643" cy="306926"/>
                </a:xfrm>
                <a:custGeom>
                  <a:avLst/>
                  <a:gdLst>
                    <a:gd name="T0" fmla="*/ 0 w 265"/>
                    <a:gd name="T1" fmla="*/ 75 h 151"/>
                    <a:gd name="T2" fmla="*/ 133 w 265"/>
                    <a:gd name="T3" fmla="*/ 151 h 151"/>
                    <a:gd name="T4" fmla="*/ 265 w 265"/>
                    <a:gd name="T5" fmla="*/ 75 h 151"/>
                    <a:gd name="T6" fmla="*/ 133 w 265"/>
                    <a:gd name="T7" fmla="*/ 0 h 151"/>
                    <a:gd name="T8" fmla="*/ 0 w 265"/>
                    <a:gd name="T9" fmla="*/ 75 h 151"/>
                  </a:gdLst>
                  <a:ahLst/>
                  <a:cxnLst>
                    <a:cxn ang="0">
                      <a:pos x="T0" y="T1"/>
                    </a:cxn>
                    <a:cxn ang="0">
                      <a:pos x="T2" y="T3"/>
                    </a:cxn>
                    <a:cxn ang="0">
                      <a:pos x="T4" y="T5"/>
                    </a:cxn>
                    <a:cxn ang="0">
                      <a:pos x="T6" y="T7"/>
                    </a:cxn>
                    <a:cxn ang="0">
                      <a:pos x="T8" y="T9"/>
                    </a:cxn>
                  </a:cxnLst>
                  <a:rect l="0" t="0" r="r" b="b"/>
                  <a:pathLst>
                    <a:path w="265" h="151">
                      <a:moveTo>
                        <a:pt x="0" y="75"/>
                      </a:moveTo>
                      <a:lnTo>
                        <a:pt x="133" y="151"/>
                      </a:lnTo>
                      <a:lnTo>
                        <a:pt x="265" y="75"/>
                      </a:lnTo>
                      <a:lnTo>
                        <a:pt x="133" y="0"/>
                      </a:lnTo>
                      <a:lnTo>
                        <a:pt x="0" y="7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grpSp>
        <p:nvGrpSpPr>
          <p:cNvPr id="13" name="Group 12">
            <a:extLst>
              <a:ext uri="{FF2B5EF4-FFF2-40B4-BE49-F238E27FC236}">
                <a16:creationId xmlns:a16="http://schemas.microsoft.com/office/drawing/2014/main" id="{C3733A35-78B3-458E-A5A5-49595C28CA38}"/>
              </a:ext>
            </a:extLst>
          </p:cNvPr>
          <p:cNvGrpSpPr/>
          <p:nvPr/>
        </p:nvGrpSpPr>
        <p:grpSpPr>
          <a:xfrm>
            <a:off x="10557814" y="1417049"/>
            <a:ext cx="690875" cy="737841"/>
            <a:chOff x="7298755" y="1877085"/>
            <a:chExt cx="690875" cy="737841"/>
          </a:xfrm>
        </p:grpSpPr>
        <p:sp>
          <p:nvSpPr>
            <p:cNvPr id="75" name="TextBox 74">
              <a:extLst>
                <a:ext uri="{FF2B5EF4-FFF2-40B4-BE49-F238E27FC236}">
                  <a16:creationId xmlns:a16="http://schemas.microsoft.com/office/drawing/2014/main" id="{F8AD1491-2889-40F8-9173-376FEC97765D}"/>
                </a:ext>
              </a:extLst>
            </p:cNvPr>
            <p:cNvSpPr txBox="1"/>
            <p:nvPr/>
          </p:nvSpPr>
          <p:spPr>
            <a:xfrm>
              <a:off x="7298755" y="2214816"/>
              <a:ext cx="690875"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 Service</a:t>
              </a:r>
            </a:p>
          </p:txBody>
        </p:sp>
        <p:sp>
          <p:nvSpPr>
            <p:cNvPr id="169" name="Freeform 168">
              <a:extLst>
                <a:ext uri="{FF2B5EF4-FFF2-40B4-BE49-F238E27FC236}">
                  <a16:creationId xmlns:a16="http://schemas.microsoft.com/office/drawing/2014/main" id="{FED632D3-E7EB-4846-8426-262D814A8A59}"/>
                </a:ext>
              </a:extLst>
            </p:cNvPr>
            <p:cNvSpPr/>
            <p:nvPr/>
          </p:nvSpPr>
          <p:spPr bwMode="auto">
            <a:xfrm>
              <a:off x="7461605" y="1877085"/>
              <a:ext cx="297079" cy="297079"/>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00356D28-7FA4-45CF-A2B2-2855B5F29E6A}"/>
              </a:ext>
            </a:extLst>
          </p:cNvPr>
          <p:cNvGrpSpPr/>
          <p:nvPr/>
        </p:nvGrpSpPr>
        <p:grpSpPr>
          <a:xfrm>
            <a:off x="8710891" y="3344676"/>
            <a:ext cx="799359" cy="777338"/>
            <a:chOff x="6940118" y="5346768"/>
            <a:chExt cx="799359" cy="777338"/>
          </a:xfrm>
        </p:grpSpPr>
        <p:sp>
          <p:nvSpPr>
            <p:cNvPr id="125" name="TextBox 124">
              <a:extLst>
                <a:ext uri="{FF2B5EF4-FFF2-40B4-BE49-F238E27FC236}">
                  <a16:creationId xmlns:a16="http://schemas.microsoft.com/office/drawing/2014/main" id="{58A28909-AF63-45A4-A54F-A2D3277AD752}"/>
                </a:ext>
              </a:extLst>
            </p:cNvPr>
            <p:cNvSpPr txBox="1"/>
            <p:nvPr/>
          </p:nvSpPr>
          <p:spPr>
            <a:xfrm>
              <a:off x="6940118" y="5756590"/>
              <a:ext cx="799359"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Search</a:t>
              </a:r>
            </a:p>
          </p:txBody>
        </p:sp>
        <p:grpSp>
          <p:nvGrpSpPr>
            <p:cNvPr id="7" name="Group 6">
              <a:extLst>
                <a:ext uri="{FF2B5EF4-FFF2-40B4-BE49-F238E27FC236}">
                  <a16:creationId xmlns:a16="http://schemas.microsoft.com/office/drawing/2014/main" id="{E4E49CFC-09ED-EA49-AC62-CEC1D71D5822}"/>
                </a:ext>
              </a:extLst>
            </p:cNvPr>
            <p:cNvGrpSpPr/>
            <p:nvPr/>
          </p:nvGrpSpPr>
          <p:grpSpPr>
            <a:xfrm>
              <a:off x="7194920" y="5346768"/>
              <a:ext cx="353558" cy="272809"/>
              <a:chOff x="7611033" y="5773384"/>
              <a:chExt cx="495815" cy="382576"/>
            </a:xfrm>
          </p:grpSpPr>
          <p:sp>
            <p:nvSpPr>
              <p:cNvPr id="170" name="Freeform 146">
                <a:extLst>
                  <a:ext uri="{FF2B5EF4-FFF2-40B4-BE49-F238E27FC236}">
                    <a16:creationId xmlns:a16="http://schemas.microsoft.com/office/drawing/2014/main" id="{516400FF-527B-674D-B74C-4C9050DF20AB}"/>
                  </a:ext>
                </a:extLst>
              </p:cNvPr>
              <p:cNvSpPr>
                <a:spLocks noChangeAspect="1"/>
              </p:cNvSpPr>
              <p:nvPr/>
            </p:nvSpPr>
            <p:spPr bwMode="auto">
              <a:xfrm>
                <a:off x="7611033" y="5773384"/>
                <a:ext cx="495815" cy="314003"/>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6" name="Group 5">
                <a:extLst>
                  <a:ext uri="{FF2B5EF4-FFF2-40B4-BE49-F238E27FC236}">
                    <a16:creationId xmlns:a16="http://schemas.microsoft.com/office/drawing/2014/main" id="{407B39BE-3D3B-5548-B7A6-6729ED961561}"/>
                  </a:ext>
                </a:extLst>
              </p:cNvPr>
              <p:cNvGrpSpPr/>
              <p:nvPr/>
            </p:nvGrpSpPr>
            <p:grpSpPr>
              <a:xfrm>
                <a:off x="7783166" y="5848752"/>
                <a:ext cx="307210" cy="307208"/>
                <a:chOff x="7328018" y="1585925"/>
                <a:chExt cx="495308" cy="495304"/>
              </a:xfrm>
            </p:grpSpPr>
            <p:sp>
              <p:nvSpPr>
                <p:cNvPr id="171" name="Freeform 5">
                  <a:extLst>
                    <a:ext uri="{FF2B5EF4-FFF2-40B4-BE49-F238E27FC236}">
                      <a16:creationId xmlns:a16="http://schemas.microsoft.com/office/drawing/2014/main" id="{0BE7885B-DB7B-6944-8993-F878FC759FDE}"/>
                    </a:ext>
                  </a:extLst>
                </p:cNvPr>
                <p:cNvSpPr>
                  <a:spLocks/>
                </p:cNvSpPr>
                <p:nvPr/>
              </p:nvSpPr>
              <p:spPr bwMode="auto">
                <a:xfrm>
                  <a:off x="7588372" y="1846277"/>
                  <a:ext cx="234954" cy="234952"/>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2" name="Freeform 6">
                  <a:extLst>
                    <a:ext uri="{FF2B5EF4-FFF2-40B4-BE49-F238E27FC236}">
                      <a16:creationId xmlns:a16="http://schemas.microsoft.com/office/drawing/2014/main" id="{D0B25F54-F231-E543-96A0-F172926877A4}"/>
                    </a:ext>
                  </a:extLst>
                </p:cNvPr>
                <p:cNvSpPr>
                  <a:spLocks noEditPoints="1"/>
                </p:cNvSpPr>
                <p:nvPr/>
              </p:nvSpPr>
              <p:spPr bwMode="auto">
                <a:xfrm>
                  <a:off x="7328018" y="1585925"/>
                  <a:ext cx="341318" cy="3413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12" name="Group 11">
            <a:extLst>
              <a:ext uri="{FF2B5EF4-FFF2-40B4-BE49-F238E27FC236}">
                <a16:creationId xmlns:a16="http://schemas.microsoft.com/office/drawing/2014/main" id="{BAEBE8AE-58C3-445E-A48C-760E143A161D}"/>
              </a:ext>
            </a:extLst>
          </p:cNvPr>
          <p:cNvGrpSpPr/>
          <p:nvPr/>
        </p:nvGrpSpPr>
        <p:grpSpPr>
          <a:xfrm>
            <a:off x="9799470" y="1406863"/>
            <a:ext cx="535564" cy="748027"/>
            <a:chOff x="6591242" y="2045818"/>
            <a:chExt cx="535564" cy="748027"/>
          </a:xfrm>
        </p:grpSpPr>
        <p:sp>
          <p:nvSpPr>
            <p:cNvPr id="65" name="TextBox 64">
              <a:extLst>
                <a:ext uri="{FF2B5EF4-FFF2-40B4-BE49-F238E27FC236}">
                  <a16:creationId xmlns:a16="http://schemas.microsoft.com/office/drawing/2014/main" id="{B93869F0-E724-433B-9C57-125A6345EB87}"/>
                </a:ext>
              </a:extLst>
            </p:cNvPr>
            <p:cNvSpPr txBox="1"/>
            <p:nvPr/>
          </p:nvSpPr>
          <p:spPr>
            <a:xfrm>
              <a:off x="6591242" y="2393735"/>
              <a:ext cx="535564" cy="40011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Logic Apps</a:t>
              </a:r>
            </a:p>
          </p:txBody>
        </p:sp>
        <p:grpSp>
          <p:nvGrpSpPr>
            <p:cNvPr id="173" name="Group 172">
              <a:extLst>
                <a:ext uri="{FF2B5EF4-FFF2-40B4-BE49-F238E27FC236}">
                  <a16:creationId xmlns:a16="http://schemas.microsoft.com/office/drawing/2014/main" id="{3F37C863-DD5A-6946-A4BD-5072544EFD62}"/>
                </a:ext>
              </a:extLst>
            </p:cNvPr>
            <p:cNvGrpSpPr>
              <a:grpSpLocks noChangeAspect="1"/>
            </p:cNvGrpSpPr>
            <p:nvPr/>
          </p:nvGrpSpPr>
          <p:grpSpPr>
            <a:xfrm>
              <a:off x="6697224" y="2045818"/>
              <a:ext cx="303634" cy="303634"/>
              <a:chOff x="9218613" y="2446338"/>
              <a:chExt cx="495300" cy="495300"/>
            </a:xfrm>
          </p:grpSpPr>
          <p:sp>
            <p:nvSpPr>
              <p:cNvPr id="174" name="Freeform 214">
                <a:extLst>
                  <a:ext uri="{FF2B5EF4-FFF2-40B4-BE49-F238E27FC236}">
                    <a16:creationId xmlns:a16="http://schemas.microsoft.com/office/drawing/2014/main" id="{5595A74D-BC0A-AD4A-907F-9C19822A85AA}"/>
                  </a:ext>
                </a:extLst>
              </p:cNvPr>
              <p:cNvSpPr>
                <a:spLocks/>
              </p:cNvSpPr>
              <p:nvPr/>
            </p:nvSpPr>
            <p:spPr bwMode="auto">
              <a:xfrm>
                <a:off x="9218613" y="2446338"/>
                <a:ext cx="139700" cy="495300"/>
              </a:xfrm>
              <a:custGeom>
                <a:avLst/>
                <a:gdLst>
                  <a:gd name="T0" fmla="*/ 385 w 385"/>
                  <a:gd name="T1" fmla="*/ 1365 h 1365"/>
                  <a:gd name="T2" fmla="*/ 184 w 385"/>
                  <a:gd name="T3" fmla="*/ 1306 h 1365"/>
                  <a:gd name="T4" fmla="*/ 120 w 385"/>
                  <a:gd name="T5" fmla="*/ 1112 h 1365"/>
                  <a:gd name="T6" fmla="*/ 120 w 385"/>
                  <a:gd name="T7" fmla="*/ 891 h 1365"/>
                  <a:gd name="T8" fmla="*/ 0 w 385"/>
                  <a:gd name="T9" fmla="*/ 743 h 1365"/>
                  <a:gd name="T10" fmla="*/ 0 w 385"/>
                  <a:gd name="T11" fmla="*/ 622 h 1365"/>
                  <a:gd name="T12" fmla="*/ 120 w 385"/>
                  <a:gd name="T13" fmla="*/ 466 h 1365"/>
                  <a:gd name="T14" fmla="*/ 120 w 385"/>
                  <a:gd name="T15" fmla="*/ 259 h 1365"/>
                  <a:gd name="T16" fmla="*/ 185 w 385"/>
                  <a:gd name="T17" fmla="*/ 63 h 1365"/>
                  <a:gd name="T18" fmla="*/ 385 w 385"/>
                  <a:gd name="T19" fmla="*/ 0 h 1365"/>
                  <a:gd name="T20" fmla="*/ 385 w 385"/>
                  <a:gd name="T21" fmla="*/ 121 h 1365"/>
                  <a:gd name="T22" fmla="*/ 265 w 385"/>
                  <a:gd name="T23" fmla="*/ 261 h 1365"/>
                  <a:gd name="T24" fmla="*/ 265 w 385"/>
                  <a:gd name="T25" fmla="*/ 458 h 1365"/>
                  <a:gd name="T26" fmla="*/ 144 w 385"/>
                  <a:gd name="T27" fmla="*/ 680 h 1365"/>
                  <a:gd name="T28" fmla="*/ 144 w 385"/>
                  <a:gd name="T29" fmla="*/ 683 h 1365"/>
                  <a:gd name="T30" fmla="*/ 265 w 385"/>
                  <a:gd name="T31" fmla="*/ 901 h 1365"/>
                  <a:gd name="T32" fmla="*/ 265 w 385"/>
                  <a:gd name="T33" fmla="*/ 1097 h 1365"/>
                  <a:gd name="T34" fmla="*/ 292 w 385"/>
                  <a:gd name="T35" fmla="*/ 1208 h 1365"/>
                  <a:gd name="T36" fmla="*/ 385 w 385"/>
                  <a:gd name="T37" fmla="*/ 1244 h 1365"/>
                  <a:gd name="T38" fmla="*/ 385 w 385"/>
                  <a:gd name="T3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 h="1365">
                    <a:moveTo>
                      <a:pt x="385" y="1365"/>
                    </a:moveTo>
                    <a:cubicBezTo>
                      <a:pt x="294" y="1365"/>
                      <a:pt x="227" y="1345"/>
                      <a:pt x="184" y="1306"/>
                    </a:cubicBezTo>
                    <a:cubicBezTo>
                      <a:pt x="142" y="1266"/>
                      <a:pt x="120" y="1201"/>
                      <a:pt x="120" y="1112"/>
                    </a:cubicBezTo>
                    <a:cubicBezTo>
                      <a:pt x="120" y="891"/>
                      <a:pt x="120" y="891"/>
                      <a:pt x="120" y="891"/>
                    </a:cubicBezTo>
                    <a:cubicBezTo>
                      <a:pt x="120" y="792"/>
                      <a:pt x="80" y="743"/>
                      <a:pt x="0" y="743"/>
                    </a:cubicBezTo>
                    <a:cubicBezTo>
                      <a:pt x="0" y="622"/>
                      <a:pt x="0" y="622"/>
                      <a:pt x="0" y="622"/>
                    </a:cubicBezTo>
                    <a:cubicBezTo>
                      <a:pt x="80" y="622"/>
                      <a:pt x="120" y="570"/>
                      <a:pt x="120" y="466"/>
                    </a:cubicBezTo>
                    <a:cubicBezTo>
                      <a:pt x="120" y="259"/>
                      <a:pt x="120" y="259"/>
                      <a:pt x="120" y="259"/>
                    </a:cubicBezTo>
                    <a:cubicBezTo>
                      <a:pt x="120" y="171"/>
                      <a:pt x="142" y="105"/>
                      <a:pt x="185" y="63"/>
                    </a:cubicBezTo>
                    <a:cubicBezTo>
                      <a:pt x="229" y="21"/>
                      <a:pt x="295" y="0"/>
                      <a:pt x="385" y="0"/>
                    </a:cubicBezTo>
                    <a:cubicBezTo>
                      <a:pt x="385" y="121"/>
                      <a:pt x="385" y="121"/>
                      <a:pt x="385" y="121"/>
                    </a:cubicBezTo>
                    <a:cubicBezTo>
                      <a:pt x="305" y="121"/>
                      <a:pt x="265" y="168"/>
                      <a:pt x="265" y="261"/>
                    </a:cubicBezTo>
                    <a:cubicBezTo>
                      <a:pt x="265" y="458"/>
                      <a:pt x="265" y="458"/>
                      <a:pt x="265" y="458"/>
                    </a:cubicBezTo>
                    <a:cubicBezTo>
                      <a:pt x="265" y="576"/>
                      <a:pt x="225" y="650"/>
                      <a:pt x="144" y="680"/>
                    </a:cubicBezTo>
                    <a:cubicBezTo>
                      <a:pt x="144" y="683"/>
                      <a:pt x="144" y="683"/>
                      <a:pt x="144" y="683"/>
                    </a:cubicBezTo>
                    <a:cubicBezTo>
                      <a:pt x="225" y="710"/>
                      <a:pt x="265" y="782"/>
                      <a:pt x="265" y="901"/>
                    </a:cubicBezTo>
                    <a:cubicBezTo>
                      <a:pt x="265" y="1097"/>
                      <a:pt x="265" y="1097"/>
                      <a:pt x="265" y="1097"/>
                    </a:cubicBezTo>
                    <a:cubicBezTo>
                      <a:pt x="265" y="1148"/>
                      <a:pt x="274" y="1185"/>
                      <a:pt x="292" y="1208"/>
                    </a:cubicBezTo>
                    <a:cubicBezTo>
                      <a:pt x="310" y="1232"/>
                      <a:pt x="341" y="1244"/>
                      <a:pt x="385" y="1244"/>
                    </a:cubicBezTo>
                    <a:lnTo>
                      <a:pt x="385" y="136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5" name="Freeform 215">
                <a:extLst>
                  <a:ext uri="{FF2B5EF4-FFF2-40B4-BE49-F238E27FC236}">
                    <a16:creationId xmlns:a16="http://schemas.microsoft.com/office/drawing/2014/main" id="{5F7FA96E-FFD8-5944-9F1D-9CB27A1828CE}"/>
                  </a:ext>
                </a:extLst>
              </p:cNvPr>
              <p:cNvSpPr>
                <a:spLocks/>
              </p:cNvSpPr>
              <p:nvPr/>
            </p:nvSpPr>
            <p:spPr bwMode="auto">
              <a:xfrm>
                <a:off x="9574213" y="2446338"/>
                <a:ext cx="139700" cy="495300"/>
              </a:xfrm>
              <a:custGeom>
                <a:avLst/>
                <a:gdLst>
                  <a:gd name="T0" fmla="*/ 0 w 384"/>
                  <a:gd name="T1" fmla="*/ 1244 h 1365"/>
                  <a:gd name="T2" fmla="*/ 93 w 384"/>
                  <a:gd name="T3" fmla="*/ 1208 h 1365"/>
                  <a:gd name="T4" fmla="*/ 120 w 384"/>
                  <a:gd name="T5" fmla="*/ 1097 h 1365"/>
                  <a:gd name="T6" fmla="*/ 120 w 384"/>
                  <a:gd name="T7" fmla="*/ 901 h 1365"/>
                  <a:gd name="T8" fmla="*/ 240 w 384"/>
                  <a:gd name="T9" fmla="*/ 683 h 1365"/>
                  <a:gd name="T10" fmla="*/ 240 w 384"/>
                  <a:gd name="T11" fmla="*/ 680 h 1365"/>
                  <a:gd name="T12" fmla="*/ 120 w 384"/>
                  <a:gd name="T13" fmla="*/ 458 h 1365"/>
                  <a:gd name="T14" fmla="*/ 120 w 384"/>
                  <a:gd name="T15" fmla="*/ 261 h 1365"/>
                  <a:gd name="T16" fmla="*/ 0 w 384"/>
                  <a:gd name="T17" fmla="*/ 121 h 1365"/>
                  <a:gd name="T18" fmla="*/ 0 w 384"/>
                  <a:gd name="T19" fmla="*/ 0 h 1365"/>
                  <a:gd name="T20" fmla="*/ 199 w 384"/>
                  <a:gd name="T21" fmla="*/ 63 h 1365"/>
                  <a:gd name="T22" fmla="*/ 264 w 384"/>
                  <a:gd name="T23" fmla="*/ 259 h 1365"/>
                  <a:gd name="T24" fmla="*/ 264 w 384"/>
                  <a:gd name="T25" fmla="*/ 466 h 1365"/>
                  <a:gd name="T26" fmla="*/ 384 w 384"/>
                  <a:gd name="T27" fmla="*/ 622 h 1365"/>
                  <a:gd name="T28" fmla="*/ 384 w 384"/>
                  <a:gd name="T29" fmla="*/ 743 h 1365"/>
                  <a:gd name="T30" fmla="*/ 264 w 384"/>
                  <a:gd name="T31" fmla="*/ 891 h 1365"/>
                  <a:gd name="T32" fmla="*/ 264 w 384"/>
                  <a:gd name="T33" fmla="*/ 1112 h 1365"/>
                  <a:gd name="T34" fmla="*/ 200 w 384"/>
                  <a:gd name="T35" fmla="*/ 1306 h 1365"/>
                  <a:gd name="T36" fmla="*/ 0 w 384"/>
                  <a:gd name="T37" fmla="*/ 1365 h 1365"/>
                  <a:gd name="T38" fmla="*/ 0 w 384"/>
                  <a:gd name="T39" fmla="*/ 1244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4" h="1365">
                    <a:moveTo>
                      <a:pt x="0" y="1244"/>
                    </a:moveTo>
                    <a:cubicBezTo>
                      <a:pt x="44" y="1244"/>
                      <a:pt x="74" y="1232"/>
                      <a:pt x="93" y="1208"/>
                    </a:cubicBezTo>
                    <a:cubicBezTo>
                      <a:pt x="111" y="1185"/>
                      <a:pt x="120" y="1148"/>
                      <a:pt x="120" y="1097"/>
                    </a:cubicBezTo>
                    <a:cubicBezTo>
                      <a:pt x="120" y="901"/>
                      <a:pt x="120" y="901"/>
                      <a:pt x="120" y="901"/>
                    </a:cubicBezTo>
                    <a:cubicBezTo>
                      <a:pt x="120" y="782"/>
                      <a:pt x="160" y="710"/>
                      <a:pt x="240" y="683"/>
                    </a:cubicBezTo>
                    <a:cubicBezTo>
                      <a:pt x="240" y="680"/>
                      <a:pt x="240" y="680"/>
                      <a:pt x="240" y="680"/>
                    </a:cubicBezTo>
                    <a:cubicBezTo>
                      <a:pt x="160" y="650"/>
                      <a:pt x="120" y="576"/>
                      <a:pt x="120" y="458"/>
                    </a:cubicBezTo>
                    <a:cubicBezTo>
                      <a:pt x="120" y="261"/>
                      <a:pt x="120" y="261"/>
                      <a:pt x="120" y="261"/>
                    </a:cubicBezTo>
                    <a:cubicBezTo>
                      <a:pt x="120" y="168"/>
                      <a:pt x="80" y="121"/>
                      <a:pt x="0" y="121"/>
                    </a:cubicBezTo>
                    <a:cubicBezTo>
                      <a:pt x="0" y="0"/>
                      <a:pt x="0" y="0"/>
                      <a:pt x="0" y="0"/>
                    </a:cubicBezTo>
                    <a:cubicBezTo>
                      <a:pt x="90" y="0"/>
                      <a:pt x="156" y="21"/>
                      <a:pt x="199" y="63"/>
                    </a:cubicBezTo>
                    <a:cubicBezTo>
                      <a:pt x="242" y="105"/>
                      <a:pt x="264" y="171"/>
                      <a:pt x="264" y="259"/>
                    </a:cubicBezTo>
                    <a:cubicBezTo>
                      <a:pt x="264" y="466"/>
                      <a:pt x="264" y="466"/>
                      <a:pt x="264" y="466"/>
                    </a:cubicBezTo>
                    <a:cubicBezTo>
                      <a:pt x="264" y="570"/>
                      <a:pt x="304" y="622"/>
                      <a:pt x="384" y="622"/>
                    </a:cubicBezTo>
                    <a:cubicBezTo>
                      <a:pt x="384" y="743"/>
                      <a:pt x="384" y="743"/>
                      <a:pt x="384" y="743"/>
                    </a:cubicBezTo>
                    <a:cubicBezTo>
                      <a:pt x="304" y="743"/>
                      <a:pt x="264" y="792"/>
                      <a:pt x="264" y="891"/>
                    </a:cubicBezTo>
                    <a:cubicBezTo>
                      <a:pt x="264" y="1112"/>
                      <a:pt x="264" y="1112"/>
                      <a:pt x="264" y="1112"/>
                    </a:cubicBezTo>
                    <a:cubicBezTo>
                      <a:pt x="264" y="1201"/>
                      <a:pt x="243" y="1266"/>
                      <a:pt x="200" y="1306"/>
                    </a:cubicBezTo>
                    <a:cubicBezTo>
                      <a:pt x="158" y="1345"/>
                      <a:pt x="91" y="1365"/>
                      <a:pt x="0" y="1365"/>
                    </a:cubicBezTo>
                    <a:lnTo>
                      <a:pt x="0" y="124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6" name="Freeform 216">
                <a:extLst>
                  <a:ext uri="{FF2B5EF4-FFF2-40B4-BE49-F238E27FC236}">
                    <a16:creationId xmlns:a16="http://schemas.microsoft.com/office/drawing/2014/main" id="{433AD7A6-A37C-1249-9F08-765B694E5551}"/>
                  </a:ext>
                </a:extLst>
              </p:cNvPr>
              <p:cNvSpPr>
                <a:spLocks/>
              </p:cNvSpPr>
              <p:nvPr/>
            </p:nvSpPr>
            <p:spPr bwMode="auto">
              <a:xfrm>
                <a:off x="9355138" y="2768601"/>
                <a:ext cx="68263" cy="68263"/>
              </a:xfrm>
              <a:custGeom>
                <a:avLst/>
                <a:gdLst>
                  <a:gd name="T0" fmla="*/ 154 w 188"/>
                  <a:gd name="T1" fmla="*/ 33 h 188"/>
                  <a:gd name="T2" fmla="*/ 154 w 188"/>
                  <a:gd name="T3" fmla="*/ 154 h 188"/>
                  <a:gd name="T4" fmla="*/ 34 w 188"/>
                  <a:gd name="T5" fmla="*/ 155 h 188"/>
                  <a:gd name="T6" fmla="*/ 33 w 188"/>
                  <a:gd name="T7" fmla="*/ 34 h 188"/>
                  <a:gd name="T8" fmla="*/ 154 w 188"/>
                  <a:gd name="T9" fmla="*/ 33 h 188"/>
                </a:gdLst>
                <a:ahLst/>
                <a:cxnLst>
                  <a:cxn ang="0">
                    <a:pos x="T0" y="T1"/>
                  </a:cxn>
                  <a:cxn ang="0">
                    <a:pos x="T2" y="T3"/>
                  </a:cxn>
                  <a:cxn ang="0">
                    <a:pos x="T4" y="T5"/>
                  </a:cxn>
                  <a:cxn ang="0">
                    <a:pos x="T6" y="T7"/>
                  </a:cxn>
                  <a:cxn ang="0">
                    <a:pos x="T8" y="T9"/>
                  </a:cxn>
                </a:cxnLst>
                <a:rect l="0" t="0" r="r" b="b"/>
                <a:pathLst>
                  <a:path w="188" h="188">
                    <a:moveTo>
                      <a:pt x="154" y="33"/>
                    </a:moveTo>
                    <a:cubicBezTo>
                      <a:pt x="187" y="66"/>
                      <a:pt x="188" y="120"/>
                      <a:pt x="154" y="154"/>
                    </a:cubicBezTo>
                    <a:cubicBezTo>
                      <a:pt x="121" y="187"/>
                      <a:pt x="67" y="188"/>
                      <a:pt x="34" y="155"/>
                    </a:cubicBezTo>
                    <a:cubicBezTo>
                      <a:pt x="0" y="121"/>
                      <a:pt x="0" y="67"/>
                      <a:pt x="33" y="34"/>
                    </a:cubicBezTo>
                    <a:cubicBezTo>
                      <a:pt x="66" y="0"/>
                      <a:pt x="120"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7" name="Freeform 217">
                <a:extLst>
                  <a:ext uri="{FF2B5EF4-FFF2-40B4-BE49-F238E27FC236}">
                    <a16:creationId xmlns:a16="http://schemas.microsoft.com/office/drawing/2014/main" id="{2A92A10D-CB06-D649-8565-C4EFE4EC64EF}"/>
                  </a:ext>
                </a:extLst>
              </p:cNvPr>
              <p:cNvSpPr>
                <a:spLocks/>
              </p:cNvSpPr>
              <p:nvPr/>
            </p:nvSpPr>
            <p:spPr bwMode="auto">
              <a:xfrm>
                <a:off x="9509126" y="2768601"/>
                <a:ext cx="68263" cy="68263"/>
              </a:xfrm>
              <a:custGeom>
                <a:avLst/>
                <a:gdLst>
                  <a:gd name="T0" fmla="*/ 154 w 188"/>
                  <a:gd name="T1" fmla="*/ 33 h 188"/>
                  <a:gd name="T2" fmla="*/ 155 w 188"/>
                  <a:gd name="T3" fmla="*/ 154 h 188"/>
                  <a:gd name="T4" fmla="*/ 34 w 188"/>
                  <a:gd name="T5" fmla="*/ 155 h 188"/>
                  <a:gd name="T6" fmla="*/ 33 w 188"/>
                  <a:gd name="T7" fmla="*/ 34 h 188"/>
                  <a:gd name="T8" fmla="*/ 154 w 188"/>
                  <a:gd name="T9" fmla="*/ 33 h 188"/>
                </a:gdLst>
                <a:ahLst/>
                <a:cxnLst>
                  <a:cxn ang="0">
                    <a:pos x="T0" y="T1"/>
                  </a:cxn>
                  <a:cxn ang="0">
                    <a:pos x="T2" y="T3"/>
                  </a:cxn>
                  <a:cxn ang="0">
                    <a:pos x="T4" y="T5"/>
                  </a:cxn>
                  <a:cxn ang="0">
                    <a:pos x="T6" y="T7"/>
                  </a:cxn>
                  <a:cxn ang="0">
                    <a:pos x="T8" y="T9"/>
                  </a:cxn>
                </a:cxnLst>
                <a:rect l="0" t="0" r="r" b="b"/>
                <a:pathLst>
                  <a:path w="188" h="188">
                    <a:moveTo>
                      <a:pt x="154" y="33"/>
                    </a:moveTo>
                    <a:cubicBezTo>
                      <a:pt x="188" y="66"/>
                      <a:pt x="188" y="120"/>
                      <a:pt x="155" y="154"/>
                    </a:cubicBezTo>
                    <a:cubicBezTo>
                      <a:pt x="122" y="187"/>
                      <a:pt x="68" y="188"/>
                      <a:pt x="34" y="155"/>
                    </a:cubicBezTo>
                    <a:cubicBezTo>
                      <a:pt x="1" y="121"/>
                      <a:pt x="0" y="67"/>
                      <a:pt x="33" y="34"/>
                    </a:cubicBezTo>
                    <a:cubicBezTo>
                      <a:pt x="67" y="0"/>
                      <a:pt x="121" y="0"/>
                      <a:pt x="154" y="33"/>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8" name="Line 219">
                <a:extLst>
                  <a:ext uri="{FF2B5EF4-FFF2-40B4-BE49-F238E27FC236}">
                    <a16:creationId xmlns:a16="http://schemas.microsoft.com/office/drawing/2014/main" id="{257377CE-FADC-1C4B-98FA-A93BBC428B24}"/>
                  </a:ext>
                </a:extLst>
              </p:cNvPr>
              <p:cNvSpPr>
                <a:spLocks noChangeShapeType="1"/>
              </p:cNvSpPr>
              <p:nvPr/>
            </p:nvSpPr>
            <p:spPr bwMode="auto">
              <a:xfrm flipV="1">
                <a:off x="9466263" y="2586038"/>
                <a:ext cx="0" cy="107950"/>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9" name="Freeform 220">
                <a:extLst>
                  <a:ext uri="{FF2B5EF4-FFF2-40B4-BE49-F238E27FC236}">
                    <a16:creationId xmlns:a16="http://schemas.microsoft.com/office/drawing/2014/main" id="{63C95F8F-844E-2045-A9C4-F105FD75EE7A}"/>
                  </a:ext>
                </a:extLst>
              </p:cNvPr>
              <p:cNvSpPr>
                <a:spLocks/>
              </p:cNvSpPr>
              <p:nvPr/>
            </p:nvSpPr>
            <p:spPr bwMode="auto">
              <a:xfrm>
                <a:off x="9388476" y="2693988"/>
                <a:ext cx="155575" cy="107950"/>
              </a:xfrm>
              <a:custGeom>
                <a:avLst/>
                <a:gdLst>
                  <a:gd name="T0" fmla="*/ 1 w 98"/>
                  <a:gd name="T1" fmla="*/ 68 h 68"/>
                  <a:gd name="T2" fmla="*/ 0 w 98"/>
                  <a:gd name="T3" fmla="*/ 0 h 68"/>
                  <a:gd name="T4" fmla="*/ 98 w 98"/>
                  <a:gd name="T5" fmla="*/ 0 h 68"/>
                  <a:gd name="T6" fmla="*/ 98 w 98"/>
                  <a:gd name="T7" fmla="*/ 68 h 68"/>
                </a:gdLst>
                <a:ahLst/>
                <a:cxnLst>
                  <a:cxn ang="0">
                    <a:pos x="T0" y="T1"/>
                  </a:cxn>
                  <a:cxn ang="0">
                    <a:pos x="T2" y="T3"/>
                  </a:cxn>
                  <a:cxn ang="0">
                    <a:pos x="T4" y="T5"/>
                  </a:cxn>
                  <a:cxn ang="0">
                    <a:pos x="T6" y="T7"/>
                  </a:cxn>
                </a:cxnLst>
                <a:rect l="0" t="0" r="r" b="b"/>
                <a:pathLst>
                  <a:path w="98" h="68">
                    <a:moveTo>
                      <a:pt x="1" y="68"/>
                    </a:moveTo>
                    <a:lnTo>
                      <a:pt x="0" y="0"/>
                    </a:lnTo>
                    <a:lnTo>
                      <a:pt x="98" y="0"/>
                    </a:lnTo>
                    <a:lnTo>
                      <a:pt x="98" y="68"/>
                    </a:lnTo>
                  </a:path>
                </a:pathLst>
              </a:custGeom>
              <a:noFill/>
              <a:ln w="7938"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0" name="Freeform 221">
                <a:extLst>
                  <a:ext uri="{FF2B5EF4-FFF2-40B4-BE49-F238E27FC236}">
                    <a16:creationId xmlns:a16="http://schemas.microsoft.com/office/drawing/2014/main" id="{E336C0A2-6E77-1745-B16A-2CBCF11E2C5E}"/>
                  </a:ext>
                </a:extLst>
              </p:cNvPr>
              <p:cNvSpPr>
                <a:spLocks/>
              </p:cNvSpPr>
              <p:nvPr/>
            </p:nvSpPr>
            <p:spPr bwMode="auto">
              <a:xfrm>
                <a:off x="9432926" y="2551113"/>
                <a:ext cx="68263" cy="68263"/>
              </a:xfrm>
              <a:custGeom>
                <a:avLst/>
                <a:gdLst>
                  <a:gd name="T0" fmla="*/ 154 w 188"/>
                  <a:gd name="T1" fmla="*/ 33 h 187"/>
                  <a:gd name="T2" fmla="*/ 155 w 188"/>
                  <a:gd name="T3" fmla="*/ 154 h 187"/>
                  <a:gd name="T4" fmla="*/ 34 w 188"/>
                  <a:gd name="T5" fmla="*/ 154 h 187"/>
                  <a:gd name="T6" fmla="*/ 33 w 188"/>
                  <a:gd name="T7" fmla="*/ 34 h 187"/>
                  <a:gd name="T8" fmla="*/ 154 w 188"/>
                  <a:gd name="T9" fmla="*/ 33 h 187"/>
                </a:gdLst>
                <a:ahLst/>
                <a:cxnLst>
                  <a:cxn ang="0">
                    <a:pos x="T0" y="T1"/>
                  </a:cxn>
                  <a:cxn ang="0">
                    <a:pos x="T2" y="T3"/>
                  </a:cxn>
                  <a:cxn ang="0">
                    <a:pos x="T4" y="T5"/>
                  </a:cxn>
                  <a:cxn ang="0">
                    <a:pos x="T6" y="T7"/>
                  </a:cxn>
                  <a:cxn ang="0">
                    <a:pos x="T8" y="T9"/>
                  </a:cxn>
                </a:cxnLst>
                <a:rect l="0" t="0" r="r" b="b"/>
                <a:pathLst>
                  <a:path w="188" h="187">
                    <a:moveTo>
                      <a:pt x="154" y="33"/>
                    </a:moveTo>
                    <a:cubicBezTo>
                      <a:pt x="188" y="66"/>
                      <a:pt x="188" y="120"/>
                      <a:pt x="155" y="154"/>
                    </a:cubicBezTo>
                    <a:cubicBezTo>
                      <a:pt x="122" y="187"/>
                      <a:pt x="68" y="187"/>
                      <a:pt x="34" y="154"/>
                    </a:cubicBezTo>
                    <a:cubicBezTo>
                      <a:pt x="1" y="121"/>
                      <a:pt x="0" y="67"/>
                      <a:pt x="33" y="34"/>
                    </a:cubicBezTo>
                    <a:cubicBezTo>
                      <a:pt x="67" y="0"/>
                      <a:pt x="121" y="0"/>
                      <a:pt x="154" y="33"/>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grpSp>
        <p:nvGrpSpPr>
          <p:cNvPr id="10" name="Group 9">
            <a:extLst>
              <a:ext uri="{FF2B5EF4-FFF2-40B4-BE49-F238E27FC236}">
                <a16:creationId xmlns:a16="http://schemas.microsoft.com/office/drawing/2014/main" id="{36C6CD12-143B-4520-9D4F-BF6173F6EE9C}"/>
              </a:ext>
            </a:extLst>
          </p:cNvPr>
          <p:cNvGrpSpPr/>
          <p:nvPr/>
        </p:nvGrpSpPr>
        <p:grpSpPr>
          <a:xfrm>
            <a:off x="4727798" y="1417049"/>
            <a:ext cx="849979" cy="748974"/>
            <a:chOff x="5658648" y="1240247"/>
            <a:chExt cx="849979" cy="748974"/>
          </a:xfrm>
        </p:grpSpPr>
        <p:sp>
          <p:nvSpPr>
            <p:cNvPr id="136" name="TextBox 135">
              <a:extLst>
                <a:ext uri="{FF2B5EF4-FFF2-40B4-BE49-F238E27FC236}">
                  <a16:creationId xmlns:a16="http://schemas.microsoft.com/office/drawing/2014/main" id="{12779648-888B-48E6-BBA6-41460C5224A7}"/>
                </a:ext>
              </a:extLst>
            </p:cNvPr>
            <p:cNvSpPr txBox="1"/>
            <p:nvPr/>
          </p:nvSpPr>
          <p:spPr>
            <a:xfrm>
              <a:off x="5658648" y="1589111"/>
              <a:ext cx="84997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Service Bus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Relay</a:t>
              </a:r>
            </a:p>
          </p:txBody>
        </p:sp>
        <p:grpSp>
          <p:nvGrpSpPr>
            <p:cNvPr id="1047" name="Group 1046">
              <a:extLst>
                <a:ext uri="{FF2B5EF4-FFF2-40B4-BE49-F238E27FC236}">
                  <a16:creationId xmlns:a16="http://schemas.microsoft.com/office/drawing/2014/main" id="{2B0F1C1F-FBC6-E54A-96E5-BB152A3BE17C}"/>
                </a:ext>
              </a:extLst>
            </p:cNvPr>
            <p:cNvGrpSpPr/>
            <p:nvPr/>
          </p:nvGrpSpPr>
          <p:grpSpPr>
            <a:xfrm>
              <a:off x="5943676" y="1240247"/>
              <a:ext cx="268313" cy="252218"/>
              <a:chOff x="6682074" y="1427537"/>
              <a:chExt cx="268313" cy="252218"/>
            </a:xfrm>
          </p:grpSpPr>
          <p:sp>
            <p:nvSpPr>
              <p:cNvPr id="1040" name="Right Bracket 1039">
                <a:extLst>
                  <a:ext uri="{FF2B5EF4-FFF2-40B4-BE49-F238E27FC236}">
                    <a16:creationId xmlns:a16="http://schemas.microsoft.com/office/drawing/2014/main" id="{5A863599-E268-C145-AEBC-704DFFE92548}"/>
                  </a:ext>
                </a:extLst>
              </p:cNvPr>
              <p:cNvSpPr/>
              <p:nvPr/>
            </p:nvSpPr>
            <p:spPr>
              <a:xfrm rot="16200000">
                <a:off x="6788900" y="1320711"/>
                <a:ext cx="54661" cy="268313"/>
              </a:xfrm>
              <a:prstGeom prst="rightBracket">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04" name="Right Bracket 203">
                <a:extLst>
                  <a:ext uri="{FF2B5EF4-FFF2-40B4-BE49-F238E27FC236}">
                    <a16:creationId xmlns:a16="http://schemas.microsoft.com/office/drawing/2014/main" id="{D74BF012-CD1A-4146-9D52-8BF04B6B6DFD}"/>
                  </a:ext>
                </a:extLst>
              </p:cNvPr>
              <p:cNvSpPr/>
              <p:nvPr/>
            </p:nvSpPr>
            <p:spPr>
              <a:xfrm rot="5400000">
                <a:off x="6788900" y="1518268"/>
                <a:ext cx="54661" cy="268313"/>
              </a:xfrm>
              <a:prstGeom prst="rightBracket">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41" name="Oval 1040">
                <a:extLst>
                  <a:ext uri="{FF2B5EF4-FFF2-40B4-BE49-F238E27FC236}">
                    <a16:creationId xmlns:a16="http://schemas.microsoft.com/office/drawing/2014/main" id="{881820F8-C665-D449-98AC-D16CC07126CE}"/>
                  </a:ext>
                </a:extLst>
              </p:cNvPr>
              <p:cNvSpPr/>
              <p:nvPr/>
            </p:nvSpPr>
            <p:spPr bwMode="auto">
              <a:xfrm>
                <a:off x="6734415" y="1570207"/>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Oval 205">
                <a:extLst>
                  <a:ext uri="{FF2B5EF4-FFF2-40B4-BE49-F238E27FC236}">
                    <a16:creationId xmlns:a16="http://schemas.microsoft.com/office/drawing/2014/main" id="{1919B3BC-61F4-8949-BF4E-38D05932014B}"/>
                  </a:ext>
                </a:extLst>
              </p:cNvPr>
              <p:cNvSpPr/>
              <p:nvPr/>
            </p:nvSpPr>
            <p:spPr bwMode="auto">
              <a:xfrm>
                <a:off x="6864070" y="1570207"/>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Oval 206">
                <a:extLst>
                  <a:ext uri="{FF2B5EF4-FFF2-40B4-BE49-F238E27FC236}">
                    <a16:creationId xmlns:a16="http://schemas.microsoft.com/office/drawing/2014/main" id="{66BF028C-54EC-DE43-AF2B-52CACA507883}"/>
                  </a:ext>
                </a:extLst>
              </p:cNvPr>
              <p:cNvSpPr/>
              <p:nvPr/>
            </p:nvSpPr>
            <p:spPr bwMode="auto">
              <a:xfrm>
                <a:off x="6798105" y="1481499"/>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43" name="Straight Connector 1042">
                <a:extLst>
                  <a:ext uri="{FF2B5EF4-FFF2-40B4-BE49-F238E27FC236}">
                    <a16:creationId xmlns:a16="http://schemas.microsoft.com/office/drawing/2014/main" id="{CA54EC56-4DD6-224E-BB46-E929252FEA44}"/>
                  </a:ext>
                </a:extLst>
              </p:cNvPr>
              <p:cNvCxnSpPr>
                <a:cxnSpLocks/>
                <a:stCxn id="207" idx="1"/>
                <a:endCxn id="206" idx="1"/>
              </p:cNvCxnSpPr>
              <p:nvPr/>
            </p:nvCxnSpPr>
            <p:spPr>
              <a:xfrm>
                <a:off x="6804800" y="1488194"/>
                <a:ext cx="65965" cy="8870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9E03D80F-E3A6-AF4C-872C-CB7393DE20F3}"/>
                  </a:ext>
                </a:extLst>
              </p:cNvPr>
              <p:cNvCxnSpPr>
                <a:stCxn id="207" idx="3"/>
                <a:endCxn id="1041" idx="3"/>
              </p:cNvCxnSpPr>
              <p:nvPr/>
            </p:nvCxnSpPr>
            <p:spPr>
              <a:xfrm flipH="1">
                <a:off x="6741110" y="1520523"/>
                <a:ext cx="63690" cy="88708"/>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30" name="Group 29">
            <a:extLst>
              <a:ext uri="{FF2B5EF4-FFF2-40B4-BE49-F238E27FC236}">
                <a16:creationId xmlns:a16="http://schemas.microsoft.com/office/drawing/2014/main" id="{83104206-A081-40B6-969C-B4262564DD5F}"/>
              </a:ext>
            </a:extLst>
          </p:cNvPr>
          <p:cNvGrpSpPr/>
          <p:nvPr/>
        </p:nvGrpSpPr>
        <p:grpSpPr>
          <a:xfrm>
            <a:off x="5486007" y="1426864"/>
            <a:ext cx="1216347" cy="743694"/>
            <a:chOff x="7758873" y="1251579"/>
            <a:chExt cx="1216347" cy="743694"/>
          </a:xfrm>
        </p:grpSpPr>
        <p:grpSp>
          <p:nvGrpSpPr>
            <p:cNvPr id="1039" name="Group 1038">
              <a:extLst>
                <a:ext uri="{FF2B5EF4-FFF2-40B4-BE49-F238E27FC236}">
                  <a16:creationId xmlns:a16="http://schemas.microsoft.com/office/drawing/2014/main" id="{F5304B92-0D93-DB41-B528-39501B8F8A00}"/>
                </a:ext>
              </a:extLst>
            </p:cNvPr>
            <p:cNvGrpSpPr/>
            <p:nvPr/>
          </p:nvGrpSpPr>
          <p:grpSpPr>
            <a:xfrm>
              <a:off x="8223369" y="1251579"/>
              <a:ext cx="257892" cy="257892"/>
              <a:chOff x="8979389" y="455455"/>
              <a:chExt cx="433250" cy="433250"/>
            </a:xfrm>
          </p:grpSpPr>
          <p:sp>
            <p:nvSpPr>
              <p:cNvPr id="1036" name="Oval 1035">
                <a:extLst>
                  <a:ext uri="{FF2B5EF4-FFF2-40B4-BE49-F238E27FC236}">
                    <a16:creationId xmlns:a16="http://schemas.microsoft.com/office/drawing/2014/main" id="{9342FA32-C345-AF49-A006-67D144D6CBEB}"/>
                  </a:ext>
                </a:extLst>
              </p:cNvPr>
              <p:cNvSpPr/>
              <p:nvPr/>
            </p:nvSpPr>
            <p:spPr bwMode="auto">
              <a:xfrm>
                <a:off x="8979389" y="455455"/>
                <a:ext cx="433250" cy="433250"/>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8" name="Half Frame 1037">
                <a:extLst>
                  <a:ext uri="{FF2B5EF4-FFF2-40B4-BE49-F238E27FC236}">
                    <a16:creationId xmlns:a16="http://schemas.microsoft.com/office/drawing/2014/main" id="{EBD4A815-C0B8-564F-896D-F4894CF9E161}"/>
                  </a:ext>
                </a:extLst>
              </p:cNvPr>
              <p:cNvSpPr/>
              <p:nvPr/>
            </p:nvSpPr>
            <p:spPr bwMode="auto">
              <a:xfrm rot="5400000">
                <a:off x="9177355" y="555576"/>
                <a:ext cx="158016" cy="156163"/>
              </a:xfrm>
              <a:prstGeom prst="halfFrame">
                <a:avLst>
                  <a:gd name="adj1" fmla="val 11558"/>
                  <a:gd name="adj2" fmla="val 1408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1" name="Half Frame 200">
                <a:extLst>
                  <a:ext uri="{FF2B5EF4-FFF2-40B4-BE49-F238E27FC236}">
                    <a16:creationId xmlns:a16="http://schemas.microsoft.com/office/drawing/2014/main" id="{294B277D-B1C4-1A41-A776-A6D4E91FB485}"/>
                  </a:ext>
                </a:extLst>
              </p:cNvPr>
              <p:cNvSpPr/>
              <p:nvPr/>
            </p:nvSpPr>
            <p:spPr bwMode="auto">
              <a:xfrm rot="16200000">
                <a:off x="9068530" y="639932"/>
                <a:ext cx="158016" cy="156163"/>
              </a:xfrm>
              <a:prstGeom prst="halfFrame">
                <a:avLst>
                  <a:gd name="adj1" fmla="val 11558"/>
                  <a:gd name="adj2" fmla="val 1408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E68E28BC-2637-464C-A2CF-0B757551319C}"/>
                </a:ext>
              </a:extLst>
            </p:cNvPr>
            <p:cNvGrpSpPr/>
            <p:nvPr/>
          </p:nvGrpSpPr>
          <p:grpSpPr>
            <a:xfrm>
              <a:off x="7758873" y="1363691"/>
              <a:ext cx="1216347" cy="631582"/>
              <a:chOff x="7758873" y="1363691"/>
              <a:chExt cx="1216347" cy="631582"/>
            </a:xfrm>
          </p:grpSpPr>
          <p:sp>
            <p:nvSpPr>
              <p:cNvPr id="104" name="TextBox 103">
                <a:extLst>
                  <a:ext uri="{FF2B5EF4-FFF2-40B4-BE49-F238E27FC236}">
                    <a16:creationId xmlns:a16="http://schemas.microsoft.com/office/drawing/2014/main" id="{08CB1631-4ED2-47B0-AD6A-0901C7C849A8}"/>
                  </a:ext>
                </a:extLst>
              </p:cNvPr>
              <p:cNvSpPr txBox="1"/>
              <p:nvPr/>
            </p:nvSpPr>
            <p:spPr>
              <a:xfrm>
                <a:off x="7758873" y="1627757"/>
                <a:ext cx="1216347"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Bot Framework</a:t>
                </a:r>
              </a:p>
            </p:txBody>
          </p:sp>
          <p:grpSp>
            <p:nvGrpSpPr>
              <p:cNvPr id="1049" name="Group 1048">
                <a:extLst>
                  <a:ext uri="{FF2B5EF4-FFF2-40B4-BE49-F238E27FC236}">
                    <a16:creationId xmlns:a16="http://schemas.microsoft.com/office/drawing/2014/main" id="{FFD26E4D-5A27-EB47-ABD3-076004ED2E83}"/>
                  </a:ext>
                </a:extLst>
              </p:cNvPr>
              <p:cNvGrpSpPr/>
              <p:nvPr/>
            </p:nvGrpSpPr>
            <p:grpSpPr>
              <a:xfrm>
                <a:off x="8299137" y="1363691"/>
                <a:ext cx="109728" cy="45719"/>
                <a:chOff x="8169762" y="1528916"/>
                <a:chExt cx="105802" cy="45719"/>
              </a:xfrm>
            </p:grpSpPr>
            <p:sp>
              <p:nvSpPr>
                <p:cNvPr id="1048" name="Oval 1047">
                  <a:extLst>
                    <a:ext uri="{FF2B5EF4-FFF2-40B4-BE49-F238E27FC236}">
                      <a16:creationId xmlns:a16="http://schemas.microsoft.com/office/drawing/2014/main" id="{499AD347-3ED9-D745-8158-147039F06274}"/>
                    </a:ext>
                  </a:extLst>
                </p:cNvPr>
                <p:cNvSpPr/>
                <p:nvPr/>
              </p:nvSpPr>
              <p:spPr bwMode="auto">
                <a:xfrm>
                  <a:off x="8169762" y="152891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Oval 214">
                  <a:extLst>
                    <a:ext uri="{FF2B5EF4-FFF2-40B4-BE49-F238E27FC236}">
                      <a16:creationId xmlns:a16="http://schemas.microsoft.com/office/drawing/2014/main" id="{FCA94CB8-A35D-544F-B45A-1083DCFC6BCC}"/>
                    </a:ext>
                  </a:extLst>
                </p:cNvPr>
                <p:cNvSpPr/>
                <p:nvPr/>
              </p:nvSpPr>
              <p:spPr bwMode="auto">
                <a:xfrm>
                  <a:off x="8229845" y="1528916"/>
                  <a:ext cx="45719" cy="45719"/>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5" name="Group 4">
            <a:extLst>
              <a:ext uri="{FF2B5EF4-FFF2-40B4-BE49-F238E27FC236}">
                <a16:creationId xmlns:a16="http://schemas.microsoft.com/office/drawing/2014/main" id="{B03FD376-162A-45E1-99C3-03AEA545183F}"/>
              </a:ext>
            </a:extLst>
          </p:cNvPr>
          <p:cNvGrpSpPr/>
          <p:nvPr/>
        </p:nvGrpSpPr>
        <p:grpSpPr>
          <a:xfrm>
            <a:off x="7814442" y="2358995"/>
            <a:ext cx="895454" cy="712236"/>
            <a:chOff x="3949433" y="3292530"/>
            <a:chExt cx="895454" cy="712236"/>
          </a:xfrm>
        </p:grpSpPr>
        <p:sp>
          <p:nvSpPr>
            <p:cNvPr id="95" name="TextBox 94">
              <a:extLst>
                <a:ext uri="{FF2B5EF4-FFF2-40B4-BE49-F238E27FC236}">
                  <a16:creationId xmlns:a16="http://schemas.microsoft.com/office/drawing/2014/main" id="{58E47A69-0D91-4C13-9A03-FE6270CFB6F4}"/>
                </a:ext>
              </a:extLst>
            </p:cNvPr>
            <p:cNvSpPr txBox="1"/>
            <p:nvPr/>
          </p:nvSpPr>
          <p:spPr>
            <a:xfrm>
              <a:off x="3949433" y="3637250"/>
              <a:ext cx="895454"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Azure Pipelines</a:t>
              </a:r>
            </a:p>
          </p:txBody>
        </p:sp>
        <p:grpSp>
          <p:nvGrpSpPr>
            <p:cNvPr id="217" name="Group 137">
              <a:extLst>
                <a:ext uri="{FF2B5EF4-FFF2-40B4-BE49-F238E27FC236}">
                  <a16:creationId xmlns:a16="http://schemas.microsoft.com/office/drawing/2014/main" id="{1DD5EB29-3EF5-A441-A2C8-0143C48E956C}"/>
                </a:ext>
              </a:extLst>
            </p:cNvPr>
            <p:cNvGrpSpPr>
              <a:grpSpLocks noChangeAspect="1"/>
            </p:cNvGrpSpPr>
            <p:nvPr/>
          </p:nvGrpSpPr>
          <p:grpSpPr bwMode="auto">
            <a:xfrm>
              <a:off x="4227491" y="3292530"/>
              <a:ext cx="285467" cy="285467"/>
              <a:chOff x="1013" y="1787"/>
              <a:chExt cx="312" cy="312"/>
            </a:xfrm>
          </p:grpSpPr>
          <p:sp>
            <p:nvSpPr>
              <p:cNvPr id="218" name="AutoShape 136">
                <a:extLst>
                  <a:ext uri="{FF2B5EF4-FFF2-40B4-BE49-F238E27FC236}">
                    <a16:creationId xmlns:a16="http://schemas.microsoft.com/office/drawing/2014/main" id="{BCF8DB1B-BBB3-1E4B-865B-2ADC9FCC1F6F}"/>
                  </a:ext>
                </a:extLst>
              </p:cNvPr>
              <p:cNvSpPr>
                <a:spLocks noChangeAspect="1" noChangeArrowheads="1" noTextEdit="1"/>
              </p:cNvSpPr>
              <p:nvPr/>
            </p:nvSpPr>
            <p:spPr bwMode="auto">
              <a:xfrm>
                <a:off x="1013" y="1787"/>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19" name="Freeform 138">
                <a:extLst>
                  <a:ext uri="{FF2B5EF4-FFF2-40B4-BE49-F238E27FC236}">
                    <a16:creationId xmlns:a16="http://schemas.microsoft.com/office/drawing/2014/main" id="{29A54109-62BD-6444-9CF3-3ADB580FDC60}"/>
                  </a:ext>
                </a:extLst>
              </p:cNvPr>
              <p:cNvSpPr>
                <a:spLocks/>
              </p:cNvSpPr>
              <p:nvPr/>
            </p:nvSpPr>
            <p:spPr bwMode="auto">
              <a:xfrm>
                <a:off x="1042" y="1816"/>
                <a:ext cx="254" cy="254"/>
              </a:xfrm>
              <a:custGeom>
                <a:avLst/>
                <a:gdLst>
                  <a:gd name="T0" fmla="*/ 0 w 254"/>
                  <a:gd name="T1" fmla="*/ 0 h 254"/>
                  <a:gd name="T2" fmla="*/ 254 w 254"/>
                  <a:gd name="T3" fmla="*/ 0 h 254"/>
                  <a:gd name="T4" fmla="*/ 0 w 254"/>
                  <a:gd name="T5" fmla="*/ 254 h 254"/>
                  <a:gd name="T6" fmla="*/ 254 w 254"/>
                  <a:gd name="T7" fmla="*/ 254 h 254"/>
                </a:gdLst>
                <a:ahLst/>
                <a:cxnLst>
                  <a:cxn ang="0">
                    <a:pos x="T0" y="T1"/>
                  </a:cxn>
                  <a:cxn ang="0">
                    <a:pos x="T2" y="T3"/>
                  </a:cxn>
                  <a:cxn ang="0">
                    <a:pos x="T4" y="T5"/>
                  </a:cxn>
                  <a:cxn ang="0">
                    <a:pos x="T6" y="T7"/>
                  </a:cxn>
                </a:cxnLst>
                <a:rect l="0" t="0" r="r" b="b"/>
                <a:pathLst>
                  <a:path w="254" h="254">
                    <a:moveTo>
                      <a:pt x="0" y="0"/>
                    </a:moveTo>
                    <a:lnTo>
                      <a:pt x="254" y="0"/>
                    </a:lnTo>
                    <a:lnTo>
                      <a:pt x="0" y="254"/>
                    </a:lnTo>
                    <a:lnTo>
                      <a:pt x="254" y="254"/>
                    </a:lnTo>
                  </a:path>
                </a:pathLst>
              </a:custGeom>
              <a:noFill/>
              <a:ln w="6350"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0" name="Oval 139">
                <a:extLst>
                  <a:ext uri="{FF2B5EF4-FFF2-40B4-BE49-F238E27FC236}">
                    <a16:creationId xmlns:a16="http://schemas.microsoft.com/office/drawing/2014/main" id="{A355668E-6840-A442-B6B7-1E5ABC9B8778}"/>
                  </a:ext>
                </a:extLst>
              </p:cNvPr>
              <p:cNvSpPr>
                <a:spLocks noChangeArrowheads="1"/>
              </p:cNvSpPr>
              <p:nvPr/>
            </p:nvSpPr>
            <p:spPr bwMode="auto">
              <a:xfrm>
                <a:off x="1013" y="1787"/>
                <a:ext cx="59"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1" name="Oval 140">
                <a:extLst>
                  <a:ext uri="{FF2B5EF4-FFF2-40B4-BE49-F238E27FC236}">
                    <a16:creationId xmlns:a16="http://schemas.microsoft.com/office/drawing/2014/main" id="{B93B00B6-893E-3A4E-968E-0FAF71DA1063}"/>
                  </a:ext>
                </a:extLst>
              </p:cNvPr>
              <p:cNvSpPr>
                <a:spLocks noChangeArrowheads="1"/>
              </p:cNvSpPr>
              <p:nvPr/>
            </p:nvSpPr>
            <p:spPr bwMode="auto">
              <a:xfrm>
                <a:off x="1140" y="1914"/>
                <a:ext cx="58"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2" name="Oval 141">
                <a:extLst>
                  <a:ext uri="{FF2B5EF4-FFF2-40B4-BE49-F238E27FC236}">
                    <a16:creationId xmlns:a16="http://schemas.microsoft.com/office/drawing/2014/main" id="{1567F07B-C501-D241-9E3A-BA270E166F72}"/>
                  </a:ext>
                </a:extLst>
              </p:cNvPr>
              <p:cNvSpPr>
                <a:spLocks noChangeArrowheads="1"/>
              </p:cNvSpPr>
              <p:nvPr/>
            </p:nvSpPr>
            <p:spPr bwMode="auto">
              <a:xfrm>
                <a:off x="1267" y="2041"/>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3" name="Oval 142">
                <a:extLst>
                  <a:ext uri="{FF2B5EF4-FFF2-40B4-BE49-F238E27FC236}">
                    <a16:creationId xmlns:a16="http://schemas.microsoft.com/office/drawing/2014/main" id="{434890D3-A8EE-6E4B-8031-3319B45FF16A}"/>
                  </a:ext>
                </a:extLst>
              </p:cNvPr>
              <p:cNvSpPr>
                <a:spLocks noChangeArrowheads="1"/>
              </p:cNvSpPr>
              <p:nvPr/>
            </p:nvSpPr>
            <p:spPr bwMode="auto">
              <a:xfrm>
                <a:off x="1267" y="1787"/>
                <a:ext cx="58"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24" name="Oval 143">
                <a:extLst>
                  <a:ext uri="{FF2B5EF4-FFF2-40B4-BE49-F238E27FC236}">
                    <a16:creationId xmlns:a16="http://schemas.microsoft.com/office/drawing/2014/main" id="{C3527DFA-9099-2846-B8AE-AAF1A1EEB2A1}"/>
                  </a:ext>
                </a:extLst>
              </p:cNvPr>
              <p:cNvSpPr>
                <a:spLocks noChangeArrowheads="1"/>
              </p:cNvSpPr>
              <p:nvPr/>
            </p:nvSpPr>
            <p:spPr bwMode="auto">
              <a:xfrm>
                <a:off x="1013" y="2041"/>
                <a:ext cx="59"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225" name="Group 224">
            <a:extLst>
              <a:ext uri="{FF2B5EF4-FFF2-40B4-BE49-F238E27FC236}">
                <a16:creationId xmlns:a16="http://schemas.microsoft.com/office/drawing/2014/main" id="{EB444BC4-25A7-5944-8B24-93600B839912}"/>
              </a:ext>
            </a:extLst>
          </p:cNvPr>
          <p:cNvGrpSpPr/>
          <p:nvPr/>
        </p:nvGrpSpPr>
        <p:grpSpPr>
          <a:xfrm>
            <a:off x="0" y="6215635"/>
            <a:ext cx="11444140" cy="322080"/>
            <a:chOff x="0" y="6215635"/>
            <a:chExt cx="11444140" cy="322080"/>
          </a:xfrm>
        </p:grpSpPr>
        <p:grpSp>
          <p:nvGrpSpPr>
            <p:cNvPr id="226" name="Group 225">
              <a:extLst>
                <a:ext uri="{FF2B5EF4-FFF2-40B4-BE49-F238E27FC236}">
                  <a16:creationId xmlns:a16="http://schemas.microsoft.com/office/drawing/2014/main" id="{332F7A45-4D31-E049-8D9E-AB610D306793}"/>
                </a:ext>
              </a:extLst>
            </p:cNvPr>
            <p:cNvGrpSpPr/>
            <p:nvPr/>
          </p:nvGrpSpPr>
          <p:grpSpPr>
            <a:xfrm>
              <a:off x="401868" y="6399215"/>
              <a:ext cx="9076291" cy="138500"/>
              <a:chOff x="401868" y="6316085"/>
              <a:chExt cx="9076291" cy="138500"/>
            </a:xfrm>
          </p:grpSpPr>
          <p:sp>
            <p:nvSpPr>
              <p:cNvPr id="232" name="TextBox 231">
                <a:extLst>
                  <a:ext uri="{FF2B5EF4-FFF2-40B4-BE49-F238E27FC236}">
                    <a16:creationId xmlns:a16="http://schemas.microsoft.com/office/drawing/2014/main" id="{15C4C283-900D-AD42-B85B-629264E6E153}"/>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Scenario discussion</a:t>
                </a:r>
              </a:p>
            </p:txBody>
          </p:sp>
          <p:sp>
            <p:nvSpPr>
              <p:cNvPr id="233" name="TextBox 232">
                <a:extLst>
                  <a:ext uri="{FF2B5EF4-FFF2-40B4-BE49-F238E27FC236}">
                    <a16:creationId xmlns:a16="http://schemas.microsoft.com/office/drawing/2014/main" id="{EB2D0173-7748-C649-BE65-F4CA6EB53D8C}"/>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a:ea typeface="+mn-ea"/>
                    <a:cs typeface="+mn-cs"/>
                  </a:rPr>
                  <a:t>Additional information</a:t>
                </a:r>
              </a:p>
            </p:txBody>
          </p:sp>
          <p:sp>
            <p:nvSpPr>
              <p:cNvPr id="234" name="TextBox 233">
                <a:extLst>
                  <a:ext uri="{FF2B5EF4-FFF2-40B4-BE49-F238E27FC236}">
                    <a16:creationId xmlns:a16="http://schemas.microsoft.com/office/drawing/2014/main" id="{D5E893BF-F861-BA47-8435-242992ADD102}"/>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lumMod val="75000"/>
                      </a:prstClr>
                    </a:solidFill>
                    <a:effectLst/>
                    <a:uLnTx/>
                    <a:uFillTx/>
                    <a:latin typeface="Segoe UI"/>
                    <a:ea typeface="+mn-ea"/>
                    <a:cs typeface="+mn-cs"/>
                  </a:rPr>
                  <a:t>Call to action</a:t>
                </a:r>
              </a:p>
            </p:txBody>
          </p:sp>
        </p:grpSp>
        <p:grpSp>
          <p:nvGrpSpPr>
            <p:cNvPr id="227" name="Group 226">
              <a:extLst>
                <a:ext uri="{FF2B5EF4-FFF2-40B4-BE49-F238E27FC236}">
                  <a16:creationId xmlns:a16="http://schemas.microsoft.com/office/drawing/2014/main" id="{28ACFC77-A1FA-4A41-AB74-CE347C0B967E}"/>
                </a:ext>
              </a:extLst>
            </p:cNvPr>
            <p:cNvGrpSpPr/>
            <p:nvPr/>
          </p:nvGrpSpPr>
          <p:grpSpPr>
            <a:xfrm>
              <a:off x="0" y="6215635"/>
              <a:ext cx="11444140" cy="131976"/>
              <a:chOff x="0" y="6058468"/>
              <a:chExt cx="11444140" cy="131976"/>
            </a:xfrm>
          </p:grpSpPr>
          <p:cxnSp>
            <p:nvCxnSpPr>
              <p:cNvPr id="228" name="Straight Arrow Connector 227">
                <a:extLst>
                  <a:ext uri="{FF2B5EF4-FFF2-40B4-BE49-F238E27FC236}">
                    <a16:creationId xmlns:a16="http://schemas.microsoft.com/office/drawing/2014/main" id="{9651DBB0-6B6B-3B4E-8BA5-AE3F99A01430}"/>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9" name="Oval 228">
                <a:extLst>
                  <a:ext uri="{FF2B5EF4-FFF2-40B4-BE49-F238E27FC236}">
                    <a16:creationId xmlns:a16="http://schemas.microsoft.com/office/drawing/2014/main" id="{DBA44D69-703B-A246-935F-2B82D9BB7DBA}"/>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0" name="Oval 229">
                <a:extLst>
                  <a:ext uri="{FF2B5EF4-FFF2-40B4-BE49-F238E27FC236}">
                    <a16:creationId xmlns:a16="http://schemas.microsoft.com/office/drawing/2014/main" id="{20382A04-B5CA-5F47-B749-A2F119EBBD22}"/>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1" name="Oval 230">
                <a:extLst>
                  <a:ext uri="{FF2B5EF4-FFF2-40B4-BE49-F238E27FC236}">
                    <a16:creationId xmlns:a16="http://schemas.microsoft.com/office/drawing/2014/main" id="{1E3E6FE9-36F4-B24C-B2E3-A428A4EF60B2}"/>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1" name="Group 20">
            <a:extLst>
              <a:ext uri="{FF2B5EF4-FFF2-40B4-BE49-F238E27FC236}">
                <a16:creationId xmlns:a16="http://schemas.microsoft.com/office/drawing/2014/main" id="{F66EEA40-32D9-494F-B36B-A7C678F5B441}"/>
              </a:ext>
            </a:extLst>
          </p:cNvPr>
          <p:cNvGrpSpPr/>
          <p:nvPr/>
        </p:nvGrpSpPr>
        <p:grpSpPr>
          <a:xfrm>
            <a:off x="7784842" y="1384593"/>
            <a:ext cx="840786" cy="794179"/>
            <a:chOff x="5006675" y="2043262"/>
            <a:chExt cx="840786" cy="794179"/>
          </a:xfrm>
        </p:grpSpPr>
        <p:sp>
          <p:nvSpPr>
            <p:cNvPr id="183" name="TextBox 182">
              <a:extLst>
                <a:ext uri="{FF2B5EF4-FFF2-40B4-BE49-F238E27FC236}">
                  <a16:creationId xmlns:a16="http://schemas.microsoft.com/office/drawing/2014/main" id="{092C6DF6-5093-4EC7-9E9C-5D4F47B351E5}"/>
                </a:ext>
              </a:extLst>
            </p:cNvPr>
            <p:cNvSpPr txBox="1"/>
            <p:nvPr/>
          </p:nvSpPr>
          <p:spPr>
            <a:xfrm>
              <a:off x="5006675" y="2469925"/>
              <a:ext cx="840786" cy="367516"/>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Dynamics 365</a:t>
              </a:r>
            </a:p>
          </p:txBody>
        </p:sp>
        <p:pic>
          <p:nvPicPr>
            <p:cNvPr id="1028" name="Picture 4">
              <a:extLst>
                <a:ext uri="{FF2B5EF4-FFF2-40B4-BE49-F238E27FC236}">
                  <a16:creationId xmlns:a16="http://schemas.microsoft.com/office/drawing/2014/main" id="{893BAE7A-40FB-416D-9210-DCC2467532A7}"/>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0185" t="13059" r="68322" b="14918"/>
            <a:stretch/>
          </p:blipFill>
          <p:spPr bwMode="auto">
            <a:xfrm>
              <a:off x="5285468" y="2043262"/>
              <a:ext cx="299539" cy="38007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2" name="Straight Connector 31">
            <a:extLst>
              <a:ext uri="{FF2B5EF4-FFF2-40B4-BE49-F238E27FC236}">
                <a16:creationId xmlns:a16="http://schemas.microsoft.com/office/drawing/2014/main" id="{60C1435E-7159-4AC6-8777-8B6985FF1E5F}"/>
              </a:ext>
            </a:extLst>
          </p:cNvPr>
          <p:cNvCxnSpPr/>
          <p:nvPr/>
        </p:nvCxnSpPr>
        <p:spPr>
          <a:xfrm>
            <a:off x="4592580" y="1298004"/>
            <a:ext cx="0" cy="2926681"/>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4783724-F985-43A3-95C3-7433149EA30B}"/>
              </a:ext>
            </a:extLst>
          </p:cNvPr>
          <p:cNvCxnSpPr>
            <a:cxnSpLocks/>
          </p:cNvCxnSpPr>
          <p:nvPr/>
        </p:nvCxnSpPr>
        <p:spPr>
          <a:xfrm>
            <a:off x="4591080" y="4224685"/>
            <a:ext cx="7022163" cy="0"/>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5" name="TextBox 184">
            <a:extLst>
              <a:ext uri="{FF2B5EF4-FFF2-40B4-BE49-F238E27FC236}">
                <a16:creationId xmlns:a16="http://schemas.microsoft.com/office/drawing/2014/main" id="{C6F4FB4A-A3D4-4947-AAA8-CD4973BEF279}"/>
              </a:ext>
            </a:extLst>
          </p:cNvPr>
          <p:cNvSpPr txBox="1"/>
          <p:nvPr/>
        </p:nvSpPr>
        <p:spPr>
          <a:xfrm>
            <a:off x="7592017" y="4885037"/>
            <a:ext cx="1010492" cy="153888"/>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Azure SQL</a:t>
            </a:r>
          </a:p>
        </p:txBody>
      </p:sp>
      <p:cxnSp>
        <p:nvCxnSpPr>
          <p:cNvPr id="186" name="Straight Connector 185">
            <a:extLst>
              <a:ext uri="{FF2B5EF4-FFF2-40B4-BE49-F238E27FC236}">
                <a16:creationId xmlns:a16="http://schemas.microsoft.com/office/drawing/2014/main" id="{34E3A333-ECB7-4DE3-8F56-6D6F2D296A00}"/>
              </a:ext>
            </a:extLst>
          </p:cNvPr>
          <p:cNvCxnSpPr/>
          <p:nvPr/>
        </p:nvCxnSpPr>
        <p:spPr>
          <a:xfrm>
            <a:off x="11618712" y="1306088"/>
            <a:ext cx="0" cy="2926681"/>
          </a:xfrm>
          <a:prstGeom prst="line">
            <a:avLst/>
          </a:prstGeom>
          <a:ln w="12700">
            <a:solidFill>
              <a:srgbClr val="0078D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8983598E-AD9C-40A6-BD73-5279D75C5B05}"/>
              </a:ext>
            </a:extLst>
          </p:cNvPr>
          <p:cNvSpPr txBox="1"/>
          <p:nvPr/>
        </p:nvSpPr>
        <p:spPr>
          <a:xfrm>
            <a:off x="3614056" y="5724406"/>
            <a:ext cx="921442" cy="229003"/>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On-premises</a:t>
            </a:r>
          </a:p>
        </p:txBody>
      </p:sp>
      <p:sp>
        <p:nvSpPr>
          <p:cNvPr id="150" name="TextBox 149">
            <a:extLst>
              <a:ext uri="{FF2B5EF4-FFF2-40B4-BE49-F238E27FC236}">
                <a16:creationId xmlns:a16="http://schemas.microsoft.com/office/drawing/2014/main" id="{4818C09B-61DC-431E-987C-5E931FA03C30}"/>
              </a:ext>
            </a:extLst>
          </p:cNvPr>
          <p:cNvSpPr txBox="1"/>
          <p:nvPr/>
        </p:nvSpPr>
        <p:spPr>
          <a:xfrm>
            <a:off x="3615561" y="4031237"/>
            <a:ext cx="921442" cy="229003"/>
          </a:xfrm>
          <a:prstGeom prst="rect">
            <a:avLst/>
          </a:prstGeom>
          <a:noFill/>
        </p:spPr>
        <p:txBody>
          <a:bodyPr wrap="square" lIns="89642" tIns="44821" rIns="89642" bIns="44821"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black"/>
                </a:solidFill>
                <a:effectLst/>
                <a:uLnTx/>
                <a:uFillTx/>
                <a:latin typeface="Segoe UI"/>
                <a:ea typeface="+mn-ea"/>
                <a:cs typeface="+mn-cs"/>
              </a:rPr>
              <a:t>Cloud</a:t>
            </a:r>
          </a:p>
        </p:txBody>
      </p:sp>
    </p:spTree>
    <p:extLst>
      <p:ext uri="{BB962C8B-B14F-4D97-AF65-F5344CB8AC3E}">
        <p14:creationId xmlns:p14="http://schemas.microsoft.com/office/powerpoint/2010/main" val="3014736482"/>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iagram of the architecture">
            <a:extLst>
              <a:ext uri="{FF2B5EF4-FFF2-40B4-BE49-F238E27FC236}">
                <a16:creationId xmlns:a16="http://schemas.microsoft.com/office/drawing/2014/main" id="{06FC3378-E1FB-425C-B1D3-2146BC5F49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2633" y="499533"/>
            <a:ext cx="10081558" cy="549505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10239F53-B865-402E-9C6A-E8EC56EED13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IoT</a:t>
            </a:r>
          </a:p>
        </p:txBody>
      </p:sp>
      <p:grpSp>
        <p:nvGrpSpPr>
          <p:cNvPr id="20" name="Group 19">
            <a:extLst>
              <a:ext uri="{FF2B5EF4-FFF2-40B4-BE49-F238E27FC236}">
                <a16:creationId xmlns:a16="http://schemas.microsoft.com/office/drawing/2014/main" id="{5CB00DA6-6D6C-4B9C-83BC-4CC1CF43D4D9}"/>
              </a:ext>
            </a:extLst>
          </p:cNvPr>
          <p:cNvGrpSpPr/>
          <p:nvPr/>
        </p:nvGrpSpPr>
        <p:grpSpPr>
          <a:xfrm>
            <a:off x="0" y="6215635"/>
            <a:ext cx="11444140" cy="322080"/>
            <a:chOff x="0" y="6215635"/>
            <a:chExt cx="11444140" cy="322080"/>
          </a:xfrm>
        </p:grpSpPr>
        <p:grpSp>
          <p:nvGrpSpPr>
            <p:cNvPr id="21" name="Group 20">
              <a:extLst>
                <a:ext uri="{FF2B5EF4-FFF2-40B4-BE49-F238E27FC236}">
                  <a16:creationId xmlns:a16="http://schemas.microsoft.com/office/drawing/2014/main" id="{D4861746-09D0-461F-B831-005262897CEE}"/>
                </a:ext>
              </a:extLst>
            </p:cNvPr>
            <p:cNvGrpSpPr/>
            <p:nvPr/>
          </p:nvGrpSpPr>
          <p:grpSpPr>
            <a:xfrm>
              <a:off x="401868" y="6399215"/>
              <a:ext cx="9076291" cy="138500"/>
              <a:chOff x="401868" y="6316085"/>
              <a:chExt cx="9076291" cy="138500"/>
            </a:xfrm>
          </p:grpSpPr>
          <p:sp>
            <p:nvSpPr>
              <p:cNvPr id="27" name="TextBox 26">
                <a:extLst>
                  <a:ext uri="{FF2B5EF4-FFF2-40B4-BE49-F238E27FC236}">
                    <a16:creationId xmlns:a16="http://schemas.microsoft.com/office/drawing/2014/main" id="{D9892873-9EB9-40B5-BA81-22557C089ABE}"/>
                  </a:ext>
                </a:extLst>
              </p:cNvPr>
              <p:cNvSpPr txBox="1"/>
              <p:nvPr/>
            </p:nvSpPr>
            <p:spPr>
              <a:xfrm>
                <a:off x="401868" y="6316086"/>
                <a:ext cx="989053" cy="138499"/>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rPr>
                  <a:t>Scenario discussion</a:t>
                </a:r>
              </a:p>
            </p:txBody>
          </p:sp>
          <p:sp>
            <p:nvSpPr>
              <p:cNvPr id="28" name="TextBox 27">
                <a:extLst>
                  <a:ext uri="{FF2B5EF4-FFF2-40B4-BE49-F238E27FC236}">
                    <a16:creationId xmlns:a16="http://schemas.microsoft.com/office/drawing/2014/main" id="{266892A3-7E11-48E2-A25E-B32EDEA43448}"/>
                  </a:ext>
                </a:extLst>
              </p:cNvPr>
              <p:cNvSpPr txBox="1"/>
              <p:nvPr/>
            </p:nvSpPr>
            <p:spPr>
              <a:xfrm>
                <a:off x="3973293" y="6316085"/>
                <a:ext cx="1369059"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78D4"/>
                    </a:solidFill>
                    <a:effectLst/>
                    <a:uLnTx/>
                    <a:uFillTx/>
                    <a:latin typeface="Segoe UI"/>
                  </a:rPr>
                  <a:t>Additional information</a:t>
                </a:r>
              </a:p>
            </p:txBody>
          </p:sp>
          <p:sp>
            <p:nvSpPr>
              <p:cNvPr id="29" name="TextBox 28">
                <a:extLst>
                  <a:ext uri="{FF2B5EF4-FFF2-40B4-BE49-F238E27FC236}">
                    <a16:creationId xmlns:a16="http://schemas.microsoft.com/office/drawing/2014/main" id="{9264707D-8A66-4B71-BE4E-175A91322714}"/>
                  </a:ext>
                </a:extLst>
              </p:cNvPr>
              <p:cNvSpPr txBox="1"/>
              <p:nvPr/>
            </p:nvSpPr>
            <p:spPr>
              <a:xfrm>
                <a:off x="7360918" y="6316085"/>
                <a:ext cx="2117241"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white">
                        <a:lumMod val="75000"/>
                      </a:prstClr>
                    </a:solidFill>
                    <a:effectLst/>
                    <a:uLnTx/>
                    <a:uFillTx/>
                    <a:latin typeface="Segoe UI"/>
                  </a:rPr>
                  <a:t>Call to action</a:t>
                </a:r>
              </a:p>
            </p:txBody>
          </p:sp>
        </p:grpSp>
        <p:grpSp>
          <p:nvGrpSpPr>
            <p:cNvPr id="22" name="Group 21">
              <a:extLst>
                <a:ext uri="{FF2B5EF4-FFF2-40B4-BE49-F238E27FC236}">
                  <a16:creationId xmlns:a16="http://schemas.microsoft.com/office/drawing/2014/main" id="{E016F084-9A53-4D70-BBF5-01A12CDDC224}"/>
                </a:ext>
              </a:extLst>
            </p:cNvPr>
            <p:cNvGrpSpPr/>
            <p:nvPr/>
          </p:nvGrpSpPr>
          <p:grpSpPr>
            <a:xfrm>
              <a:off x="0" y="6215635"/>
              <a:ext cx="11444140" cy="131976"/>
              <a:chOff x="0" y="6058468"/>
              <a:chExt cx="11444140" cy="131976"/>
            </a:xfrm>
          </p:grpSpPr>
          <p:cxnSp>
            <p:nvCxnSpPr>
              <p:cNvPr id="23" name="Straight Arrow Connector 22">
                <a:extLst>
                  <a:ext uri="{FF2B5EF4-FFF2-40B4-BE49-F238E27FC236}">
                    <a16:creationId xmlns:a16="http://schemas.microsoft.com/office/drawing/2014/main" id="{1C4AFF2A-3B8A-473D-B9C9-7B0B559B82AA}"/>
                  </a:ext>
                </a:extLst>
              </p:cNvPr>
              <p:cNvCxnSpPr/>
              <p:nvPr/>
            </p:nvCxnSpPr>
            <p:spPr>
              <a:xfrm>
                <a:off x="0" y="6108572"/>
                <a:ext cx="11444140" cy="0"/>
              </a:xfrm>
              <a:prstGeom prst="straightConnector1">
                <a:avLst/>
              </a:prstGeom>
              <a:noFill/>
              <a:ln w="12700" cap="flat" cmpd="sng" algn="ctr">
                <a:solidFill>
                  <a:sysClr val="window" lastClr="FFFFFF">
                    <a:lumMod val="75000"/>
                  </a:sysClr>
                </a:solidFill>
                <a:prstDash val="dash"/>
                <a:headEnd type="none" w="lg" len="med"/>
                <a:tailEnd type="triangle"/>
              </a:ln>
              <a:effectLst/>
            </p:spPr>
          </p:cxnSp>
          <p:sp>
            <p:nvSpPr>
              <p:cNvPr id="24" name="Oval 23">
                <a:extLst>
                  <a:ext uri="{FF2B5EF4-FFF2-40B4-BE49-F238E27FC236}">
                    <a16:creationId xmlns:a16="http://schemas.microsoft.com/office/drawing/2014/main" id="{04F32F42-CAAB-474E-9814-E865F4EE26B8}"/>
                  </a:ext>
                </a:extLst>
              </p:cNvPr>
              <p:cNvSpPr/>
              <p:nvPr/>
            </p:nvSpPr>
            <p:spPr bwMode="auto">
              <a:xfrm>
                <a:off x="8354758"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036AB664-DB18-42D8-90AB-423A9A521026}"/>
                  </a:ext>
                </a:extLst>
              </p:cNvPr>
              <p:cNvSpPr/>
              <p:nvPr/>
            </p:nvSpPr>
            <p:spPr bwMode="auto">
              <a:xfrm>
                <a:off x="830402" y="6058468"/>
                <a:ext cx="131976" cy="131976"/>
              </a:xfrm>
              <a:prstGeom prst="ellipse">
                <a:avLst/>
              </a:prstGeom>
              <a:solidFill>
                <a:sysClr val="window" lastClr="FFFFFF">
                  <a:lumMod val="75000"/>
                </a:sys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F6BAC29C-A4DD-4D25-9DAE-065F89975D08}"/>
                  </a:ext>
                </a:extLst>
              </p:cNvPr>
              <p:cNvSpPr/>
              <p:nvPr/>
            </p:nvSpPr>
            <p:spPr bwMode="auto">
              <a:xfrm>
                <a:off x="4592580" y="6058468"/>
                <a:ext cx="131976" cy="131976"/>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937646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a:t>Resources</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1540933" y="1233082"/>
            <a:ext cx="9477904" cy="4087273"/>
          </a:xfrm>
        </p:spPr>
        <p:txBody>
          <a:bodyPr/>
          <a:lstStyle/>
          <a:p>
            <a:pPr marL="0" indent="0">
              <a:buNone/>
            </a:pPr>
            <a:r>
              <a:rPr lang="en-US" sz="1600">
                <a:solidFill>
                  <a:schemeClr val="tx1"/>
                </a:solidFill>
                <a:latin typeface="+mn-lt"/>
              </a:rPr>
              <a:t>Microsoft Learn: Azure SQL fundamentals learning path</a:t>
            </a:r>
          </a:p>
          <a:p>
            <a:pPr marL="0" indent="0">
              <a:buNone/>
            </a:pPr>
            <a:r>
              <a:rPr lang="en-US" sz="1600" b="1">
                <a:solidFill>
                  <a:schemeClr val="accent1"/>
                </a:solidFill>
                <a:latin typeface="+mn-lt"/>
                <a:hlinkClick r:id="rId3"/>
              </a:rPr>
              <a:t>aka.ms/azuresqlfundamentals</a:t>
            </a:r>
            <a:endParaRPr lang="en-US" sz="1600" b="1">
              <a:solidFill>
                <a:schemeClr val="accent1"/>
              </a:solidFill>
              <a:latin typeface="+mn-lt"/>
            </a:endParaRPr>
          </a:p>
          <a:p>
            <a:pPr marL="0" indent="0">
              <a:buNone/>
            </a:pPr>
            <a:endParaRPr lang="en-US" sz="1600">
              <a:latin typeface="+mn-lt"/>
            </a:endParaRPr>
          </a:p>
          <a:p>
            <a:pPr marL="0" indent="0">
              <a:buNone/>
            </a:pPr>
            <a:r>
              <a:rPr lang="en-US" sz="1600">
                <a:solidFill>
                  <a:schemeClr val="tx1"/>
                </a:solidFill>
                <a:latin typeface="+mn-lt"/>
              </a:rPr>
              <a:t>Select the Azure SQL Workshop</a:t>
            </a:r>
          </a:p>
          <a:p>
            <a:pPr marL="0" indent="0">
              <a:buNone/>
            </a:pPr>
            <a:r>
              <a:rPr lang="en-US" sz="1600" b="1">
                <a:solidFill>
                  <a:schemeClr val="accent1"/>
                </a:solidFill>
                <a:latin typeface="+mn-lt"/>
                <a:hlinkClick r:id="rId4"/>
              </a:rPr>
              <a:t>aka.ms/sqlworkshops</a:t>
            </a:r>
            <a:endParaRPr lang="en-US" sz="1600" b="1">
              <a:solidFill>
                <a:schemeClr val="accent1"/>
              </a:solidFill>
              <a:latin typeface="+mn-lt"/>
            </a:endParaRPr>
          </a:p>
          <a:p>
            <a:pPr marL="0" indent="0">
              <a:buNone/>
            </a:pPr>
            <a:endParaRPr lang="en-US" sz="1600">
              <a:latin typeface="+mn-lt"/>
            </a:endParaRPr>
          </a:p>
          <a:p>
            <a:pPr marL="0" indent="0">
              <a:buNone/>
            </a:pPr>
            <a:r>
              <a:rPr lang="en-US" sz="1600">
                <a:solidFill>
                  <a:schemeClr val="tx1"/>
                </a:solidFill>
                <a:latin typeface="+mn-lt"/>
              </a:rPr>
              <a:t>How to choose tool</a:t>
            </a:r>
          </a:p>
          <a:p>
            <a:pPr marL="0" indent="0">
              <a:buNone/>
            </a:pPr>
            <a:r>
              <a:rPr lang="en-US" sz="1600" b="1">
                <a:solidFill>
                  <a:schemeClr val="accent1"/>
                </a:solidFill>
                <a:latin typeface="+mn-lt"/>
                <a:hlinkClick r:id="rId5"/>
              </a:rPr>
              <a:t>aka.ms/chooseazuresql</a:t>
            </a:r>
            <a:endParaRPr lang="en-US" sz="1600" b="1">
              <a:solidFill>
                <a:schemeClr val="accent1"/>
              </a:solidFill>
              <a:latin typeface="+mn-lt"/>
            </a:endParaRPr>
          </a:p>
          <a:p>
            <a:pPr marL="0" indent="0">
              <a:buNone/>
            </a:pPr>
            <a:endParaRPr lang="en-US" sz="1600">
              <a:latin typeface="+mn-lt"/>
            </a:endParaRPr>
          </a:p>
          <a:p>
            <a:pPr marL="0" indent="0">
              <a:buNone/>
            </a:pPr>
            <a:r>
              <a:rPr lang="en-US" sz="1600">
                <a:solidFill>
                  <a:schemeClr val="tx1"/>
                </a:solidFill>
                <a:latin typeface="+mn-lt"/>
              </a:rPr>
              <a:t>Azure SQL documentation</a:t>
            </a:r>
          </a:p>
          <a:p>
            <a:pPr marL="0" indent="0">
              <a:buNone/>
            </a:pPr>
            <a:r>
              <a:rPr lang="en-US" sz="1600" b="1">
                <a:solidFill>
                  <a:schemeClr val="accent1"/>
                </a:solidFill>
                <a:latin typeface="+mn-lt"/>
                <a:hlinkClick r:id="rId6"/>
              </a:rPr>
              <a:t>aka.ms/azuresqldocs</a:t>
            </a:r>
            <a:endParaRPr lang="en-US" sz="1600" b="1">
              <a:solidFill>
                <a:schemeClr val="accent1"/>
              </a:solidFill>
              <a:latin typeface="+mn-lt"/>
            </a:endParaRPr>
          </a:p>
          <a:p>
            <a:pPr marL="0" indent="0">
              <a:buNone/>
            </a:pPr>
            <a:endParaRPr lang="en-US" sz="1600">
              <a:latin typeface="+mn-lt"/>
            </a:endParaRPr>
          </a:p>
          <a:p>
            <a:pPr marL="0" indent="0">
              <a:buNone/>
            </a:pPr>
            <a:r>
              <a:rPr lang="en-US" sz="1600">
                <a:solidFill>
                  <a:schemeClr val="tx1"/>
                </a:solidFill>
                <a:latin typeface="+mn-lt"/>
              </a:rPr>
              <a:t>More videos from our team</a:t>
            </a:r>
          </a:p>
          <a:p>
            <a:pPr marL="0" indent="0">
              <a:buNone/>
            </a:pPr>
            <a:r>
              <a:rPr lang="en-US" sz="1600" b="1">
                <a:solidFill>
                  <a:schemeClr val="accent1"/>
                </a:solidFill>
                <a:latin typeface="+mn-lt"/>
                <a:hlinkClick r:id="rId7"/>
              </a:rPr>
              <a:t>aka.ms/dataexposed</a:t>
            </a:r>
            <a:endParaRPr lang="en-US" sz="1600" b="1">
              <a:solidFill>
                <a:schemeClr val="accent1"/>
              </a:solidFill>
              <a:latin typeface="+mn-lt"/>
            </a:endParaRPr>
          </a:p>
        </p:txBody>
      </p:sp>
      <p:grpSp>
        <p:nvGrpSpPr>
          <p:cNvPr id="4" name="Group 11">
            <a:extLst>
              <a:ext uri="{FF2B5EF4-FFF2-40B4-BE49-F238E27FC236}">
                <a16:creationId xmlns:a16="http://schemas.microsoft.com/office/drawing/2014/main" id="{E0044E0D-2784-A04E-80DB-0AAE206D1647}"/>
              </a:ext>
            </a:extLst>
          </p:cNvPr>
          <p:cNvGrpSpPr>
            <a:grpSpLocks noChangeAspect="1"/>
          </p:cNvGrpSpPr>
          <p:nvPr/>
        </p:nvGrpSpPr>
        <p:grpSpPr bwMode="auto">
          <a:xfrm>
            <a:off x="598978" y="4782523"/>
            <a:ext cx="495300" cy="495300"/>
            <a:chOff x="1013" y="999"/>
            <a:chExt cx="312" cy="312"/>
          </a:xfrm>
        </p:grpSpPr>
        <p:sp>
          <p:nvSpPr>
            <p:cNvPr id="5" name="AutoShape 10">
              <a:extLst>
                <a:ext uri="{FF2B5EF4-FFF2-40B4-BE49-F238E27FC236}">
                  <a16:creationId xmlns:a16="http://schemas.microsoft.com/office/drawing/2014/main" id="{31CF9D63-FD1B-F34D-8B9B-B3FEC4D09CD7}"/>
                </a:ext>
              </a:extLst>
            </p:cNvPr>
            <p:cNvSpPr>
              <a:spLocks noChangeAspect="1" noChangeArrowheads="1" noTextEdit="1"/>
            </p:cNvSpPr>
            <p:nvPr/>
          </p:nvSpPr>
          <p:spPr bwMode="auto">
            <a:xfrm>
              <a:off x="1013"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12">
              <a:extLst>
                <a:ext uri="{FF2B5EF4-FFF2-40B4-BE49-F238E27FC236}">
                  <a16:creationId xmlns:a16="http://schemas.microsoft.com/office/drawing/2014/main" id="{43AC8D16-BD4C-7F41-9725-6CEF4714E5E2}"/>
                </a:ext>
              </a:extLst>
            </p:cNvPr>
            <p:cNvSpPr>
              <a:spLocks noChangeArrowheads="1"/>
            </p:cNvSpPr>
            <p:nvPr/>
          </p:nvSpPr>
          <p:spPr bwMode="auto">
            <a:xfrm>
              <a:off x="1013"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3">
              <a:extLst>
                <a:ext uri="{FF2B5EF4-FFF2-40B4-BE49-F238E27FC236}">
                  <a16:creationId xmlns:a16="http://schemas.microsoft.com/office/drawing/2014/main" id="{01EBABBF-8AE2-E840-A3DF-D32102746275}"/>
                </a:ext>
              </a:extLst>
            </p:cNvPr>
            <p:cNvSpPr>
              <a:spLocks/>
            </p:cNvSpPr>
            <p:nvPr/>
          </p:nvSpPr>
          <p:spPr bwMode="auto">
            <a:xfrm>
              <a:off x="1120" y="1096"/>
              <a:ext cx="98" cy="117"/>
            </a:xfrm>
            <a:custGeom>
              <a:avLst/>
              <a:gdLst>
                <a:gd name="T0" fmla="*/ 98 w 98"/>
                <a:gd name="T1" fmla="*/ 59 h 117"/>
                <a:gd name="T2" fmla="*/ 0 w 98"/>
                <a:gd name="T3" fmla="*/ 117 h 117"/>
                <a:gd name="T4" fmla="*/ 0 w 98"/>
                <a:gd name="T5" fmla="*/ 0 h 117"/>
                <a:gd name="T6" fmla="*/ 98 w 98"/>
                <a:gd name="T7" fmla="*/ 59 h 117"/>
              </a:gdLst>
              <a:ahLst/>
              <a:cxnLst>
                <a:cxn ang="0">
                  <a:pos x="T0" y="T1"/>
                </a:cxn>
                <a:cxn ang="0">
                  <a:pos x="T2" y="T3"/>
                </a:cxn>
                <a:cxn ang="0">
                  <a:pos x="T4" y="T5"/>
                </a:cxn>
                <a:cxn ang="0">
                  <a:pos x="T6" y="T7"/>
                </a:cxn>
              </a:cxnLst>
              <a:rect l="0" t="0" r="r" b="b"/>
              <a:pathLst>
                <a:path w="98" h="117">
                  <a:moveTo>
                    <a:pt x="98" y="59"/>
                  </a:moveTo>
                  <a:lnTo>
                    <a:pt x="0" y="117"/>
                  </a:lnTo>
                  <a:lnTo>
                    <a:pt x="0" y="0"/>
                  </a:lnTo>
                  <a:lnTo>
                    <a:pt x="98"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8" name="Group 121">
            <a:extLst>
              <a:ext uri="{FF2B5EF4-FFF2-40B4-BE49-F238E27FC236}">
                <a16:creationId xmlns:a16="http://schemas.microsoft.com/office/drawing/2014/main" id="{ABD5CCE7-07D6-994F-9B6A-901AE0B4B16D}"/>
              </a:ext>
            </a:extLst>
          </p:cNvPr>
          <p:cNvGrpSpPr>
            <a:grpSpLocks noChangeAspect="1"/>
          </p:cNvGrpSpPr>
          <p:nvPr/>
        </p:nvGrpSpPr>
        <p:grpSpPr bwMode="auto">
          <a:xfrm>
            <a:off x="691847" y="3007802"/>
            <a:ext cx="309562" cy="495300"/>
            <a:chOff x="6473" y="999"/>
            <a:chExt cx="195" cy="312"/>
          </a:xfrm>
        </p:grpSpPr>
        <p:sp>
          <p:nvSpPr>
            <p:cNvPr id="9" name="Rectangle 122">
              <a:extLst>
                <a:ext uri="{FF2B5EF4-FFF2-40B4-BE49-F238E27FC236}">
                  <a16:creationId xmlns:a16="http://schemas.microsoft.com/office/drawing/2014/main" id="{5664869C-A8AB-9F4A-BBCC-C4356EFC73E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23">
              <a:extLst>
                <a:ext uri="{FF2B5EF4-FFF2-40B4-BE49-F238E27FC236}">
                  <a16:creationId xmlns:a16="http://schemas.microsoft.com/office/drawing/2014/main" id="{F0C387C3-34B2-7D48-B87C-CD0A352BB8A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24">
              <a:extLst>
                <a:ext uri="{FF2B5EF4-FFF2-40B4-BE49-F238E27FC236}">
                  <a16:creationId xmlns:a16="http://schemas.microsoft.com/office/drawing/2014/main" id="{48C9A372-7484-E74D-87C9-7113EA288302}"/>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25">
              <a:extLst>
                <a:ext uri="{FF2B5EF4-FFF2-40B4-BE49-F238E27FC236}">
                  <a16:creationId xmlns:a16="http://schemas.microsoft.com/office/drawing/2014/main" id="{7E6D8A3B-4666-F14E-A822-2C41A3963CC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6">
              <a:extLst>
                <a:ext uri="{FF2B5EF4-FFF2-40B4-BE49-F238E27FC236}">
                  <a16:creationId xmlns:a16="http://schemas.microsoft.com/office/drawing/2014/main" id="{3CA8D212-8B46-7542-B11F-00FED572EBBF}"/>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7">
              <a:extLst>
                <a:ext uri="{FF2B5EF4-FFF2-40B4-BE49-F238E27FC236}">
                  <a16:creationId xmlns:a16="http://schemas.microsoft.com/office/drawing/2014/main" id="{AAA8E74E-A4F5-E94B-B7D5-0315077C53C1}"/>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14">
            <a:extLst>
              <a:ext uri="{FF2B5EF4-FFF2-40B4-BE49-F238E27FC236}">
                <a16:creationId xmlns:a16="http://schemas.microsoft.com/office/drawing/2014/main" id="{1D44C5DA-A249-1142-9211-D2631490DC8E}"/>
              </a:ext>
            </a:extLst>
          </p:cNvPr>
          <p:cNvGrpSpPr>
            <a:grpSpLocks noChangeAspect="1"/>
          </p:cNvGrpSpPr>
          <p:nvPr/>
        </p:nvGrpSpPr>
        <p:grpSpPr>
          <a:xfrm>
            <a:off x="676766" y="3893066"/>
            <a:ext cx="339725" cy="495300"/>
            <a:chOff x="728663" y="2836863"/>
            <a:chExt cx="339725" cy="495300"/>
          </a:xfrm>
        </p:grpSpPr>
        <p:sp>
          <p:nvSpPr>
            <p:cNvPr id="16" name="Rectangle 127">
              <a:extLst>
                <a:ext uri="{FF2B5EF4-FFF2-40B4-BE49-F238E27FC236}">
                  <a16:creationId xmlns:a16="http://schemas.microsoft.com/office/drawing/2014/main" id="{26558596-35CA-2A44-BAF2-0571E5D87E8D}"/>
                </a:ext>
              </a:extLst>
            </p:cNvPr>
            <p:cNvSpPr>
              <a:spLocks noChangeArrowheads="1"/>
            </p:cNvSpPr>
            <p:nvPr/>
          </p:nvSpPr>
          <p:spPr bwMode="auto">
            <a:xfrm>
              <a:off x="728663" y="2836863"/>
              <a:ext cx="339725"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Rectangle 128">
              <a:extLst>
                <a:ext uri="{FF2B5EF4-FFF2-40B4-BE49-F238E27FC236}">
                  <a16:creationId xmlns:a16="http://schemas.microsoft.com/office/drawing/2014/main" id="{B86AF047-AD98-FA4A-A61F-9576D2F7B585}"/>
                </a:ext>
              </a:extLst>
            </p:cNvPr>
            <p:cNvSpPr>
              <a:spLocks noChangeArrowheads="1"/>
            </p:cNvSpPr>
            <p:nvPr/>
          </p:nvSpPr>
          <p:spPr bwMode="auto">
            <a:xfrm>
              <a:off x="944563" y="2898776"/>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29">
              <a:extLst>
                <a:ext uri="{FF2B5EF4-FFF2-40B4-BE49-F238E27FC236}">
                  <a16:creationId xmlns:a16="http://schemas.microsoft.com/office/drawing/2014/main" id="{4EE864E6-15BE-8845-AE7D-5026C4634AB0}"/>
                </a:ext>
              </a:extLst>
            </p:cNvPr>
            <p:cNvSpPr>
              <a:spLocks noChangeArrowheads="1"/>
            </p:cNvSpPr>
            <p:nvPr/>
          </p:nvSpPr>
          <p:spPr bwMode="auto">
            <a:xfrm>
              <a:off x="944563" y="2976563"/>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30">
              <a:extLst>
                <a:ext uri="{FF2B5EF4-FFF2-40B4-BE49-F238E27FC236}">
                  <a16:creationId xmlns:a16="http://schemas.microsoft.com/office/drawing/2014/main" id="{825AFD91-8CCA-D144-936B-36A24D260D06}"/>
                </a:ext>
              </a:extLst>
            </p:cNvPr>
            <p:cNvSpPr>
              <a:spLocks noChangeArrowheads="1"/>
            </p:cNvSpPr>
            <p:nvPr/>
          </p:nvSpPr>
          <p:spPr bwMode="auto">
            <a:xfrm>
              <a:off x="774701" y="305276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Rectangle 131">
              <a:extLst>
                <a:ext uri="{FF2B5EF4-FFF2-40B4-BE49-F238E27FC236}">
                  <a16:creationId xmlns:a16="http://schemas.microsoft.com/office/drawing/2014/main" id="{B60E4B09-240D-6349-936C-6745664E8EBE}"/>
                </a:ext>
              </a:extLst>
            </p:cNvPr>
            <p:cNvSpPr>
              <a:spLocks noChangeArrowheads="1"/>
            </p:cNvSpPr>
            <p:nvPr/>
          </p:nvSpPr>
          <p:spPr bwMode="auto">
            <a:xfrm>
              <a:off x="774701" y="313055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Rectangle 132">
              <a:extLst>
                <a:ext uri="{FF2B5EF4-FFF2-40B4-BE49-F238E27FC236}">
                  <a16:creationId xmlns:a16="http://schemas.microsoft.com/office/drawing/2014/main" id="{28896046-8DCC-1942-8339-B1E6285ACABC}"/>
                </a:ext>
              </a:extLst>
            </p:cNvPr>
            <p:cNvSpPr>
              <a:spLocks noChangeArrowheads="1"/>
            </p:cNvSpPr>
            <p:nvPr/>
          </p:nvSpPr>
          <p:spPr bwMode="auto">
            <a:xfrm>
              <a:off x="774701" y="3208338"/>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33">
              <a:extLst>
                <a:ext uri="{FF2B5EF4-FFF2-40B4-BE49-F238E27FC236}">
                  <a16:creationId xmlns:a16="http://schemas.microsoft.com/office/drawing/2014/main" id="{0BA0A128-7D7F-5242-9F1C-E0943E149552}"/>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4">
              <a:extLst>
                <a:ext uri="{FF2B5EF4-FFF2-40B4-BE49-F238E27FC236}">
                  <a16:creationId xmlns:a16="http://schemas.microsoft.com/office/drawing/2014/main" id="{FD0BA914-02A2-6240-B3E4-7CD5057F02CD}"/>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23">
            <a:extLst>
              <a:ext uri="{FF2B5EF4-FFF2-40B4-BE49-F238E27FC236}">
                <a16:creationId xmlns:a16="http://schemas.microsoft.com/office/drawing/2014/main" id="{B1ADCF4C-B627-4A4E-A3C0-EEAA0D29C430}"/>
              </a:ext>
            </a:extLst>
          </p:cNvPr>
          <p:cNvGrpSpPr>
            <a:grpSpLocks noChangeAspect="1"/>
          </p:cNvGrpSpPr>
          <p:nvPr/>
        </p:nvGrpSpPr>
        <p:grpSpPr>
          <a:xfrm>
            <a:off x="598978" y="2148137"/>
            <a:ext cx="495300" cy="495300"/>
            <a:chOff x="5414963" y="1585913"/>
            <a:chExt cx="495300" cy="495300"/>
          </a:xfrm>
        </p:grpSpPr>
        <p:sp>
          <p:nvSpPr>
            <p:cNvPr id="25" name="Rectangle 85">
              <a:extLst>
                <a:ext uri="{FF2B5EF4-FFF2-40B4-BE49-F238E27FC236}">
                  <a16:creationId xmlns:a16="http://schemas.microsoft.com/office/drawing/2014/main" id="{50B54F96-DBAD-6245-B6E7-FB1CB4F72B90}"/>
                </a:ext>
              </a:extLst>
            </p:cNvPr>
            <p:cNvSpPr>
              <a:spLocks noChangeArrowheads="1"/>
            </p:cNvSpPr>
            <p:nvPr/>
          </p:nvSpPr>
          <p:spPr bwMode="auto">
            <a:xfrm>
              <a:off x="5414963"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86">
              <a:extLst>
                <a:ext uri="{FF2B5EF4-FFF2-40B4-BE49-F238E27FC236}">
                  <a16:creationId xmlns:a16="http://schemas.microsoft.com/office/drawing/2014/main" id="{4C7528E0-CCFB-D44B-A393-4BB68CEDA006}"/>
                </a:ext>
              </a:extLst>
            </p:cNvPr>
            <p:cNvSpPr>
              <a:spLocks noChangeArrowheads="1"/>
            </p:cNvSpPr>
            <p:nvPr/>
          </p:nvSpPr>
          <p:spPr bwMode="auto">
            <a:xfrm>
              <a:off x="5446713" y="1925638"/>
              <a:ext cx="1857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87">
              <a:extLst>
                <a:ext uri="{FF2B5EF4-FFF2-40B4-BE49-F238E27FC236}">
                  <a16:creationId xmlns:a16="http://schemas.microsoft.com/office/drawing/2014/main" id="{D8E37FC4-5AFF-5E4C-A137-C56256DE2668}"/>
                </a:ext>
              </a:extLst>
            </p:cNvPr>
            <p:cNvSpPr>
              <a:spLocks noChangeArrowheads="1"/>
            </p:cNvSpPr>
            <p:nvPr/>
          </p:nvSpPr>
          <p:spPr bwMode="auto">
            <a:xfrm>
              <a:off x="5446713" y="2003426"/>
              <a:ext cx="92075"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8" name="Group 27">
              <a:extLst>
                <a:ext uri="{FF2B5EF4-FFF2-40B4-BE49-F238E27FC236}">
                  <a16:creationId xmlns:a16="http://schemas.microsoft.com/office/drawing/2014/main" id="{0F4130C3-6286-1C4A-8448-46034D6A3571}"/>
                </a:ext>
              </a:extLst>
            </p:cNvPr>
            <p:cNvGrpSpPr/>
            <p:nvPr/>
          </p:nvGrpSpPr>
          <p:grpSpPr>
            <a:xfrm>
              <a:off x="5522913" y="1631951"/>
              <a:ext cx="342900" cy="341312"/>
              <a:chOff x="5522913" y="1631951"/>
              <a:chExt cx="342900" cy="341312"/>
            </a:xfrm>
          </p:grpSpPr>
          <p:sp>
            <p:nvSpPr>
              <p:cNvPr id="29" name="Freeform 88">
                <a:extLst>
                  <a:ext uri="{FF2B5EF4-FFF2-40B4-BE49-F238E27FC236}">
                    <a16:creationId xmlns:a16="http://schemas.microsoft.com/office/drawing/2014/main" id="{40EE4ECA-B9F1-494B-B741-03D87F35AED4}"/>
                  </a:ext>
                </a:extLst>
              </p:cNvPr>
              <p:cNvSpPr>
                <a:spLocks noEditPoints="1"/>
              </p:cNvSpPr>
              <p:nvPr/>
            </p:nvSpPr>
            <p:spPr bwMode="auto">
              <a:xfrm>
                <a:off x="5522913" y="1631951"/>
                <a:ext cx="247650" cy="247650"/>
              </a:xfrm>
              <a:custGeom>
                <a:avLst/>
                <a:gdLst>
                  <a:gd name="T0" fmla="*/ 341 w 683"/>
                  <a:gd name="T1" fmla="*/ 128 h 682"/>
                  <a:gd name="T2" fmla="*/ 492 w 683"/>
                  <a:gd name="T3" fmla="*/ 190 h 682"/>
                  <a:gd name="T4" fmla="*/ 555 w 683"/>
                  <a:gd name="T5" fmla="*/ 341 h 682"/>
                  <a:gd name="T6" fmla="*/ 492 w 683"/>
                  <a:gd name="T7" fmla="*/ 492 h 682"/>
                  <a:gd name="T8" fmla="*/ 341 w 683"/>
                  <a:gd name="T9" fmla="*/ 554 h 682"/>
                  <a:gd name="T10" fmla="*/ 190 w 683"/>
                  <a:gd name="T11" fmla="*/ 492 h 682"/>
                  <a:gd name="T12" fmla="*/ 128 w 683"/>
                  <a:gd name="T13" fmla="*/ 341 h 682"/>
                  <a:gd name="T14" fmla="*/ 190 w 683"/>
                  <a:gd name="T15" fmla="*/ 190 h 682"/>
                  <a:gd name="T16" fmla="*/ 341 w 683"/>
                  <a:gd name="T17" fmla="*/ 128 h 682"/>
                  <a:gd name="T18" fmla="*/ 341 w 683"/>
                  <a:gd name="T19" fmla="*/ 0 h 682"/>
                  <a:gd name="T20" fmla="*/ 0 w 683"/>
                  <a:gd name="T21" fmla="*/ 341 h 682"/>
                  <a:gd name="T22" fmla="*/ 341 w 683"/>
                  <a:gd name="T23" fmla="*/ 682 h 682"/>
                  <a:gd name="T24" fmla="*/ 683 w 683"/>
                  <a:gd name="T25" fmla="*/ 341 h 682"/>
                  <a:gd name="T26" fmla="*/ 341 w 683"/>
                  <a:gd name="T27"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3" h="682">
                    <a:moveTo>
                      <a:pt x="341" y="128"/>
                    </a:moveTo>
                    <a:cubicBezTo>
                      <a:pt x="398" y="128"/>
                      <a:pt x="452" y="150"/>
                      <a:pt x="492" y="190"/>
                    </a:cubicBezTo>
                    <a:cubicBezTo>
                      <a:pt x="532" y="230"/>
                      <a:pt x="555" y="284"/>
                      <a:pt x="555" y="341"/>
                    </a:cubicBezTo>
                    <a:cubicBezTo>
                      <a:pt x="555" y="398"/>
                      <a:pt x="532" y="452"/>
                      <a:pt x="492" y="492"/>
                    </a:cubicBezTo>
                    <a:cubicBezTo>
                      <a:pt x="452" y="532"/>
                      <a:pt x="398" y="554"/>
                      <a:pt x="341" y="554"/>
                    </a:cubicBezTo>
                    <a:cubicBezTo>
                      <a:pt x="284" y="554"/>
                      <a:pt x="231" y="532"/>
                      <a:pt x="190" y="492"/>
                    </a:cubicBezTo>
                    <a:cubicBezTo>
                      <a:pt x="150" y="452"/>
                      <a:pt x="128" y="398"/>
                      <a:pt x="128" y="341"/>
                    </a:cubicBezTo>
                    <a:cubicBezTo>
                      <a:pt x="128" y="284"/>
                      <a:pt x="150" y="230"/>
                      <a:pt x="190" y="190"/>
                    </a:cubicBezTo>
                    <a:cubicBezTo>
                      <a:pt x="231" y="150"/>
                      <a:pt x="284" y="128"/>
                      <a:pt x="341" y="128"/>
                    </a:cubicBezTo>
                    <a:moveTo>
                      <a:pt x="341" y="0"/>
                    </a:moveTo>
                    <a:cubicBezTo>
                      <a:pt x="153" y="0"/>
                      <a:pt x="0" y="152"/>
                      <a:pt x="0" y="341"/>
                    </a:cubicBezTo>
                    <a:cubicBezTo>
                      <a:pt x="0" y="530"/>
                      <a:pt x="153" y="682"/>
                      <a:pt x="341" y="682"/>
                    </a:cubicBezTo>
                    <a:cubicBezTo>
                      <a:pt x="530" y="682"/>
                      <a:pt x="683" y="530"/>
                      <a:pt x="683" y="341"/>
                    </a:cubicBezTo>
                    <a:cubicBezTo>
                      <a:pt x="683" y="152"/>
                      <a:pt x="530" y="0"/>
                      <a:pt x="341"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89">
                <a:extLst>
                  <a:ext uri="{FF2B5EF4-FFF2-40B4-BE49-F238E27FC236}">
                    <a16:creationId xmlns:a16="http://schemas.microsoft.com/office/drawing/2014/main" id="{58046BE3-9026-6C4F-87D5-4C929816C498}"/>
                  </a:ext>
                </a:extLst>
              </p:cNvPr>
              <p:cNvSpPr>
                <a:spLocks/>
              </p:cNvSpPr>
              <p:nvPr/>
            </p:nvSpPr>
            <p:spPr bwMode="auto">
              <a:xfrm>
                <a:off x="5700713" y="1808163"/>
                <a:ext cx="165100" cy="165100"/>
              </a:xfrm>
              <a:custGeom>
                <a:avLst/>
                <a:gdLst>
                  <a:gd name="T0" fmla="*/ 104 w 104"/>
                  <a:gd name="T1" fmla="*/ 83 h 104"/>
                  <a:gd name="T2" fmla="*/ 83 w 104"/>
                  <a:gd name="T3" fmla="*/ 104 h 104"/>
                  <a:gd name="T4" fmla="*/ 0 w 104"/>
                  <a:gd name="T5" fmla="*/ 21 h 104"/>
                  <a:gd name="T6" fmla="*/ 21 w 104"/>
                  <a:gd name="T7" fmla="*/ 0 h 104"/>
                  <a:gd name="T8" fmla="*/ 104 w 104"/>
                  <a:gd name="T9" fmla="*/ 83 h 104"/>
                </a:gdLst>
                <a:ahLst/>
                <a:cxnLst>
                  <a:cxn ang="0">
                    <a:pos x="T0" y="T1"/>
                  </a:cxn>
                  <a:cxn ang="0">
                    <a:pos x="T2" y="T3"/>
                  </a:cxn>
                  <a:cxn ang="0">
                    <a:pos x="T4" y="T5"/>
                  </a:cxn>
                  <a:cxn ang="0">
                    <a:pos x="T6" y="T7"/>
                  </a:cxn>
                  <a:cxn ang="0">
                    <a:pos x="T8" y="T9"/>
                  </a:cxn>
                </a:cxnLst>
                <a:rect l="0" t="0" r="r" b="b"/>
                <a:pathLst>
                  <a:path w="104" h="104">
                    <a:moveTo>
                      <a:pt x="104" y="83"/>
                    </a:moveTo>
                    <a:lnTo>
                      <a:pt x="83" y="104"/>
                    </a:lnTo>
                    <a:lnTo>
                      <a:pt x="0" y="21"/>
                    </a:lnTo>
                    <a:lnTo>
                      <a:pt x="21" y="0"/>
                    </a:lnTo>
                    <a:lnTo>
                      <a:pt x="104" y="8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31" name="Group 26">
            <a:extLst>
              <a:ext uri="{FF2B5EF4-FFF2-40B4-BE49-F238E27FC236}">
                <a16:creationId xmlns:a16="http://schemas.microsoft.com/office/drawing/2014/main" id="{8E5E99BA-BA61-224B-9400-CDBAB593974F}"/>
              </a:ext>
            </a:extLst>
          </p:cNvPr>
          <p:cNvGrpSpPr>
            <a:grpSpLocks noChangeAspect="1"/>
          </p:cNvGrpSpPr>
          <p:nvPr/>
        </p:nvGrpSpPr>
        <p:grpSpPr bwMode="auto">
          <a:xfrm>
            <a:off x="598978" y="1256573"/>
            <a:ext cx="495300" cy="495300"/>
            <a:chOff x="2204" y="999"/>
            <a:chExt cx="312" cy="312"/>
          </a:xfrm>
        </p:grpSpPr>
        <p:sp>
          <p:nvSpPr>
            <p:cNvPr id="32" name="AutoShape 25">
              <a:extLst>
                <a:ext uri="{FF2B5EF4-FFF2-40B4-BE49-F238E27FC236}">
                  <a16:creationId xmlns:a16="http://schemas.microsoft.com/office/drawing/2014/main" id="{4DF934C4-E153-9A41-A55A-3521DAC32F72}"/>
                </a:ext>
              </a:extLst>
            </p:cNvPr>
            <p:cNvSpPr>
              <a:spLocks noChangeAspect="1" noChangeArrowheads="1" noTextEdit="1"/>
            </p:cNvSpPr>
            <p:nvPr/>
          </p:nvSpPr>
          <p:spPr bwMode="auto">
            <a:xfrm>
              <a:off x="2204"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Rectangle 27">
              <a:extLst>
                <a:ext uri="{FF2B5EF4-FFF2-40B4-BE49-F238E27FC236}">
                  <a16:creationId xmlns:a16="http://schemas.microsoft.com/office/drawing/2014/main" id="{012F634A-2344-2947-8341-18A22753ADB7}"/>
                </a:ext>
              </a:extLst>
            </p:cNvPr>
            <p:cNvSpPr>
              <a:spLocks noChangeArrowheads="1"/>
            </p:cNvSpPr>
            <p:nvPr/>
          </p:nvSpPr>
          <p:spPr bwMode="auto">
            <a:xfrm>
              <a:off x="2204"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28">
              <a:extLst>
                <a:ext uri="{FF2B5EF4-FFF2-40B4-BE49-F238E27FC236}">
                  <a16:creationId xmlns:a16="http://schemas.microsoft.com/office/drawing/2014/main" id="{441869FE-1378-7944-8110-9F30C9A84202}"/>
                </a:ext>
              </a:extLst>
            </p:cNvPr>
            <p:cNvSpPr>
              <a:spLocks/>
            </p:cNvSpPr>
            <p:nvPr/>
          </p:nvSpPr>
          <p:spPr bwMode="auto">
            <a:xfrm>
              <a:off x="2233" y="1028"/>
              <a:ext cx="122" cy="255"/>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9">
              <a:extLst>
                <a:ext uri="{FF2B5EF4-FFF2-40B4-BE49-F238E27FC236}">
                  <a16:creationId xmlns:a16="http://schemas.microsoft.com/office/drawing/2014/main" id="{7099A54E-77FD-504B-9E47-A0644D449BF4}"/>
                </a:ext>
              </a:extLst>
            </p:cNvPr>
            <p:cNvSpPr>
              <a:spLocks/>
            </p:cNvSpPr>
            <p:nvPr/>
          </p:nvSpPr>
          <p:spPr bwMode="auto">
            <a:xfrm>
              <a:off x="2365" y="1028"/>
              <a:ext cx="122" cy="255"/>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 name="Group 35">
            <a:extLst>
              <a:ext uri="{FF2B5EF4-FFF2-40B4-BE49-F238E27FC236}">
                <a16:creationId xmlns:a16="http://schemas.microsoft.com/office/drawing/2014/main" id="{D1C8C7D8-D896-2D42-AA09-587C0F4C0479}"/>
              </a:ext>
            </a:extLst>
          </p:cNvPr>
          <p:cNvGrpSpPr/>
          <p:nvPr/>
        </p:nvGrpSpPr>
        <p:grpSpPr>
          <a:xfrm>
            <a:off x="0" y="6215635"/>
            <a:ext cx="11444140" cy="322080"/>
            <a:chOff x="0" y="6215635"/>
            <a:chExt cx="11444140" cy="322080"/>
          </a:xfrm>
        </p:grpSpPr>
        <p:grpSp>
          <p:nvGrpSpPr>
            <p:cNvPr id="37" name="Group 36">
              <a:extLst>
                <a:ext uri="{FF2B5EF4-FFF2-40B4-BE49-F238E27FC236}">
                  <a16:creationId xmlns:a16="http://schemas.microsoft.com/office/drawing/2014/main" id="{1225F7DF-410D-9547-A35A-9019E14B46D5}"/>
                </a:ext>
              </a:extLst>
            </p:cNvPr>
            <p:cNvGrpSpPr/>
            <p:nvPr/>
          </p:nvGrpSpPr>
          <p:grpSpPr>
            <a:xfrm>
              <a:off x="401868" y="6399215"/>
              <a:ext cx="9076291" cy="138500"/>
              <a:chOff x="401868" y="6316085"/>
              <a:chExt cx="9076291" cy="138500"/>
            </a:xfrm>
          </p:grpSpPr>
          <p:sp>
            <p:nvSpPr>
              <p:cNvPr id="43" name="TextBox 42">
                <a:extLst>
                  <a:ext uri="{FF2B5EF4-FFF2-40B4-BE49-F238E27FC236}">
                    <a16:creationId xmlns:a16="http://schemas.microsoft.com/office/drawing/2014/main" id="{3D6ED5E8-6786-F74E-8527-39980B4180B7}"/>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bg1">
                        <a:lumMod val="75000"/>
                      </a:schemeClr>
                    </a:solidFill>
                  </a:rPr>
                  <a:t>Scenario discussion</a:t>
                </a:r>
              </a:p>
            </p:txBody>
          </p:sp>
          <p:sp>
            <p:nvSpPr>
              <p:cNvPr id="44" name="TextBox 43">
                <a:extLst>
                  <a:ext uri="{FF2B5EF4-FFF2-40B4-BE49-F238E27FC236}">
                    <a16:creationId xmlns:a16="http://schemas.microsoft.com/office/drawing/2014/main" id="{1C795D3D-09CC-1747-AF23-C255D7C5ED8F}"/>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accent1"/>
                    </a:solidFill>
                  </a:rPr>
                  <a:t>Additional information</a:t>
                </a:r>
              </a:p>
            </p:txBody>
          </p:sp>
          <p:sp>
            <p:nvSpPr>
              <p:cNvPr id="45" name="TextBox 44">
                <a:extLst>
                  <a:ext uri="{FF2B5EF4-FFF2-40B4-BE49-F238E27FC236}">
                    <a16:creationId xmlns:a16="http://schemas.microsoft.com/office/drawing/2014/main" id="{DAE13E1C-1736-0141-B7CC-D2020EABED8C}"/>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bg1">
                        <a:lumMod val="75000"/>
                      </a:schemeClr>
                    </a:solidFill>
                  </a:rPr>
                  <a:t>Call to action</a:t>
                </a:r>
              </a:p>
            </p:txBody>
          </p:sp>
        </p:grpSp>
        <p:grpSp>
          <p:nvGrpSpPr>
            <p:cNvPr id="38" name="Group 37">
              <a:extLst>
                <a:ext uri="{FF2B5EF4-FFF2-40B4-BE49-F238E27FC236}">
                  <a16:creationId xmlns:a16="http://schemas.microsoft.com/office/drawing/2014/main" id="{2A0046EC-4887-414A-A064-CCC4D6525A4C}"/>
                </a:ext>
              </a:extLst>
            </p:cNvPr>
            <p:cNvGrpSpPr/>
            <p:nvPr/>
          </p:nvGrpSpPr>
          <p:grpSpPr>
            <a:xfrm>
              <a:off x="0" y="6215635"/>
              <a:ext cx="11444140" cy="131976"/>
              <a:chOff x="0" y="6058468"/>
              <a:chExt cx="11444140" cy="131976"/>
            </a:xfrm>
          </p:grpSpPr>
          <p:cxnSp>
            <p:nvCxnSpPr>
              <p:cNvPr id="39" name="Straight Arrow Connector 38">
                <a:extLst>
                  <a:ext uri="{FF2B5EF4-FFF2-40B4-BE49-F238E27FC236}">
                    <a16:creationId xmlns:a16="http://schemas.microsoft.com/office/drawing/2014/main" id="{855729A4-4420-0741-BF87-C7A7CA1C2054}"/>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522D7042-1002-134F-A315-FACAC56AE92F}"/>
                  </a:ext>
                </a:extLst>
              </p:cNvPr>
              <p:cNvSpPr/>
              <p:nvPr/>
            </p:nvSpPr>
            <p:spPr bwMode="auto">
              <a:xfrm>
                <a:off x="8354758"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3C147533-105A-BE43-811F-9FE012D8925D}"/>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F42ADF80-DB27-8046-9A2E-375028F1E480}"/>
                  </a:ext>
                </a:extLst>
              </p:cNvPr>
              <p:cNvSpPr/>
              <p:nvPr/>
            </p:nvSpPr>
            <p:spPr bwMode="auto">
              <a:xfrm>
                <a:off x="4592580"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26141544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6">
            <a:extLst>
              <a:ext uri="{FF2B5EF4-FFF2-40B4-BE49-F238E27FC236}">
                <a16:creationId xmlns:a16="http://schemas.microsoft.com/office/drawing/2014/main" id="{1C0C1533-4739-E245-9E9F-82C41DBC4B12}"/>
              </a:ext>
            </a:extLst>
          </p:cNvPr>
          <p:cNvGrpSpPr>
            <a:grpSpLocks noChangeAspect="1"/>
          </p:cNvGrpSpPr>
          <p:nvPr/>
        </p:nvGrpSpPr>
        <p:grpSpPr bwMode="auto">
          <a:xfrm>
            <a:off x="4428335" y="1634811"/>
            <a:ext cx="263951" cy="263951"/>
            <a:chOff x="2812" y="999"/>
            <a:chExt cx="312" cy="312"/>
          </a:xfrm>
        </p:grpSpPr>
        <p:sp>
          <p:nvSpPr>
            <p:cNvPr id="6" name="AutoShape 45">
              <a:extLst>
                <a:ext uri="{FF2B5EF4-FFF2-40B4-BE49-F238E27FC236}">
                  <a16:creationId xmlns:a16="http://schemas.microsoft.com/office/drawing/2014/main" id="{0881446D-D056-7C4E-93B6-02717A53FC6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47">
              <a:extLst>
                <a:ext uri="{FF2B5EF4-FFF2-40B4-BE49-F238E27FC236}">
                  <a16:creationId xmlns:a16="http://schemas.microsoft.com/office/drawing/2014/main" id="{F58924ED-7B7F-C64A-9EF8-4154100D0937}"/>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48">
              <a:extLst>
                <a:ext uri="{FF2B5EF4-FFF2-40B4-BE49-F238E27FC236}">
                  <a16:creationId xmlns:a16="http://schemas.microsoft.com/office/drawing/2014/main" id="{E0E26D29-2D8C-064F-84D5-813AF0C9033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49">
              <a:extLst>
                <a:ext uri="{FF2B5EF4-FFF2-40B4-BE49-F238E27FC236}">
                  <a16:creationId xmlns:a16="http://schemas.microsoft.com/office/drawing/2014/main" id="{293CDC7C-9B98-3D4A-9AF8-433C3885BFE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6">
            <a:extLst>
              <a:ext uri="{FF2B5EF4-FFF2-40B4-BE49-F238E27FC236}">
                <a16:creationId xmlns:a16="http://schemas.microsoft.com/office/drawing/2014/main" id="{4A1FEF03-4F2D-3B4D-9E9F-C14E7F91C551}"/>
              </a:ext>
            </a:extLst>
          </p:cNvPr>
          <p:cNvGrpSpPr>
            <a:grpSpLocks noChangeAspect="1"/>
          </p:cNvGrpSpPr>
          <p:nvPr/>
        </p:nvGrpSpPr>
        <p:grpSpPr bwMode="auto">
          <a:xfrm>
            <a:off x="4428335" y="2255100"/>
            <a:ext cx="263951" cy="263951"/>
            <a:chOff x="2812" y="999"/>
            <a:chExt cx="312" cy="312"/>
          </a:xfrm>
        </p:grpSpPr>
        <p:sp>
          <p:nvSpPr>
            <p:cNvPr id="11" name="AutoShape 45">
              <a:extLst>
                <a:ext uri="{FF2B5EF4-FFF2-40B4-BE49-F238E27FC236}">
                  <a16:creationId xmlns:a16="http://schemas.microsoft.com/office/drawing/2014/main" id="{FF204D0A-A1DE-0A42-8A10-3D645DD5ECB8}"/>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47">
              <a:extLst>
                <a:ext uri="{FF2B5EF4-FFF2-40B4-BE49-F238E27FC236}">
                  <a16:creationId xmlns:a16="http://schemas.microsoft.com/office/drawing/2014/main" id="{8016B697-D485-9E4E-AB26-70742C2ECB3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48">
              <a:extLst>
                <a:ext uri="{FF2B5EF4-FFF2-40B4-BE49-F238E27FC236}">
                  <a16:creationId xmlns:a16="http://schemas.microsoft.com/office/drawing/2014/main" id="{70EE692F-384B-9340-9B32-6CD62F504F5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49">
              <a:extLst>
                <a:ext uri="{FF2B5EF4-FFF2-40B4-BE49-F238E27FC236}">
                  <a16:creationId xmlns:a16="http://schemas.microsoft.com/office/drawing/2014/main" id="{80FE8D75-B248-DB4C-B699-0C6EC69AFFC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5" name="Group 46">
            <a:extLst>
              <a:ext uri="{FF2B5EF4-FFF2-40B4-BE49-F238E27FC236}">
                <a16:creationId xmlns:a16="http://schemas.microsoft.com/office/drawing/2014/main" id="{7350E64A-CD69-7C4B-B39C-22E8A7266F7F}"/>
              </a:ext>
            </a:extLst>
          </p:cNvPr>
          <p:cNvGrpSpPr>
            <a:grpSpLocks noChangeAspect="1"/>
          </p:cNvGrpSpPr>
          <p:nvPr/>
        </p:nvGrpSpPr>
        <p:grpSpPr bwMode="auto">
          <a:xfrm>
            <a:off x="4428335" y="3363771"/>
            <a:ext cx="263951" cy="263951"/>
            <a:chOff x="2812" y="999"/>
            <a:chExt cx="312" cy="312"/>
          </a:xfrm>
        </p:grpSpPr>
        <p:sp>
          <p:nvSpPr>
            <p:cNvPr id="16" name="AutoShape 45">
              <a:extLst>
                <a:ext uri="{FF2B5EF4-FFF2-40B4-BE49-F238E27FC236}">
                  <a16:creationId xmlns:a16="http://schemas.microsoft.com/office/drawing/2014/main" id="{A8770AED-D319-5646-8A16-CA61FDB4BF8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47">
              <a:extLst>
                <a:ext uri="{FF2B5EF4-FFF2-40B4-BE49-F238E27FC236}">
                  <a16:creationId xmlns:a16="http://schemas.microsoft.com/office/drawing/2014/main" id="{7ABF357F-B5CA-E24F-B55A-7FF09535FC89}"/>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48">
              <a:extLst>
                <a:ext uri="{FF2B5EF4-FFF2-40B4-BE49-F238E27FC236}">
                  <a16:creationId xmlns:a16="http://schemas.microsoft.com/office/drawing/2014/main" id="{BFA322C9-3F00-9441-8717-57FE140C9226}"/>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49">
              <a:extLst>
                <a:ext uri="{FF2B5EF4-FFF2-40B4-BE49-F238E27FC236}">
                  <a16:creationId xmlns:a16="http://schemas.microsoft.com/office/drawing/2014/main" id="{5808F262-A818-2D48-8841-142C8594A47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Title 1">
            <a:extLst>
              <a:ext uri="{FF2B5EF4-FFF2-40B4-BE49-F238E27FC236}">
                <a16:creationId xmlns:a16="http://schemas.microsoft.com/office/drawing/2014/main" id="{677E4B3E-5394-E24F-8EE1-6588457B64C1}"/>
              </a:ext>
            </a:extLst>
          </p:cNvPr>
          <p:cNvSpPr txBox="1">
            <a:spLocks/>
          </p:cNvSpPr>
          <p:nvPr/>
        </p:nvSpPr>
        <p:spPr>
          <a:xfrm>
            <a:off x="584200" y="2643166"/>
            <a:ext cx="2326410" cy="1107996"/>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Call to action</a:t>
            </a:r>
          </a:p>
        </p:txBody>
      </p:sp>
      <p:cxnSp>
        <p:nvCxnSpPr>
          <p:cNvPr id="21" name="Straight Connector 20">
            <a:extLst>
              <a:ext uri="{FF2B5EF4-FFF2-40B4-BE49-F238E27FC236}">
                <a16:creationId xmlns:a16="http://schemas.microsoft.com/office/drawing/2014/main" id="{ACBDD464-E425-D044-8FD3-25F944C17FE3}"/>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EADFF92-2CFA-C24E-AEAF-D83AE2E776BA}"/>
              </a:ext>
            </a:extLst>
          </p:cNvPr>
          <p:cNvSpPr txBox="1"/>
          <p:nvPr/>
        </p:nvSpPr>
        <p:spPr>
          <a:xfrm>
            <a:off x="4991100" y="1580750"/>
            <a:ext cx="4242315" cy="3447098"/>
          </a:xfrm>
          <a:prstGeom prst="rect">
            <a:avLst/>
          </a:prstGeom>
          <a:noFill/>
        </p:spPr>
        <p:txBody>
          <a:bodyPr wrap="none" lIns="0" tIns="0" rIns="0" bIns="0" rtlCol="0">
            <a:spAutoFit/>
          </a:bodyPr>
          <a:lstStyle/>
          <a:p>
            <a:pPr algn="l">
              <a:spcAft>
                <a:spcPts val="2400"/>
              </a:spcAft>
            </a:pPr>
            <a:r>
              <a:rPr lang="en-US" sz="2000"/>
              <a:t>Try it yourself</a:t>
            </a:r>
          </a:p>
          <a:p>
            <a:pPr algn="l"/>
            <a:r>
              <a:rPr lang="en-US" sz="2000"/>
              <a:t>Pick a workload</a:t>
            </a:r>
          </a:p>
          <a:p>
            <a:pPr marL="349250" indent="-169863">
              <a:buClr>
                <a:schemeClr val="accent1"/>
              </a:buClr>
              <a:buFont typeface="Arial" panose="020B0604020202020204" pitchFamily="34" charset="0"/>
              <a:buChar char="•"/>
            </a:pPr>
            <a:r>
              <a:rPr lang="en-US" sz="1600"/>
              <a:t>Start small</a:t>
            </a:r>
          </a:p>
          <a:p>
            <a:pPr marL="349250" indent="-169863">
              <a:spcAft>
                <a:spcPts val="2400"/>
              </a:spcAft>
              <a:buClr>
                <a:schemeClr val="accent1"/>
              </a:buClr>
              <a:buFont typeface="Arial" panose="020B0604020202020204" pitchFamily="34" charset="0"/>
              <a:buChar char="•"/>
            </a:pPr>
            <a:r>
              <a:rPr lang="en-US" sz="1600"/>
              <a:t>Decide what to use</a:t>
            </a:r>
          </a:p>
          <a:p>
            <a:pPr algn="l"/>
            <a:r>
              <a:rPr lang="en-US" sz="2000"/>
              <a:t>Do a proof of concept</a:t>
            </a:r>
            <a:endParaRPr lang="en-US" sz="1600"/>
          </a:p>
          <a:p>
            <a:pPr marL="349250" indent="-169863">
              <a:spcAft>
                <a:spcPts val="2400"/>
              </a:spcAft>
              <a:buClr>
                <a:schemeClr val="accent1"/>
              </a:buClr>
              <a:buFont typeface="Arial" panose="020B0604020202020204" pitchFamily="34" charset="0"/>
              <a:buChar char="•"/>
            </a:pPr>
            <a:r>
              <a:rPr lang="en-US" sz="1600"/>
              <a:t>Try your SQL Server “toolbox” in Azure SQL</a:t>
            </a:r>
          </a:p>
          <a:p>
            <a:r>
              <a:rPr lang="en-US" sz="2000"/>
              <a:t>Azure is ready for you</a:t>
            </a:r>
          </a:p>
          <a:p>
            <a:pPr marL="179387">
              <a:buClr>
                <a:schemeClr val="accent1"/>
              </a:buClr>
            </a:pPr>
            <a:endParaRPr lang="en-US" sz="1600"/>
          </a:p>
          <a:p>
            <a:pPr algn="l"/>
            <a:endParaRPr lang="en-US" sz="2000"/>
          </a:p>
        </p:txBody>
      </p:sp>
      <p:grpSp>
        <p:nvGrpSpPr>
          <p:cNvPr id="24" name="Group 23">
            <a:extLst>
              <a:ext uri="{FF2B5EF4-FFF2-40B4-BE49-F238E27FC236}">
                <a16:creationId xmlns:a16="http://schemas.microsoft.com/office/drawing/2014/main" id="{E755046B-2C71-744E-B813-FB05EC287028}"/>
              </a:ext>
            </a:extLst>
          </p:cNvPr>
          <p:cNvGrpSpPr/>
          <p:nvPr/>
        </p:nvGrpSpPr>
        <p:grpSpPr>
          <a:xfrm>
            <a:off x="0" y="6215635"/>
            <a:ext cx="11444140" cy="322080"/>
            <a:chOff x="0" y="6215635"/>
            <a:chExt cx="11444140" cy="322080"/>
          </a:xfrm>
        </p:grpSpPr>
        <p:grpSp>
          <p:nvGrpSpPr>
            <p:cNvPr id="25" name="Group 24">
              <a:extLst>
                <a:ext uri="{FF2B5EF4-FFF2-40B4-BE49-F238E27FC236}">
                  <a16:creationId xmlns:a16="http://schemas.microsoft.com/office/drawing/2014/main" id="{8939B08B-3A07-9B46-B0F6-2DBFC1FA1F12}"/>
                </a:ext>
              </a:extLst>
            </p:cNvPr>
            <p:cNvGrpSpPr/>
            <p:nvPr/>
          </p:nvGrpSpPr>
          <p:grpSpPr>
            <a:xfrm>
              <a:off x="401868" y="6399215"/>
              <a:ext cx="9076291" cy="138500"/>
              <a:chOff x="401868" y="6316085"/>
              <a:chExt cx="9076291" cy="138500"/>
            </a:xfrm>
          </p:grpSpPr>
          <p:sp>
            <p:nvSpPr>
              <p:cNvPr id="31" name="TextBox 30">
                <a:extLst>
                  <a:ext uri="{FF2B5EF4-FFF2-40B4-BE49-F238E27FC236}">
                    <a16:creationId xmlns:a16="http://schemas.microsoft.com/office/drawing/2014/main" id="{7440DB6F-5A1C-0047-9E5E-7E6E2DE91215}"/>
                  </a:ext>
                </a:extLst>
              </p:cNvPr>
              <p:cNvSpPr txBox="1"/>
              <p:nvPr/>
            </p:nvSpPr>
            <p:spPr>
              <a:xfrm>
                <a:off x="401868" y="6316086"/>
                <a:ext cx="989053" cy="138499"/>
              </a:xfrm>
              <a:prstGeom prst="rect">
                <a:avLst/>
              </a:prstGeom>
              <a:noFill/>
            </p:spPr>
            <p:txBody>
              <a:bodyPr wrap="none" lIns="0" tIns="0" rIns="0" bIns="0" rtlCol="0">
                <a:spAutoFit/>
              </a:bodyPr>
              <a:lstStyle/>
              <a:p>
                <a:pPr algn="ctr"/>
                <a:r>
                  <a:rPr lang="en-US" sz="900">
                    <a:solidFill>
                      <a:schemeClr val="bg1">
                        <a:lumMod val="75000"/>
                      </a:schemeClr>
                    </a:solidFill>
                  </a:rPr>
                  <a:t>Scenario discussion</a:t>
                </a:r>
              </a:p>
            </p:txBody>
          </p:sp>
          <p:sp>
            <p:nvSpPr>
              <p:cNvPr id="32" name="TextBox 31">
                <a:extLst>
                  <a:ext uri="{FF2B5EF4-FFF2-40B4-BE49-F238E27FC236}">
                    <a16:creationId xmlns:a16="http://schemas.microsoft.com/office/drawing/2014/main" id="{36A81842-9AC4-1D47-BE73-82EE3CD31C3C}"/>
                  </a:ext>
                </a:extLst>
              </p:cNvPr>
              <p:cNvSpPr txBox="1"/>
              <p:nvPr/>
            </p:nvSpPr>
            <p:spPr>
              <a:xfrm>
                <a:off x="3973293" y="6316085"/>
                <a:ext cx="1369059" cy="138499"/>
              </a:xfrm>
              <a:prstGeom prst="rect">
                <a:avLst/>
              </a:prstGeom>
              <a:noFill/>
            </p:spPr>
            <p:txBody>
              <a:bodyPr wrap="square" lIns="0" tIns="0" rIns="0" bIns="0" rtlCol="0">
                <a:spAutoFit/>
              </a:bodyPr>
              <a:lstStyle/>
              <a:p>
                <a:pPr algn="ctr"/>
                <a:r>
                  <a:rPr lang="en-US" sz="900">
                    <a:solidFill>
                      <a:schemeClr val="bg1">
                        <a:lumMod val="75000"/>
                      </a:schemeClr>
                    </a:solidFill>
                  </a:rPr>
                  <a:t>Additional information</a:t>
                </a:r>
              </a:p>
            </p:txBody>
          </p:sp>
          <p:sp>
            <p:nvSpPr>
              <p:cNvPr id="33" name="TextBox 32">
                <a:extLst>
                  <a:ext uri="{FF2B5EF4-FFF2-40B4-BE49-F238E27FC236}">
                    <a16:creationId xmlns:a16="http://schemas.microsoft.com/office/drawing/2014/main" id="{8F8E63D2-76CE-104E-89DC-FEAD9BCB326C}"/>
                  </a:ext>
                </a:extLst>
              </p:cNvPr>
              <p:cNvSpPr txBox="1"/>
              <p:nvPr/>
            </p:nvSpPr>
            <p:spPr>
              <a:xfrm>
                <a:off x="7360918" y="6316085"/>
                <a:ext cx="2117241" cy="138499"/>
              </a:xfrm>
              <a:prstGeom prst="rect">
                <a:avLst/>
              </a:prstGeom>
              <a:noFill/>
            </p:spPr>
            <p:txBody>
              <a:bodyPr wrap="square" lIns="0" tIns="0" rIns="0" bIns="0" rtlCol="0">
                <a:spAutoFit/>
              </a:bodyPr>
              <a:lstStyle/>
              <a:p>
                <a:pPr algn="ctr"/>
                <a:r>
                  <a:rPr lang="en-US" sz="900">
                    <a:solidFill>
                      <a:schemeClr val="accent1"/>
                    </a:solidFill>
                  </a:rPr>
                  <a:t>Call to action</a:t>
                </a:r>
              </a:p>
            </p:txBody>
          </p:sp>
        </p:grpSp>
        <p:grpSp>
          <p:nvGrpSpPr>
            <p:cNvPr id="26" name="Group 25">
              <a:extLst>
                <a:ext uri="{FF2B5EF4-FFF2-40B4-BE49-F238E27FC236}">
                  <a16:creationId xmlns:a16="http://schemas.microsoft.com/office/drawing/2014/main" id="{52D873FC-30AD-F344-B8A2-23826CC1041E}"/>
                </a:ext>
              </a:extLst>
            </p:cNvPr>
            <p:cNvGrpSpPr/>
            <p:nvPr/>
          </p:nvGrpSpPr>
          <p:grpSpPr>
            <a:xfrm>
              <a:off x="0" y="6215635"/>
              <a:ext cx="11444140" cy="131976"/>
              <a:chOff x="0" y="6058468"/>
              <a:chExt cx="11444140" cy="131976"/>
            </a:xfrm>
          </p:grpSpPr>
          <p:cxnSp>
            <p:nvCxnSpPr>
              <p:cNvPr id="27" name="Straight Arrow Connector 26">
                <a:extLst>
                  <a:ext uri="{FF2B5EF4-FFF2-40B4-BE49-F238E27FC236}">
                    <a16:creationId xmlns:a16="http://schemas.microsoft.com/office/drawing/2014/main" id="{07E829E8-0633-9345-BA2E-B0116CE1A31D}"/>
                  </a:ext>
                </a:extLst>
              </p:cNvPr>
              <p:cNvCxnSpPr/>
              <p:nvPr/>
            </p:nvCxnSpPr>
            <p:spPr>
              <a:xfrm>
                <a:off x="0" y="6108572"/>
                <a:ext cx="11444140" cy="0"/>
              </a:xfrm>
              <a:prstGeom prst="straightConnector1">
                <a:avLst/>
              </a:prstGeom>
              <a:ln w="12700">
                <a:solidFill>
                  <a:schemeClr val="bg1">
                    <a:lumMod val="7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4B098D75-04C8-FC43-862E-03952B7D5F37}"/>
                  </a:ext>
                </a:extLst>
              </p:cNvPr>
              <p:cNvSpPr/>
              <p:nvPr/>
            </p:nvSpPr>
            <p:spPr bwMode="auto">
              <a:xfrm>
                <a:off x="8354758" y="6058468"/>
                <a:ext cx="131976" cy="1319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0FB53C2A-71DE-B941-A6CA-06830C909E16}"/>
                  </a:ext>
                </a:extLst>
              </p:cNvPr>
              <p:cNvSpPr/>
              <p:nvPr/>
            </p:nvSpPr>
            <p:spPr bwMode="auto">
              <a:xfrm>
                <a:off x="830402"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85389CF9-9324-674A-B19C-ADBC266EA486}"/>
                  </a:ext>
                </a:extLst>
              </p:cNvPr>
              <p:cNvSpPr/>
              <p:nvPr/>
            </p:nvSpPr>
            <p:spPr bwMode="auto">
              <a:xfrm>
                <a:off x="4592580" y="6058468"/>
                <a:ext cx="131976" cy="131976"/>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34" name="Group 46">
            <a:extLst>
              <a:ext uri="{FF2B5EF4-FFF2-40B4-BE49-F238E27FC236}">
                <a16:creationId xmlns:a16="http://schemas.microsoft.com/office/drawing/2014/main" id="{95C44AAE-DE0D-4607-A056-1AB22000AFE3}"/>
              </a:ext>
            </a:extLst>
          </p:cNvPr>
          <p:cNvGrpSpPr>
            <a:grpSpLocks noChangeAspect="1"/>
          </p:cNvGrpSpPr>
          <p:nvPr/>
        </p:nvGrpSpPr>
        <p:grpSpPr bwMode="auto">
          <a:xfrm>
            <a:off x="4428334" y="4181461"/>
            <a:ext cx="263951" cy="263951"/>
            <a:chOff x="2812" y="999"/>
            <a:chExt cx="312" cy="312"/>
          </a:xfrm>
        </p:grpSpPr>
        <p:sp>
          <p:nvSpPr>
            <p:cNvPr id="35" name="AutoShape 45">
              <a:extLst>
                <a:ext uri="{FF2B5EF4-FFF2-40B4-BE49-F238E27FC236}">
                  <a16:creationId xmlns:a16="http://schemas.microsoft.com/office/drawing/2014/main" id="{696A1662-80A0-4650-A801-66BF6F230CC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47">
              <a:extLst>
                <a:ext uri="{FF2B5EF4-FFF2-40B4-BE49-F238E27FC236}">
                  <a16:creationId xmlns:a16="http://schemas.microsoft.com/office/drawing/2014/main" id="{E0E75D75-24F9-461C-A98E-BDF97A28487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48">
              <a:extLst>
                <a:ext uri="{FF2B5EF4-FFF2-40B4-BE49-F238E27FC236}">
                  <a16:creationId xmlns:a16="http://schemas.microsoft.com/office/drawing/2014/main" id="{F160AF8B-2BD7-4E12-9531-6EF2317DF873}"/>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49">
              <a:extLst>
                <a:ext uri="{FF2B5EF4-FFF2-40B4-BE49-F238E27FC236}">
                  <a16:creationId xmlns:a16="http://schemas.microsoft.com/office/drawing/2014/main" id="{128C5830-B1E7-4C6B-9AAC-71C4162F35C3}"/>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64901012"/>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solidFill>
                  <a:schemeClr val="accent2"/>
                </a:solidFill>
              </a:rPr>
              <a:t>Thank you!</a:t>
            </a:r>
            <a:endParaRPr lang="en-US" sz="4400" spc="0">
              <a:solidFill>
                <a:schemeClr val="accent2"/>
              </a:solidFill>
            </a:endParaRPr>
          </a:p>
        </p:txBody>
      </p:sp>
    </p:spTree>
    <p:extLst>
      <p:ext uri="{BB962C8B-B14F-4D97-AF65-F5344CB8AC3E}">
        <p14:creationId xmlns:p14="http://schemas.microsoft.com/office/powerpoint/2010/main" val="231058907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10.xml><?xml version="1.0" encoding="utf-8"?>
<a:theme xmlns:a="http://schemas.openxmlformats.org/drawingml/2006/main" name="4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82071C61-471D-4D0D-AFC7-8371E4605299}"/>
    </a:ext>
  </a:extLst>
</a:theme>
</file>

<file path=ppt/theme/theme11.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174388F2-2591-4B7D-8328-93F15314226E}"/>
    </a:ext>
  </a:extLst>
</a:theme>
</file>

<file path=ppt/theme/theme12.xml><?xml version="1.0" encoding="utf-8"?>
<a:theme xmlns:a="http://schemas.openxmlformats.org/drawingml/2006/main" name="3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13.xml><?xml version="1.0" encoding="utf-8"?>
<a:theme xmlns:a="http://schemas.openxmlformats.org/drawingml/2006/main" name="5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14.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5.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50203_Microsoft_Ignite_Template">
  <a:themeElements>
    <a:clrScheme name="Custom 6">
      <a:dk1>
        <a:srgbClr val="1A1A1A"/>
      </a:dk1>
      <a:lt1>
        <a:srgbClr val="FFFFFF"/>
      </a:lt1>
      <a:dk2>
        <a:srgbClr val="0D0D0D"/>
      </a:dk2>
      <a:lt2>
        <a:srgbClr val="E6E6E6"/>
      </a:lt2>
      <a:accent1>
        <a:srgbClr val="0078D4"/>
      </a:accent1>
      <a:accent2>
        <a:srgbClr val="002050"/>
      </a:accent2>
      <a:accent3>
        <a:srgbClr val="50E6FF"/>
      </a:accent3>
      <a:accent4>
        <a:srgbClr val="F37521"/>
      </a:accent4>
      <a:accent5>
        <a:srgbClr val="737373"/>
      </a:accent5>
      <a:accent6>
        <a:srgbClr val="D2D2D2"/>
      </a:accent6>
      <a:hlink>
        <a:srgbClr val="0078D4"/>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3_WHITE TEMPLATE">
  <a:themeElements>
    <a:clrScheme name="Custom 11">
      <a:dk1>
        <a:srgbClr val="505050"/>
      </a:dk1>
      <a:lt1>
        <a:srgbClr val="FFFFFF"/>
      </a:lt1>
      <a:dk2>
        <a:srgbClr val="0078D7"/>
      </a:dk2>
      <a:lt2>
        <a:srgbClr val="F4F4F4"/>
      </a:lt2>
      <a:accent1>
        <a:srgbClr val="000000"/>
      </a:accent1>
      <a:accent2>
        <a:srgbClr val="505050"/>
      </a:accent2>
      <a:accent3>
        <a:srgbClr val="ADAEB0"/>
      </a:accent3>
      <a:accent4>
        <a:srgbClr val="CCCCCC"/>
      </a:accent4>
      <a:accent5>
        <a:srgbClr val="5F5F5F"/>
      </a:accent5>
      <a:accent6>
        <a:srgbClr val="4D4D4D"/>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4.xml><?xml version="1.0" encoding="utf-8"?>
<a:theme xmlns:a="http://schemas.openxmlformats.org/drawingml/2006/main" name="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6.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QLServerAndAzureDataWhatToUseWhen.potx" id="{78B4876A-4A04-4025-A102-01D8A04A56B6}" vid="{AEB6A220-D3E4-4830-8B9A-48AE03D28185}"/>
    </a:ext>
  </a:extLst>
</a:theme>
</file>

<file path=ppt/theme/theme7.xml><?xml version="1.0" encoding="utf-8"?>
<a:theme xmlns:a="http://schemas.openxmlformats.org/drawingml/2006/main" name="2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2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F8CB122-C994-4093-B9E2-8615EB8CECED}" vid="{8A0307D0-69F3-4CB2-B616-44A635DE1A63}"/>
    </a:ext>
  </a:extLst>
</a:theme>
</file>

<file path=ppt/theme/theme9.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System.Storyboarding.Icons.User" Revision="1" Stencil="System.Storyboarding.Icons" StencilVersion="0.1"/>
</Control>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28352ff9-45d8-4e83-85d5-6a0a930b4107" xsi:nil="true"/>
    <SharedWithUsers xmlns="50ad356f-6acb-4374-9fd0-abd856878974">
      <UserInfo>
        <DisplayName>Bob Ward</DisplayName>
        <AccountId>13</AccountId>
        <AccountType/>
      </UserInfo>
      <UserInfo>
        <DisplayName>Anna Thomas</DisplayName>
        <AccountId>16</AccountId>
        <AccountType/>
      </UserInfo>
    </SharedWithUsers>
    <_STS_x0020_Hashtags xmlns="28352ff9-45d8-4e83-85d5-6a0a930b4107"/>
  </documentManagement>
</p:properties>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ct:contentTypeSchema xmlns:ct="http://schemas.microsoft.com/office/2006/metadata/contentType" xmlns:ma="http://schemas.microsoft.com/office/2006/metadata/properties/metaAttributes" ct:_="" ma:_="" ma:contentTypeName="Document" ma:contentTypeID="0x010100DAED3BAEBECE8048AA5FBA82293B3765" ma:contentTypeVersion="19" ma:contentTypeDescription="Create a new document." ma:contentTypeScope="" ma:versionID="4617ad863d545f1e2d9f500c43d8765f">
  <xsd:schema xmlns:xsd="http://www.w3.org/2001/XMLSchema" xmlns:xs="http://www.w3.org/2001/XMLSchema" xmlns:p="http://schemas.microsoft.com/office/2006/metadata/properties" xmlns:ns1="http://schemas.microsoft.com/sharepoint/v3" xmlns:ns3="50ad356f-6acb-4374-9fd0-abd856878974" xmlns:ns4="28352ff9-45d8-4e83-85d5-6a0a930b4107" targetNamespace="http://schemas.microsoft.com/office/2006/metadata/properties" ma:root="true" ma:fieldsID="bb3a4db67c1bb8715b99797d9af4f87f" ns1:_="" ns3:_="" ns4:_="">
    <xsd:import namespace="http://schemas.microsoft.com/sharepoint/v3"/>
    <xsd:import namespace="50ad356f-6acb-4374-9fd0-abd856878974"/>
    <xsd:import namespace="28352ff9-45d8-4e83-85d5-6a0a930b4107"/>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1:_ip_UnifiedCompliancePolicyProperties" minOccurs="0"/>
                <xsd:element ref="ns1:_ip_UnifiedCompliancePolicyUIAction" minOccurs="0"/>
                <xsd:element ref="ns4:MediaServiceMetadata" minOccurs="0"/>
                <xsd:element ref="ns4:MediaServiceFastMetadata" minOccurs="0"/>
                <xsd:element ref="ns4:MediaServiceDateTaken" minOccurs="0"/>
                <xsd:element ref="ns4:_STS_x0020_Hashtags" minOccurs="0"/>
                <xsd:element ref="ns3:_STS_x0020_AppliedHashtags" minOccurs="0"/>
                <xsd:element ref="ns4:MediaServiceAutoTags" minOccurs="0"/>
                <xsd:element ref="ns4:MediaServiceOCR" minOccurs="0"/>
                <xsd:element ref="ns4:MediaServiceLocation" minOccurs="0"/>
                <xsd:element ref="ns4:MediaServiceAutoKeyPoints" minOccurs="0"/>
                <xsd:element ref="ns4:MediaServiceKeyPoints"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description="" ma:hidden="true" ma:internalName="_ip_UnifiedCompliancePolicyProperties">
      <xsd:simpleType>
        <xsd:restriction base="dms:Note"/>
      </xsd:simpleType>
    </xsd:element>
    <xsd:element name="_ip_UnifiedCompliancePolicyUIAction" ma:index="14"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0ad356f-6acb-4374-9fd0-abd856878974"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element name="_STS_x0020_AppliedHashtags" ma:index="19" nillable="true" ma:displayName="Applied Hashtags" ma:description="" ma:internalName="_STS_x0020_AppliedHashtags" ma:readOnly="true" ma:showField="Titl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8352ff9-45d8-4e83-85d5-6a0a930b4107"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7" nillable="true" ma:displayName="MediaServiceDateTaken" ma:description="" ma:hidden="true" ma:internalName="MediaServiceDateTaken" ma:readOnly="true">
      <xsd:simpleType>
        <xsd:restriction base="dms:Text"/>
      </xsd:simpleType>
    </xsd:element>
    <xsd:element name="_STS_x0020_Hashtags" ma:index="18" nillable="true" ma:displayName="Hashtags" ma:description="" ma:list="{b5eb6c48-61fa-4fb2-b136-f5975af240ee}" ma:internalName="_STS_x0020_Hashtags" ma:readOnly="false" ma:showField="Title">
      <xsd:complexType>
        <xsd:complexContent>
          <xsd:extension base="dms:MultiChoiceLookup">
            <xsd:sequence>
              <xsd:element name="Value" type="dms:Lookup" maxOccurs="unbounded" minOccurs="0" nillable="true"/>
            </xsd:sequence>
          </xsd:extension>
        </xsd:complexContent>
      </xsd:complexType>
    </xsd:element>
    <xsd:element name="MediaServiceAutoTags" ma:index="20" nillable="true" ma:displayName="MediaServiceAutoTags" ma:description="" ma:internalName="MediaServiceAutoTags" ma:readOnly="true">
      <xsd:simpleType>
        <xsd:restriction base="dms:Text"/>
      </xsd:simpleType>
    </xsd:element>
    <xsd:element name="MediaServiceOCR" ma:index="21" nillable="true" ma:displayName="MediaServiceOCR" ma:description="" ma:internalName="MediaServiceOCR" ma:readOnly="true">
      <xsd:simpleType>
        <xsd:restriction base="dms:Note">
          <xsd:maxLength value="255"/>
        </xsd:restriction>
      </xsd:simpleType>
    </xsd:element>
    <xsd:element name="MediaServiceLocation" ma:index="22" nillable="true" ma:displayName="MediaServiceLocation" ma:description="" ma:internalName="MediaServiceLocation"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false">
      <xsd:simpleType>
        <xsd:restriction base="dms:Note">
          <xsd:maxLength value="255"/>
        </xsd:restriction>
      </xsd:simpleType>
    </xsd:element>
    <xsd:element name="MediaServiceGenerationTime" ma:index="25" nillable="true" ma:displayName="MediaServiceGenerationTime" ma:hidden="true" ma:internalName="MediaServiceGenerationTime" ma:readOnly="true">
      <xsd:simpleType>
        <xsd:restriction base="dms:Text"/>
      </xsd:simpleType>
    </xsd:element>
    <xsd:element name="MediaServiceEventHashCode" ma:index="2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schemas.microsoft.com/office/2006/documentManagement/types"/>
    <ds:schemaRef ds:uri="http://schemas.openxmlformats.org/package/2006/metadata/core-properties"/>
    <ds:schemaRef ds:uri="http://schemas.microsoft.com/office/infopath/2007/PartnerControls"/>
    <ds:schemaRef ds:uri="http://schemas.microsoft.com/office/2006/metadata/properties"/>
    <ds:schemaRef ds:uri="http://purl.org/dc/dcmitype/"/>
    <ds:schemaRef ds:uri="28352ff9-45d8-4e83-85d5-6a0a930b4107"/>
    <ds:schemaRef ds:uri="50ad356f-6acb-4374-9fd0-abd856878974"/>
    <ds:schemaRef ds:uri="http://schemas.microsoft.com/sharepoint/v3"/>
    <ds:schemaRef ds:uri="http://www.w3.org/XML/1998/namespace"/>
    <ds:schemaRef ds:uri="http://purl.org/dc/elements/1.1/"/>
  </ds:schemaRefs>
</ds:datastoreItem>
</file>

<file path=customXml/itemProps4.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5.xml><?xml version="1.0" encoding="utf-8"?>
<ds:datastoreItem xmlns:ds="http://schemas.openxmlformats.org/officeDocument/2006/customXml" ds:itemID="{96DDD43A-0780-4C4C-8B50-22B0E85428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0ad356f-6acb-4374-9fd0-abd856878974"/>
    <ds:schemaRef ds:uri="28352ff9-45d8-4e83-85d5-6a0a930b410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Template>
  <TotalTime>1183</TotalTime>
  <Words>18107</Words>
  <Application>Microsoft Office PowerPoint</Application>
  <PresentationFormat>Widescreen</PresentationFormat>
  <Paragraphs>2945</Paragraphs>
  <Slides>96</Slides>
  <Notes>91</Notes>
  <HiddenSlides>0</HiddenSlides>
  <MMClips>0</MMClips>
  <ScaleCrop>false</ScaleCrop>
  <HeadingPairs>
    <vt:vector size="6" baseType="variant">
      <vt:variant>
        <vt:lpstr>Fonts Used</vt:lpstr>
      </vt:variant>
      <vt:variant>
        <vt:i4>14</vt:i4>
      </vt:variant>
      <vt:variant>
        <vt:lpstr>Theme</vt:lpstr>
      </vt:variant>
      <vt:variant>
        <vt:i4>15</vt:i4>
      </vt:variant>
      <vt:variant>
        <vt:lpstr>Slide Titles</vt:lpstr>
      </vt:variant>
      <vt:variant>
        <vt:i4>96</vt:i4>
      </vt:variant>
    </vt:vector>
  </HeadingPairs>
  <TitlesOfParts>
    <vt:vector size="125" baseType="lpstr">
      <vt:lpstr>&amp;quot</vt:lpstr>
      <vt:lpstr>Arial</vt:lpstr>
      <vt:lpstr>Calibri</vt:lpstr>
      <vt:lpstr>Calibri Light</vt:lpstr>
      <vt:lpstr>Consolas</vt:lpstr>
      <vt:lpstr>Courier New</vt:lpstr>
      <vt:lpstr>Lucida Console</vt:lpstr>
      <vt:lpstr>Segoe UI</vt:lpstr>
      <vt:lpstr>Segoe UI </vt:lpstr>
      <vt:lpstr>Segoe UI Light</vt:lpstr>
      <vt:lpstr>Segoe UI Semibold</vt:lpstr>
      <vt:lpstr>Segoe UI Semilight</vt:lpstr>
      <vt:lpstr>Wingdings</vt:lpstr>
      <vt:lpstr>Wingdings 3</vt:lpstr>
      <vt:lpstr>5-50203_Microsoft_Ignite_Template</vt:lpstr>
      <vt:lpstr>1_5-50203_Microsoft_Ignite_Template</vt:lpstr>
      <vt:lpstr>3_WHITE TEMPLATE</vt:lpstr>
      <vt:lpstr>WHITE TEMPLATE</vt:lpstr>
      <vt:lpstr>9-51052_Microsoft_Ready_Template_Light</vt:lpstr>
      <vt:lpstr>1_9-51052_Microsoft_Ready_Template_Light</vt:lpstr>
      <vt:lpstr>2_Dynamics 365</vt:lpstr>
      <vt:lpstr>2_9-51052_Microsoft_Ready_Template_Light</vt:lpstr>
      <vt:lpstr>1_WHITE TEMPLATE</vt:lpstr>
      <vt:lpstr>4_Dynamics 365</vt:lpstr>
      <vt:lpstr>5_WHITE TEMPLATE</vt:lpstr>
      <vt:lpstr>3_9-51052_Microsoft_Ready_Template_Light</vt:lpstr>
      <vt:lpstr>5_9-51052_Microsoft_Ready_Template_Light</vt:lpstr>
      <vt:lpstr>2_WHITE TEMPLATE</vt:lpstr>
      <vt:lpstr>Metropolitan</vt:lpstr>
      <vt:lpstr>The Azure SQL Workshop</vt:lpstr>
      <vt:lpstr>The Azure SQL Workshop</vt:lpstr>
      <vt:lpstr>Introduction to Azure SQL</vt:lpstr>
      <vt:lpstr>History of Azure SQL</vt:lpstr>
      <vt:lpstr>Azure SQL has come a long way</vt:lpstr>
      <vt:lpstr>Azure Ecosystem</vt:lpstr>
      <vt:lpstr>PowerPoint Presentation</vt:lpstr>
      <vt:lpstr>SQL Server on Azure VMs provides the promise of the cloud while maintaining OS control   </vt:lpstr>
      <vt:lpstr>SQL Server on Azure Virtual Machines</vt:lpstr>
      <vt:lpstr>IaaS vs PaaS</vt:lpstr>
      <vt:lpstr>Azure SQL managed instance eases cloud migration  </vt:lpstr>
      <vt:lpstr>Azure SQL Database is built for modern cloud apps </vt:lpstr>
      <vt:lpstr>Azure SQL MI or DB? </vt:lpstr>
      <vt:lpstr>Service tiers – Managed Instance</vt:lpstr>
      <vt:lpstr>Azure SQL MI or DB? </vt:lpstr>
      <vt:lpstr>PowerPoint Presentation</vt:lpstr>
      <vt:lpstr>Service tiers – SQL Database</vt:lpstr>
      <vt:lpstr>Hardware</vt:lpstr>
      <vt:lpstr>Interfaces for Azure SQL</vt:lpstr>
      <vt:lpstr>Summary</vt:lpstr>
      <vt:lpstr>Deploy and configure</vt:lpstr>
      <vt:lpstr>New deployment vs. Migration</vt:lpstr>
      <vt:lpstr>Pre-deployment planning</vt:lpstr>
      <vt:lpstr>Resource limit considerations</vt:lpstr>
      <vt:lpstr>Deploy</vt:lpstr>
      <vt:lpstr>Key Deployment Implementation Details</vt:lpstr>
      <vt:lpstr>Verify Deployment</vt:lpstr>
      <vt:lpstr>Configure</vt:lpstr>
      <vt:lpstr>Azure SQL space management</vt:lpstr>
      <vt:lpstr>SQL connectivity architecture</vt:lpstr>
      <vt:lpstr>PowerPoint Presentation</vt:lpstr>
      <vt:lpstr>Loading data in Azure SQL</vt:lpstr>
      <vt:lpstr>Summary</vt:lpstr>
      <vt:lpstr>   Activity 1: Deploy Azure SQL Database Activity 2: Initial connect and comparison Activity 3: Verify deployment (Bonus) Activity 4: Configure with Azure CLI (Bonus) Activity 5: Load data</vt:lpstr>
      <vt:lpstr>Security</vt:lpstr>
      <vt:lpstr>Security capabilities and tasks</vt:lpstr>
      <vt:lpstr>Azure SQL Enterprise-class security</vt:lpstr>
      <vt:lpstr>Network security – SQL Database</vt:lpstr>
      <vt:lpstr>Network security – SQL Managed Instance</vt:lpstr>
      <vt:lpstr>Setup and configure network security</vt:lpstr>
      <vt:lpstr>Azure Role Based Access Control (RBAC)</vt:lpstr>
      <vt:lpstr>Authentication to Azure SQL</vt:lpstr>
      <vt:lpstr>Setup and configure authentication and authorization</vt:lpstr>
      <vt:lpstr>Data encryption</vt:lpstr>
      <vt:lpstr>Dynamic Data Masking</vt:lpstr>
      <vt:lpstr>Setup and configure data protection</vt:lpstr>
      <vt:lpstr>Auditing in Azure SQL</vt:lpstr>
      <vt:lpstr>Monitoring and managing security</vt:lpstr>
      <vt:lpstr>Advanced data security</vt:lpstr>
      <vt:lpstr>Advanced Threat Protection  Detect unusual and harmful attempts to breach your database</vt:lpstr>
      <vt:lpstr>Summary</vt:lpstr>
      <vt:lpstr>  Activity 1: Configure Auditing Activity 2: Configure and manage Firewall/Vnet rules (Bonus) Activity 3: Create and manage Private Link Activity 4: Azure AD authentication (Bonus) Activity 5: Confirm TDE is enabled Activity 6: Advanced data security (Bonus) Activity 7: Data classification, Dynamic data masking, and SQL Audit</vt:lpstr>
      <vt:lpstr>Performance</vt:lpstr>
      <vt:lpstr>Performance Capabilities and Tasks</vt:lpstr>
      <vt:lpstr>Azure SQL performance capabilities</vt:lpstr>
      <vt:lpstr>Configuring for performance</vt:lpstr>
      <vt:lpstr>Maintaining for performance</vt:lpstr>
      <vt:lpstr>Monitoring and Troubleshooting Performance</vt:lpstr>
      <vt:lpstr>Dynamic Management Views</vt:lpstr>
      <vt:lpstr>Extended events with Azure SQL</vt:lpstr>
      <vt:lpstr>It is just SQL: Running or waiting</vt:lpstr>
      <vt:lpstr>Azure specific performance scenarios</vt:lpstr>
      <vt:lpstr>Accelerating and Tuning Performance</vt:lpstr>
      <vt:lpstr>Intelligent Performance</vt:lpstr>
      <vt:lpstr>Intelligent Query Processing</vt:lpstr>
      <vt:lpstr>Automatic Plan Correction</vt:lpstr>
      <vt:lpstr>Automatic Tuning with Azure SQL Database</vt:lpstr>
      <vt:lpstr>Summary</vt:lpstr>
      <vt:lpstr>   Activity 1: How to monitor performance in Azure SQL Database Activity 2: Scaling your workload performance in Azure SQL Database Activity 3: Optimizing application performance in Azure SQL Database (Bonus) Activity 4: Using Automatic Tuning in Azure SQL Database</vt:lpstr>
      <vt:lpstr>Availability</vt:lpstr>
      <vt:lpstr>Availability capabilities and tasks</vt:lpstr>
      <vt:lpstr>Backup and restore </vt:lpstr>
      <vt:lpstr>General Purpose High Availability</vt:lpstr>
      <vt:lpstr>Business Critical High Availability</vt:lpstr>
      <vt:lpstr>Hyperscale High Availability</vt:lpstr>
      <vt:lpstr>Zone redundant configuration</vt:lpstr>
      <vt:lpstr>Service Level Agreement (SLA)</vt:lpstr>
      <vt:lpstr>Active geo-replication vs auto-failover groups</vt:lpstr>
      <vt:lpstr>Active geo-replication vs auto-failover groups</vt:lpstr>
      <vt:lpstr>Database availability and consistency</vt:lpstr>
      <vt:lpstr>Accelerated Database Recovery (ADR)</vt:lpstr>
      <vt:lpstr>Making the right choices</vt:lpstr>
      <vt:lpstr>Monitoring availability</vt:lpstr>
      <vt:lpstr>PowerPoint Presentation</vt:lpstr>
      <vt:lpstr>  (Bonus) Activity 1: Restore to a point in time Activity 2: Basic HA in Azure SQL Database Activity 3: Turn-key AGs in Business critical Activity 4: Geo-distributed auto-failover groups with read-scale</vt:lpstr>
      <vt:lpstr>Putting it all together</vt:lpstr>
      <vt:lpstr>What to use when…</vt:lpstr>
      <vt:lpstr>What to use when…</vt:lpstr>
      <vt:lpstr>What to use when…</vt:lpstr>
      <vt:lpstr>What to use when…</vt:lpstr>
      <vt:lpstr>What else should I know….</vt:lpstr>
      <vt:lpstr>Building modern apps with Azure SQL</vt:lpstr>
      <vt:lpstr>PowerPoint Presentation</vt:lpstr>
      <vt:lpstr>Resources</vt:lpstr>
      <vt:lpstr>PowerPoint Presentation</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dc:subject>
  <dc:creator>Brieanne Vanderpool</dc:creator>
  <cp:keywords>Microsoft Ignite</cp:keywords>
  <dc:description/>
  <cp:lastModifiedBy>Anna</cp:lastModifiedBy>
  <cp:revision>7</cp:revision>
  <dcterms:created xsi:type="dcterms:W3CDTF">2018-08-10T17:04:28Z</dcterms:created>
  <dcterms:modified xsi:type="dcterms:W3CDTF">2020-08-18T13:53:58Z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0x010100DAED3BAEBECE8048AA5FBA82293B3765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